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6a855ee61_0_2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6a855ee61_0_2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6a855ee61_0_2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6a855ee61_0_2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6be9ed71a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6be9ed71a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6a855ee61_0_2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6a855ee61_0_2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6be9ed71a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6be9ed71a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6a855ee6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6a855ee6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6be9ed71a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6be9ed71a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6a855ee6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6a855ee6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6a94c1b3c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6a94c1b3c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6a94c1b3c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a6a94c1b3c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6a94c1b3c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6a94c1b3c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6a855ee61_0_2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6a855ee61_0_2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803925" y="640550"/>
            <a:ext cx="6788400" cy="1421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lang="en" sz="3050"/>
              <a:t>Music Recommendation Based on Sentiment Analysis Using NLP Techniques</a:t>
            </a:r>
            <a:endParaRPr sz="3050"/>
          </a:p>
        </p:txBody>
      </p:sp>
      <p:sp>
        <p:nvSpPr>
          <p:cNvPr id="87" name="Google Shape;87;p13"/>
          <p:cNvSpPr txBox="1"/>
          <p:nvPr>
            <p:ph idx="1" type="subTitle"/>
          </p:nvPr>
        </p:nvSpPr>
        <p:spPr>
          <a:xfrm>
            <a:off x="87000" y="3493025"/>
            <a:ext cx="4485000" cy="149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Members:</a:t>
            </a:r>
            <a:endParaRPr b="1"/>
          </a:p>
          <a:p>
            <a:pPr indent="0" lvl="0" marL="0" rtl="0" algn="l">
              <a:spcBef>
                <a:spcPts val="0"/>
              </a:spcBef>
              <a:spcAft>
                <a:spcPts val="0"/>
              </a:spcAft>
              <a:buNone/>
            </a:pPr>
            <a:r>
              <a:rPr lang="en"/>
              <a:t>GM Mohaiminuzzaman Apurbo (20301100)</a:t>
            </a:r>
            <a:endParaRPr/>
          </a:p>
          <a:p>
            <a:pPr indent="0" lvl="0" marL="0" rtl="0" algn="l">
              <a:spcBef>
                <a:spcPts val="0"/>
              </a:spcBef>
              <a:spcAft>
                <a:spcPts val="0"/>
              </a:spcAft>
              <a:buNone/>
            </a:pPr>
            <a:r>
              <a:rPr lang="en"/>
              <a:t>Md Shakibul Alam (20301286)</a:t>
            </a:r>
            <a:endParaRPr/>
          </a:p>
          <a:p>
            <a:pPr indent="0" lvl="0" marL="0" rtl="0" algn="l">
              <a:spcBef>
                <a:spcPts val="0"/>
              </a:spcBef>
              <a:spcAft>
                <a:spcPts val="0"/>
              </a:spcAft>
              <a:buNone/>
            </a:pPr>
            <a:r>
              <a:rPr lang="en"/>
              <a:t>Md Rishat Sheakh (20301305)</a:t>
            </a:r>
            <a:endParaRPr/>
          </a:p>
        </p:txBody>
      </p:sp>
      <p:sp>
        <p:nvSpPr>
          <p:cNvPr id="88" name="Google Shape;88;p13"/>
          <p:cNvSpPr txBox="1"/>
          <p:nvPr/>
        </p:nvSpPr>
        <p:spPr>
          <a:xfrm>
            <a:off x="6269750" y="3078125"/>
            <a:ext cx="2818800" cy="1908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600">
                <a:solidFill>
                  <a:schemeClr val="accent1"/>
                </a:solidFill>
                <a:latin typeface="Lato"/>
                <a:ea typeface="Lato"/>
                <a:cs typeface="Lato"/>
                <a:sym typeface="Lato"/>
              </a:rPr>
              <a:t>Submitted to</a:t>
            </a:r>
            <a:endParaRPr sz="1600">
              <a:solidFill>
                <a:schemeClr val="accent1"/>
              </a:solidFill>
              <a:latin typeface="Lato"/>
              <a:ea typeface="Lato"/>
              <a:cs typeface="Lato"/>
              <a:sym typeface="Lato"/>
            </a:endParaRPr>
          </a:p>
          <a:p>
            <a:pPr indent="0" lvl="0" marL="0" rtl="0" algn="r">
              <a:spcBef>
                <a:spcPts val="0"/>
              </a:spcBef>
              <a:spcAft>
                <a:spcPts val="0"/>
              </a:spcAft>
              <a:buNone/>
            </a:pPr>
            <a:r>
              <a:rPr lang="en" sz="1600">
                <a:solidFill>
                  <a:schemeClr val="accent1"/>
                </a:solidFill>
                <a:latin typeface="Lato"/>
                <a:ea typeface="Lato"/>
                <a:cs typeface="Lato"/>
                <a:sym typeface="Lato"/>
              </a:rPr>
              <a:t>Annajiat Alim Rasel</a:t>
            </a:r>
            <a:endParaRPr sz="1600">
              <a:solidFill>
                <a:schemeClr val="accent1"/>
              </a:solidFill>
              <a:latin typeface="Lato"/>
              <a:ea typeface="Lato"/>
              <a:cs typeface="Lato"/>
              <a:sym typeface="Lato"/>
            </a:endParaRPr>
          </a:p>
          <a:p>
            <a:pPr indent="0" lvl="0" marL="0" rtl="0" algn="r">
              <a:spcBef>
                <a:spcPts val="0"/>
              </a:spcBef>
              <a:spcAft>
                <a:spcPts val="0"/>
              </a:spcAft>
              <a:buNone/>
            </a:pPr>
            <a:r>
              <a:t/>
            </a:r>
            <a:endParaRPr sz="1600">
              <a:solidFill>
                <a:schemeClr val="accent1"/>
              </a:solidFill>
              <a:latin typeface="Lato"/>
              <a:ea typeface="Lato"/>
              <a:cs typeface="Lato"/>
              <a:sym typeface="Lato"/>
            </a:endParaRPr>
          </a:p>
          <a:p>
            <a:pPr indent="0" lvl="0" marL="0" rtl="0" algn="r">
              <a:spcBef>
                <a:spcPts val="0"/>
              </a:spcBef>
              <a:spcAft>
                <a:spcPts val="0"/>
              </a:spcAft>
              <a:buNone/>
            </a:pPr>
            <a:r>
              <a:rPr b="1" lang="en" sz="1600">
                <a:solidFill>
                  <a:schemeClr val="accent1"/>
                </a:solidFill>
                <a:latin typeface="Lato"/>
                <a:ea typeface="Lato"/>
                <a:cs typeface="Lato"/>
                <a:sym typeface="Lato"/>
              </a:rPr>
              <a:t>ST &amp; RA</a:t>
            </a:r>
            <a:endParaRPr b="1" sz="1600">
              <a:solidFill>
                <a:schemeClr val="accent1"/>
              </a:solidFill>
              <a:latin typeface="Lato"/>
              <a:ea typeface="Lato"/>
              <a:cs typeface="Lato"/>
              <a:sym typeface="Lato"/>
            </a:endParaRPr>
          </a:p>
          <a:p>
            <a:pPr indent="0" lvl="0" marL="0" rtl="0" algn="r">
              <a:spcBef>
                <a:spcPts val="0"/>
              </a:spcBef>
              <a:spcAft>
                <a:spcPts val="0"/>
              </a:spcAft>
              <a:buNone/>
            </a:pPr>
            <a:r>
              <a:t/>
            </a:r>
            <a:endParaRPr sz="1600">
              <a:solidFill>
                <a:schemeClr val="accent1"/>
              </a:solidFill>
              <a:latin typeface="Lato"/>
              <a:ea typeface="Lato"/>
              <a:cs typeface="Lato"/>
              <a:sym typeface="Lato"/>
            </a:endParaRPr>
          </a:p>
          <a:p>
            <a:pPr indent="0" lvl="0" marL="0" rtl="0" algn="r">
              <a:spcBef>
                <a:spcPts val="0"/>
              </a:spcBef>
              <a:spcAft>
                <a:spcPts val="0"/>
              </a:spcAft>
              <a:buNone/>
            </a:pPr>
            <a:r>
              <a:rPr lang="en" sz="1600">
                <a:solidFill>
                  <a:schemeClr val="accent1"/>
                </a:solidFill>
                <a:latin typeface="Lato"/>
                <a:ea typeface="Lato"/>
                <a:cs typeface="Lato"/>
                <a:sym typeface="Lato"/>
              </a:rPr>
              <a:t>Farah Binta Haque</a:t>
            </a:r>
            <a:endParaRPr sz="1600">
              <a:solidFill>
                <a:schemeClr val="accent1"/>
              </a:solidFill>
              <a:latin typeface="Lato"/>
              <a:ea typeface="Lato"/>
              <a:cs typeface="Lato"/>
              <a:sym typeface="Lato"/>
            </a:endParaRPr>
          </a:p>
          <a:p>
            <a:pPr indent="0" lvl="0" marL="0" rtl="0" algn="r">
              <a:spcBef>
                <a:spcPts val="0"/>
              </a:spcBef>
              <a:spcAft>
                <a:spcPts val="0"/>
              </a:spcAft>
              <a:buNone/>
            </a:pPr>
            <a:r>
              <a:rPr lang="en" sz="1600">
                <a:solidFill>
                  <a:schemeClr val="accent1"/>
                </a:solidFill>
                <a:latin typeface="Lato"/>
                <a:ea typeface="Lato"/>
                <a:cs typeface="Lato"/>
                <a:sym typeface="Lato"/>
              </a:rPr>
              <a:t>Md Sabbir Hossain</a:t>
            </a:r>
            <a:endParaRPr sz="1600">
              <a:solidFill>
                <a:schemeClr val="accent1"/>
              </a:solidFill>
              <a:latin typeface="Lato"/>
              <a:ea typeface="Lato"/>
              <a:cs typeface="Lato"/>
              <a:sym typeface="Lato"/>
            </a:endParaRPr>
          </a:p>
        </p:txBody>
      </p:sp>
      <p:sp>
        <p:nvSpPr>
          <p:cNvPr id="89" name="Google Shape;89;p13"/>
          <p:cNvSpPr txBox="1"/>
          <p:nvPr/>
        </p:nvSpPr>
        <p:spPr>
          <a:xfrm>
            <a:off x="87000" y="2801325"/>
            <a:ext cx="435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1"/>
                </a:solidFill>
                <a:latin typeface="Lato"/>
                <a:ea typeface="Lato"/>
                <a:cs typeface="Lato"/>
                <a:sym typeface="Lato"/>
              </a:rPr>
              <a:t>Group -40</a:t>
            </a:r>
            <a:endParaRPr b="1" sz="16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Result</a:t>
            </a:r>
            <a:endParaRPr/>
          </a:p>
        </p:txBody>
      </p:sp>
      <p:sp>
        <p:nvSpPr>
          <p:cNvPr id="151" name="Google Shape;151;p22"/>
          <p:cNvSpPr txBox="1"/>
          <p:nvPr>
            <p:ph idx="1" type="body"/>
          </p:nvPr>
        </p:nvSpPr>
        <p:spPr>
          <a:xfrm>
            <a:off x="729450" y="2078875"/>
            <a:ext cx="4304100" cy="2883600"/>
          </a:xfrm>
          <a:prstGeom prst="rect">
            <a:avLst/>
          </a:prstGeom>
        </p:spPr>
        <p:txBody>
          <a:bodyPr anchorCtr="0" anchor="t" bIns="91425" lIns="91425" spcFirstLastPara="1" rIns="91425" wrap="square" tIns="91425">
            <a:normAutofit fontScale="25000" lnSpcReduction="20000"/>
          </a:bodyPr>
          <a:lstStyle/>
          <a:p>
            <a:pPr indent="-288131" lvl="0" marL="457200" rtl="0" algn="l">
              <a:spcBef>
                <a:spcPts val="0"/>
              </a:spcBef>
              <a:spcAft>
                <a:spcPts val="0"/>
              </a:spcAft>
              <a:buClr>
                <a:schemeClr val="dk2"/>
              </a:buClr>
              <a:buSzPct val="100000"/>
              <a:buChar char="●"/>
            </a:pPr>
            <a:r>
              <a:rPr lang="en" sz="3750">
                <a:solidFill>
                  <a:schemeClr val="dk2"/>
                </a:solidFill>
                <a:highlight>
                  <a:schemeClr val="lt1"/>
                </a:highlight>
              </a:rPr>
              <a:t>Evaluated the accuracy of naive Bayes with two sentiment analysis methods, revealing TextBlob's superior performance with a 66.48% accuracy rate over Vader's 60.44%.</a:t>
            </a:r>
            <a:endParaRPr sz="3750">
              <a:solidFill>
                <a:schemeClr val="dk2"/>
              </a:solidFill>
              <a:highlight>
                <a:schemeClr val="lt1"/>
              </a:highlight>
            </a:endParaRPr>
          </a:p>
          <a:p>
            <a:pPr indent="-288131" lvl="0" marL="457200" rtl="0" algn="l">
              <a:spcBef>
                <a:spcPts val="0"/>
              </a:spcBef>
              <a:spcAft>
                <a:spcPts val="0"/>
              </a:spcAft>
              <a:buClr>
                <a:schemeClr val="dk2"/>
              </a:buClr>
              <a:buSzPct val="100000"/>
              <a:buChar char="●"/>
            </a:pPr>
            <a:r>
              <a:rPr lang="en" sz="3750">
                <a:solidFill>
                  <a:schemeClr val="dk2"/>
                </a:solidFill>
                <a:highlight>
                  <a:schemeClr val="lt1"/>
                </a:highlight>
              </a:rPr>
              <a:t>Demonstrated the critical role of choosing the right NLP approach in sentiment analysis, emphasizing its substantial impact on model accuracy.</a:t>
            </a:r>
            <a:endParaRPr sz="3750">
              <a:solidFill>
                <a:schemeClr val="dk2"/>
              </a:solidFill>
              <a:highlight>
                <a:schemeClr val="lt1"/>
              </a:highlight>
            </a:endParaRPr>
          </a:p>
          <a:p>
            <a:pPr indent="-288131" lvl="0" marL="457200" rtl="0" algn="l">
              <a:spcBef>
                <a:spcPts val="0"/>
              </a:spcBef>
              <a:spcAft>
                <a:spcPts val="0"/>
              </a:spcAft>
              <a:buClr>
                <a:schemeClr val="dk2"/>
              </a:buClr>
              <a:buSzPct val="100000"/>
              <a:buChar char="●"/>
            </a:pPr>
            <a:r>
              <a:rPr lang="en" sz="3750">
                <a:solidFill>
                  <a:schemeClr val="dk2"/>
                </a:solidFill>
                <a:highlight>
                  <a:schemeClr val="lt1"/>
                </a:highlight>
              </a:rPr>
              <a:t>Highlighted TextBlob's high accuracy (66.48%), indicating its potential for practical applications such as customer service optimization and trend identification in industries.</a:t>
            </a:r>
            <a:endParaRPr sz="3750">
              <a:solidFill>
                <a:schemeClr val="dk2"/>
              </a:solidFill>
              <a:highlight>
                <a:schemeClr val="lt1"/>
              </a:highlight>
            </a:endParaRPr>
          </a:p>
          <a:p>
            <a:pPr indent="-288131" lvl="0" marL="457200" rtl="0" algn="l">
              <a:spcBef>
                <a:spcPts val="0"/>
              </a:spcBef>
              <a:spcAft>
                <a:spcPts val="0"/>
              </a:spcAft>
              <a:buClr>
                <a:schemeClr val="dk2"/>
              </a:buClr>
              <a:buSzPct val="100000"/>
              <a:buChar char="●"/>
            </a:pPr>
            <a:r>
              <a:rPr lang="en" sz="3750">
                <a:solidFill>
                  <a:schemeClr val="dk2"/>
                </a:solidFill>
                <a:highlight>
                  <a:schemeClr val="lt1"/>
                </a:highlight>
              </a:rPr>
              <a:t>Emphasized the relevance of sentiment analysis with naive Bayes, particularly using TextBlob, in providing valuable insights for businesses to comprehend customer sentiment and make informed decisions.</a:t>
            </a:r>
            <a:endParaRPr sz="3750">
              <a:solidFill>
                <a:schemeClr val="dk2"/>
              </a:solidFill>
              <a:highlight>
                <a:schemeClr val="lt1"/>
              </a:highlight>
            </a:endParaRPr>
          </a:p>
          <a:p>
            <a:pPr indent="-288131" lvl="0" marL="457200" rtl="0" algn="l">
              <a:spcBef>
                <a:spcPts val="0"/>
              </a:spcBef>
              <a:spcAft>
                <a:spcPts val="0"/>
              </a:spcAft>
              <a:buClr>
                <a:schemeClr val="dk2"/>
              </a:buClr>
              <a:buSzPct val="100000"/>
              <a:buChar char="●"/>
            </a:pPr>
            <a:r>
              <a:rPr lang="en" sz="3750">
                <a:solidFill>
                  <a:schemeClr val="dk2"/>
                </a:solidFill>
                <a:highlight>
                  <a:schemeClr val="lt1"/>
                </a:highlight>
              </a:rPr>
              <a:t>Concluded that sentiment analysis with the naive Bayes technique, especially employing TextBlob, offers a powerful tool for businesses to gain nuanced understanding and leverage customer sentiment for strategic decision-making.</a:t>
            </a:r>
            <a:endParaRPr sz="3750">
              <a:solidFill>
                <a:schemeClr val="dk2"/>
              </a:solidFill>
              <a:highlight>
                <a:schemeClr val="lt1"/>
              </a:highlight>
            </a:endParaRPr>
          </a:p>
          <a:p>
            <a:pPr indent="0" lvl="0" marL="457200" rtl="0" algn="l">
              <a:spcBef>
                <a:spcPts val="0"/>
              </a:spcBef>
              <a:spcAft>
                <a:spcPts val="0"/>
              </a:spcAft>
              <a:buNone/>
            </a:pPr>
            <a:r>
              <a:t/>
            </a:r>
            <a:endParaRPr sz="3500">
              <a:solidFill>
                <a:schemeClr val="dk2"/>
              </a:solidFill>
              <a:highlight>
                <a:schemeClr val="lt1"/>
              </a:highlight>
            </a:endParaRPr>
          </a:p>
          <a:p>
            <a:pPr indent="0" lvl="0" marL="0" rtl="0" algn="l">
              <a:spcBef>
                <a:spcPts val="0"/>
              </a:spcBef>
              <a:spcAft>
                <a:spcPts val="1200"/>
              </a:spcAft>
              <a:buNone/>
            </a:pPr>
            <a:r>
              <a:t/>
            </a:r>
            <a:endParaRPr/>
          </a:p>
        </p:txBody>
      </p:sp>
      <p:pic>
        <p:nvPicPr>
          <p:cNvPr id="152" name="Google Shape;152;p22"/>
          <p:cNvPicPr preferRelativeResize="0"/>
          <p:nvPr/>
        </p:nvPicPr>
        <p:blipFill>
          <a:blip r:embed="rId3">
            <a:alphaModFix/>
          </a:blip>
          <a:stretch>
            <a:fillRect/>
          </a:stretch>
        </p:blipFill>
        <p:spPr>
          <a:xfrm>
            <a:off x="5185950" y="2006250"/>
            <a:ext cx="3094773" cy="2984850"/>
          </a:xfrm>
          <a:prstGeom prst="rect">
            <a:avLst/>
          </a:prstGeom>
          <a:noFill/>
          <a:ln>
            <a:noFill/>
          </a:ln>
        </p:spPr>
      </p:pic>
      <p:sp>
        <p:nvSpPr>
          <p:cNvPr id="153" name="Google Shape;153;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Future Work</a:t>
            </a:r>
            <a:endParaRPr/>
          </a:p>
        </p:txBody>
      </p:sp>
      <p:sp>
        <p:nvSpPr>
          <p:cNvPr id="159" name="Google Shape;159;p23"/>
          <p:cNvSpPr txBox="1"/>
          <p:nvPr>
            <p:ph idx="1" type="body"/>
          </p:nvPr>
        </p:nvSpPr>
        <p:spPr>
          <a:xfrm>
            <a:off x="727650" y="205792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Researchers can explore advanced algorithms or machine learning techniques to enhance the accuracy further.</a:t>
            </a:r>
            <a:endParaRPr sz="1400"/>
          </a:p>
          <a:p>
            <a:pPr indent="-317500" lvl="0" marL="457200" rtl="0" algn="l">
              <a:spcBef>
                <a:spcPts val="0"/>
              </a:spcBef>
              <a:spcAft>
                <a:spcPts val="0"/>
              </a:spcAft>
              <a:buSzPts val="1400"/>
              <a:buChar char="●"/>
            </a:pPr>
            <a:r>
              <a:rPr lang="en" sz="1400"/>
              <a:t>Expanding the capabilities of sentiment analysis to handle multiple languages can be a valuable future direction.</a:t>
            </a:r>
            <a:endParaRPr sz="1400"/>
          </a:p>
          <a:p>
            <a:pPr indent="-317500" lvl="0" marL="457200" rtl="0" algn="l">
              <a:spcBef>
                <a:spcPts val="0"/>
              </a:spcBef>
              <a:spcAft>
                <a:spcPts val="0"/>
              </a:spcAft>
              <a:buSzPts val="1400"/>
              <a:buChar char="●"/>
            </a:pPr>
            <a:r>
              <a:rPr lang="en" sz="1400"/>
              <a:t>Developing real-time sentiment analysis tools can allow businesses to monitor and respond to customer sentiment in a timely manner</a:t>
            </a:r>
            <a:endParaRPr sz="1400"/>
          </a:p>
        </p:txBody>
      </p:sp>
      <p:sp>
        <p:nvSpPr>
          <p:cNvPr id="160" name="Google Shape;160;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40"/>
              <a:t>Conclusion</a:t>
            </a:r>
            <a:endParaRPr sz="3040"/>
          </a:p>
        </p:txBody>
      </p:sp>
      <p:sp>
        <p:nvSpPr>
          <p:cNvPr id="166" name="Google Shape;166;p24"/>
          <p:cNvSpPr txBox="1"/>
          <p:nvPr>
            <p:ph idx="1" type="body"/>
          </p:nvPr>
        </p:nvSpPr>
        <p:spPr>
          <a:xfrm>
            <a:off x="729450" y="2078875"/>
            <a:ext cx="7947600" cy="261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Sentiment analysis is used to analyze the textual data. Often, it is used by businesses and brands to monitor how the brand is growing. Thus, they can adjust their strategies and respond to customer concerns. It helps to enhance their overall brand image. In our study, the sentiment analysis focuses on music reviews and textual lyrics datasets. The comparison of various NLP models shows different outcomes in sentiment analysis and we have come to a conclusion that TextBlob gives us a better accuracy result, after using Naive Bayes, than the other techniques</a:t>
            </a:r>
            <a:endParaRPr sz="1700"/>
          </a:p>
        </p:txBody>
      </p:sp>
      <p:sp>
        <p:nvSpPr>
          <p:cNvPr id="167" name="Google Shape;167;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sz="3000"/>
              <a:t>Thank You for Watching</a:t>
            </a:r>
            <a:endParaRPr b="1" sz="3000"/>
          </a:p>
        </p:txBody>
      </p:sp>
      <p:sp>
        <p:nvSpPr>
          <p:cNvPr id="173" name="Google Shape;173;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Outline</a:t>
            </a:r>
            <a:endParaRPr/>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Introduction </a:t>
            </a:r>
            <a:endParaRPr/>
          </a:p>
          <a:p>
            <a:pPr indent="-311150" lvl="0" marL="457200" rtl="0" algn="l">
              <a:spcBef>
                <a:spcPts val="0"/>
              </a:spcBef>
              <a:spcAft>
                <a:spcPts val="0"/>
              </a:spcAft>
              <a:buSzPts val="1300"/>
              <a:buChar char="●"/>
            </a:pPr>
            <a:r>
              <a:rPr lang="en"/>
              <a:t>Related Works</a:t>
            </a:r>
            <a:endParaRPr/>
          </a:p>
          <a:p>
            <a:pPr indent="-311150" lvl="0" marL="457200" rtl="0" algn="l">
              <a:spcBef>
                <a:spcPts val="0"/>
              </a:spcBef>
              <a:spcAft>
                <a:spcPts val="0"/>
              </a:spcAft>
              <a:buSzPts val="1300"/>
              <a:buChar char="●"/>
            </a:pPr>
            <a:r>
              <a:rPr lang="en"/>
              <a:t>Methodology</a:t>
            </a:r>
            <a:endParaRPr/>
          </a:p>
          <a:p>
            <a:pPr indent="-311150" lvl="0" marL="457200" rtl="0" algn="l">
              <a:spcBef>
                <a:spcPts val="0"/>
              </a:spcBef>
              <a:spcAft>
                <a:spcPts val="0"/>
              </a:spcAft>
              <a:buSzPts val="1300"/>
              <a:buChar char="●"/>
            </a:pPr>
            <a:r>
              <a:rPr lang="en"/>
              <a:t>Data Preprocessing</a:t>
            </a:r>
            <a:endParaRPr/>
          </a:p>
          <a:p>
            <a:pPr indent="-311150" lvl="0" marL="457200" rtl="0" algn="l">
              <a:spcBef>
                <a:spcPts val="0"/>
              </a:spcBef>
              <a:spcAft>
                <a:spcPts val="0"/>
              </a:spcAft>
              <a:buSzPts val="1300"/>
              <a:buChar char="●"/>
            </a:pPr>
            <a:r>
              <a:rPr lang="en"/>
              <a:t>Vader and TextBlob</a:t>
            </a:r>
            <a:endParaRPr/>
          </a:p>
          <a:p>
            <a:pPr indent="-311150" lvl="0" marL="457200" rtl="0" algn="l">
              <a:spcBef>
                <a:spcPts val="0"/>
              </a:spcBef>
              <a:spcAft>
                <a:spcPts val="0"/>
              </a:spcAft>
              <a:buSzPts val="1300"/>
              <a:buChar char="●"/>
            </a:pPr>
            <a:r>
              <a:rPr lang="en"/>
              <a:t>Dataset Splitting and Naive Bayes</a:t>
            </a:r>
            <a:endParaRPr/>
          </a:p>
          <a:p>
            <a:pPr indent="-311150" lvl="0" marL="457200" rtl="0" algn="l">
              <a:spcBef>
                <a:spcPts val="0"/>
              </a:spcBef>
              <a:spcAft>
                <a:spcPts val="0"/>
              </a:spcAft>
              <a:buSzPts val="1300"/>
              <a:buChar char="●"/>
            </a:pPr>
            <a:r>
              <a:rPr lang="en"/>
              <a:t>Dataset</a:t>
            </a:r>
            <a:endParaRPr/>
          </a:p>
          <a:p>
            <a:pPr indent="-311150" lvl="0" marL="457200" rtl="0" algn="l">
              <a:spcBef>
                <a:spcPts val="0"/>
              </a:spcBef>
              <a:spcAft>
                <a:spcPts val="0"/>
              </a:spcAft>
              <a:buSzPts val="1300"/>
              <a:buChar char="●"/>
            </a:pPr>
            <a:r>
              <a:rPr lang="en"/>
              <a:t>Result</a:t>
            </a:r>
            <a:endParaRPr/>
          </a:p>
          <a:p>
            <a:pPr indent="-311150" lvl="0" marL="457200" rtl="0" algn="l">
              <a:spcBef>
                <a:spcPts val="0"/>
              </a:spcBef>
              <a:spcAft>
                <a:spcPts val="0"/>
              </a:spcAft>
              <a:buSzPts val="1300"/>
              <a:buChar char="●"/>
            </a:pPr>
            <a:r>
              <a:rPr lang="en"/>
              <a:t>Related Works</a:t>
            </a:r>
            <a:endParaRPr/>
          </a:p>
          <a:p>
            <a:pPr indent="-311150" lvl="0" marL="457200" rtl="0" algn="l">
              <a:spcBef>
                <a:spcPts val="0"/>
              </a:spcBef>
              <a:spcAft>
                <a:spcPts val="0"/>
              </a:spcAft>
              <a:buSzPts val="1300"/>
              <a:buChar char="●"/>
            </a:pPr>
            <a:r>
              <a:rPr lang="en"/>
              <a:t>Conclusion</a:t>
            </a:r>
            <a:endParaRPr/>
          </a:p>
        </p:txBody>
      </p:sp>
      <p:sp>
        <p:nvSpPr>
          <p:cNvPr id="96" name="Google Shape;96;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71875" y="122322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40"/>
              <a:t>Introduction</a:t>
            </a:r>
            <a:endParaRPr sz="3040"/>
          </a:p>
        </p:txBody>
      </p:sp>
      <p:sp>
        <p:nvSpPr>
          <p:cNvPr id="102" name="Google Shape;102;p15"/>
          <p:cNvSpPr txBox="1"/>
          <p:nvPr>
            <p:ph idx="1" type="body"/>
          </p:nvPr>
        </p:nvSpPr>
        <p:spPr>
          <a:xfrm>
            <a:off x="727650" y="21103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solidFill>
                  <a:srgbClr val="666666"/>
                </a:solidFill>
              </a:rPr>
              <a:t>Sentiment analysis is crucial to </a:t>
            </a:r>
            <a:r>
              <a:rPr lang="en" sz="1500">
                <a:solidFill>
                  <a:srgbClr val="666666"/>
                </a:solidFill>
              </a:rPr>
              <a:t>identify</a:t>
            </a:r>
            <a:r>
              <a:rPr lang="en" sz="1500">
                <a:solidFill>
                  <a:srgbClr val="666666"/>
                </a:solidFill>
              </a:rPr>
              <a:t> positive or negative feelings in various aspects, including music. Music requires understanding its tone for the right audience delivery. The study employs NLP methods to forecast sentiment in music lyrics, utilizing the naive Bayes model. Objective include </a:t>
            </a:r>
            <a:r>
              <a:rPr lang="en" sz="1500">
                <a:solidFill>
                  <a:srgbClr val="666666"/>
                </a:solidFill>
                <a:highlight>
                  <a:schemeClr val="lt1"/>
                </a:highlight>
              </a:rPr>
              <a:t>the evaluation of </a:t>
            </a:r>
            <a:r>
              <a:rPr lang="en" sz="1500">
                <a:solidFill>
                  <a:srgbClr val="666666"/>
                </a:solidFill>
                <a:highlight>
                  <a:schemeClr val="lt1"/>
                </a:highlight>
              </a:rPr>
              <a:t>the accuracy of naive Bayes with two sentiment analysis methods, TextBlob and  Vader </a:t>
            </a:r>
            <a:r>
              <a:rPr lang="en" sz="1500">
                <a:solidFill>
                  <a:srgbClr val="666666"/>
                </a:solidFill>
              </a:rPr>
              <a:t>e</a:t>
            </a:r>
            <a:r>
              <a:rPr lang="en" sz="1500">
                <a:solidFill>
                  <a:srgbClr val="666666"/>
                </a:solidFill>
              </a:rPr>
              <a:t>valuating the effectiveness of the naive Bayes model. We will use this two NLP methods  to conduct our sentiment analysis.  </a:t>
            </a:r>
            <a:endParaRPr sz="1500">
              <a:solidFill>
                <a:srgbClr val="666666"/>
              </a:solidFill>
            </a:endParaRPr>
          </a:p>
        </p:txBody>
      </p:sp>
      <p:sp>
        <p:nvSpPr>
          <p:cNvPr id="103" name="Google Shape;103;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7650" y="121260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40"/>
              <a:t>Related Works</a:t>
            </a:r>
            <a:endParaRPr sz="3040"/>
          </a:p>
        </p:txBody>
      </p:sp>
      <p:sp>
        <p:nvSpPr>
          <p:cNvPr id="109" name="Google Shape;109;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Clr>
                <a:srgbClr val="666666"/>
              </a:buClr>
              <a:buSzPts val="1400"/>
              <a:buChar char="●"/>
            </a:pPr>
            <a:r>
              <a:rPr lang="en" sz="1400">
                <a:solidFill>
                  <a:srgbClr val="666666"/>
                </a:solidFill>
              </a:rPr>
              <a:t>One study conducted by Widiyaningtys showed that unigram gave the greatest </a:t>
            </a:r>
            <a:r>
              <a:rPr lang="en" sz="1400">
                <a:solidFill>
                  <a:srgbClr val="666666"/>
                </a:solidFill>
              </a:rPr>
              <a:t>accuracy using naive bayes method for analyzing sentiment analysis. They applied the word-weigtijnh method TF-IDF</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Based on different keyword taken from twitter comment , the implementation of naive bayes multinomial shows different percentage for positive and negative tweets. </a:t>
            </a:r>
            <a:endParaRPr sz="1400">
              <a:solidFill>
                <a:srgbClr val="666666"/>
              </a:solidFill>
            </a:endParaRPr>
          </a:p>
          <a:p>
            <a:pPr indent="-311150" lvl="0" marL="457200" rtl="0" algn="l">
              <a:spcBef>
                <a:spcPts val="0"/>
              </a:spcBef>
              <a:spcAft>
                <a:spcPts val="0"/>
              </a:spcAft>
              <a:buSzPts val="1300"/>
              <a:buChar char="●"/>
            </a:pPr>
            <a:r>
              <a:rPr lang="en" sz="1400">
                <a:solidFill>
                  <a:srgbClr val="666666"/>
                </a:solidFill>
              </a:rPr>
              <a:t>Shoilihat in his study showed that </a:t>
            </a:r>
            <a:r>
              <a:rPr lang="en" sz="1400">
                <a:solidFill>
                  <a:srgbClr val="666666"/>
                </a:solidFill>
                <a:highlight>
                  <a:srgbClr val="FFFFFF"/>
                </a:highlight>
              </a:rPr>
              <a:t> 571 comments, 152 had positive sentiment, 244 had negative sentiment, and the rest of 175 comments were neutral after using naive bayes algorithm using twitter twee</a:t>
            </a:r>
            <a:r>
              <a:rPr lang="en" sz="1150">
                <a:solidFill>
                  <a:srgbClr val="252525"/>
                </a:solidFill>
                <a:highlight>
                  <a:srgbClr val="FFFFFF"/>
                </a:highlight>
                <a:latin typeface="Georgia"/>
                <a:ea typeface="Georgia"/>
                <a:cs typeface="Georgia"/>
                <a:sym typeface="Georgia"/>
              </a:rPr>
              <a:t>ts.</a:t>
            </a:r>
            <a:endParaRPr sz="1150">
              <a:solidFill>
                <a:srgbClr val="252525"/>
              </a:solidFill>
              <a:highlight>
                <a:srgbClr val="FFFFFF"/>
              </a:highlight>
              <a:latin typeface="Georgia"/>
              <a:ea typeface="Georgia"/>
              <a:cs typeface="Georgia"/>
              <a:sym typeface="Georgia"/>
            </a:endParaRPr>
          </a:p>
          <a:p>
            <a:pPr indent="0" lvl="0" marL="457200" rtl="0" algn="l">
              <a:spcBef>
                <a:spcPts val="1200"/>
              </a:spcBef>
              <a:spcAft>
                <a:spcPts val="1200"/>
              </a:spcAft>
              <a:buNone/>
            </a:pPr>
            <a:r>
              <a:t/>
            </a:r>
            <a:endParaRPr/>
          </a:p>
        </p:txBody>
      </p:sp>
      <p:sp>
        <p:nvSpPr>
          <p:cNvPr id="110" name="Google Shape;110;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7650" y="8944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40"/>
              <a:t>Methodology</a:t>
            </a:r>
            <a:endParaRPr sz="3040"/>
          </a:p>
        </p:txBody>
      </p:sp>
      <p:sp>
        <p:nvSpPr>
          <p:cNvPr id="116" name="Google Shape;116;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Data Preprocessing</a:t>
            </a:r>
            <a:endParaRPr sz="2000"/>
          </a:p>
          <a:p>
            <a:pPr indent="-355600" lvl="0" marL="457200" rtl="0" algn="l">
              <a:spcBef>
                <a:spcPts val="0"/>
              </a:spcBef>
              <a:spcAft>
                <a:spcPts val="0"/>
              </a:spcAft>
              <a:buSzPts val="2000"/>
              <a:buChar char="●"/>
            </a:pPr>
            <a:r>
              <a:rPr lang="en" sz="2000"/>
              <a:t>Using Vader</a:t>
            </a:r>
            <a:endParaRPr sz="2000"/>
          </a:p>
          <a:p>
            <a:pPr indent="-355600" lvl="0" marL="457200" rtl="0" algn="l">
              <a:spcBef>
                <a:spcPts val="0"/>
              </a:spcBef>
              <a:spcAft>
                <a:spcPts val="0"/>
              </a:spcAft>
              <a:buSzPts val="2000"/>
              <a:buChar char="●"/>
            </a:pPr>
            <a:r>
              <a:rPr lang="en" sz="2000"/>
              <a:t>Using TextBlob</a:t>
            </a:r>
            <a:endParaRPr sz="2000"/>
          </a:p>
          <a:p>
            <a:pPr indent="-355600" lvl="0" marL="457200" rtl="0" algn="l">
              <a:spcBef>
                <a:spcPts val="0"/>
              </a:spcBef>
              <a:spcAft>
                <a:spcPts val="0"/>
              </a:spcAft>
              <a:buSzPts val="2000"/>
              <a:buChar char="●"/>
            </a:pPr>
            <a:r>
              <a:rPr lang="en" sz="2000"/>
              <a:t>Splitting the Dataset</a:t>
            </a:r>
            <a:endParaRPr sz="2000"/>
          </a:p>
          <a:p>
            <a:pPr indent="-355600" lvl="0" marL="457200" rtl="0" algn="l">
              <a:spcBef>
                <a:spcPts val="0"/>
              </a:spcBef>
              <a:spcAft>
                <a:spcPts val="0"/>
              </a:spcAft>
              <a:buSzPts val="2000"/>
              <a:buChar char="●"/>
            </a:pPr>
            <a:r>
              <a:rPr lang="en" sz="2000"/>
              <a:t>Using Naive Bayes</a:t>
            </a:r>
            <a:endParaRPr sz="2000"/>
          </a:p>
        </p:txBody>
      </p:sp>
      <p:sp>
        <p:nvSpPr>
          <p:cNvPr id="117" name="Google Shape;117;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74597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11"/>
              <a:t>Data Preprocessing</a:t>
            </a:r>
            <a:endParaRPr sz="3011"/>
          </a:p>
        </p:txBody>
      </p:sp>
      <p:sp>
        <p:nvSpPr>
          <p:cNvPr id="123" name="Google Shape;123;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600">
                <a:solidFill>
                  <a:srgbClr val="252525"/>
                </a:solidFill>
              </a:rPr>
              <a:t>Cleaning Dataset to make our data more usable and of higher quality. The data preprocessing has been implemented through steps to enhance the quality and findability of our data.</a:t>
            </a:r>
            <a:endParaRPr sz="1600">
              <a:solidFill>
                <a:srgbClr val="252525"/>
              </a:solidFill>
            </a:endParaRPr>
          </a:p>
          <a:p>
            <a:pPr indent="0" lvl="0" marL="0" rtl="0" algn="just">
              <a:lnSpc>
                <a:spcPct val="150000"/>
              </a:lnSpc>
              <a:spcBef>
                <a:spcPts val="0"/>
              </a:spcBef>
              <a:spcAft>
                <a:spcPts val="0"/>
              </a:spcAft>
              <a:buNone/>
            </a:pPr>
            <a:r>
              <a:t/>
            </a:r>
            <a:endParaRPr sz="1600">
              <a:solidFill>
                <a:srgbClr val="252525"/>
              </a:solidFill>
            </a:endParaRPr>
          </a:p>
          <a:p>
            <a:pPr indent="-330200" lvl="0" marL="457200" rtl="0" algn="just">
              <a:lnSpc>
                <a:spcPct val="150000"/>
              </a:lnSpc>
              <a:spcBef>
                <a:spcPts val="0"/>
              </a:spcBef>
              <a:spcAft>
                <a:spcPts val="0"/>
              </a:spcAft>
              <a:buClr>
                <a:srgbClr val="252525"/>
              </a:buClr>
              <a:buSzPts val="1600"/>
              <a:buChar char="❏"/>
            </a:pPr>
            <a:r>
              <a:rPr lang="en" sz="1600">
                <a:solidFill>
                  <a:srgbClr val="252525"/>
                </a:solidFill>
              </a:rPr>
              <a:t>Dropping rows with null values</a:t>
            </a:r>
            <a:endParaRPr sz="1600">
              <a:solidFill>
                <a:srgbClr val="252525"/>
              </a:solidFill>
            </a:endParaRPr>
          </a:p>
          <a:p>
            <a:pPr indent="-330200" lvl="0" marL="457200" rtl="0" algn="just">
              <a:lnSpc>
                <a:spcPct val="150000"/>
              </a:lnSpc>
              <a:spcBef>
                <a:spcPts val="0"/>
              </a:spcBef>
              <a:spcAft>
                <a:spcPts val="0"/>
              </a:spcAft>
              <a:buClr>
                <a:srgbClr val="252525"/>
              </a:buClr>
              <a:buSzPts val="1600"/>
              <a:buChar char="❏"/>
            </a:pPr>
            <a:r>
              <a:rPr lang="en" sz="1600">
                <a:solidFill>
                  <a:srgbClr val="252525"/>
                </a:solidFill>
              </a:rPr>
              <a:t>Removing repeating songs</a:t>
            </a:r>
            <a:endParaRPr sz="1600">
              <a:solidFill>
                <a:srgbClr val="252525"/>
              </a:solidFill>
            </a:endParaRPr>
          </a:p>
          <a:p>
            <a:pPr indent="-330200" lvl="0" marL="457200" rtl="0" algn="just">
              <a:lnSpc>
                <a:spcPct val="150000"/>
              </a:lnSpc>
              <a:spcBef>
                <a:spcPts val="0"/>
              </a:spcBef>
              <a:spcAft>
                <a:spcPts val="0"/>
              </a:spcAft>
              <a:buClr>
                <a:srgbClr val="252525"/>
              </a:buClr>
              <a:buSzPts val="1600"/>
              <a:buChar char="❏"/>
            </a:pPr>
            <a:r>
              <a:rPr lang="en" sz="1600">
                <a:solidFill>
                  <a:srgbClr val="252525"/>
                </a:solidFill>
              </a:rPr>
              <a:t>Removing unnecessary characters from the lyrics</a:t>
            </a:r>
            <a:endParaRPr sz="1600">
              <a:solidFill>
                <a:srgbClr val="252525"/>
              </a:solidFill>
            </a:endParaRPr>
          </a:p>
        </p:txBody>
      </p:sp>
      <p:sp>
        <p:nvSpPr>
          <p:cNvPr id="124" name="Google Shape;124;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7650" y="85202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40"/>
              <a:t>Vader &amp; TextBlob</a:t>
            </a:r>
            <a:endParaRPr sz="3040"/>
          </a:p>
        </p:txBody>
      </p:sp>
      <p:sp>
        <p:nvSpPr>
          <p:cNvPr id="130" name="Google Shape;130;p19"/>
          <p:cNvSpPr txBox="1"/>
          <p:nvPr>
            <p:ph idx="1" type="body"/>
          </p:nvPr>
        </p:nvSpPr>
        <p:spPr>
          <a:xfrm>
            <a:off x="203625" y="2078875"/>
            <a:ext cx="8802300" cy="2506800"/>
          </a:xfrm>
          <a:prstGeom prst="rect">
            <a:avLst/>
          </a:prstGeom>
        </p:spPr>
        <p:txBody>
          <a:bodyPr anchorCtr="0" anchor="t" bIns="91425" lIns="91425" spcFirstLastPara="1" rIns="91425" wrap="square" tIns="91425">
            <a:normAutofit/>
          </a:bodyPr>
          <a:lstStyle/>
          <a:p>
            <a:pPr indent="-336550" lvl="0" marL="457200" rtl="0" algn="l">
              <a:lnSpc>
                <a:spcPct val="95000"/>
              </a:lnSpc>
              <a:spcBef>
                <a:spcPts val="0"/>
              </a:spcBef>
              <a:spcAft>
                <a:spcPts val="0"/>
              </a:spcAft>
              <a:buSzPts val="1700"/>
              <a:buChar char="●"/>
            </a:pPr>
            <a:r>
              <a:rPr lang="en" sz="1700"/>
              <a:t>VADER is especially good at handling text with idiosyncrasies like slang, emoticons, and other informal language frequently seen in social media, unlike other sentiment analysis techniques.</a:t>
            </a:r>
            <a:endParaRPr sz="1700"/>
          </a:p>
          <a:p>
            <a:pPr indent="0" lvl="0" marL="457200" rtl="0" algn="l">
              <a:lnSpc>
                <a:spcPct val="95000"/>
              </a:lnSpc>
              <a:spcBef>
                <a:spcPts val="1200"/>
              </a:spcBef>
              <a:spcAft>
                <a:spcPts val="0"/>
              </a:spcAft>
              <a:buNone/>
            </a:pPr>
            <a:r>
              <a:t/>
            </a:r>
            <a:endParaRPr sz="1700"/>
          </a:p>
          <a:p>
            <a:pPr indent="-336550" lvl="0" marL="457200" rtl="0" algn="l">
              <a:lnSpc>
                <a:spcPct val="95000"/>
              </a:lnSpc>
              <a:spcBef>
                <a:spcPts val="1200"/>
              </a:spcBef>
              <a:spcAft>
                <a:spcPts val="0"/>
              </a:spcAft>
              <a:buSzPts val="1700"/>
              <a:buChar char="●"/>
            </a:pPr>
            <a:r>
              <a:rPr lang="en" sz="1700"/>
              <a:t>TextBlob is a python library which simplifies text processing and NLP tasks providing a convenient API for common NLP operations such as parts-of-speech tagging, noun phrase extraction, sentiment analysis and more</a:t>
            </a:r>
            <a:endParaRPr sz="1700"/>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29450" y="6717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11"/>
              <a:t>Dataset Splitting &amp; Naive Bayes</a:t>
            </a:r>
            <a:endParaRPr sz="3011"/>
          </a:p>
        </p:txBody>
      </p:sp>
      <p:sp>
        <p:nvSpPr>
          <p:cNvPr id="137" name="Google Shape;137;p20"/>
          <p:cNvSpPr txBox="1"/>
          <p:nvPr>
            <p:ph idx="1" type="body"/>
          </p:nvPr>
        </p:nvSpPr>
        <p:spPr>
          <a:xfrm>
            <a:off x="729450" y="1785900"/>
            <a:ext cx="8181000" cy="255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The dataset was split into training and test sets followed by the use of TF and IDF in order to vectorize the sets. To train the Naive Bayes model, we have utilized the training set. Among other things, Naive Bayes is especially helpful for text classification and spam filtering. Naive Bayes has been used as a suitable evaluation approach. </a:t>
            </a:r>
            <a:endParaRPr sz="1800"/>
          </a:p>
        </p:txBody>
      </p:sp>
      <p:sp>
        <p:nvSpPr>
          <p:cNvPr id="138" name="Google Shape;138;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60375" y="13418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Dataset</a:t>
            </a:r>
            <a:endParaRPr/>
          </a:p>
        </p:txBody>
      </p:sp>
      <p:sp>
        <p:nvSpPr>
          <p:cNvPr id="144" name="Google Shape;144;p21"/>
          <p:cNvSpPr txBox="1"/>
          <p:nvPr>
            <p:ph idx="1" type="body"/>
          </p:nvPr>
        </p:nvSpPr>
        <p:spPr>
          <a:xfrm>
            <a:off x="806750" y="2001575"/>
            <a:ext cx="7688700" cy="2261100"/>
          </a:xfrm>
          <a:prstGeom prst="rect">
            <a:avLst/>
          </a:prstGeom>
        </p:spPr>
        <p:txBody>
          <a:bodyPr anchorCtr="0" anchor="t" bIns="91425" lIns="91425" spcFirstLastPara="1" rIns="91425" wrap="square" tIns="91425">
            <a:noAutofit/>
          </a:bodyPr>
          <a:lstStyle/>
          <a:p>
            <a:pPr indent="-311785" lvl="0" marL="457200" rtl="0" algn="l">
              <a:lnSpc>
                <a:spcPct val="95000"/>
              </a:lnSpc>
              <a:spcBef>
                <a:spcPts val="0"/>
              </a:spcBef>
              <a:spcAft>
                <a:spcPts val="0"/>
              </a:spcAft>
              <a:buClr>
                <a:schemeClr val="dk2"/>
              </a:buClr>
              <a:buSzPts val="1310"/>
              <a:buFont typeface="Lato"/>
              <a:buChar char="●"/>
            </a:pPr>
            <a:r>
              <a:rPr lang="en" sz="1310">
                <a:solidFill>
                  <a:schemeClr val="dk2"/>
                </a:solidFill>
                <a:highlight>
                  <a:schemeClr val="lt1"/>
                </a:highlight>
              </a:rPr>
              <a:t>The dataset encompasses a comprehensive collection of information for the top 100 songs spanning from 2012 to 2022, offering structured and accurate data for professional music analytics.</a:t>
            </a:r>
            <a:endParaRPr sz="1310">
              <a:solidFill>
                <a:schemeClr val="dk2"/>
              </a:solidFill>
              <a:highlight>
                <a:schemeClr val="lt1"/>
              </a:highlight>
            </a:endParaRPr>
          </a:p>
          <a:p>
            <a:pPr indent="-311785" lvl="0" marL="457200" rtl="0" algn="l">
              <a:lnSpc>
                <a:spcPct val="95000"/>
              </a:lnSpc>
              <a:spcBef>
                <a:spcPts val="0"/>
              </a:spcBef>
              <a:spcAft>
                <a:spcPts val="0"/>
              </a:spcAft>
              <a:buClr>
                <a:schemeClr val="dk2"/>
              </a:buClr>
              <a:buSzPts val="1310"/>
              <a:buFont typeface="Lato"/>
              <a:buChar char="●"/>
            </a:pPr>
            <a:r>
              <a:rPr lang="en" sz="1310">
                <a:solidFill>
                  <a:schemeClr val="dk2"/>
                </a:solidFill>
                <a:highlight>
                  <a:schemeClr val="lt1"/>
                </a:highlight>
              </a:rPr>
              <a:t>With 907 refined tuples post pre-processing, the dataset features essential variables, including song title, artist, release details, lyrics status, full lyrics, and musical genre, facilitating thorough investigation and informed decision-making.</a:t>
            </a:r>
            <a:endParaRPr sz="1310">
              <a:solidFill>
                <a:schemeClr val="dk2"/>
              </a:solidFill>
              <a:highlight>
                <a:schemeClr val="lt1"/>
              </a:highlight>
            </a:endParaRPr>
          </a:p>
          <a:p>
            <a:pPr indent="-311785" lvl="0" marL="457200" rtl="0" algn="l">
              <a:lnSpc>
                <a:spcPct val="95000"/>
              </a:lnSpc>
              <a:spcBef>
                <a:spcPts val="0"/>
              </a:spcBef>
              <a:spcAft>
                <a:spcPts val="0"/>
              </a:spcAft>
              <a:buClr>
                <a:schemeClr val="dk2"/>
              </a:buClr>
              <a:buSzPts val="1310"/>
              <a:buFont typeface="Lato"/>
              <a:buChar char="●"/>
            </a:pPr>
            <a:r>
              <a:rPr lang="en" sz="1310">
                <a:solidFill>
                  <a:schemeClr val="dk2"/>
                </a:solidFill>
                <a:highlight>
                  <a:schemeClr val="lt1"/>
                </a:highlight>
              </a:rPr>
              <a:t>The inclusion of scrapped lyrics from Billboard's Top 100 songs over the past decade adds significant value, allowing for a deeper understanding of lyrical content trends in the music industry.</a:t>
            </a:r>
            <a:endParaRPr sz="1310">
              <a:solidFill>
                <a:schemeClr val="dk2"/>
              </a:solidFill>
              <a:highlight>
                <a:schemeClr val="lt1"/>
              </a:highlight>
            </a:endParaRPr>
          </a:p>
          <a:p>
            <a:pPr indent="-311785" lvl="0" marL="457200" rtl="0" algn="l">
              <a:lnSpc>
                <a:spcPct val="95000"/>
              </a:lnSpc>
              <a:spcBef>
                <a:spcPts val="0"/>
              </a:spcBef>
              <a:spcAft>
                <a:spcPts val="0"/>
              </a:spcAft>
              <a:buClr>
                <a:schemeClr val="dk2"/>
              </a:buClr>
              <a:buSzPts val="1310"/>
              <a:buFont typeface="Lato"/>
              <a:buChar char="●"/>
            </a:pPr>
            <a:r>
              <a:rPr lang="en" sz="1310">
                <a:solidFill>
                  <a:schemeClr val="dk2"/>
                </a:solidFill>
                <a:highlight>
                  <a:schemeClr val="lt1"/>
                </a:highlight>
              </a:rPr>
              <a:t>Despite its richness, the dataset contains null values, necessitating careful consideration and addressing during the analysis phase to ensure the accuracy and reliability of findings.</a:t>
            </a:r>
            <a:endParaRPr sz="1310">
              <a:solidFill>
                <a:schemeClr val="dk2"/>
              </a:solidFill>
              <a:highlight>
                <a:schemeClr val="lt1"/>
              </a:highlight>
            </a:endParaRPr>
          </a:p>
          <a:p>
            <a:pPr indent="0" lvl="0" marL="0" rtl="0" algn="l">
              <a:lnSpc>
                <a:spcPct val="95000"/>
              </a:lnSpc>
              <a:spcBef>
                <a:spcPts val="0"/>
              </a:spcBef>
              <a:spcAft>
                <a:spcPts val="1200"/>
              </a:spcAft>
              <a:buSzPts val="1018"/>
              <a:buNone/>
            </a:pPr>
            <a:r>
              <a:t/>
            </a:r>
            <a:endParaRPr sz="1202"/>
          </a:p>
        </p:txBody>
      </p:sp>
      <p:sp>
        <p:nvSpPr>
          <p:cNvPr id="145" name="Google Shape;145;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