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8" r:id="rId11"/>
  </p:sldIdLst>
  <p:sldSz cx="9144000" cy="5143500" type="screen16x9"/>
  <p:notesSz cx="6858000" cy="9144000"/>
  <p:embeddedFontLst>
    <p:embeddedFont>
      <p:font typeface="Raleway" panose="020B0604020202020204" charset="0"/>
      <p:regular r:id="rId13"/>
      <p:bold r:id="rId14"/>
      <p:italic r:id="rId15"/>
      <p:boldItalic r:id="rId16"/>
    </p:embeddedFont>
    <p:embeddedFont>
      <p:font typeface="Lato" panose="020B0604020202020204" charset="0"/>
      <p:regular r:id="rId17"/>
      <p:bold r:id="rId18"/>
      <p:italic r:id="rId19"/>
      <p:boldItalic r:id="rId20"/>
    </p:embeddedFont>
    <p:embeddedFont>
      <p:font typeface="Georgia" panose="02040502050405020303" pitchFamily="18"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385286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7109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a6a855ee61_0_2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a6a855ee61_0_2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6479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a6be9ed71a_4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a6be9ed71a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8954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a6a855ee61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a6a855ee61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3884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a6be9ed71a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a6be9ed71a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3978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a6a855ee61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a6a855ee61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4019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a6a94c1b3c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a6a94c1b3c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0480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a6a94c1b3c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a6a94c1b3c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2845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a6a94c1b3c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a6a94c1b3c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0224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a6a855ee61_0_28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a6a855ee61_0_2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0263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1803925" y="640550"/>
            <a:ext cx="6788400" cy="14211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990"/>
              <a:buNone/>
            </a:pPr>
            <a:r>
              <a:rPr lang="en" sz="3050"/>
              <a:t>Music Recommendation Based on Sentiment Analysis Using NLP Techniques</a:t>
            </a:r>
            <a:endParaRPr sz="3050"/>
          </a:p>
        </p:txBody>
      </p:sp>
      <p:sp>
        <p:nvSpPr>
          <p:cNvPr id="87" name="Google Shape;87;p13"/>
          <p:cNvSpPr txBox="1">
            <a:spLocks noGrp="1"/>
          </p:cNvSpPr>
          <p:nvPr>
            <p:ph type="subTitle" idx="1"/>
          </p:nvPr>
        </p:nvSpPr>
        <p:spPr>
          <a:xfrm>
            <a:off x="87000" y="3493025"/>
            <a:ext cx="4485000" cy="149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Members:</a:t>
            </a:r>
            <a:endParaRPr b="1"/>
          </a:p>
          <a:p>
            <a:pPr marL="0" lvl="0" indent="0" algn="l" rtl="0">
              <a:spcBef>
                <a:spcPts val="0"/>
              </a:spcBef>
              <a:spcAft>
                <a:spcPts val="0"/>
              </a:spcAft>
              <a:buNone/>
            </a:pPr>
            <a:r>
              <a:rPr lang="en"/>
              <a:t>GM Mohaiminuzzaman Apurbo (20301100)</a:t>
            </a:r>
            <a:endParaRPr/>
          </a:p>
          <a:p>
            <a:pPr marL="0" lvl="0" indent="0" algn="l" rtl="0">
              <a:spcBef>
                <a:spcPts val="0"/>
              </a:spcBef>
              <a:spcAft>
                <a:spcPts val="0"/>
              </a:spcAft>
              <a:buNone/>
            </a:pPr>
            <a:r>
              <a:rPr lang="en"/>
              <a:t>Md Shakibul Alam (20301286)</a:t>
            </a:r>
            <a:endParaRPr/>
          </a:p>
          <a:p>
            <a:pPr marL="0" lvl="0" indent="0" algn="l" rtl="0">
              <a:spcBef>
                <a:spcPts val="0"/>
              </a:spcBef>
              <a:spcAft>
                <a:spcPts val="0"/>
              </a:spcAft>
              <a:buNone/>
            </a:pPr>
            <a:r>
              <a:rPr lang="en"/>
              <a:t>Md Rishat Sheakh (20301305)</a:t>
            </a:r>
            <a:endParaRPr/>
          </a:p>
        </p:txBody>
      </p:sp>
      <p:sp>
        <p:nvSpPr>
          <p:cNvPr id="88" name="Google Shape;88;p13"/>
          <p:cNvSpPr txBox="1"/>
          <p:nvPr/>
        </p:nvSpPr>
        <p:spPr>
          <a:xfrm>
            <a:off x="6269750" y="3078125"/>
            <a:ext cx="2818800" cy="1908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600" b="1">
                <a:solidFill>
                  <a:schemeClr val="accent1"/>
                </a:solidFill>
                <a:latin typeface="Lato"/>
                <a:ea typeface="Lato"/>
                <a:cs typeface="Lato"/>
                <a:sym typeface="Lato"/>
              </a:rPr>
              <a:t>Submitted to</a:t>
            </a:r>
            <a:endParaRPr sz="1600">
              <a:solidFill>
                <a:schemeClr val="accent1"/>
              </a:solidFill>
              <a:latin typeface="Lato"/>
              <a:ea typeface="Lato"/>
              <a:cs typeface="Lato"/>
              <a:sym typeface="Lato"/>
            </a:endParaRPr>
          </a:p>
          <a:p>
            <a:pPr marL="0" lvl="0" indent="0" algn="r" rtl="0">
              <a:spcBef>
                <a:spcPts val="0"/>
              </a:spcBef>
              <a:spcAft>
                <a:spcPts val="0"/>
              </a:spcAft>
              <a:buNone/>
            </a:pPr>
            <a:r>
              <a:rPr lang="en" sz="1600">
                <a:solidFill>
                  <a:schemeClr val="accent1"/>
                </a:solidFill>
                <a:latin typeface="Lato"/>
                <a:ea typeface="Lato"/>
                <a:cs typeface="Lato"/>
                <a:sym typeface="Lato"/>
              </a:rPr>
              <a:t>Annajiat Alim Rasel</a:t>
            </a:r>
            <a:endParaRPr sz="1600">
              <a:solidFill>
                <a:schemeClr val="accent1"/>
              </a:solidFill>
              <a:latin typeface="Lato"/>
              <a:ea typeface="Lato"/>
              <a:cs typeface="Lato"/>
              <a:sym typeface="Lato"/>
            </a:endParaRPr>
          </a:p>
          <a:p>
            <a:pPr marL="0" lvl="0" indent="0" algn="r" rtl="0">
              <a:spcBef>
                <a:spcPts val="0"/>
              </a:spcBef>
              <a:spcAft>
                <a:spcPts val="0"/>
              </a:spcAft>
              <a:buNone/>
            </a:pPr>
            <a:endParaRPr sz="1600">
              <a:solidFill>
                <a:schemeClr val="accent1"/>
              </a:solidFill>
              <a:latin typeface="Lato"/>
              <a:ea typeface="Lato"/>
              <a:cs typeface="Lato"/>
              <a:sym typeface="Lato"/>
            </a:endParaRPr>
          </a:p>
          <a:p>
            <a:pPr marL="0" lvl="0" indent="0" algn="r" rtl="0">
              <a:spcBef>
                <a:spcPts val="0"/>
              </a:spcBef>
              <a:spcAft>
                <a:spcPts val="0"/>
              </a:spcAft>
              <a:buNone/>
            </a:pPr>
            <a:r>
              <a:rPr lang="en" sz="1600" b="1">
                <a:solidFill>
                  <a:schemeClr val="accent1"/>
                </a:solidFill>
                <a:latin typeface="Lato"/>
                <a:ea typeface="Lato"/>
                <a:cs typeface="Lato"/>
                <a:sym typeface="Lato"/>
              </a:rPr>
              <a:t>ST &amp; RA</a:t>
            </a:r>
            <a:endParaRPr sz="1600" b="1">
              <a:solidFill>
                <a:schemeClr val="accent1"/>
              </a:solidFill>
              <a:latin typeface="Lato"/>
              <a:ea typeface="Lato"/>
              <a:cs typeface="Lato"/>
              <a:sym typeface="Lato"/>
            </a:endParaRPr>
          </a:p>
          <a:p>
            <a:pPr marL="0" lvl="0" indent="0" algn="r" rtl="0">
              <a:spcBef>
                <a:spcPts val="0"/>
              </a:spcBef>
              <a:spcAft>
                <a:spcPts val="0"/>
              </a:spcAft>
              <a:buNone/>
            </a:pPr>
            <a:endParaRPr sz="1600">
              <a:solidFill>
                <a:schemeClr val="accent1"/>
              </a:solidFill>
              <a:latin typeface="Lato"/>
              <a:ea typeface="Lato"/>
              <a:cs typeface="Lato"/>
              <a:sym typeface="Lato"/>
            </a:endParaRPr>
          </a:p>
          <a:p>
            <a:pPr marL="0" lvl="0" indent="0" algn="r" rtl="0">
              <a:spcBef>
                <a:spcPts val="0"/>
              </a:spcBef>
              <a:spcAft>
                <a:spcPts val="0"/>
              </a:spcAft>
              <a:buNone/>
            </a:pPr>
            <a:r>
              <a:rPr lang="en" sz="1600">
                <a:solidFill>
                  <a:schemeClr val="accent1"/>
                </a:solidFill>
                <a:latin typeface="Lato"/>
                <a:ea typeface="Lato"/>
                <a:cs typeface="Lato"/>
                <a:sym typeface="Lato"/>
              </a:rPr>
              <a:t>Farah Binta Haque</a:t>
            </a:r>
            <a:endParaRPr sz="1600">
              <a:solidFill>
                <a:schemeClr val="accent1"/>
              </a:solidFill>
              <a:latin typeface="Lato"/>
              <a:ea typeface="Lato"/>
              <a:cs typeface="Lato"/>
              <a:sym typeface="Lato"/>
            </a:endParaRPr>
          </a:p>
          <a:p>
            <a:pPr marL="0" lvl="0" indent="0" algn="r" rtl="0">
              <a:spcBef>
                <a:spcPts val="0"/>
              </a:spcBef>
              <a:spcAft>
                <a:spcPts val="0"/>
              </a:spcAft>
              <a:buNone/>
            </a:pPr>
            <a:r>
              <a:rPr lang="en" sz="1600">
                <a:solidFill>
                  <a:schemeClr val="accent1"/>
                </a:solidFill>
                <a:latin typeface="Lato"/>
                <a:ea typeface="Lato"/>
                <a:cs typeface="Lato"/>
                <a:sym typeface="Lato"/>
              </a:rPr>
              <a:t>Md Sabbir Hossain</a:t>
            </a:r>
            <a:endParaRPr sz="1600">
              <a:solidFill>
                <a:schemeClr val="accent1"/>
              </a:solidFill>
              <a:latin typeface="Lato"/>
              <a:ea typeface="Lato"/>
              <a:cs typeface="Lato"/>
              <a:sym typeface="Lato"/>
            </a:endParaRPr>
          </a:p>
        </p:txBody>
      </p:sp>
      <p:sp>
        <p:nvSpPr>
          <p:cNvPr id="89" name="Google Shape;89;p13"/>
          <p:cNvSpPr txBox="1"/>
          <p:nvPr/>
        </p:nvSpPr>
        <p:spPr>
          <a:xfrm>
            <a:off x="87000" y="2801325"/>
            <a:ext cx="4357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accent1"/>
                </a:solidFill>
                <a:latin typeface="Lato"/>
                <a:ea typeface="Lato"/>
                <a:cs typeface="Lato"/>
                <a:sym typeface="Lato"/>
              </a:rPr>
              <a:t>Group -40</a:t>
            </a:r>
            <a:endParaRPr sz="1600" b="1">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3000" b="1"/>
              <a:t>Thank You for Watching</a:t>
            </a:r>
            <a:endParaRPr sz="3000" b="1"/>
          </a:p>
        </p:txBody>
      </p:sp>
      <p:sp>
        <p:nvSpPr>
          <p:cNvPr id="173" name="Google Shape;173;p2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Outline</a:t>
            </a:r>
            <a:endParaRPr/>
          </a:p>
        </p:txBody>
      </p:sp>
      <p:sp>
        <p:nvSpPr>
          <p:cNvPr id="95" name="Google Shape;95;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Introduction </a:t>
            </a:r>
            <a:endParaRPr dirty="0"/>
          </a:p>
          <a:p>
            <a:pPr marL="457200" lvl="0" indent="-311150" algn="l" rtl="0">
              <a:spcBef>
                <a:spcPts val="0"/>
              </a:spcBef>
              <a:spcAft>
                <a:spcPts val="0"/>
              </a:spcAft>
              <a:buSzPts val="1300"/>
              <a:buChar char="●"/>
            </a:pPr>
            <a:r>
              <a:rPr lang="en" dirty="0"/>
              <a:t>Related Works</a:t>
            </a:r>
            <a:endParaRPr dirty="0"/>
          </a:p>
          <a:p>
            <a:pPr marL="457200" lvl="0" indent="-311150" algn="l" rtl="0">
              <a:spcBef>
                <a:spcPts val="0"/>
              </a:spcBef>
              <a:spcAft>
                <a:spcPts val="0"/>
              </a:spcAft>
              <a:buSzPts val="1300"/>
              <a:buChar char="●"/>
            </a:pPr>
            <a:r>
              <a:rPr lang="en" dirty="0"/>
              <a:t>Methodology</a:t>
            </a:r>
            <a:endParaRPr dirty="0"/>
          </a:p>
          <a:p>
            <a:pPr marL="457200" lvl="0" indent="-311150" algn="l" rtl="0">
              <a:spcBef>
                <a:spcPts val="0"/>
              </a:spcBef>
              <a:spcAft>
                <a:spcPts val="0"/>
              </a:spcAft>
              <a:buSzPts val="1300"/>
              <a:buChar char="●"/>
            </a:pPr>
            <a:r>
              <a:rPr lang="en" dirty="0"/>
              <a:t>Data Preprocessing</a:t>
            </a:r>
            <a:endParaRPr dirty="0"/>
          </a:p>
          <a:p>
            <a:pPr marL="457200" lvl="0" indent="-311150" algn="l" rtl="0">
              <a:spcBef>
                <a:spcPts val="0"/>
              </a:spcBef>
              <a:spcAft>
                <a:spcPts val="0"/>
              </a:spcAft>
              <a:buSzPts val="1300"/>
              <a:buChar char="●"/>
            </a:pPr>
            <a:r>
              <a:rPr lang="en" dirty="0"/>
              <a:t>Vader and TextBlob</a:t>
            </a:r>
            <a:endParaRPr dirty="0"/>
          </a:p>
          <a:p>
            <a:pPr marL="457200" lvl="0" indent="-311150" algn="l" rtl="0">
              <a:spcBef>
                <a:spcPts val="0"/>
              </a:spcBef>
              <a:spcAft>
                <a:spcPts val="0"/>
              </a:spcAft>
              <a:buSzPts val="1300"/>
              <a:buChar char="●"/>
            </a:pPr>
            <a:r>
              <a:rPr lang="en" dirty="0"/>
              <a:t>Dataset Splitting and Naive Bayes</a:t>
            </a:r>
            <a:endParaRPr dirty="0"/>
          </a:p>
          <a:p>
            <a:pPr marL="457200" lvl="0" indent="-311150" algn="l" rtl="0">
              <a:spcBef>
                <a:spcPts val="0"/>
              </a:spcBef>
              <a:spcAft>
                <a:spcPts val="0"/>
              </a:spcAft>
              <a:buSzPts val="1300"/>
              <a:buChar char="●"/>
            </a:pPr>
            <a:r>
              <a:rPr lang="en" dirty="0" smtClean="0"/>
              <a:t>Dataset</a:t>
            </a:r>
            <a:endParaRPr dirty="0"/>
          </a:p>
        </p:txBody>
      </p:sp>
      <p:sp>
        <p:nvSpPr>
          <p:cNvPr id="96" name="Google Shape;96;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771875" y="1223225"/>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040"/>
              <a:t>Introduction</a:t>
            </a:r>
            <a:endParaRPr sz="3040"/>
          </a:p>
        </p:txBody>
      </p:sp>
      <p:sp>
        <p:nvSpPr>
          <p:cNvPr id="102" name="Google Shape;102;p15"/>
          <p:cNvSpPr txBox="1">
            <a:spLocks noGrp="1"/>
          </p:cNvSpPr>
          <p:nvPr>
            <p:ph type="body" idx="1"/>
          </p:nvPr>
        </p:nvSpPr>
        <p:spPr>
          <a:xfrm>
            <a:off x="727650" y="2110300"/>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500">
                <a:solidFill>
                  <a:srgbClr val="666666"/>
                </a:solidFill>
              </a:rPr>
              <a:t>Sentiment analysis is crucial to identify positive or negative feelings in various aspects, including music. Music requires understanding its tone for the right audience delivery. The study employs NLP methods to forecast sentiment in music lyrics, utilizing the naive Bayes model. Objective include </a:t>
            </a:r>
            <a:r>
              <a:rPr lang="en" sz="1500">
                <a:solidFill>
                  <a:srgbClr val="666666"/>
                </a:solidFill>
                <a:highlight>
                  <a:schemeClr val="lt1"/>
                </a:highlight>
              </a:rPr>
              <a:t>the evaluation of the accuracy of naive Bayes with two sentiment analysis methods, TextBlob and  Vader </a:t>
            </a:r>
            <a:r>
              <a:rPr lang="en" sz="1500">
                <a:solidFill>
                  <a:srgbClr val="666666"/>
                </a:solidFill>
              </a:rPr>
              <a:t>evaluating the effectiveness of the naive Bayes model. We will use this two NLP methods  to conduct our sentiment analysis.  </a:t>
            </a:r>
            <a:endParaRPr sz="1500">
              <a:solidFill>
                <a:srgbClr val="666666"/>
              </a:solidFill>
            </a:endParaRPr>
          </a:p>
        </p:txBody>
      </p:sp>
      <p:sp>
        <p:nvSpPr>
          <p:cNvPr id="103" name="Google Shape;103;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727650" y="121260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040"/>
              <a:t>Related Works</a:t>
            </a:r>
            <a:endParaRPr sz="3040"/>
          </a:p>
        </p:txBody>
      </p:sp>
      <p:sp>
        <p:nvSpPr>
          <p:cNvPr id="109" name="Google Shape;109;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rgbClr val="666666"/>
              </a:buClr>
              <a:buSzPts val="1400"/>
              <a:buChar char="●"/>
            </a:pPr>
            <a:r>
              <a:rPr lang="en" sz="1400">
                <a:solidFill>
                  <a:srgbClr val="666666"/>
                </a:solidFill>
              </a:rPr>
              <a:t>One study conducted by Widiyaningtys showed that unigram gave the greatest accuracy using naive bayes method for analyzing sentiment analysis. They applied the word-weigtijnh method TF-IDF</a:t>
            </a:r>
            <a:endParaRPr sz="1400">
              <a:solidFill>
                <a:srgbClr val="666666"/>
              </a:solidFill>
            </a:endParaRPr>
          </a:p>
          <a:p>
            <a:pPr marL="457200" lvl="0" indent="-317500" algn="l" rtl="0">
              <a:spcBef>
                <a:spcPts val="0"/>
              </a:spcBef>
              <a:spcAft>
                <a:spcPts val="0"/>
              </a:spcAft>
              <a:buClr>
                <a:srgbClr val="666666"/>
              </a:buClr>
              <a:buSzPts val="1400"/>
              <a:buChar char="●"/>
            </a:pPr>
            <a:r>
              <a:rPr lang="en" sz="1400">
                <a:solidFill>
                  <a:srgbClr val="666666"/>
                </a:solidFill>
              </a:rPr>
              <a:t>Based on different keyword taken from twitter comment , the implementation of naive bayes multinomial shows different percentage for positive and negative tweets. </a:t>
            </a:r>
            <a:endParaRPr sz="1400">
              <a:solidFill>
                <a:srgbClr val="666666"/>
              </a:solidFill>
            </a:endParaRPr>
          </a:p>
          <a:p>
            <a:pPr marL="457200" lvl="0" indent="-311150" algn="l" rtl="0">
              <a:spcBef>
                <a:spcPts val="0"/>
              </a:spcBef>
              <a:spcAft>
                <a:spcPts val="0"/>
              </a:spcAft>
              <a:buSzPts val="1300"/>
              <a:buChar char="●"/>
            </a:pPr>
            <a:r>
              <a:rPr lang="en" sz="1400">
                <a:solidFill>
                  <a:srgbClr val="666666"/>
                </a:solidFill>
              </a:rPr>
              <a:t>Shoilihat in his study showed that </a:t>
            </a:r>
            <a:r>
              <a:rPr lang="en" sz="1400">
                <a:solidFill>
                  <a:srgbClr val="666666"/>
                </a:solidFill>
                <a:highlight>
                  <a:srgbClr val="FFFFFF"/>
                </a:highlight>
              </a:rPr>
              <a:t> 571 comments, 152 had positive sentiment, 244 had negative sentiment, and the rest of 175 comments were neutral after using naive bayes algorithm using twitter twee</a:t>
            </a:r>
            <a:r>
              <a:rPr lang="en" sz="1150">
                <a:solidFill>
                  <a:srgbClr val="252525"/>
                </a:solidFill>
                <a:highlight>
                  <a:srgbClr val="FFFFFF"/>
                </a:highlight>
                <a:latin typeface="Georgia"/>
                <a:ea typeface="Georgia"/>
                <a:cs typeface="Georgia"/>
                <a:sym typeface="Georgia"/>
              </a:rPr>
              <a:t>ts.</a:t>
            </a:r>
            <a:endParaRPr sz="1150">
              <a:solidFill>
                <a:srgbClr val="252525"/>
              </a:solidFill>
              <a:highlight>
                <a:srgbClr val="FFFFFF"/>
              </a:highlight>
              <a:latin typeface="Georgia"/>
              <a:ea typeface="Georgia"/>
              <a:cs typeface="Georgia"/>
              <a:sym typeface="Georgia"/>
            </a:endParaRPr>
          </a:p>
          <a:p>
            <a:pPr marL="457200" lvl="0" indent="0" algn="l" rtl="0">
              <a:spcBef>
                <a:spcPts val="1200"/>
              </a:spcBef>
              <a:spcAft>
                <a:spcPts val="1200"/>
              </a:spcAft>
              <a:buNone/>
            </a:pPr>
            <a:endParaRPr/>
          </a:p>
        </p:txBody>
      </p:sp>
      <p:sp>
        <p:nvSpPr>
          <p:cNvPr id="110" name="Google Shape;110;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727650" y="89445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040"/>
              <a:t>Methodology</a:t>
            </a:r>
            <a:endParaRPr sz="3040"/>
          </a:p>
        </p:txBody>
      </p:sp>
      <p:sp>
        <p:nvSpPr>
          <p:cNvPr id="116" name="Google Shape;116;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 sz="2000"/>
              <a:t>Data Preprocessing</a:t>
            </a:r>
            <a:endParaRPr sz="2000"/>
          </a:p>
          <a:p>
            <a:pPr marL="457200" lvl="0" indent="-355600" algn="l" rtl="0">
              <a:spcBef>
                <a:spcPts val="0"/>
              </a:spcBef>
              <a:spcAft>
                <a:spcPts val="0"/>
              </a:spcAft>
              <a:buSzPts val="2000"/>
              <a:buChar char="●"/>
            </a:pPr>
            <a:r>
              <a:rPr lang="en" sz="2000"/>
              <a:t>Using Vader</a:t>
            </a:r>
            <a:endParaRPr sz="2000"/>
          </a:p>
          <a:p>
            <a:pPr marL="457200" lvl="0" indent="-355600" algn="l" rtl="0">
              <a:spcBef>
                <a:spcPts val="0"/>
              </a:spcBef>
              <a:spcAft>
                <a:spcPts val="0"/>
              </a:spcAft>
              <a:buSzPts val="2000"/>
              <a:buChar char="●"/>
            </a:pPr>
            <a:r>
              <a:rPr lang="en" sz="2000"/>
              <a:t>Using TextBlob</a:t>
            </a:r>
            <a:endParaRPr sz="2000"/>
          </a:p>
          <a:p>
            <a:pPr marL="457200" lvl="0" indent="-355600" algn="l" rtl="0">
              <a:spcBef>
                <a:spcPts val="0"/>
              </a:spcBef>
              <a:spcAft>
                <a:spcPts val="0"/>
              </a:spcAft>
              <a:buSzPts val="2000"/>
              <a:buChar char="●"/>
            </a:pPr>
            <a:r>
              <a:rPr lang="en" sz="2000"/>
              <a:t>Splitting the Dataset</a:t>
            </a:r>
            <a:endParaRPr sz="2000"/>
          </a:p>
          <a:p>
            <a:pPr marL="457200" lvl="0" indent="-355600" algn="l" rtl="0">
              <a:spcBef>
                <a:spcPts val="0"/>
              </a:spcBef>
              <a:spcAft>
                <a:spcPts val="0"/>
              </a:spcAft>
              <a:buSzPts val="2000"/>
              <a:buChar char="●"/>
            </a:pPr>
            <a:r>
              <a:rPr lang="en" sz="2000"/>
              <a:t>Using Naive Bayes</a:t>
            </a:r>
            <a:endParaRPr sz="2000"/>
          </a:p>
        </p:txBody>
      </p:sp>
      <p:sp>
        <p:nvSpPr>
          <p:cNvPr id="117" name="Google Shape;117;p1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729450" y="745975"/>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011"/>
              <a:t>Data Preprocessing</a:t>
            </a:r>
            <a:endParaRPr sz="3011"/>
          </a:p>
        </p:txBody>
      </p:sp>
      <p:sp>
        <p:nvSpPr>
          <p:cNvPr id="123" name="Google Shape;123;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600">
                <a:solidFill>
                  <a:srgbClr val="252525"/>
                </a:solidFill>
              </a:rPr>
              <a:t>Cleaning Dataset to make our data more usable and of higher quality. The data preprocessing has been implemented through steps to enhance the quality and findability of our data.</a:t>
            </a:r>
            <a:endParaRPr sz="1600">
              <a:solidFill>
                <a:srgbClr val="252525"/>
              </a:solidFill>
            </a:endParaRPr>
          </a:p>
          <a:p>
            <a:pPr marL="0" lvl="0" indent="0" algn="just" rtl="0">
              <a:lnSpc>
                <a:spcPct val="150000"/>
              </a:lnSpc>
              <a:spcBef>
                <a:spcPts val="0"/>
              </a:spcBef>
              <a:spcAft>
                <a:spcPts val="0"/>
              </a:spcAft>
              <a:buNone/>
            </a:pPr>
            <a:endParaRPr sz="1600">
              <a:solidFill>
                <a:srgbClr val="252525"/>
              </a:solidFill>
            </a:endParaRPr>
          </a:p>
          <a:p>
            <a:pPr marL="457200" lvl="0" indent="-330200" algn="just" rtl="0">
              <a:lnSpc>
                <a:spcPct val="150000"/>
              </a:lnSpc>
              <a:spcBef>
                <a:spcPts val="0"/>
              </a:spcBef>
              <a:spcAft>
                <a:spcPts val="0"/>
              </a:spcAft>
              <a:buClr>
                <a:srgbClr val="252525"/>
              </a:buClr>
              <a:buSzPts val="1600"/>
              <a:buChar char="❏"/>
            </a:pPr>
            <a:r>
              <a:rPr lang="en" sz="1600">
                <a:solidFill>
                  <a:srgbClr val="252525"/>
                </a:solidFill>
              </a:rPr>
              <a:t>Dropping rows with null values</a:t>
            </a:r>
            <a:endParaRPr sz="1600">
              <a:solidFill>
                <a:srgbClr val="252525"/>
              </a:solidFill>
            </a:endParaRPr>
          </a:p>
          <a:p>
            <a:pPr marL="457200" lvl="0" indent="-330200" algn="just" rtl="0">
              <a:lnSpc>
                <a:spcPct val="150000"/>
              </a:lnSpc>
              <a:spcBef>
                <a:spcPts val="0"/>
              </a:spcBef>
              <a:spcAft>
                <a:spcPts val="0"/>
              </a:spcAft>
              <a:buClr>
                <a:srgbClr val="252525"/>
              </a:buClr>
              <a:buSzPts val="1600"/>
              <a:buChar char="❏"/>
            </a:pPr>
            <a:r>
              <a:rPr lang="en" sz="1600">
                <a:solidFill>
                  <a:srgbClr val="252525"/>
                </a:solidFill>
              </a:rPr>
              <a:t>Removing repeating songs</a:t>
            </a:r>
            <a:endParaRPr sz="1600">
              <a:solidFill>
                <a:srgbClr val="252525"/>
              </a:solidFill>
            </a:endParaRPr>
          </a:p>
          <a:p>
            <a:pPr marL="457200" lvl="0" indent="-330200" algn="just" rtl="0">
              <a:lnSpc>
                <a:spcPct val="150000"/>
              </a:lnSpc>
              <a:spcBef>
                <a:spcPts val="0"/>
              </a:spcBef>
              <a:spcAft>
                <a:spcPts val="0"/>
              </a:spcAft>
              <a:buClr>
                <a:srgbClr val="252525"/>
              </a:buClr>
              <a:buSzPts val="1600"/>
              <a:buChar char="❏"/>
            </a:pPr>
            <a:r>
              <a:rPr lang="en" sz="1600">
                <a:solidFill>
                  <a:srgbClr val="252525"/>
                </a:solidFill>
              </a:rPr>
              <a:t>Removing unnecessary characters from the lyrics</a:t>
            </a:r>
            <a:endParaRPr sz="1600">
              <a:solidFill>
                <a:srgbClr val="252525"/>
              </a:solidFill>
            </a:endParaRPr>
          </a:p>
        </p:txBody>
      </p:sp>
      <p:sp>
        <p:nvSpPr>
          <p:cNvPr id="124" name="Google Shape;124;p1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727650" y="852025"/>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040"/>
              <a:t>Vader &amp; TextBlob</a:t>
            </a:r>
            <a:endParaRPr sz="3040"/>
          </a:p>
        </p:txBody>
      </p:sp>
      <p:sp>
        <p:nvSpPr>
          <p:cNvPr id="130" name="Google Shape;130;p19"/>
          <p:cNvSpPr txBox="1">
            <a:spLocks noGrp="1"/>
          </p:cNvSpPr>
          <p:nvPr>
            <p:ph type="body" idx="1"/>
          </p:nvPr>
        </p:nvSpPr>
        <p:spPr>
          <a:xfrm>
            <a:off x="203625" y="2078875"/>
            <a:ext cx="8802300" cy="2506800"/>
          </a:xfrm>
          <a:prstGeom prst="rect">
            <a:avLst/>
          </a:prstGeom>
        </p:spPr>
        <p:txBody>
          <a:bodyPr spcFirstLastPara="1" wrap="square" lIns="91425" tIns="91425" rIns="91425" bIns="91425" anchor="t" anchorCtr="0">
            <a:normAutofit/>
          </a:bodyPr>
          <a:lstStyle/>
          <a:p>
            <a:pPr marL="457200" lvl="0" indent="-336550" algn="l" rtl="0">
              <a:lnSpc>
                <a:spcPct val="95000"/>
              </a:lnSpc>
              <a:spcBef>
                <a:spcPts val="0"/>
              </a:spcBef>
              <a:spcAft>
                <a:spcPts val="0"/>
              </a:spcAft>
              <a:buSzPts val="1700"/>
              <a:buChar char="●"/>
            </a:pPr>
            <a:r>
              <a:rPr lang="en" sz="1700"/>
              <a:t>VADER is especially good at handling text with idiosyncrasies like slang, emoticons, and other informal language frequently seen in social media, unlike other sentiment analysis techniques.</a:t>
            </a:r>
            <a:endParaRPr sz="1700"/>
          </a:p>
          <a:p>
            <a:pPr marL="457200" lvl="0" indent="0" algn="l" rtl="0">
              <a:lnSpc>
                <a:spcPct val="95000"/>
              </a:lnSpc>
              <a:spcBef>
                <a:spcPts val="1200"/>
              </a:spcBef>
              <a:spcAft>
                <a:spcPts val="0"/>
              </a:spcAft>
              <a:buNone/>
            </a:pPr>
            <a:endParaRPr sz="1700"/>
          </a:p>
          <a:p>
            <a:pPr marL="457200" lvl="0" indent="-336550" algn="l" rtl="0">
              <a:lnSpc>
                <a:spcPct val="95000"/>
              </a:lnSpc>
              <a:spcBef>
                <a:spcPts val="1200"/>
              </a:spcBef>
              <a:spcAft>
                <a:spcPts val="0"/>
              </a:spcAft>
              <a:buSzPts val="1700"/>
              <a:buChar char="●"/>
            </a:pPr>
            <a:r>
              <a:rPr lang="en" sz="1700"/>
              <a:t>TextBlob is a python library which simplifies text processing and NLP tasks providing a convenient API for common NLP operations such as parts-of-speech tagging, noun phrase extraction, sentiment analysis and more</a:t>
            </a:r>
            <a:endParaRPr sz="1700"/>
          </a:p>
        </p:txBody>
      </p:sp>
      <p:sp>
        <p:nvSpPr>
          <p:cNvPr id="131" name="Google Shape;131;p1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729450" y="67175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011"/>
              <a:t>Dataset Splitting &amp; Naive Bayes</a:t>
            </a:r>
            <a:endParaRPr sz="3011"/>
          </a:p>
        </p:txBody>
      </p:sp>
      <p:sp>
        <p:nvSpPr>
          <p:cNvPr id="137" name="Google Shape;137;p20"/>
          <p:cNvSpPr txBox="1">
            <a:spLocks noGrp="1"/>
          </p:cNvSpPr>
          <p:nvPr>
            <p:ph type="body" idx="1"/>
          </p:nvPr>
        </p:nvSpPr>
        <p:spPr>
          <a:xfrm>
            <a:off x="729450" y="1785900"/>
            <a:ext cx="8181000" cy="2554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800"/>
              <a:t>The dataset was split into training and test sets followed by the use of TF and IDF in order to vectorize the sets. To train the Naive Bayes model, we have utilized the training set. Among other things, Naive Bayes is especially helpful for text classification and spam filtering. Naive Bayes has been used as a suitable evaluation approach. </a:t>
            </a:r>
            <a:endParaRPr sz="1800"/>
          </a:p>
        </p:txBody>
      </p:sp>
      <p:sp>
        <p:nvSpPr>
          <p:cNvPr id="138" name="Google Shape;138;p2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760375" y="1341850"/>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Dataset</a:t>
            </a:r>
            <a:endParaRPr/>
          </a:p>
        </p:txBody>
      </p:sp>
      <p:sp>
        <p:nvSpPr>
          <p:cNvPr id="144" name="Google Shape;144;p21"/>
          <p:cNvSpPr txBox="1">
            <a:spLocks noGrp="1"/>
          </p:cNvSpPr>
          <p:nvPr>
            <p:ph type="body" idx="1"/>
          </p:nvPr>
        </p:nvSpPr>
        <p:spPr>
          <a:xfrm>
            <a:off x="806750" y="2001575"/>
            <a:ext cx="7688700" cy="2261100"/>
          </a:xfrm>
          <a:prstGeom prst="rect">
            <a:avLst/>
          </a:prstGeom>
        </p:spPr>
        <p:txBody>
          <a:bodyPr spcFirstLastPara="1" wrap="square" lIns="91425" tIns="91425" rIns="91425" bIns="91425" anchor="t" anchorCtr="0">
            <a:noAutofit/>
          </a:bodyPr>
          <a:lstStyle/>
          <a:p>
            <a:pPr marL="457200" lvl="0" indent="-311785" algn="l" rtl="0">
              <a:lnSpc>
                <a:spcPct val="95000"/>
              </a:lnSpc>
              <a:spcBef>
                <a:spcPts val="0"/>
              </a:spcBef>
              <a:spcAft>
                <a:spcPts val="0"/>
              </a:spcAft>
              <a:buClr>
                <a:schemeClr val="dk2"/>
              </a:buClr>
              <a:buSzPts val="1310"/>
              <a:buFont typeface="Lato"/>
              <a:buChar char="●"/>
            </a:pPr>
            <a:r>
              <a:rPr lang="en" sz="1310">
                <a:solidFill>
                  <a:schemeClr val="dk2"/>
                </a:solidFill>
                <a:highlight>
                  <a:schemeClr val="lt1"/>
                </a:highlight>
              </a:rPr>
              <a:t>The dataset encompasses a comprehensive collection of information for the top 100 songs spanning from 2012 to 2022, offering structured and accurate data for professional music analytics.</a:t>
            </a:r>
            <a:endParaRPr sz="1310">
              <a:solidFill>
                <a:schemeClr val="dk2"/>
              </a:solidFill>
              <a:highlight>
                <a:schemeClr val="lt1"/>
              </a:highlight>
            </a:endParaRPr>
          </a:p>
          <a:p>
            <a:pPr marL="457200" lvl="0" indent="-311785" algn="l" rtl="0">
              <a:lnSpc>
                <a:spcPct val="95000"/>
              </a:lnSpc>
              <a:spcBef>
                <a:spcPts val="0"/>
              </a:spcBef>
              <a:spcAft>
                <a:spcPts val="0"/>
              </a:spcAft>
              <a:buClr>
                <a:schemeClr val="dk2"/>
              </a:buClr>
              <a:buSzPts val="1310"/>
              <a:buFont typeface="Lato"/>
              <a:buChar char="●"/>
            </a:pPr>
            <a:r>
              <a:rPr lang="en" sz="1310">
                <a:solidFill>
                  <a:schemeClr val="dk2"/>
                </a:solidFill>
                <a:highlight>
                  <a:schemeClr val="lt1"/>
                </a:highlight>
              </a:rPr>
              <a:t>With 907 refined tuples post pre-processing, the dataset features essential variables, including song title, artist, release details, lyrics status, full lyrics, and musical genre, facilitating thorough investigation and informed decision-making.</a:t>
            </a:r>
            <a:endParaRPr sz="1310">
              <a:solidFill>
                <a:schemeClr val="dk2"/>
              </a:solidFill>
              <a:highlight>
                <a:schemeClr val="lt1"/>
              </a:highlight>
            </a:endParaRPr>
          </a:p>
          <a:p>
            <a:pPr marL="457200" lvl="0" indent="-311785" algn="l" rtl="0">
              <a:lnSpc>
                <a:spcPct val="95000"/>
              </a:lnSpc>
              <a:spcBef>
                <a:spcPts val="0"/>
              </a:spcBef>
              <a:spcAft>
                <a:spcPts val="0"/>
              </a:spcAft>
              <a:buClr>
                <a:schemeClr val="dk2"/>
              </a:buClr>
              <a:buSzPts val="1310"/>
              <a:buFont typeface="Lato"/>
              <a:buChar char="●"/>
            </a:pPr>
            <a:r>
              <a:rPr lang="en" sz="1310">
                <a:solidFill>
                  <a:schemeClr val="dk2"/>
                </a:solidFill>
                <a:highlight>
                  <a:schemeClr val="lt1"/>
                </a:highlight>
              </a:rPr>
              <a:t>The inclusion of scrapped lyrics from Billboard's Top 100 songs over the past decade adds significant value, allowing for a deeper understanding of lyrical content trends in the music industry.</a:t>
            </a:r>
            <a:endParaRPr sz="1310">
              <a:solidFill>
                <a:schemeClr val="dk2"/>
              </a:solidFill>
              <a:highlight>
                <a:schemeClr val="lt1"/>
              </a:highlight>
            </a:endParaRPr>
          </a:p>
          <a:p>
            <a:pPr marL="457200" lvl="0" indent="-311785" algn="l" rtl="0">
              <a:lnSpc>
                <a:spcPct val="95000"/>
              </a:lnSpc>
              <a:spcBef>
                <a:spcPts val="0"/>
              </a:spcBef>
              <a:spcAft>
                <a:spcPts val="0"/>
              </a:spcAft>
              <a:buClr>
                <a:schemeClr val="dk2"/>
              </a:buClr>
              <a:buSzPts val="1310"/>
              <a:buFont typeface="Lato"/>
              <a:buChar char="●"/>
            </a:pPr>
            <a:r>
              <a:rPr lang="en" sz="1310">
                <a:solidFill>
                  <a:schemeClr val="dk2"/>
                </a:solidFill>
                <a:highlight>
                  <a:schemeClr val="lt1"/>
                </a:highlight>
              </a:rPr>
              <a:t>Despite its richness, the dataset contains null values, necessitating careful consideration and addressing during the analysis phase to ensure the accuracy and reliability of findings.</a:t>
            </a:r>
            <a:endParaRPr sz="1310">
              <a:solidFill>
                <a:schemeClr val="dk2"/>
              </a:solidFill>
              <a:highlight>
                <a:schemeClr val="lt1"/>
              </a:highlight>
            </a:endParaRPr>
          </a:p>
          <a:p>
            <a:pPr marL="0" lvl="0" indent="0" algn="l" rtl="0">
              <a:lnSpc>
                <a:spcPct val="95000"/>
              </a:lnSpc>
              <a:spcBef>
                <a:spcPts val="0"/>
              </a:spcBef>
              <a:spcAft>
                <a:spcPts val="1200"/>
              </a:spcAft>
              <a:buSzPts val="1018"/>
              <a:buNone/>
            </a:pPr>
            <a:endParaRPr sz="1202"/>
          </a:p>
        </p:txBody>
      </p:sp>
      <p:sp>
        <p:nvSpPr>
          <p:cNvPr id="145" name="Google Shape;145;p2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577</Words>
  <Application>Microsoft Office PowerPoint</Application>
  <PresentationFormat>On-screen Show (16:9)</PresentationFormat>
  <Paragraphs>60</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Raleway</vt:lpstr>
      <vt:lpstr>Lato</vt:lpstr>
      <vt:lpstr>Georgia</vt:lpstr>
      <vt:lpstr>Arial</vt:lpstr>
      <vt:lpstr>Streamline</vt:lpstr>
      <vt:lpstr>Music Recommendation Based on Sentiment Analysis Using NLP Techniques</vt:lpstr>
      <vt:lpstr>Outline</vt:lpstr>
      <vt:lpstr>Introduction</vt:lpstr>
      <vt:lpstr>Related Works</vt:lpstr>
      <vt:lpstr>Methodology</vt:lpstr>
      <vt:lpstr>Data Preprocessing</vt:lpstr>
      <vt:lpstr>Vader &amp; TextBlob</vt:lpstr>
      <vt:lpstr>Dataset Splitting &amp; Naive Bayes</vt:lpstr>
      <vt:lpstr>Dataset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Recommendation Based on Sentiment Analysis Using NLP Techniques</dc:title>
  <cp:lastModifiedBy>Microsoft account</cp:lastModifiedBy>
  <cp:revision>1</cp:revision>
  <dcterms:modified xsi:type="dcterms:W3CDTF">2023-12-14T07:06:36Z</dcterms:modified>
</cp:coreProperties>
</file>