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Lst>
  <p:notesMasterIdLst>
    <p:notesMasterId r:id="rId13"/>
  </p:notesMasterIdLst>
  <p:sldIdLst>
    <p:sldId id="256" r:id="rId2"/>
    <p:sldId id="269" r:id="rId3"/>
    <p:sldId id="270" r:id="rId4"/>
    <p:sldId id="271" r:id="rId5"/>
    <p:sldId id="272" r:id="rId6"/>
    <p:sldId id="273" r:id="rId7"/>
    <p:sldId id="275" r:id="rId8"/>
    <p:sldId id="276" r:id="rId9"/>
    <p:sldId id="277" r:id="rId10"/>
    <p:sldId id="278" r:id="rId11"/>
    <p:sldId id="280" r:id="rId12"/>
  </p:sldIdLst>
  <p:sldSz cx="9144000" cy="5143500" type="screen16x9"/>
  <p:notesSz cx="6858000" cy="9144000"/>
  <p:embeddedFontLst>
    <p:embeddedFont>
      <p:font typeface="Century Gothic" panose="020B0502020202020204" pitchFamily="34" charset="0"/>
      <p:regular r:id="rId14"/>
      <p:bold r:id="rId15"/>
      <p:italic r:id="rId16"/>
      <p:boldItalic r:id="rId17"/>
    </p:embeddedFont>
    <p:embeddedFont>
      <p:font typeface="Lato" panose="020B0604020202020204" charset="0"/>
      <p:regular r:id="rId18"/>
      <p:bold r:id="rId19"/>
      <p:italic r:id="rId20"/>
      <p:boldItalic r:id="rId21"/>
    </p:embeddedFont>
    <p:embeddedFont>
      <p:font typeface="Montserrat"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6403008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3775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13259" y="457201"/>
            <a:ext cx="6507167" cy="2400300"/>
          </a:xfrm>
        </p:spPr>
        <p:txBody>
          <a:bodyPr anchor="b">
            <a:normAutofit/>
          </a:bodyPr>
          <a:lstStyle>
            <a:lvl1pPr algn="ctr">
              <a:defRPr sz="36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13259" y="2914650"/>
            <a:ext cx="6507167" cy="1428750"/>
          </a:xfrm>
        </p:spPr>
        <p:txBody>
          <a:bodyPr anchor="t">
            <a:normAutofit/>
          </a:bodyPr>
          <a:lstStyle>
            <a:lvl1pPr marL="0" indent="0" algn="ctr">
              <a:buNone/>
              <a:defRPr sz="1575">
                <a:gradFill flip="none" rotWithShape="1">
                  <a:gsLst>
                    <a:gs pos="0">
                      <a:schemeClr val="tx1"/>
                    </a:gs>
                    <a:gs pos="100000">
                      <a:schemeClr val="tx1">
                        <a:lumMod val="75000"/>
                      </a:schemeClr>
                    </a:gs>
                  </a:gsLst>
                  <a:lin ang="5400000" scaled="0"/>
                  <a:tileRect/>
                </a:gra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46828575"/>
      </p:ext>
    </p:extLst>
  </p:cSld>
  <p:clrMapOvr>
    <a:masterClrMapping/>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3549649"/>
            <a:ext cx="7429500"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4847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56060" y="3974702"/>
            <a:ext cx="7429500" cy="370284"/>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00498469"/>
      </p:ext>
    </p:extLst>
  </p:cSld>
  <p:clrMapOvr>
    <a:masterClrMapping/>
  </p:clrMapOvr>
  <p:timing>
    <p:tnLst>
      <p:par>
        <p:cTn id="1" dur="indefinite" restart="never" nodeType="tmRoot"/>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1"/>
            <a:ext cx="7429499" cy="2343149"/>
          </a:xfrm>
        </p:spPr>
        <p:txBody>
          <a:bodyPr anchor="ctr">
            <a:normAutofit/>
          </a:bodyPr>
          <a:lstStyle>
            <a:lvl1pPr algn="l">
              <a:defRPr sz="2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856058" y="3257550"/>
            <a:ext cx="7429500" cy="1085850"/>
          </a:xfrm>
        </p:spPr>
        <p:txBody>
          <a:bodyPr anchor="ctr">
            <a:normAutofit/>
          </a:bodyPr>
          <a:lstStyle>
            <a:lvl1pPr marL="0" indent="0" algn="l">
              <a:buNone/>
              <a:defRPr sz="150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22315070"/>
      </p:ext>
    </p:extLst>
  </p:cSld>
  <p:clrMapOvr>
    <a:masterClrMapping/>
  </p:clrMapOvr>
  <p:timing>
    <p:tnLst>
      <p:par>
        <p:cTn id="1" dur="indefinite" restart="never" nodeType="tmRoot"/>
      </p:par>
    </p:tnLst>
  </p:timing>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627459"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accent1"/>
                </a:solidFill>
              </a:rPr>
              <a:t>“</a:t>
            </a:r>
          </a:p>
        </p:txBody>
      </p:sp>
      <p:sp>
        <p:nvSpPr>
          <p:cNvPr id="15" name="TextBox 14"/>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accent1"/>
                </a:solidFill>
              </a:rPr>
              <a:t>”</a:t>
            </a:r>
          </a:p>
        </p:txBody>
      </p:sp>
      <p:sp>
        <p:nvSpPr>
          <p:cNvPr id="2" name="Title 1"/>
          <p:cNvSpPr>
            <a:spLocks noGrp="1"/>
          </p:cNvSpPr>
          <p:nvPr>
            <p:ph type="title"/>
          </p:nvPr>
        </p:nvSpPr>
        <p:spPr>
          <a:xfrm>
            <a:off x="1084660" y="457201"/>
            <a:ext cx="6972299" cy="2057399"/>
          </a:xfrm>
        </p:spPr>
        <p:txBody>
          <a:bodyPr anchor="ctr">
            <a:normAutofit/>
          </a:bodyPr>
          <a:lstStyle>
            <a:lvl1pPr algn="l">
              <a:defRPr sz="24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256109" y="2514600"/>
            <a:ext cx="6629402"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856058" y="3257550"/>
            <a:ext cx="7429500" cy="1085850"/>
          </a:xfrm>
        </p:spPr>
        <p:txBody>
          <a:bodyPr vert="horz" lIns="91440" tIns="45720" rIns="91440" bIns="45720" rtlCol="0" anchor="ctr">
            <a:normAutofit/>
          </a:bodyPr>
          <a:lstStyle>
            <a:lvl1pPr>
              <a:buNone/>
              <a:defRPr lang="en-US" sz="15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68616122"/>
      </p:ext>
    </p:extLst>
  </p:cSld>
  <p:clrMapOvr>
    <a:masterClrMapping/>
  </p:clrMapOvr>
  <p:timing>
    <p:tnLst>
      <p:par>
        <p:cTn id="1" dur="indefinite" restart="never" nodeType="tmRoot"/>
      </p:par>
    </p:tn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9" y="2481436"/>
            <a:ext cx="7429500" cy="1101600"/>
          </a:xfrm>
        </p:spPr>
        <p:txBody>
          <a:bodyPr anchor="b">
            <a:normAutofit/>
          </a:bodyPr>
          <a:lstStyle>
            <a:lvl1pPr algn="l">
              <a:defRPr sz="2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856058" y="3583036"/>
            <a:ext cx="7429501" cy="645300"/>
          </a:xfrm>
        </p:spPr>
        <p:txBody>
          <a:bodyPr vert="horz" lIns="91440" tIns="45720" rIns="91440" bIns="45720" rtlCol="0" anchor="t">
            <a:normAutofit/>
          </a:bodyPr>
          <a:lstStyle>
            <a:lvl1pPr>
              <a:defRPr lang="en-US" sz="15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25615091"/>
      </p:ext>
    </p:extLst>
  </p:cSld>
  <p:clrMapOvr>
    <a:masterClrMapping/>
  </p:clrMapOvr>
  <p:timing>
    <p:tnLst>
      <p:par>
        <p:cTn id="1" dur="indefinite" restart="never" nodeType="tmRoot"/>
      </p:par>
    </p:tnLst>
  </p:timing>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627459"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accent1"/>
                </a:solidFill>
              </a:rPr>
              <a:t>“</a:t>
            </a:r>
          </a:p>
        </p:txBody>
      </p:sp>
      <p:sp>
        <p:nvSpPr>
          <p:cNvPr id="15" name="TextBox 14"/>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accent1"/>
                </a:solidFill>
              </a:rPr>
              <a:t>”</a:t>
            </a:r>
          </a:p>
        </p:txBody>
      </p:sp>
      <p:sp>
        <p:nvSpPr>
          <p:cNvPr id="2" name="Title 1"/>
          <p:cNvSpPr>
            <a:spLocks noGrp="1"/>
          </p:cNvSpPr>
          <p:nvPr>
            <p:ph type="title"/>
          </p:nvPr>
        </p:nvSpPr>
        <p:spPr>
          <a:xfrm>
            <a:off x="1084660" y="457201"/>
            <a:ext cx="6972299" cy="2057399"/>
          </a:xfrm>
        </p:spPr>
        <p:txBody>
          <a:bodyPr anchor="ctr">
            <a:normAutofit/>
          </a:bodyPr>
          <a:lstStyle>
            <a:lvl1pPr algn="l">
              <a:defRPr sz="24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856059" y="2914650"/>
            <a:ext cx="7429500" cy="666750"/>
          </a:xfrm>
        </p:spPr>
        <p:txBody>
          <a:bodyPr vert="horz" lIns="91440" tIns="45720" rIns="91440" bIns="45720" rtlCol="0" anchor="b">
            <a:normAutofit/>
          </a:bodyPr>
          <a:lstStyle>
            <a:lvl1pPr>
              <a:buNone/>
              <a:defRPr lang="en-US" sz="1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856058" y="3581400"/>
            <a:ext cx="7429500" cy="762000"/>
          </a:xfrm>
        </p:spPr>
        <p:txBody>
          <a:bodyPr anchor="t">
            <a:normAutofit/>
          </a:bodyPr>
          <a:lstStyle>
            <a:lvl1pPr marL="0" indent="0" algn="l">
              <a:buNone/>
              <a:defRPr sz="135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0695169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1"/>
            <a:ext cx="7429499" cy="20573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856059" y="2628900"/>
            <a:ext cx="7429500" cy="628650"/>
          </a:xfrm>
        </p:spPr>
        <p:txBody>
          <a:bodyPr vert="horz" lIns="91440" tIns="45720" rIns="91440" bIns="45720" rtlCol="0" anchor="b">
            <a:normAutofit/>
          </a:bodyPr>
          <a:lstStyle>
            <a:lvl1pPr>
              <a:buNone/>
              <a:defRPr lang="en-US" sz="21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856058" y="3257550"/>
            <a:ext cx="7429500" cy="1085850"/>
          </a:xfrm>
        </p:spPr>
        <p:txBody>
          <a:bodyPr anchor="t">
            <a:normAutofit/>
          </a:bodyPr>
          <a:lstStyle>
            <a:lvl1pPr marL="0" indent="0" algn="l">
              <a:buNone/>
              <a:defRPr sz="135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0080443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56060" y="457200"/>
            <a:ext cx="7429499" cy="142875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63051902"/>
      </p:ext>
    </p:extLst>
  </p:cSld>
  <p:clrMapOvr>
    <a:masterClrMapping/>
  </p:clrMapOvr>
  <p:timing>
    <p:tnLst>
      <p:par>
        <p:cTn id="1" dur="indefinite" restart="never" nodeType="tmRoot"/>
      </p:par>
    </p:tnLst>
  </p:timing>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673" y="457200"/>
            <a:ext cx="1657886" cy="38862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6059" y="457200"/>
            <a:ext cx="5657850" cy="38862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69042482"/>
      </p:ext>
    </p:extLst>
  </p:cSld>
  <p:clrMapOvr>
    <a:masterClrMapping/>
  </p:clrMapOvr>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49331243"/>
      </p:ext>
    </p:extLst>
  </p:cSld>
  <p:clrMapOvr>
    <a:masterClrMapping/>
  </p:clrMapOvr>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13260" y="2481436"/>
            <a:ext cx="6515100" cy="1101600"/>
          </a:xfrm>
        </p:spPr>
        <p:txBody>
          <a:bodyPr anchor="b"/>
          <a:lstStyle>
            <a:lvl1pPr algn="r">
              <a:defRPr sz="3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313259" y="3583036"/>
            <a:ext cx="6515101" cy="645300"/>
          </a:xfrm>
        </p:spPr>
        <p:txBody>
          <a:bodyPr anchor="t">
            <a:normAutofit/>
          </a:bodyPr>
          <a:lstStyle>
            <a:lvl1pPr marL="0" indent="0" algn="r">
              <a:buNone/>
              <a:defRPr sz="150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59015845"/>
      </p:ext>
    </p:extLst>
  </p:cSld>
  <p:clrMapOvr>
    <a:masterClrMapping/>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6059" y="2000250"/>
            <a:ext cx="3657600"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7959" y="2000250"/>
            <a:ext cx="3657600"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72746490"/>
      </p:ext>
    </p:extLst>
  </p:cSld>
  <p:clrMapOvr>
    <a:masterClrMapping/>
  </p:clrMapOvr>
  <p:timing>
    <p:tnLst>
      <p:par>
        <p:cTn id="1" dur="indefinite" restart="never" nodeType="tmRoot"/>
      </p:par>
    </p:tn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71961" y="1993900"/>
            <a:ext cx="3441698"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56059" y="2432447"/>
            <a:ext cx="3657600" cy="1910953"/>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32350" y="2000250"/>
            <a:ext cx="34532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59" y="2432447"/>
            <a:ext cx="3657601" cy="1910953"/>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23648364"/>
      </p:ext>
    </p:extLst>
  </p:cSld>
  <p:clrMapOvr>
    <a:masterClrMapping/>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07160281"/>
      </p:ext>
    </p:extLst>
  </p:cSld>
  <p:clrMapOvr>
    <a:masterClrMapping/>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826947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1200150"/>
            <a:ext cx="2661841" cy="1028700"/>
          </a:xfrm>
        </p:spPr>
        <p:txBody>
          <a:bodyPr anchor="b">
            <a:normAutofit/>
          </a:bodyPr>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827859" y="457201"/>
            <a:ext cx="4457701" cy="38862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6059" y="2228850"/>
            <a:ext cx="2661841" cy="1371600"/>
          </a:xfrm>
        </p:spPr>
        <p:txBody>
          <a:bodyPr>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70007734"/>
      </p:ext>
    </p:extLst>
  </p:cSld>
  <p:clrMapOvr>
    <a:masterClrMapping/>
  </p:clrMapOvr>
  <p:timing>
    <p:tnLst>
      <p:par>
        <p:cTn id="1" dur="indefinite" restart="never" nodeType="tmRoot"/>
      </p:par>
    </p:tn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1200150"/>
            <a:ext cx="4000501" cy="1028700"/>
          </a:xfrm>
        </p:spPr>
        <p:txBody>
          <a:bodyPr anchor="b">
            <a:normAutofit/>
          </a:bodyPr>
          <a:lstStyle>
            <a:lvl1pPr algn="l">
              <a:defRPr sz="21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575300" y="-13716"/>
            <a:ext cx="2457449" cy="517779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56059" y="2228850"/>
            <a:ext cx="4000501" cy="1371600"/>
          </a:xfrm>
        </p:spPr>
        <p:txBody>
          <a:bodyP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a:xfrm>
            <a:off x="4799409" y="4412457"/>
            <a:ext cx="685800" cy="273844"/>
          </a:xfrm>
        </p:spPr>
        <p:txBody>
          <a:bodyPr/>
          <a:lstStyle/>
          <a:p>
            <a:fld id="{B61BEF0D-F0BB-DE4B-95CE-6DB70DBA9567}" type="datetimeFigureOut">
              <a:rPr lang="en-US" smtClean="0"/>
              <a:pPr/>
              <a:t>11/18/2023</a:t>
            </a:fld>
            <a:endParaRPr lang="en-US" dirty="0"/>
          </a:p>
        </p:txBody>
      </p:sp>
      <p:sp>
        <p:nvSpPr>
          <p:cNvPr id="6" name="Footer Placeholder 5"/>
          <p:cNvSpPr>
            <a:spLocks noGrp="1"/>
          </p:cNvSpPr>
          <p:nvPr>
            <p:ph type="ftr" sz="quarter" idx="11"/>
          </p:nvPr>
        </p:nvSpPr>
        <p:spPr>
          <a:xfrm>
            <a:off x="856059" y="4412457"/>
            <a:ext cx="3829050" cy="273844"/>
          </a:xfrm>
        </p:spPr>
        <p:txBody>
          <a:bodyPr/>
          <a:lstStyle/>
          <a:p>
            <a:endParaRPr lang="en-US" dirty="0"/>
          </a:p>
        </p:txBody>
      </p:sp>
      <p:sp>
        <p:nvSpPr>
          <p:cNvPr id="7" name="Slide Number Placeholder 6"/>
          <p:cNvSpPr>
            <a:spLocks noGrp="1"/>
          </p:cNvSpPr>
          <p:nvPr>
            <p:ph type="sldNum" sz="quarter" idx="12"/>
          </p:nvPr>
        </p:nvSpPr>
        <p:spPr>
          <a:xfrm>
            <a:off x="8056960" y="4412457"/>
            <a:ext cx="2419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0622282"/>
      </p:ext>
    </p:extLst>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6060" y="457200"/>
            <a:ext cx="7429499" cy="14287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56060" y="2000250"/>
            <a:ext cx="7429499" cy="234315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628209" y="4412457"/>
            <a:ext cx="1200150" cy="273844"/>
          </a:xfrm>
          <a:prstGeom prst="rect">
            <a:avLst/>
          </a:prstGeom>
        </p:spPr>
        <p:txBody>
          <a:bodyPr vert="horz" lIns="91440" tIns="45720" rIns="91440" bIns="45720" rtlCol="0" anchor="ctr"/>
          <a:lstStyle>
            <a:lvl1pPr algn="r">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smtClean="0"/>
              <a:pPr/>
              <a:t>11/18/2023</a:t>
            </a:fld>
            <a:endParaRPr lang="en-US" dirty="0"/>
          </a:p>
        </p:txBody>
      </p:sp>
      <p:sp>
        <p:nvSpPr>
          <p:cNvPr id="5" name="Footer Placeholder 4"/>
          <p:cNvSpPr>
            <a:spLocks noGrp="1"/>
          </p:cNvSpPr>
          <p:nvPr>
            <p:ph type="ftr" sz="quarter" idx="3"/>
          </p:nvPr>
        </p:nvSpPr>
        <p:spPr>
          <a:xfrm>
            <a:off x="856059" y="4412457"/>
            <a:ext cx="5657850" cy="273844"/>
          </a:xfrm>
          <a:prstGeom prst="rect">
            <a:avLst/>
          </a:prstGeom>
        </p:spPr>
        <p:txBody>
          <a:bodyPr vert="horz" lIns="91440" tIns="45720" rIns="91440" bIns="45720" rtlCol="0" anchor="ctr"/>
          <a:lstStyle>
            <a:lvl1pPr algn="l">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7885510" y="4412457"/>
            <a:ext cx="413375" cy="273844"/>
          </a:xfrm>
          <a:prstGeom prst="rect">
            <a:avLst/>
          </a:prstGeom>
        </p:spPr>
        <p:txBody>
          <a:bodyPr vert="horz" lIns="91440" tIns="45720" rIns="91440" bIns="45720" rtlCol="0" anchor="ctr"/>
          <a:lstStyle>
            <a:lvl1pPr algn="r">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25194329"/>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transition spd="med">
    <p:fade thruBlk="1"/>
  </p:transition>
  <p:timing>
    <p:tnLst>
      <p:par>
        <p:cTn id="1" dur="indefinite" restart="never" nodeType="tmRoot"/>
      </p:par>
    </p:tnLst>
  </p:timing>
  <p:hf sldNum="0" hdr="0" ftr="0" dt="0"/>
  <p:txStyles>
    <p:titleStyle>
      <a:lvl1pPr algn="l" defTabSz="342900" rtl="0" eaLnBrk="1" latinLnBrk="0" hangingPunct="1">
        <a:spcBef>
          <a:spcPct val="0"/>
        </a:spcBef>
        <a:buNone/>
        <a:defRPr sz="24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100000"/>
        <a:buFont typeface="Arial"/>
        <a:buChar char="•"/>
        <a:defRPr sz="15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100000"/>
        <a:buFont typeface="Arial"/>
        <a:buChar char="•"/>
        <a:defRPr sz="135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100000"/>
        <a:buFont typeface="Arial"/>
        <a:buChar char="•"/>
        <a:defRPr sz="105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100000"/>
        <a:buFont typeface="Arial"/>
        <a:buChar char="•"/>
        <a:defRPr sz="105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578100" y="140825"/>
            <a:ext cx="8400248" cy="2260475"/>
          </a:xfrm>
          <a:prstGeom prst="rect">
            <a:avLst/>
          </a:prstGeom>
        </p:spPr>
        <p:txBody>
          <a:bodyPr spcFirstLastPara="1" wrap="square" lIns="91425" tIns="91425" rIns="91425" bIns="91425" anchor="ctr" anchorCtr="0">
            <a:normAutofit fontScale="90000"/>
          </a:bodyPr>
          <a:lstStyle/>
          <a:p>
            <a:pPr lvl="0" algn="l">
              <a:lnSpc>
                <a:spcPct val="122727"/>
              </a:lnSpc>
              <a:spcBef>
                <a:spcPts val="1200"/>
              </a:spcBef>
            </a:pPr>
            <a:r>
              <a:rPr lang="en-US" dirty="0"/>
              <a:t>A Natural Language Processing System for </a:t>
            </a:r>
            <a:r>
              <a:rPr lang="en-US" dirty="0" smtClean="0"/>
              <a:t>Truth Detection </a:t>
            </a:r>
            <a:r>
              <a:rPr lang="en-US" dirty="0"/>
              <a:t>and Text Summarization</a:t>
            </a:r>
            <a:endParaRPr dirty="0"/>
          </a:p>
        </p:txBody>
      </p:sp>
      <p:sp>
        <p:nvSpPr>
          <p:cNvPr id="278" name="Google Shape;278;p13"/>
          <p:cNvSpPr txBox="1">
            <a:spLocks noGrp="1"/>
          </p:cNvSpPr>
          <p:nvPr>
            <p:ph type="subTitle" idx="1"/>
          </p:nvPr>
        </p:nvSpPr>
        <p:spPr>
          <a:xfrm>
            <a:off x="1563800" y="2401300"/>
            <a:ext cx="6099600" cy="24312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1300" b="1" dirty="0">
                <a:latin typeface="Lato"/>
                <a:ea typeface="Lato"/>
                <a:cs typeface="Lato"/>
                <a:sym typeface="Lato"/>
              </a:rPr>
              <a:t>INDIVIDUAL TASK </a:t>
            </a:r>
            <a:r>
              <a:rPr lang="en" sz="1300" b="1" dirty="0" smtClean="0">
                <a:latin typeface="Lato"/>
                <a:ea typeface="Lato"/>
                <a:cs typeface="Lato"/>
                <a:sym typeface="Lato"/>
              </a:rPr>
              <a:t>2</a:t>
            </a:r>
            <a:endParaRPr sz="1300" b="1" dirty="0">
              <a:latin typeface="Lato"/>
              <a:ea typeface="Lato"/>
              <a:cs typeface="Lato"/>
              <a:sym typeface="Lato"/>
            </a:endParaRPr>
          </a:p>
          <a:p>
            <a:pPr marL="0" lvl="0" indent="0" algn="l" rtl="0">
              <a:spcBef>
                <a:spcPts val="0"/>
              </a:spcBef>
              <a:spcAft>
                <a:spcPts val="0"/>
              </a:spcAft>
              <a:buNone/>
            </a:pPr>
            <a:endParaRPr sz="1300" b="1" dirty="0">
              <a:latin typeface="Lato"/>
              <a:ea typeface="Lato"/>
              <a:cs typeface="Lato"/>
              <a:sym typeface="Lato"/>
            </a:endParaRPr>
          </a:p>
          <a:p>
            <a:pPr marL="0" lvl="0" indent="0" algn="l" rtl="0">
              <a:spcBef>
                <a:spcPts val="0"/>
              </a:spcBef>
              <a:spcAft>
                <a:spcPts val="0"/>
              </a:spcAft>
              <a:buNone/>
            </a:pPr>
            <a:r>
              <a:rPr lang="en" sz="1300" b="1" dirty="0">
                <a:latin typeface="Lato"/>
                <a:ea typeface="Lato"/>
                <a:cs typeface="Lato"/>
                <a:sym typeface="Lato"/>
              </a:rPr>
              <a:t>GROUP 40</a:t>
            </a:r>
            <a:endParaRPr sz="1300" b="1" dirty="0">
              <a:latin typeface="Lato"/>
              <a:ea typeface="Lato"/>
              <a:cs typeface="Lato"/>
              <a:sym typeface="Lato"/>
            </a:endParaRPr>
          </a:p>
          <a:p>
            <a:pPr marL="0" lvl="0" indent="0" algn="r" rtl="0">
              <a:spcBef>
                <a:spcPts val="0"/>
              </a:spcBef>
              <a:spcAft>
                <a:spcPts val="0"/>
              </a:spcAft>
              <a:buNone/>
            </a:pPr>
            <a:r>
              <a:rPr lang="en" sz="1770" b="1" dirty="0">
                <a:latin typeface="Lato"/>
                <a:ea typeface="Lato"/>
                <a:cs typeface="Lato"/>
                <a:sym typeface="Lato"/>
              </a:rPr>
              <a:t>Submitted By:</a:t>
            </a:r>
            <a:endParaRPr sz="1770" b="1" dirty="0">
              <a:latin typeface="Lato"/>
              <a:ea typeface="Lato"/>
              <a:cs typeface="Lato"/>
              <a:sym typeface="Lato"/>
            </a:endParaRPr>
          </a:p>
          <a:p>
            <a:pPr marL="0" lvl="0" indent="0" algn="r" rtl="0">
              <a:spcBef>
                <a:spcPts val="0"/>
              </a:spcBef>
              <a:spcAft>
                <a:spcPts val="0"/>
              </a:spcAft>
              <a:buNone/>
            </a:pPr>
            <a:r>
              <a:rPr lang="en" sz="1300" dirty="0">
                <a:latin typeface="Lato"/>
                <a:ea typeface="Lato"/>
                <a:cs typeface="Lato"/>
                <a:sym typeface="Lato"/>
              </a:rPr>
              <a:t/>
            </a:r>
            <a:br>
              <a:rPr lang="en" sz="1300" dirty="0">
                <a:latin typeface="Lato"/>
                <a:ea typeface="Lato"/>
                <a:cs typeface="Lato"/>
                <a:sym typeface="Lato"/>
              </a:rPr>
            </a:br>
            <a:r>
              <a:rPr lang="en" sz="1300" dirty="0">
                <a:latin typeface="Lato"/>
                <a:ea typeface="Lato"/>
                <a:cs typeface="Lato"/>
                <a:sym typeface="Lato"/>
              </a:rPr>
              <a:t>Md Shakibul Alam</a:t>
            </a:r>
            <a:endParaRPr sz="1300" dirty="0">
              <a:latin typeface="Lato"/>
              <a:ea typeface="Lato"/>
              <a:cs typeface="Lato"/>
              <a:sym typeface="Lato"/>
            </a:endParaRPr>
          </a:p>
          <a:p>
            <a:pPr marL="0" lvl="0" indent="0" algn="r" rtl="0">
              <a:spcBef>
                <a:spcPts val="1000"/>
              </a:spcBef>
              <a:spcAft>
                <a:spcPts val="0"/>
              </a:spcAft>
              <a:buNone/>
            </a:pPr>
            <a:r>
              <a:rPr lang="en" sz="1300" dirty="0">
                <a:latin typeface="Lato"/>
                <a:ea typeface="Lato"/>
                <a:cs typeface="Lato"/>
                <a:sym typeface="Lato"/>
              </a:rPr>
              <a:t>ID: 20301286</a:t>
            </a:r>
            <a:br>
              <a:rPr lang="en" sz="1300" dirty="0">
                <a:latin typeface="Lato"/>
                <a:ea typeface="Lato"/>
                <a:cs typeface="Lato"/>
                <a:sym typeface="Lato"/>
              </a:rPr>
            </a:br>
            <a:r>
              <a:rPr lang="en" sz="1300" dirty="0">
                <a:latin typeface="Lato"/>
                <a:ea typeface="Lato"/>
                <a:cs typeface="Lato"/>
                <a:sym typeface="Lato"/>
              </a:rPr>
              <a:t>Section: 1</a:t>
            </a:r>
            <a:br>
              <a:rPr lang="en" sz="1300" dirty="0">
                <a:latin typeface="Lato"/>
                <a:ea typeface="Lato"/>
                <a:cs typeface="Lato"/>
                <a:sym typeface="Lato"/>
              </a:rPr>
            </a:br>
            <a:r>
              <a:rPr lang="en" sz="1300" dirty="0">
                <a:latin typeface="Lato"/>
                <a:ea typeface="Lato"/>
                <a:cs typeface="Lato"/>
                <a:sym typeface="Lato"/>
              </a:rPr>
              <a:t/>
            </a:r>
            <a:br>
              <a:rPr lang="en" sz="1300" dirty="0">
                <a:latin typeface="Lato"/>
                <a:ea typeface="Lato"/>
                <a:cs typeface="Lato"/>
                <a:sym typeface="Lato"/>
              </a:rPr>
            </a:br>
            <a:r>
              <a:rPr lang="en" sz="1859" b="1" dirty="0">
                <a:latin typeface="Lato"/>
                <a:ea typeface="Lato"/>
                <a:cs typeface="Lato"/>
                <a:sym typeface="Lato"/>
              </a:rPr>
              <a:t>Submitted to:</a:t>
            </a:r>
            <a:endParaRPr sz="1859" b="1" dirty="0">
              <a:latin typeface="Lato"/>
              <a:ea typeface="Lato"/>
              <a:cs typeface="Lato"/>
              <a:sym typeface="Lato"/>
            </a:endParaRPr>
          </a:p>
          <a:p>
            <a:pPr marL="0" lvl="0" indent="0" algn="r" rtl="0">
              <a:spcBef>
                <a:spcPts val="0"/>
              </a:spcBef>
              <a:spcAft>
                <a:spcPts val="0"/>
              </a:spcAft>
              <a:buNone/>
            </a:pPr>
            <a:r>
              <a:rPr lang="en" sz="1300" dirty="0">
                <a:latin typeface="Lato"/>
                <a:ea typeface="Lato"/>
                <a:cs typeface="Lato"/>
                <a:sym typeface="Lato"/>
              </a:rPr>
              <a:t/>
            </a:r>
            <a:br>
              <a:rPr lang="en" sz="1300" dirty="0">
                <a:latin typeface="Lato"/>
                <a:ea typeface="Lato"/>
                <a:cs typeface="Lato"/>
                <a:sym typeface="Lato"/>
              </a:rPr>
            </a:br>
            <a:r>
              <a:rPr lang="en" sz="1300" dirty="0">
                <a:latin typeface="Lato"/>
                <a:ea typeface="Lato"/>
                <a:cs typeface="Lato"/>
                <a:sym typeface="Lato"/>
              </a:rPr>
              <a:t>Annajiat Alim Rasel</a:t>
            </a:r>
            <a:endParaRPr sz="1300" dirty="0">
              <a:latin typeface="Lato"/>
              <a:ea typeface="Lato"/>
              <a:cs typeface="Lato"/>
              <a:sym typeface="Lato"/>
            </a:endParaRPr>
          </a:p>
          <a:p>
            <a:pPr marL="0" lvl="0" indent="0" algn="r" rtl="0">
              <a:spcBef>
                <a:spcPts val="0"/>
              </a:spcBef>
              <a:spcAft>
                <a:spcPts val="0"/>
              </a:spcAft>
              <a:buNone/>
            </a:pPr>
            <a:r>
              <a:rPr lang="en" sz="1300" dirty="0">
                <a:latin typeface="Lato"/>
                <a:ea typeface="Lato"/>
                <a:cs typeface="Lato"/>
                <a:sym typeface="Lato"/>
              </a:rPr>
              <a:t/>
            </a:r>
            <a:br>
              <a:rPr lang="en" sz="1300" dirty="0">
                <a:latin typeface="Lato"/>
                <a:ea typeface="Lato"/>
                <a:cs typeface="Lato"/>
                <a:sym typeface="Lato"/>
              </a:rPr>
            </a:br>
            <a:r>
              <a:rPr lang="en" sz="1770" b="1" dirty="0">
                <a:latin typeface="Lato"/>
                <a:ea typeface="Lato"/>
                <a:cs typeface="Lato"/>
                <a:sym typeface="Lato"/>
              </a:rPr>
              <a:t>RA:</a:t>
            </a:r>
            <a:r>
              <a:rPr lang="en" sz="1300" dirty="0">
                <a:latin typeface="Lato"/>
                <a:ea typeface="Lato"/>
                <a:cs typeface="Lato"/>
                <a:sym typeface="Lato"/>
              </a:rPr>
              <a:t> </a:t>
            </a:r>
            <a:endParaRPr sz="1300" dirty="0">
              <a:latin typeface="Lato"/>
              <a:ea typeface="Lato"/>
              <a:cs typeface="Lato"/>
              <a:sym typeface="Lato"/>
            </a:endParaRPr>
          </a:p>
          <a:p>
            <a:pPr marL="0" lvl="0" indent="0" algn="r" rtl="0">
              <a:spcBef>
                <a:spcPts val="0"/>
              </a:spcBef>
              <a:spcAft>
                <a:spcPts val="0"/>
              </a:spcAft>
              <a:buNone/>
            </a:pPr>
            <a:r>
              <a:rPr lang="en" sz="1300" dirty="0">
                <a:latin typeface="Lato"/>
                <a:ea typeface="Lato"/>
                <a:cs typeface="Lato"/>
                <a:sym typeface="Lato"/>
              </a:rPr>
              <a:t>Farah &amp; Sabbir</a:t>
            </a:r>
            <a:endParaRPr sz="1300" dirty="0">
              <a:latin typeface="Lato"/>
              <a:ea typeface="Lato"/>
              <a:cs typeface="Lato"/>
              <a:sym typeface="Lato"/>
            </a:endParaRPr>
          </a:p>
          <a:p>
            <a:pPr marL="0" lvl="0" indent="0" algn="l" rtl="0">
              <a:spcBef>
                <a:spcPts val="0"/>
              </a:spcBef>
              <a:spcAft>
                <a:spcPts val="0"/>
              </a:spcAft>
              <a:buNone/>
            </a:pPr>
            <a:endParaRPr sz="1300" b="1" dirty="0">
              <a:latin typeface="Lato"/>
              <a:ea typeface="Lato"/>
              <a:cs typeface="Lato"/>
              <a:sym typeface="Lato"/>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conclusion</a:t>
            </a:r>
            <a:endParaRPr lang="en-US" b="1" dirty="0"/>
          </a:p>
        </p:txBody>
      </p:sp>
      <p:sp>
        <p:nvSpPr>
          <p:cNvPr id="3" name="Content Placeholder 2"/>
          <p:cNvSpPr>
            <a:spLocks noGrp="1"/>
          </p:cNvSpPr>
          <p:nvPr>
            <p:ph idx="1"/>
          </p:nvPr>
        </p:nvSpPr>
        <p:spPr>
          <a:xfrm>
            <a:off x="856060" y="1463537"/>
            <a:ext cx="7429499" cy="2343151"/>
          </a:xfrm>
        </p:spPr>
        <p:txBody>
          <a:bodyPr/>
          <a:lstStyle/>
          <a:p>
            <a:pPr marL="0" indent="0" algn="just">
              <a:buNone/>
            </a:pPr>
            <a:r>
              <a:rPr lang="en-US" dirty="0"/>
              <a:t>Neural networks, especially LSTM, excel in truth detection, achieving 98.6% accuracy through modifications and parameter adjustments. Subject-specificity requires separate models, while text summarization suggests room for improvement.</a:t>
            </a:r>
          </a:p>
          <a:p>
            <a:pPr marL="0" indent="0">
              <a:buNone/>
            </a:pPr>
            <a:endParaRPr lang="en-US" dirty="0"/>
          </a:p>
        </p:txBody>
      </p:sp>
    </p:spTree>
    <p:extLst>
      <p:ext uri="{BB962C8B-B14F-4D97-AF65-F5344CB8AC3E}">
        <p14:creationId xmlns:p14="http://schemas.microsoft.com/office/powerpoint/2010/main" val="25536836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9556" y="1954695"/>
            <a:ext cx="7429499" cy="1428750"/>
          </a:xfrm>
        </p:spPr>
        <p:txBody>
          <a:bodyPr/>
          <a:lstStyle/>
          <a:p>
            <a:pPr algn="ctr"/>
            <a:r>
              <a:rPr lang="en-US" b="1" dirty="0" smtClean="0"/>
              <a:t>Thanks for watching</a:t>
            </a:r>
            <a:endParaRPr lang="en-US" b="1" dirty="0"/>
          </a:p>
        </p:txBody>
      </p:sp>
    </p:spTree>
    <p:extLst>
      <p:ext uri="{BB962C8B-B14F-4D97-AF65-F5344CB8AC3E}">
        <p14:creationId xmlns:p14="http://schemas.microsoft.com/office/powerpoint/2010/main" val="847158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 b="1" dirty="0">
                <a:latin typeface="Montserrat"/>
                <a:ea typeface="Montserrat"/>
                <a:cs typeface="Montserrat"/>
                <a:sym typeface="Montserrat"/>
              </a:rPr>
              <a:t>OUTLINE</a:t>
            </a:r>
            <a:endParaRPr lang="en-US" b="1" dirty="0"/>
          </a:p>
        </p:txBody>
      </p:sp>
      <p:sp>
        <p:nvSpPr>
          <p:cNvPr id="3" name="Content Placeholder 2"/>
          <p:cNvSpPr>
            <a:spLocks noGrp="1"/>
          </p:cNvSpPr>
          <p:nvPr>
            <p:ph idx="1"/>
          </p:nvPr>
        </p:nvSpPr>
        <p:spPr/>
        <p:txBody>
          <a:bodyPr>
            <a:normAutofit fontScale="85000" lnSpcReduction="20000"/>
          </a:bodyPr>
          <a:lstStyle/>
          <a:p>
            <a:pPr marL="457200" lvl="0" indent="-342900">
              <a:lnSpc>
                <a:spcPct val="150000"/>
              </a:lnSpc>
              <a:spcBef>
                <a:spcPts val="0"/>
              </a:spcBef>
              <a:spcAft>
                <a:spcPts val="0"/>
              </a:spcAft>
              <a:buSzPts val="1800"/>
              <a:buFont typeface="Lato"/>
              <a:buChar char="●"/>
            </a:pPr>
            <a:r>
              <a:rPr lang="en-US" sz="1600" dirty="0">
                <a:latin typeface="Lato"/>
                <a:ea typeface="Lato"/>
                <a:cs typeface="Lato"/>
                <a:sym typeface="Lato"/>
              </a:rPr>
              <a:t>INTRODUCTION</a:t>
            </a:r>
          </a:p>
          <a:p>
            <a:pPr marL="457200" lvl="0" indent="-342900">
              <a:lnSpc>
                <a:spcPct val="150000"/>
              </a:lnSpc>
              <a:spcBef>
                <a:spcPts val="0"/>
              </a:spcBef>
              <a:spcAft>
                <a:spcPts val="0"/>
              </a:spcAft>
              <a:buSzPts val="1800"/>
              <a:buFont typeface="Lato"/>
              <a:buChar char="●"/>
            </a:pPr>
            <a:r>
              <a:rPr lang="en-US" sz="1600" dirty="0">
                <a:latin typeface="Lato"/>
                <a:ea typeface="Lato"/>
                <a:cs typeface="Lato"/>
                <a:sym typeface="Lato"/>
              </a:rPr>
              <a:t>MOTIVATION</a:t>
            </a:r>
          </a:p>
          <a:p>
            <a:pPr marL="457200" lvl="0" indent="-342900">
              <a:lnSpc>
                <a:spcPct val="150000"/>
              </a:lnSpc>
              <a:spcBef>
                <a:spcPts val="0"/>
              </a:spcBef>
              <a:spcAft>
                <a:spcPts val="0"/>
              </a:spcAft>
              <a:buSzPts val="1800"/>
              <a:buFont typeface="Lato"/>
              <a:buChar char="●"/>
            </a:pPr>
            <a:r>
              <a:rPr lang="en-US" sz="1600" dirty="0">
                <a:latin typeface="Lato"/>
                <a:ea typeface="Lato"/>
                <a:cs typeface="Lato"/>
                <a:sym typeface="Lato"/>
              </a:rPr>
              <a:t>CONTRIBUTION</a:t>
            </a:r>
          </a:p>
          <a:p>
            <a:pPr marL="457200" lvl="0" indent="-342900">
              <a:lnSpc>
                <a:spcPct val="150000"/>
              </a:lnSpc>
              <a:spcBef>
                <a:spcPts val="0"/>
              </a:spcBef>
              <a:spcAft>
                <a:spcPts val="0"/>
              </a:spcAft>
              <a:buSzPts val="1800"/>
              <a:buFont typeface="Lato"/>
              <a:buChar char="●"/>
            </a:pPr>
            <a:r>
              <a:rPr lang="en-US" sz="1600" dirty="0">
                <a:latin typeface="Lato"/>
                <a:ea typeface="Lato"/>
                <a:cs typeface="Lato"/>
                <a:sym typeface="Lato"/>
              </a:rPr>
              <a:t>METHODOLOGIES AND EXPERIMENTS</a:t>
            </a:r>
          </a:p>
          <a:p>
            <a:pPr marL="457200" lvl="0" indent="-342900">
              <a:lnSpc>
                <a:spcPct val="150000"/>
              </a:lnSpc>
              <a:spcBef>
                <a:spcPts val="0"/>
              </a:spcBef>
              <a:spcAft>
                <a:spcPts val="0"/>
              </a:spcAft>
              <a:buSzPts val="1800"/>
              <a:buFont typeface="Lato"/>
              <a:buChar char="●"/>
            </a:pPr>
            <a:r>
              <a:rPr lang="en-US" sz="1600" dirty="0">
                <a:latin typeface="Lato"/>
                <a:ea typeface="Lato"/>
                <a:cs typeface="Lato"/>
                <a:sym typeface="Lato"/>
              </a:rPr>
              <a:t>RESULT</a:t>
            </a:r>
          </a:p>
          <a:p>
            <a:pPr marL="457200" lvl="0" indent="-342900">
              <a:lnSpc>
                <a:spcPct val="150000"/>
              </a:lnSpc>
              <a:spcBef>
                <a:spcPts val="0"/>
              </a:spcBef>
              <a:spcAft>
                <a:spcPts val="0"/>
              </a:spcAft>
              <a:buSzPts val="1800"/>
              <a:buFont typeface="Lato"/>
              <a:buChar char="●"/>
            </a:pPr>
            <a:r>
              <a:rPr lang="en-US" sz="1600" dirty="0">
                <a:latin typeface="Lato"/>
                <a:ea typeface="Lato"/>
                <a:cs typeface="Lato"/>
                <a:sym typeface="Lato"/>
              </a:rPr>
              <a:t>LIMITATIONS</a:t>
            </a:r>
          </a:p>
          <a:p>
            <a:pPr marL="457200" lvl="0" indent="-342900">
              <a:lnSpc>
                <a:spcPct val="150000"/>
              </a:lnSpc>
              <a:spcBef>
                <a:spcPts val="0"/>
              </a:spcBef>
              <a:spcAft>
                <a:spcPts val="0"/>
              </a:spcAft>
              <a:buSzPts val="1800"/>
              <a:buFont typeface="Lato"/>
              <a:buChar char="●"/>
            </a:pPr>
            <a:r>
              <a:rPr lang="en-US" sz="1600" dirty="0">
                <a:latin typeface="Lato"/>
                <a:ea typeface="Lato"/>
                <a:cs typeface="Lato"/>
                <a:sym typeface="Lato"/>
              </a:rPr>
              <a:t>FUTURE WORK</a:t>
            </a:r>
          </a:p>
          <a:p>
            <a:pPr marL="457200" lvl="0" indent="-342900">
              <a:lnSpc>
                <a:spcPct val="150000"/>
              </a:lnSpc>
              <a:spcBef>
                <a:spcPts val="0"/>
              </a:spcBef>
              <a:spcAft>
                <a:spcPts val="0"/>
              </a:spcAft>
              <a:buSzPts val="1800"/>
              <a:buFont typeface="Lato"/>
              <a:buChar char="●"/>
            </a:pPr>
            <a:r>
              <a:rPr lang="en-US" sz="1600" dirty="0">
                <a:latin typeface="Lato"/>
                <a:ea typeface="Lato"/>
                <a:cs typeface="Lato"/>
                <a:sym typeface="Lato"/>
              </a:rPr>
              <a:t>CONCLUSION</a:t>
            </a:r>
            <a:endParaRPr lang="en-US" dirty="0"/>
          </a:p>
          <a:p>
            <a:endParaRPr lang="en-US" dirty="0"/>
          </a:p>
        </p:txBody>
      </p:sp>
    </p:spTree>
    <p:extLst>
      <p:ext uri="{BB962C8B-B14F-4D97-AF65-F5344CB8AC3E}">
        <p14:creationId xmlns:p14="http://schemas.microsoft.com/office/powerpoint/2010/main" val="621951167"/>
      </p:ext>
    </p:extLst>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INTRODUCTION</a:t>
            </a:r>
            <a:endParaRPr lang="en-US" b="1" dirty="0"/>
          </a:p>
        </p:txBody>
      </p:sp>
      <p:sp>
        <p:nvSpPr>
          <p:cNvPr id="3" name="Content Placeholder 2"/>
          <p:cNvSpPr>
            <a:spLocks noGrp="1"/>
          </p:cNvSpPr>
          <p:nvPr>
            <p:ph idx="1"/>
          </p:nvPr>
        </p:nvSpPr>
        <p:spPr/>
        <p:txBody>
          <a:bodyPr>
            <a:normAutofit fontScale="85000" lnSpcReduction="20000"/>
          </a:bodyPr>
          <a:lstStyle/>
          <a:p>
            <a:r>
              <a:rPr lang="en-US" dirty="0"/>
              <a:t>The rise of fake news on social media has alarming societal consequences, influencing public opinion and jeopardizing global well-being.</a:t>
            </a:r>
          </a:p>
          <a:p>
            <a:r>
              <a:rPr lang="en-US" dirty="0"/>
              <a:t>Text preprocessing techniques, including natural language processing methods, are employed to enhance the accuracy of fake news detection by removing stop words and applying stemming.</a:t>
            </a:r>
          </a:p>
          <a:p>
            <a:r>
              <a:rPr lang="en-US" dirty="0"/>
              <a:t>Long Short-Term Memory (LSTM) networks, a subset of recurrent neural networks, play a crucial role in summarizing and detecting patterns in textual information, contributing to effective identification of deceptive content.</a:t>
            </a:r>
          </a:p>
          <a:p>
            <a:r>
              <a:rPr lang="en-US" dirty="0"/>
              <a:t>Ongoing research efforts are crucial to address the challenges posed by the dynamic nature of fake news, with a focus on advanced machine learning models, interdisciplinary collaborations, and ethical considerations for robust solutions.</a:t>
            </a:r>
          </a:p>
          <a:p>
            <a:endParaRPr lang="en-US" dirty="0"/>
          </a:p>
        </p:txBody>
      </p:sp>
    </p:spTree>
    <p:extLst>
      <p:ext uri="{BB962C8B-B14F-4D97-AF65-F5344CB8AC3E}">
        <p14:creationId xmlns:p14="http://schemas.microsoft.com/office/powerpoint/2010/main" val="32920966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motivation</a:t>
            </a:r>
            <a:endParaRPr lang="en-US" b="1" dirty="0"/>
          </a:p>
        </p:txBody>
      </p:sp>
      <p:sp>
        <p:nvSpPr>
          <p:cNvPr id="3" name="Content Placeholder 2"/>
          <p:cNvSpPr>
            <a:spLocks noGrp="1"/>
          </p:cNvSpPr>
          <p:nvPr>
            <p:ph idx="1"/>
          </p:nvPr>
        </p:nvSpPr>
        <p:spPr>
          <a:xfrm>
            <a:off x="856060" y="1570382"/>
            <a:ext cx="7429499" cy="2773019"/>
          </a:xfrm>
        </p:spPr>
        <p:txBody>
          <a:bodyPr>
            <a:normAutofit fontScale="62500" lnSpcReduction="20000"/>
          </a:bodyPr>
          <a:lstStyle/>
          <a:p>
            <a:r>
              <a:rPr lang="en-US" sz="2100" dirty="0"/>
              <a:t>This paper delves into the pervasive problem of fake news, proposing a truth detection system designed to identify false information and summarize text.</a:t>
            </a:r>
          </a:p>
          <a:p>
            <a:r>
              <a:rPr lang="en-US" sz="2100" dirty="0"/>
              <a:t>Through a comparative analysis of various artificial intelligence models, the document evaluates their accuracy rates in both fake news detection and text summarization.</a:t>
            </a:r>
          </a:p>
          <a:p>
            <a:r>
              <a:rPr lang="en-US" sz="2100" dirty="0"/>
              <a:t>The exploration encompasses multiple techniques such as social network-based, knowledge-based, style-based, and stance-based content analysis, all aimed at effectively identifying instances of fake news.</a:t>
            </a:r>
          </a:p>
          <a:p>
            <a:r>
              <a:rPr lang="en-US" sz="2100" dirty="0"/>
              <a:t>The paper reviews existing literature and addresses challenges associated with automated fake news detection, providing implementation details for models like logistic regression, naive Bayes, decision tree, random forest, boosting ensemble classifiers, and LSTM, ultimately presenting an innovative AI-based approach to combat false news and enhance text summarization.</a:t>
            </a:r>
          </a:p>
          <a:p>
            <a:endParaRPr lang="en-US" dirty="0"/>
          </a:p>
        </p:txBody>
      </p:sp>
    </p:spTree>
    <p:extLst>
      <p:ext uri="{BB962C8B-B14F-4D97-AF65-F5344CB8AC3E}">
        <p14:creationId xmlns:p14="http://schemas.microsoft.com/office/powerpoint/2010/main" val="31418979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contribution</a:t>
            </a:r>
            <a:endParaRPr lang="en-US" b="1" dirty="0"/>
          </a:p>
        </p:txBody>
      </p:sp>
      <p:sp>
        <p:nvSpPr>
          <p:cNvPr id="3" name="Content Placeholder 2"/>
          <p:cNvSpPr>
            <a:spLocks noGrp="1"/>
          </p:cNvSpPr>
          <p:nvPr>
            <p:ph idx="1"/>
          </p:nvPr>
        </p:nvSpPr>
        <p:spPr/>
        <p:txBody>
          <a:bodyPr/>
          <a:lstStyle/>
          <a:p>
            <a:r>
              <a:rPr lang="en-US" dirty="0"/>
              <a:t>This paper introduces a groundbreaking truth detection system, merging AI models for fake news detection and text summarization.</a:t>
            </a:r>
          </a:p>
          <a:p>
            <a:r>
              <a:rPr lang="en-US" dirty="0"/>
              <a:t>Comparative analysis highlights LSTM's remarkable accuracy, reaching 99% on a smaller dataset and 98.6% on a larger one.</a:t>
            </a:r>
          </a:p>
          <a:p>
            <a:r>
              <a:rPr lang="en-US" dirty="0"/>
              <a:t>The study explores various fake news identification techniques, including user-based, social network-based, visual-based, and style-based content analysis.</a:t>
            </a:r>
          </a:p>
          <a:p>
            <a:r>
              <a:rPr lang="en-US" dirty="0"/>
              <a:t>The paper also delves into existing literature and challenges related to automated fake news detection.</a:t>
            </a:r>
          </a:p>
          <a:p>
            <a:endParaRPr lang="en-US" dirty="0"/>
          </a:p>
        </p:txBody>
      </p:sp>
    </p:spTree>
    <p:extLst>
      <p:ext uri="{BB962C8B-B14F-4D97-AF65-F5344CB8AC3E}">
        <p14:creationId xmlns:p14="http://schemas.microsoft.com/office/powerpoint/2010/main" val="7109058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024" y="496955"/>
            <a:ext cx="4000501" cy="492815"/>
          </a:xfrm>
        </p:spPr>
        <p:txBody>
          <a:bodyPr/>
          <a:lstStyle/>
          <a:p>
            <a:pPr algn="ctr"/>
            <a:r>
              <a:rPr lang="en-US" b="1" dirty="0" smtClean="0"/>
              <a:t>Methodology</a:t>
            </a:r>
            <a:endParaRPr lang="en-US" b="1" dirty="0"/>
          </a:p>
        </p:txBody>
      </p:sp>
      <p:sp>
        <p:nvSpPr>
          <p:cNvPr id="7" name="Text Placeholder 6"/>
          <p:cNvSpPr>
            <a:spLocks noGrp="1"/>
          </p:cNvSpPr>
          <p:nvPr>
            <p:ph type="body" sz="half" idx="2"/>
          </p:nvPr>
        </p:nvSpPr>
        <p:spPr>
          <a:xfrm>
            <a:off x="510209" y="1192695"/>
            <a:ext cx="4346351" cy="3597965"/>
          </a:xfrm>
        </p:spPr>
        <p:txBody>
          <a:bodyPr>
            <a:normAutofit fontScale="92500" lnSpcReduction="20000"/>
          </a:bodyPr>
          <a:lstStyle/>
          <a:p>
            <a:pPr marL="285750" indent="-285750">
              <a:buFont typeface="Arial" panose="020B0604020202020204" pitchFamily="34" charset="0"/>
              <a:buChar char="•"/>
            </a:pPr>
            <a:r>
              <a:rPr lang="en-US" dirty="0"/>
              <a:t>The proposed system processes gathered data with metadata, undergoing pre-processing steps that include HTML content removal, punctuation elimination, stop-word removal, and lemmatization.</a:t>
            </a:r>
          </a:p>
          <a:p>
            <a:pPr marL="285750" indent="-285750">
              <a:buFont typeface="Arial" panose="020B0604020202020204" pitchFamily="34" charset="0"/>
              <a:buChar char="•"/>
            </a:pPr>
            <a:r>
              <a:rPr lang="en-US" dirty="0"/>
              <a:t>The cleaned data is then divided into training and testing sets to facilitate the development and evaluation of the system.</a:t>
            </a:r>
          </a:p>
          <a:p>
            <a:pPr marL="285750" indent="-285750">
              <a:buFont typeface="Arial" panose="020B0604020202020204" pitchFamily="34" charset="0"/>
              <a:buChar char="•"/>
            </a:pPr>
            <a:r>
              <a:rPr lang="en-US" dirty="0"/>
              <a:t>The training module utilizes a support vector machine for decision modeling, involving processes like train-test splitting and tokenization.</a:t>
            </a:r>
          </a:p>
          <a:p>
            <a:pPr marL="285750" indent="-285750">
              <a:buFont typeface="Arial" panose="020B0604020202020204" pitchFamily="34" charset="0"/>
              <a:buChar char="•"/>
            </a:pPr>
            <a:r>
              <a:rPr lang="en-US" dirty="0"/>
              <a:t>Various models, including Logistic Regression, Naive Bayes, Decision Tree, Random Forest, Boosting Ensemble Classifiers, and LSTM, are employed and evaluated to optimize accuracy.</a:t>
            </a:r>
          </a:p>
          <a:p>
            <a:pPr marL="285750" indent="-285750">
              <a:buFont typeface="Arial" panose="020B0604020202020204" pitchFamily="34" charset="0"/>
              <a:buChar char="•"/>
            </a:pPr>
            <a:r>
              <a:rPr lang="en-US" dirty="0"/>
              <a:t>Parameter tuning is implemented to enhance the selected algorithm's accuracy, and the overall approach aims to optimize data efficiency and improve model performance through systematic preprocessing and diverse model evaluations.</a:t>
            </a:r>
          </a:p>
          <a:p>
            <a:endParaRPr lang="en-US" dirty="0"/>
          </a:p>
        </p:txBody>
      </p:sp>
      <p:pic>
        <p:nvPicPr>
          <p:cNvPr id="10" name="Picture 9"/>
          <p:cNvPicPr>
            <a:picLocks noChangeAspect="1"/>
          </p:cNvPicPr>
          <p:nvPr/>
        </p:nvPicPr>
        <p:blipFill>
          <a:blip r:embed="rId2"/>
          <a:stretch>
            <a:fillRect/>
          </a:stretch>
        </p:blipFill>
        <p:spPr>
          <a:xfrm>
            <a:off x="5168348" y="1497496"/>
            <a:ext cx="3790122" cy="2252869"/>
          </a:xfrm>
          <a:prstGeom prst="rect">
            <a:avLst/>
          </a:prstGeom>
        </p:spPr>
      </p:pic>
    </p:spTree>
    <p:extLst>
      <p:ext uri="{BB962C8B-B14F-4D97-AF65-F5344CB8AC3E}">
        <p14:creationId xmlns:p14="http://schemas.microsoft.com/office/powerpoint/2010/main" val="14772495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t>results</a:t>
            </a:r>
            <a:endParaRPr lang="en-US" sz="2800" b="1" dirty="0"/>
          </a:p>
        </p:txBody>
      </p:sp>
      <p:sp>
        <p:nvSpPr>
          <p:cNvPr id="6" name="Content Placeholder 5"/>
          <p:cNvSpPr>
            <a:spLocks noGrp="1"/>
          </p:cNvSpPr>
          <p:nvPr>
            <p:ph idx="1"/>
          </p:nvPr>
        </p:nvSpPr>
        <p:spPr>
          <a:xfrm>
            <a:off x="530088" y="1570384"/>
            <a:ext cx="4459356" cy="3293164"/>
          </a:xfrm>
        </p:spPr>
        <p:txBody>
          <a:bodyPr>
            <a:normAutofit fontScale="70000" lnSpcReduction="20000"/>
          </a:bodyPr>
          <a:lstStyle/>
          <a:p>
            <a:r>
              <a:rPr lang="en-US" dirty="0"/>
              <a:t>The LSTM cells exhibited superior performance, surpassing all other models with an accuracy of 99% for the smaller dataset and 98.6% for the larger dataset in fake news detection and text </a:t>
            </a:r>
            <a:r>
              <a:rPr lang="en-US" dirty="0" smtClean="0"/>
              <a:t>summarization.</a:t>
            </a:r>
            <a:endParaRPr lang="en-US" dirty="0"/>
          </a:p>
          <a:p>
            <a:r>
              <a:rPr lang="en-US" dirty="0"/>
              <a:t>The document compares models, including logistic regression, naive Bayes, decision tree, random forest, boosting ensemble classifiers, and LSTM, highlighting their accuracy </a:t>
            </a:r>
            <a:r>
              <a:rPr lang="en-US" dirty="0" smtClean="0"/>
              <a:t>rates.</a:t>
            </a:r>
            <a:endParaRPr lang="en-US" dirty="0"/>
          </a:p>
          <a:p>
            <a:r>
              <a:rPr lang="en-US" dirty="0"/>
              <a:t>Notably, the Naive Bayes model recorded the lowest accuracy at 67.4%, while the LSTM model achieved the highest accuracy at 99.9% in the smaller </a:t>
            </a:r>
            <a:r>
              <a:rPr lang="en-US" dirty="0" smtClean="0"/>
              <a:t>dataset.</a:t>
            </a:r>
            <a:endParaRPr lang="en-US" dirty="0"/>
          </a:p>
          <a:p>
            <a:r>
              <a:rPr lang="en-US" dirty="0"/>
              <a:t>The document outlines various fake news identification techniques, encompassing user-based content, social network-based content, visual-based content, and style-based content, among </a:t>
            </a:r>
            <a:r>
              <a:rPr lang="en-US" dirty="0" smtClean="0"/>
              <a:t>others.</a:t>
            </a:r>
            <a:endParaRPr lang="en-US" dirty="0"/>
          </a:p>
          <a:p>
            <a:r>
              <a:rPr lang="en-US" dirty="0"/>
              <a:t>Overall, the results emphasize the strong performance of the LSTM model in detecting fake news and summarizing text based on the conducted comparisons and accuracy rates.</a:t>
            </a:r>
          </a:p>
          <a:p>
            <a:endParaRPr lang="en-US" dirty="0"/>
          </a:p>
        </p:txBody>
      </p:sp>
      <p:pic>
        <p:nvPicPr>
          <p:cNvPr id="3" name="Picture 2"/>
          <p:cNvPicPr>
            <a:picLocks noChangeAspect="1"/>
          </p:cNvPicPr>
          <p:nvPr/>
        </p:nvPicPr>
        <p:blipFill>
          <a:blip r:embed="rId2"/>
          <a:stretch>
            <a:fillRect/>
          </a:stretch>
        </p:blipFill>
        <p:spPr>
          <a:xfrm>
            <a:off x="5714516" y="1514890"/>
            <a:ext cx="2661682" cy="1625875"/>
          </a:xfrm>
          <a:prstGeom prst="rect">
            <a:avLst/>
          </a:prstGeom>
        </p:spPr>
      </p:pic>
      <p:pic>
        <p:nvPicPr>
          <p:cNvPr id="4" name="Picture 3"/>
          <p:cNvPicPr>
            <a:picLocks noChangeAspect="1"/>
          </p:cNvPicPr>
          <p:nvPr/>
        </p:nvPicPr>
        <p:blipFill>
          <a:blip r:embed="rId3"/>
          <a:stretch>
            <a:fillRect/>
          </a:stretch>
        </p:blipFill>
        <p:spPr>
          <a:xfrm>
            <a:off x="5723304" y="3216966"/>
            <a:ext cx="2652893" cy="1582843"/>
          </a:xfrm>
          <a:prstGeom prst="rect">
            <a:avLst/>
          </a:prstGeom>
        </p:spPr>
      </p:pic>
    </p:spTree>
    <p:extLst>
      <p:ext uri="{BB962C8B-B14F-4D97-AF65-F5344CB8AC3E}">
        <p14:creationId xmlns:p14="http://schemas.microsoft.com/office/powerpoint/2010/main" val="873674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Limitation</a:t>
            </a:r>
            <a:endParaRPr lang="en-US" b="1" dirty="0"/>
          </a:p>
        </p:txBody>
      </p:sp>
      <p:sp>
        <p:nvSpPr>
          <p:cNvPr id="3" name="Content Placeholder 2"/>
          <p:cNvSpPr>
            <a:spLocks noGrp="1"/>
          </p:cNvSpPr>
          <p:nvPr>
            <p:ph idx="1"/>
          </p:nvPr>
        </p:nvSpPr>
        <p:spPr>
          <a:xfrm>
            <a:off x="856059" y="1569555"/>
            <a:ext cx="7429499" cy="2343151"/>
          </a:xfrm>
        </p:spPr>
        <p:txBody>
          <a:bodyPr/>
          <a:lstStyle/>
          <a:p>
            <a:r>
              <a:rPr lang="en-US" dirty="0"/>
              <a:t>Assumes users will only use the subject field, limiting the system's applicability beyond specific domains</a:t>
            </a:r>
            <a:r>
              <a:rPr lang="en-US" dirty="0" smtClean="0"/>
              <a:t>.</a:t>
            </a:r>
          </a:p>
          <a:p>
            <a:r>
              <a:rPr lang="en-US" dirty="0"/>
              <a:t>Fails to discuss key metrics like precision and recall, hindering a comprehensive assessment of system reliability.</a:t>
            </a:r>
            <a:endParaRPr lang="en-US" dirty="0"/>
          </a:p>
        </p:txBody>
      </p:sp>
    </p:spTree>
    <p:extLst>
      <p:ext uri="{BB962C8B-B14F-4D97-AF65-F5344CB8AC3E}">
        <p14:creationId xmlns:p14="http://schemas.microsoft.com/office/powerpoint/2010/main" val="3657317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Future works</a:t>
            </a:r>
            <a:endParaRPr lang="en-US" b="1" dirty="0"/>
          </a:p>
        </p:txBody>
      </p:sp>
      <p:sp>
        <p:nvSpPr>
          <p:cNvPr id="3" name="Content Placeholder 2"/>
          <p:cNvSpPr>
            <a:spLocks noGrp="1"/>
          </p:cNvSpPr>
          <p:nvPr>
            <p:ph idx="1"/>
          </p:nvPr>
        </p:nvSpPr>
        <p:spPr/>
        <p:txBody>
          <a:bodyPr>
            <a:normAutofit fontScale="85000" lnSpcReduction="10000"/>
          </a:bodyPr>
          <a:lstStyle/>
          <a:p>
            <a:r>
              <a:rPr lang="en-US" dirty="0"/>
              <a:t>The paper suggests future work in advancing natural language processing and AI to address misinformation challenges across diverse sectors such as healthcare and finance.</a:t>
            </a:r>
          </a:p>
          <a:p>
            <a:r>
              <a:rPr lang="en-US" dirty="0"/>
              <a:t>Future prospects include the application of the truth detection system in various domains, with potential uses in social media for content flagging, pre-publishing verification in news agencies, and real-time source credibility integration into web browsers.</a:t>
            </a:r>
          </a:p>
          <a:p>
            <a:r>
              <a:rPr lang="en-US" dirty="0"/>
              <a:t>The mention of AI in text summarization hints at broader applications in journalism and research, indicating potential for increased productivity in these fields.</a:t>
            </a:r>
          </a:p>
          <a:p>
            <a:r>
              <a:rPr lang="en-US" dirty="0"/>
              <a:t>The paper advocates for continued research to refine truth detection systems, emphasizing the importance of fostering trustworthy information ecosystems for broader societal benefits.</a:t>
            </a:r>
          </a:p>
          <a:p>
            <a:endParaRPr lang="en-US" dirty="0"/>
          </a:p>
        </p:txBody>
      </p:sp>
    </p:spTree>
    <p:extLst>
      <p:ext uri="{BB962C8B-B14F-4D97-AF65-F5344CB8AC3E}">
        <p14:creationId xmlns:p14="http://schemas.microsoft.com/office/powerpoint/2010/main" val="17727583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Mesh</Template>
  <TotalTime>110</TotalTime>
  <Words>843</Words>
  <Application>Microsoft Office PowerPoint</Application>
  <PresentationFormat>On-screen Show (16:9)</PresentationFormat>
  <Paragraphs>57</Paragraphs>
  <Slides>11</Slides>
  <Notes>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Century Gothic</vt:lpstr>
      <vt:lpstr>Arial</vt:lpstr>
      <vt:lpstr>Lato</vt:lpstr>
      <vt:lpstr>Montserrat</vt:lpstr>
      <vt:lpstr>Mesh</vt:lpstr>
      <vt:lpstr>A Natural Language Processing System for Truth Detection and Text Summarization</vt:lpstr>
      <vt:lpstr>OUTLINE</vt:lpstr>
      <vt:lpstr>INTRODUCTION</vt:lpstr>
      <vt:lpstr>motivation</vt:lpstr>
      <vt:lpstr>contribution</vt:lpstr>
      <vt:lpstr>Methodology</vt:lpstr>
      <vt:lpstr>results</vt:lpstr>
      <vt:lpstr>Limitation</vt:lpstr>
      <vt:lpstr>Future works</vt:lpstr>
      <vt:lpstr>conclusion</vt:lpstr>
      <vt:lpstr>Thanks for watching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Natural Language Processing System for Truth Detection and Text Summarization</dc:title>
  <cp:lastModifiedBy>Microsoft account</cp:lastModifiedBy>
  <cp:revision>10</cp:revision>
  <dcterms:modified xsi:type="dcterms:W3CDTF">2023-11-18T07:26:26Z</dcterms:modified>
</cp:coreProperties>
</file>