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8" r:id="rId2"/>
    <p:sldId id="259"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howGuides="1">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3A00D77-8CB5-479B-AF3B-65DB36E3C0A8}" type="datetimeFigureOut">
              <a:rPr lang="en-IN" smtClean="0"/>
              <a:t>12-07-2025</a:t>
            </a:fld>
            <a:endParaRPr lang="en-IN" dirty="0"/>
          </a:p>
        </p:txBody>
      </p:sp>
      <p:sp>
        <p:nvSpPr>
          <p:cNvPr id="5" name="Footer Placeholder 4"/>
          <p:cNvSpPr>
            <a:spLocks noGrp="1"/>
          </p:cNvSpPr>
          <p:nvPr>
            <p:ph type="ftr" sz="quarter" idx="11"/>
          </p:nvPr>
        </p:nvSpPr>
        <p:spPr>
          <a:xfrm>
            <a:off x="1876424" y="5410201"/>
            <a:ext cx="5124886" cy="365125"/>
          </a:xfrm>
        </p:spPr>
        <p:txBody>
          <a:bodyPr/>
          <a:lstStyle/>
          <a:p>
            <a:endParaRPr lang="en-IN" dirty="0"/>
          </a:p>
        </p:txBody>
      </p:sp>
      <p:sp>
        <p:nvSpPr>
          <p:cNvPr id="6" name="Slide Number Placeholder 5"/>
          <p:cNvSpPr>
            <a:spLocks noGrp="1"/>
          </p:cNvSpPr>
          <p:nvPr>
            <p:ph type="sldNum" sz="quarter" idx="12"/>
          </p:nvPr>
        </p:nvSpPr>
        <p:spPr>
          <a:xfrm>
            <a:off x="9896911" y="5410199"/>
            <a:ext cx="771089" cy="365125"/>
          </a:xfrm>
        </p:spPr>
        <p:txBody>
          <a:bodyPr/>
          <a:lstStyle/>
          <a:p>
            <a:fld id="{285A3AE1-3A6E-416E-96EF-317984FC7436}" type="slidenum">
              <a:rPr lang="en-IN" smtClean="0"/>
              <a:t>‹#›</a:t>
            </a:fld>
            <a:endParaRPr lang="en-IN" dirty="0"/>
          </a:p>
        </p:txBody>
      </p:sp>
    </p:spTree>
    <p:extLst>
      <p:ext uri="{BB962C8B-B14F-4D97-AF65-F5344CB8AC3E}">
        <p14:creationId xmlns:p14="http://schemas.microsoft.com/office/powerpoint/2010/main" val="2804805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A00D77-8CB5-479B-AF3B-65DB36E3C0A8}" type="datetimeFigureOut">
              <a:rPr lang="en-IN" smtClean="0"/>
              <a:t>12-07-2025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85A3AE1-3A6E-416E-96EF-317984FC7436}" type="slidenum">
              <a:rPr lang="en-IN" smtClean="0"/>
              <a:t>‹#›</a:t>
            </a:fld>
            <a:endParaRPr lang="en-IN" dirty="0"/>
          </a:p>
        </p:txBody>
      </p:sp>
    </p:spTree>
    <p:extLst>
      <p:ext uri="{BB962C8B-B14F-4D97-AF65-F5344CB8AC3E}">
        <p14:creationId xmlns:p14="http://schemas.microsoft.com/office/powerpoint/2010/main" val="3645773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A00D77-8CB5-479B-AF3B-65DB36E3C0A8}" type="datetimeFigureOut">
              <a:rPr lang="en-IN" smtClean="0"/>
              <a:t>12-07-2025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85A3AE1-3A6E-416E-96EF-317984FC7436}" type="slidenum">
              <a:rPr lang="en-IN" smtClean="0"/>
              <a:t>‹#›</a:t>
            </a:fld>
            <a:endParaRPr lang="en-IN" dirty="0"/>
          </a:p>
        </p:txBody>
      </p:sp>
    </p:spTree>
    <p:extLst>
      <p:ext uri="{BB962C8B-B14F-4D97-AF65-F5344CB8AC3E}">
        <p14:creationId xmlns:p14="http://schemas.microsoft.com/office/powerpoint/2010/main" val="609815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A00D77-8CB5-479B-AF3B-65DB36E3C0A8}" type="datetimeFigureOut">
              <a:rPr lang="en-IN" smtClean="0"/>
              <a:t>12-07-2025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85A3AE1-3A6E-416E-96EF-317984FC7436}" type="slidenum">
              <a:rPr lang="en-IN" smtClean="0"/>
              <a:t>‹#›</a:t>
            </a:fld>
            <a:endParaRPr lang="en-IN"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58057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A00D77-8CB5-479B-AF3B-65DB36E3C0A8}" type="datetimeFigureOut">
              <a:rPr lang="en-IN" smtClean="0"/>
              <a:t>12-07-2025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85A3AE1-3A6E-416E-96EF-317984FC7436}" type="slidenum">
              <a:rPr lang="en-IN" smtClean="0"/>
              <a:t>‹#›</a:t>
            </a:fld>
            <a:endParaRPr lang="en-IN" dirty="0"/>
          </a:p>
        </p:txBody>
      </p:sp>
    </p:spTree>
    <p:extLst>
      <p:ext uri="{BB962C8B-B14F-4D97-AF65-F5344CB8AC3E}">
        <p14:creationId xmlns:p14="http://schemas.microsoft.com/office/powerpoint/2010/main" val="2059661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3A00D77-8CB5-479B-AF3B-65DB36E3C0A8}" type="datetimeFigureOut">
              <a:rPr lang="en-IN" smtClean="0"/>
              <a:t>12-07-2025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85A3AE1-3A6E-416E-96EF-317984FC7436}" type="slidenum">
              <a:rPr lang="en-IN" smtClean="0"/>
              <a:t>‹#›</a:t>
            </a:fld>
            <a:endParaRPr lang="en-IN" dirty="0"/>
          </a:p>
        </p:txBody>
      </p:sp>
    </p:spTree>
    <p:extLst>
      <p:ext uri="{BB962C8B-B14F-4D97-AF65-F5344CB8AC3E}">
        <p14:creationId xmlns:p14="http://schemas.microsoft.com/office/powerpoint/2010/main" val="1655580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3A00D77-8CB5-479B-AF3B-65DB36E3C0A8}" type="datetimeFigureOut">
              <a:rPr lang="en-IN" smtClean="0"/>
              <a:t>12-07-2025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85A3AE1-3A6E-416E-96EF-317984FC7436}" type="slidenum">
              <a:rPr lang="en-IN" smtClean="0"/>
              <a:t>‹#›</a:t>
            </a:fld>
            <a:endParaRPr lang="en-IN" dirty="0"/>
          </a:p>
        </p:txBody>
      </p:sp>
    </p:spTree>
    <p:extLst>
      <p:ext uri="{BB962C8B-B14F-4D97-AF65-F5344CB8AC3E}">
        <p14:creationId xmlns:p14="http://schemas.microsoft.com/office/powerpoint/2010/main" val="1160516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A00D77-8CB5-479B-AF3B-65DB36E3C0A8}" type="datetimeFigureOut">
              <a:rPr lang="en-IN" smtClean="0"/>
              <a:t>12-07-2025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85A3AE1-3A6E-416E-96EF-317984FC7436}" type="slidenum">
              <a:rPr lang="en-IN" smtClean="0"/>
              <a:t>‹#›</a:t>
            </a:fld>
            <a:endParaRPr lang="en-IN" dirty="0"/>
          </a:p>
        </p:txBody>
      </p:sp>
    </p:spTree>
    <p:extLst>
      <p:ext uri="{BB962C8B-B14F-4D97-AF65-F5344CB8AC3E}">
        <p14:creationId xmlns:p14="http://schemas.microsoft.com/office/powerpoint/2010/main" val="2153041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A00D77-8CB5-479B-AF3B-65DB36E3C0A8}" type="datetimeFigureOut">
              <a:rPr lang="en-IN" smtClean="0"/>
              <a:t>12-07-2025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85A3AE1-3A6E-416E-96EF-317984FC7436}" type="slidenum">
              <a:rPr lang="en-IN" smtClean="0"/>
              <a:t>‹#›</a:t>
            </a:fld>
            <a:endParaRPr lang="en-IN" dirty="0"/>
          </a:p>
        </p:txBody>
      </p:sp>
    </p:spTree>
    <p:extLst>
      <p:ext uri="{BB962C8B-B14F-4D97-AF65-F5344CB8AC3E}">
        <p14:creationId xmlns:p14="http://schemas.microsoft.com/office/powerpoint/2010/main" val="2411847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A00D77-8CB5-479B-AF3B-65DB36E3C0A8}" type="datetimeFigureOut">
              <a:rPr lang="en-IN" smtClean="0"/>
              <a:t>12-07-2025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85A3AE1-3A6E-416E-96EF-317984FC7436}" type="slidenum">
              <a:rPr lang="en-IN" smtClean="0"/>
              <a:t>‹#›</a:t>
            </a:fld>
            <a:endParaRPr lang="en-IN" dirty="0"/>
          </a:p>
        </p:txBody>
      </p:sp>
    </p:spTree>
    <p:extLst>
      <p:ext uri="{BB962C8B-B14F-4D97-AF65-F5344CB8AC3E}">
        <p14:creationId xmlns:p14="http://schemas.microsoft.com/office/powerpoint/2010/main" val="781811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A00D77-8CB5-479B-AF3B-65DB36E3C0A8}" type="datetimeFigureOut">
              <a:rPr lang="en-IN" smtClean="0"/>
              <a:t>12-07-2025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85A3AE1-3A6E-416E-96EF-317984FC7436}" type="slidenum">
              <a:rPr lang="en-IN" smtClean="0"/>
              <a:t>‹#›</a:t>
            </a:fld>
            <a:endParaRPr lang="en-IN" dirty="0"/>
          </a:p>
        </p:txBody>
      </p:sp>
    </p:spTree>
    <p:extLst>
      <p:ext uri="{BB962C8B-B14F-4D97-AF65-F5344CB8AC3E}">
        <p14:creationId xmlns:p14="http://schemas.microsoft.com/office/powerpoint/2010/main" val="4060789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A00D77-8CB5-479B-AF3B-65DB36E3C0A8}" type="datetimeFigureOut">
              <a:rPr lang="en-IN" smtClean="0"/>
              <a:t>12-07-2025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85A3AE1-3A6E-416E-96EF-317984FC7436}" type="slidenum">
              <a:rPr lang="en-IN" smtClean="0"/>
              <a:t>‹#›</a:t>
            </a:fld>
            <a:endParaRPr lang="en-IN" dirty="0"/>
          </a:p>
        </p:txBody>
      </p:sp>
    </p:spTree>
    <p:extLst>
      <p:ext uri="{BB962C8B-B14F-4D97-AF65-F5344CB8AC3E}">
        <p14:creationId xmlns:p14="http://schemas.microsoft.com/office/powerpoint/2010/main" val="4281706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A00D77-8CB5-479B-AF3B-65DB36E3C0A8}" type="datetimeFigureOut">
              <a:rPr lang="en-IN" smtClean="0"/>
              <a:t>12-07-2025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85A3AE1-3A6E-416E-96EF-317984FC7436}" type="slidenum">
              <a:rPr lang="en-IN" smtClean="0"/>
              <a:t>‹#›</a:t>
            </a:fld>
            <a:endParaRPr lang="en-IN" dirty="0"/>
          </a:p>
        </p:txBody>
      </p:sp>
    </p:spTree>
    <p:extLst>
      <p:ext uri="{BB962C8B-B14F-4D97-AF65-F5344CB8AC3E}">
        <p14:creationId xmlns:p14="http://schemas.microsoft.com/office/powerpoint/2010/main" val="127462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A00D77-8CB5-479B-AF3B-65DB36E3C0A8}" type="datetimeFigureOut">
              <a:rPr lang="en-IN" smtClean="0"/>
              <a:t>12-07-2025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85A3AE1-3A6E-416E-96EF-317984FC7436}" type="slidenum">
              <a:rPr lang="en-IN" smtClean="0"/>
              <a:t>‹#›</a:t>
            </a:fld>
            <a:endParaRPr lang="en-IN" dirty="0"/>
          </a:p>
        </p:txBody>
      </p:sp>
    </p:spTree>
    <p:extLst>
      <p:ext uri="{BB962C8B-B14F-4D97-AF65-F5344CB8AC3E}">
        <p14:creationId xmlns:p14="http://schemas.microsoft.com/office/powerpoint/2010/main" val="625345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A00D77-8CB5-479B-AF3B-65DB36E3C0A8}" type="datetimeFigureOut">
              <a:rPr lang="en-IN" smtClean="0"/>
              <a:t>12-07-2025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85A3AE1-3A6E-416E-96EF-317984FC7436}" type="slidenum">
              <a:rPr lang="en-IN" smtClean="0"/>
              <a:t>‹#›</a:t>
            </a:fld>
            <a:endParaRPr lang="en-IN" dirty="0"/>
          </a:p>
        </p:txBody>
      </p:sp>
    </p:spTree>
    <p:extLst>
      <p:ext uri="{BB962C8B-B14F-4D97-AF65-F5344CB8AC3E}">
        <p14:creationId xmlns:p14="http://schemas.microsoft.com/office/powerpoint/2010/main" val="2102427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A00D77-8CB5-479B-AF3B-65DB36E3C0A8}" type="datetimeFigureOut">
              <a:rPr lang="en-IN" smtClean="0"/>
              <a:t>12-07-2025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85A3AE1-3A6E-416E-96EF-317984FC7436}" type="slidenum">
              <a:rPr lang="en-IN" smtClean="0"/>
              <a:t>‹#›</a:t>
            </a:fld>
            <a:endParaRPr lang="en-IN" dirty="0"/>
          </a:p>
        </p:txBody>
      </p:sp>
    </p:spTree>
    <p:extLst>
      <p:ext uri="{BB962C8B-B14F-4D97-AF65-F5344CB8AC3E}">
        <p14:creationId xmlns:p14="http://schemas.microsoft.com/office/powerpoint/2010/main" val="3338786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A00D77-8CB5-479B-AF3B-65DB36E3C0A8}" type="datetimeFigureOut">
              <a:rPr lang="en-IN" smtClean="0"/>
              <a:t>12-07-2025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85A3AE1-3A6E-416E-96EF-317984FC7436}" type="slidenum">
              <a:rPr lang="en-IN" smtClean="0"/>
              <a:t>‹#›</a:t>
            </a:fld>
            <a:endParaRPr lang="en-IN" dirty="0"/>
          </a:p>
        </p:txBody>
      </p:sp>
    </p:spTree>
    <p:extLst>
      <p:ext uri="{BB962C8B-B14F-4D97-AF65-F5344CB8AC3E}">
        <p14:creationId xmlns:p14="http://schemas.microsoft.com/office/powerpoint/2010/main" val="2018019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3A00D77-8CB5-479B-AF3B-65DB36E3C0A8}" type="datetimeFigureOut">
              <a:rPr lang="en-IN" smtClean="0"/>
              <a:t>12-07-2025</a:t>
            </a:fld>
            <a:endParaRPr lang="en-IN"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85A3AE1-3A6E-416E-96EF-317984FC7436}" type="slidenum">
              <a:rPr lang="en-IN" smtClean="0"/>
              <a:t>‹#›</a:t>
            </a:fld>
            <a:endParaRPr lang="en-IN" dirty="0"/>
          </a:p>
        </p:txBody>
      </p:sp>
    </p:spTree>
    <p:extLst>
      <p:ext uri="{BB962C8B-B14F-4D97-AF65-F5344CB8AC3E}">
        <p14:creationId xmlns:p14="http://schemas.microsoft.com/office/powerpoint/2010/main" val="2542340961"/>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396D3-B351-8B35-3035-F80A220B2E37}"/>
              </a:ext>
            </a:extLst>
          </p:cNvPr>
          <p:cNvSpPr>
            <a:spLocks noGrp="1"/>
          </p:cNvSpPr>
          <p:nvPr>
            <p:ph type="ctrTitle"/>
          </p:nvPr>
        </p:nvSpPr>
        <p:spPr>
          <a:xfrm>
            <a:off x="1876423" y="424425"/>
            <a:ext cx="8791575" cy="2751394"/>
          </a:xfrm>
        </p:spPr>
        <p:txBody>
          <a:bodyPr>
            <a:normAutofit/>
          </a:bodyPr>
          <a:lstStyle/>
          <a:p>
            <a:r>
              <a:rPr lang="en-US" sz="3200" b="1" dirty="0">
                <a:latin typeface="Arial" panose="020B0604020202020204" pitchFamily="34" charset="0"/>
                <a:cs typeface="Arial" panose="020B0604020202020204" pitchFamily="34" charset="0"/>
              </a:rPr>
              <a:t>Impact of 5G Launch on Revenue &amp; Telecom Plan Performance – Wavecon Telecom</a:t>
            </a:r>
            <a:endParaRPr lang="en-IN" sz="32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D6B3D183-7641-BEF1-38C1-23E74CAECC50}"/>
              </a:ext>
            </a:extLst>
          </p:cNvPr>
          <p:cNvSpPr>
            <a:spLocks noGrp="1"/>
          </p:cNvSpPr>
          <p:nvPr>
            <p:ph type="subTitle" idx="1"/>
          </p:nvPr>
        </p:nvSpPr>
        <p:spPr/>
        <p:txBody>
          <a:bodyPr>
            <a:normAutofit/>
          </a:bodyPr>
          <a:lstStyle/>
          <a:p>
            <a:r>
              <a:rPr lang="en-IN" sz="2800" b="1" dirty="0">
                <a:solidFill>
                  <a:schemeClr val="tx1"/>
                </a:solidFill>
              </a:rPr>
              <a:t>Strategic Review &amp; Recommendations</a:t>
            </a:r>
          </a:p>
        </p:txBody>
      </p:sp>
    </p:spTree>
    <p:extLst>
      <p:ext uri="{BB962C8B-B14F-4D97-AF65-F5344CB8AC3E}">
        <p14:creationId xmlns:p14="http://schemas.microsoft.com/office/powerpoint/2010/main" val="2782118119"/>
      </p:ext>
    </p:extLst>
  </p:cSld>
  <p:clrMapOvr>
    <a:masterClrMapping/>
  </p:clrMapOvr>
  <mc:AlternateContent xmlns:mc="http://schemas.openxmlformats.org/markup-compatibility/2006">
    <mc:Choice xmlns:p14="http://schemas.microsoft.com/office/powerpoint/2010/main" Requires="p14">
      <p:transition spd="slow" p14:dur="3400">
        <p14:reveal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FA04A-4ED4-15CC-32AC-4F1AEBAF7697}"/>
              </a:ext>
            </a:extLst>
          </p:cNvPr>
          <p:cNvSpPr>
            <a:spLocks noGrp="1"/>
          </p:cNvSpPr>
          <p:nvPr>
            <p:ph type="title"/>
          </p:nvPr>
        </p:nvSpPr>
        <p:spPr/>
        <p:txBody>
          <a:bodyPr>
            <a:normAutofit/>
          </a:bodyPr>
          <a:lstStyle/>
          <a:p>
            <a:r>
              <a:rPr lang="en-IN" sz="2800" dirty="0">
                <a:latin typeface="Arial" panose="020B0604020202020204" pitchFamily="34" charset="0"/>
                <a:cs typeface="Arial" panose="020B0604020202020204" pitchFamily="34" charset="0"/>
              </a:rPr>
              <a:t>Conclusion – Data-Driven Insights &amp; Strategic Realignment</a:t>
            </a:r>
          </a:p>
        </p:txBody>
      </p:sp>
      <p:sp>
        <p:nvSpPr>
          <p:cNvPr id="3" name="Content Placeholder 2">
            <a:extLst>
              <a:ext uri="{FF2B5EF4-FFF2-40B4-BE49-F238E27FC236}">
                <a16:creationId xmlns:a16="http://schemas.microsoft.com/office/drawing/2014/main" id="{500C8F90-851C-0EA8-C3DD-EC4783F63C74}"/>
              </a:ext>
            </a:extLst>
          </p:cNvPr>
          <p:cNvSpPr>
            <a:spLocks noGrp="1"/>
          </p:cNvSpPr>
          <p:nvPr>
            <p:ph idx="1"/>
          </p:nvPr>
        </p:nvSpPr>
        <p:spPr>
          <a:xfrm>
            <a:off x="1141412" y="1946788"/>
            <a:ext cx="9905999" cy="4463844"/>
          </a:xfrm>
        </p:spPr>
        <p:txBody>
          <a:bodyPr>
            <a:normAutofit fontScale="47500" lnSpcReduction="20000"/>
          </a:bodyPr>
          <a:lstStyle/>
          <a:p>
            <a:r>
              <a:rPr lang="en-US" sz="3500" b="1" dirty="0">
                <a:latin typeface="Arial" panose="020B0604020202020204" pitchFamily="34" charset="0"/>
                <a:cs typeface="Arial" panose="020B0604020202020204" pitchFamily="34" charset="0"/>
              </a:rPr>
              <a:t>The post-5G analysis reveals marginal overall revenue decline (▼0.50%), indicating that the transition phase is critical for long-term success.</a:t>
            </a:r>
          </a:p>
          <a:p>
            <a:r>
              <a:rPr lang="en-US" sz="3500" b="1" dirty="0">
                <a:latin typeface="Arial" panose="020B0604020202020204" pitchFamily="34" charset="0"/>
                <a:cs typeface="Arial" panose="020B0604020202020204" pitchFamily="34" charset="0"/>
              </a:rPr>
              <a:t>Plans in Delhi and Mumbai offer promising growth avenues—leveraging these regions could help offset underperformance elsewhere.</a:t>
            </a:r>
          </a:p>
          <a:p>
            <a:r>
              <a:rPr lang="en-US" sz="3500" b="1" dirty="0">
                <a:latin typeface="Arial" panose="020B0604020202020204" pitchFamily="34" charset="0"/>
                <a:cs typeface="Arial" panose="020B0604020202020204" pitchFamily="34" charset="0"/>
              </a:rPr>
              <a:t>Cities like Chennai and Jaipur saw the steepest drops, signaling the need for targeted audits, network optimization, and revamped marketing strategies.</a:t>
            </a:r>
          </a:p>
          <a:p>
            <a:r>
              <a:rPr lang="en-US" sz="3500" b="1" dirty="0">
                <a:latin typeface="Arial" panose="020B0604020202020204" pitchFamily="34" charset="0"/>
                <a:cs typeface="Arial" panose="020B0604020202020204" pitchFamily="34" charset="0"/>
              </a:rPr>
              <a:t>While no plans were formally discontinued yet, sustained underperformance may warrant repackaging or retirement in future quarters.</a:t>
            </a:r>
          </a:p>
          <a:p>
            <a:r>
              <a:rPr lang="en-US" sz="3500" b="1" dirty="0">
                <a:latin typeface="Arial" panose="020B0604020202020204" pitchFamily="34" charset="0"/>
                <a:cs typeface="Arial" panose="020B0604020202020204" pitchFamily="34" charset="0"/>
              </a:rPr>
              <a:t>The analysis showcases the power of KPI tracking, regional performance segmentation, and actionable strategy in navigating telecom disruptions.</a:t>
            </a:r>
          </a:p>
          <a:p>
            <a:r>
              <a:rPr lang="en-US" sz="3500" b="1" dirty="0">
                <a:latin typeface="Arial" panose="020B0604020202020204" pitchFamily="34" charset="0"/>
                <a:cs typeface="Arial" panose="020B0604020202020204" pitchFamily="34" charset="0"/>
              </a:rPr>
              <a:t>Final Thought: To thrive in the evolving 5G landscape, Wavecon Telecom must act on insights—not just track them. Realignment of resources,   pricing, and customer communication will be key to transforming performance dips into growth opportunities.</a:t>
            </a:r>
          </a:p>
          <a:p>
            <a:endParaRPr lang="en-IN" dirty="0"/>
          </a:p>
        </p:txBody>
      </p:sp>
    </p:spTree>
    <p:extLst>
      <p:ext uri="{BB962C8B-B14F-4D97-AF65-F5344CB8AC3E}">
        <p14:creationId xmlns:p14="http://schemas.microsoft.com/office/powerpoint/2010/main" val="326882740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03C20-1D02-326C-A507-8D20F9E5F5A5}"/>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Executive Summary</a:t>
            </a:r>
          </a:p>
        </p:txBody>
      </p:sp>
      <p:sp>
        <p:nvSpPr>
          <p:cNvPr id="4" name="Rectangle 1">
            <a:extLst>
              <a:ext uri="{FF2B5EF4-FFF2-40B4-BE49-F238E27FC236}">
                <a16:creationId xmlns:a16="http://schemas.microsoft.com/office/drawing/2014/main" id="{1766B1AC-5B20-7425-BC7B-61C06A2686A1}"/>
              </a:ext>
            </a:extLst>
          </p:cNvPr>
          <p:cNvSpPr>
            <a:spLocks noGrp="1" noChangeArrowheads="1"/>
          </p:cNvSpPr>
          <p:nvPr>
            <p:ph idx="1"/>
          </p:nvPr>
        </p:nvSpPr>
        <p:spPr bwMode="auto">
          <a:xfrm>
            <a:off x="580973" y="3144424"/>
            <a:ext cx="1119409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5G launch led to a slight decline in total revenue: ₹16.0bn ➝ ₹15.9bn (▼0.50%)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ARPU stands at ₹200.7; TAU is 161.7M; TUsU is 12.6M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Key revenue shifts observed across cities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Strategic recommendations provided for underperforming plans</a:t>
            </a:r>
          </a:p>
        </p:txBody>
      </p:sp>
    </p:spTree>
    <p:extLst>
      <p:ext uri="{BB962C8B-B14F-4D97-AF65-F5344CB8AC3E}">
        <p14:creationId xmlns:p14="http://schemas.microsoft.com/office/powerpoint/2010/main" val="256688187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2D4E22-2DA3-E51C-C018-9876A0E1286D}"/>
              </a:ext>
            </a:extLst>
          </p:cNvPr>
          <p:cNvSpPr>
            <a:spLocks noGrp="1"/>
          </p:cNvSpPr>
          <p:nvPr>
            <p:ph type="title"/>
          </p:nvPr>
        </p:nvSpPr>
        <p:spPr>
          <a:xfrm>
            <a:off x="2241755" y="609599"/>
            <a:ext cx="6821499" cy="1639886"/>
          </a:xfrm>
        </p:spPr>
        <p:txBody>
          <a:bodyPr/>
          <a:lstStyle/>
          <a:p>
            <a:pPr algn="ctr"/>
            <a:r>
              <a:rPr lang="en-US" dirty="0"/>
              <a:t>Overall Financial Impact of 5G</a:t>
            </a:r>
            <a:endParaRPr lang="en-IN" dirty="0"/>
          </a:p>
        </p:txBody>
      </p:sp>
      <p:graphicFrame>
        <p:nvGraphicFramePr>
          <p:cNvPr id="6" name="Content Placeholder 5">
            <a:extLst>
              <a:ext uri="{FF2B5EF4-FFF2-40B4-BE49-F238E27FC236}">
                <a16:creationId xmlns:a16="http://schemas.microsoft.com/office/drawing/2014/main" id="{9EC19411-0C58-B116-37DC-BD5F18D08852}"/>
              </a:ext>
            </a:extLst>
          </p:cNvPr>
          <p:cNvGraphicFramePr>
            <a:graphicFrameLocks noGrp="1"/>
          </p:cNvGraphicFramePr>
          <p:nvPr>
            <p:ph type="pic" idx="1"/>
            <p:extLst>
              <p:ext uri="{D42A27DB-BD31-4B8C-83A1-F6EECF244321}">
                <p14:modId xmlns:p14="http://schemas.microsoft.com/office/powerpoint/2010/main" val="1055692780"/>
              </p:ext>
            </p:extLst>
          </p:nvPr>
        </p:nvGraphicFramePr>
        <p:xfrm>
          <a:off x="6076335" y="2408904"/>
          <a:ext cx="5754392" cy="3431457"/>
        </p:xfrm>
        <a:graphic>
          <a:graphicData uri="http://schemas.openxmlformats.org/drawingml/2006/table">
            <a:tbl>
              <a:tblPr firstRow="1" bandRow="1">
                <a:effectLst>
                  <a:outerShdw blurRad="50800" dist="38100" dir="2700000" algn="tl" rotWithShape="0">
                    <a:prstClr val="black">
                      <a:alpha val="40000"/>
                    </a:prstClr>
                  </a:outerShdw>
                </a:effectLst>
                <a:tableStyleId>{073A0DAA-6AF3-43AB-8588-CEC1D06C72B9}</a:tableStyleId>
              </a:tblPr>
              <a:tblGrid>
                <a:gridCol w="1796684">
                  <a:extLst>
                    <a:ext uri="{9D8B030D-6E8A-4147-A177-3AD203B41FA5}">
                      <a16:colId xmlns:a16="http://schemas.microsoft.com/office/drawing/2014/main" val="4125138689"/>
                    </a:ext>
                  </a:extLst>
                </a:gridCol>
                <a:gridCol w="1319236">
                  <a:extLst>
                    <a:ext uri="{9D8B030D-6E8A-4147-A177-3AD203B41FA5}">
                      <a16:colId xmlns:a16="http://schemas.microsoft.com/office/drawing/2014/main" val="79862195"/>
                    </a:ext>
                  </a:extLst>
                </a:gridCol>
                <a:gridCol w="1319236">
                  <a:extLst>
                    <a:ext uri="{9D8B030D-6E8A-4147-A177-3AD203B41FA5}">
                      <a16:colId xmlns:a16="http://schemas.microsoft.com/office/drawing/2014/main" val="2499418126"/>
                    </a:ext>
                  </a:extLst>
                </a:gridCol>
                <a:gridCol w="1319236">
                  <a:extLst>
                    <a:ext uri="{9D8B030D-6E8A-4147-A177-3AD203B41FA5}">
                      <a16:colId xmlns:a16="http://schemas.microsoft.com/office/drawing/2014/main" val="4129905246"/>
                    </a:ext>
                  </a:extLst>
                </a:gridCol>
              </a:tblGrid>
              <a:tr h="845546">
                <a:tc>
                  <a:txBody>
                    <a:bodyPr/>
                    <a:lstStyle/>
                    <a:p>
                      <a:pPr algn="ctr">
                        <a:buNone/>
                      </a:pPr>
                      <a:r>
                        <a:rPr lang="en-IN" dirty="0"/>
                        <a:t>Metric</a:t>
                      </a:r>
                    </a:p>
                  </a:txBody>
                  <a:tcPr anchor="ctr">
                    <a:cell3D prstMaterial="dkEdge">
                      <a:bevel w="25400" h="25400" prst="angle"/>
                      <a:lightRig rig="flood" dir="t"/>
                    </a:cell3D>
                  </a:tcPr>
                </a:tc>
                <a:tc>
                  <a:txBody>
                    <a:bodyPr/>
                    <a:lstStyle/>
                    <a:p>
                      <a:pPr algn="ctr">
                        <a:buNone/>
                      </a:pPr>
                      <a:r>
                        <a:rPr lang="en-IN" dirty="0"/>
                        <a:t>Before 5G</a:t>
                      </a:r>
                    </a:p>
                  </a:txBody>
                  <a:tcPr anchor="ctr"/>
                </a:tc>
                <a:tc>
                  <a:txBody>
                    <a:bodyPr/>
                    <a:lstStyle/>
                    <a:p>
                      <a:pPr algn="ctr">
                        <a:buNone/>
                      </a:pPr>
                      <a:r>
                        <a:rPr lang="en-IN"/>
                        <a:t>After 5G</a:t>
                      </a:r>
                    </a:p>
                  </a:txBody>
                  <a:tcPr anchor="ctr"/>
                </a:tc>
                <a:tc>
                  <a:txBody>
                    <a:bodyPr/>
                    <a:lstStyle/>
                    <a:p>
                      <a:pPr algn="ctr">
                        <a:buNone/>
                      </a:pPr>
                      <a:r>
                        <a:rPr lang="en-IN" dirty="0"/>
                        <a:t>Change %</a:t>
                      </a:r>
                    </a:p>
                  </a:txBody>
                  <a:tcPr anchor="ctr"/>
                </a:tc>
                <a:extLst>
                  <a:ext uri="{0D108BD9-81ED-4DB2-BD59-A6C34878D82A}">
                    <a16:rowId xmlns:a16="http://schemas.microsoft.com/office/drawing/2014/main" val="1486915715"/>
                  </a:ext>
                </a:extLst>
              </a:tr>
              <a:tr h="845546">
                <a:tc>
                  <a:txBody>
                    <a:bodyPr/>
                    <a:lstStyle/>
                    <a:p>
                      <a:pPr>
                        <a:buNone/>
                      </a:pPr>
                      <a:r>
                        <a:rPr lang="en-IN" sz="1800" dirty="0">
                          <a:latin typeface="Arial" panose="020B0604020202020204" pitchFamily="34" charset="0"/>
                          <a:cs typeface="Arial" panose="020B0604020202020204" pitchFamily="34" charset="0"/>
                        </a:rPr>
                        <a:t>Revenue</a:t>
                      </a:r>
                    </a:p>
                  </a:txBody>
                  <a:tcPr anchor="ctr"/>
                </a:tc>
                <a:tc>
                  <a:txBody>
                    <a:bodyPr/>
                    <a:lstStyle/>
                    <a:p>
                      <a:pPr>
                        <a:buNone/>
                      </a:pPr>
                      <a:r>
                        <a:rPr lang="en-IN" sz="1800" dirty="0">
                          <a:latin typeface="Arial" panose="020B0604020202020204" pitchFamily="34" charset="0"/>
                          <a:cs typeface="Arial" panose="020B0604020202020204" pitchFamily="34" charset="0"/>
                        </a:rPr>
                        <a:t>₹16.0bn</a:t>
                      </a:r>
                    </a:p>
                  </a:txBody>
                  <a:tcPr anchor="ctr"/>
                </a:tc>
                <a:tc>
                  <a:txBody>
                    <a:bodyPr/>
                    <a:lstStyle/>
                    <a:p>
                      <a:pPr>
                        <a:buNone/>
                      </a:pPr>
                      <a:r>
                        <a:rPr lang="en-IN" sz="1800" dirty="0">
                          <a:latin typeface="Arial" panose="020B0604020202020204" pitchFamily="34" charset="0"/>
                          <a:cs typeface="Arial" panose="020B0604020202020204" pitchFamily="34" charset="0"/>
                        </a:rPr>
                        <a:t>₹15.9bn</a:t>
                      </a:r>
                    </a:p>
                  </a:txBody>
                  <a:tcPr anchor="ctr"/>
                </a:tc>
                <a:tc>
                  <a:txBody>
                    <a:bodyPr/>
                    <a:lstStyle/>
                    <a:p>
                      <a:pPr>
                        <a:buNone/>
                      </a:pPr>
                      <a:r>
                        <a:rPr lang="en-IN" sz="1800">
                          <a:latin typeface="Arial" panose="020B0604020202020204" pitchFamily="34" charset="0"/>
                          <a:cs typeface="Arial" panose="020B0604020202020204" pitchFamily="34" charset="0"/>
                        </a:rPr>
                        <a:t>-0.50%</a:t>
                      </a:r>
                    </a:p>
                  </a:txBody>
                  <a:tcPr anchor="ctr"/>
                </a:tc>
                <a:extLst>
                  <a:ext uri="{0D108BD9-81ED-4DB2-BD59-A6C34878D82A}">
                    <a16:rowId xmlns:a16="http://schemas.microsoft.com/office/drawing/2014/main" val="2019726254"/>
                  </a:ext>
                </a:extLst>
              </a:tr>
              <a:tr h="1207924">
                <a:tc>
                  <a:txBody>
                    <a:bodyPr/>
                    <a:lstStyle/>
                    <a:p>
                      <a:pPr>
                        <a:buNone/>
                      </a:pPr>
                      <a:r>
                        <a:rPr lang="en-IN" sz="1800" dirty="0">
                          <a:latin typeface="Arial" panose="020B0604020202020204" pitchFamily="34" charset="0"/>
                          <a:cs typeface="Arial" panose="020B0604020202020204" pitchFamily="34" charset="0"/>
                        </a:rPr>
                        <a:t>MA (Monthly </a:t>
                      </a:r>
                      <a:r>
                        <a:rPr lang="en-IN" sz="1800" dirty="0" err="1">
                          <a:latin typeface="Arial" panose="020B0604020202020204" pitchFamily="34" charset="0"/>
                          <a:cs typeface="Arial" panose="020B0604020202020204" pitchFamily="34" charset="0"/>
                        </a:rPr>
                        <a:t>Avg</a:t>
                      </a:r>
                      <a:r>
                        <a:rPr lang="en-IN" sz="1800" dirty="0">
                          <a:latin typeface="Arial" panose="020B0604020202020204" pitchFamily="34" charset="0"/>
                          <a:cs typeface="Arial" panose="020B0604020202020204" pitchFamily="34" charset="0"/>
                        </a:rPr>
                        <a:t>)</a:t>
                      </a:r>
                    </a:p>
                  </a:txBody>
                  <a:tcPr anchor="ctr"/>
                </a:tc>
                <a:tc>
                  <a:txBody>
                    <a:bodyPr/>
                    <a:lstStyle/>
                    <a:p>
                      <a:pPr>
                        <a:buNone/>
                      </a:pPr>
                      <a:r>
                        <a:rPr lang="en-IN" sz="1800">
                          <a:latin typeface="Arial" panose="020B0604020202020204" pitchFamily="34" charset="0"/>
                          <a:cs typeface="Arial" panose="020B0604020202020204" pitchFamily="34" charset="0"/>
                        </a:rPr>
                        <a:t>₹4.0bn</a:t>
                      </a:r>
                    </a:p>
                  </a:txBody>
                  <a:tcPr anchor="ctr"/>
                </a:tc>
                <a:tc>
                  <a:txBody>
                    <a:bodyPr/>
                    <a:lstStyle/>
                    <a:p>
                      <a:pPr>
                        <a:buNone/>
                      </a:pPr>
                      <a:r>
                        <a:rPr lang="en-IN" sz="1800" dirty="0">
                          <a:latin typeface="Arial" panose="020B0604020202020204" pitchFamily="34" charset="0"/>
                          <a:cs typeface="Arial" panose="020B0604020202020204" pitchFamily="34" charset="0"/>
                        </a:rPr>
                        <a:t>-</a:t>
                      </a:r>
                    </a:p>
                  </a:txBody>
                  <a:tcPr anchor="ctr"/>
                </a:tc>
                <a:tc>
                  <a:txBody>
                    <a:bodyPr/>
                    <a:lstStyle/>
                    <a:p>
                      <a:pPr>
                        <a:buNone/>
                      </a:pPr>
                      <a:r>
                        <a:rPr lang="en-IN" sz="1800" dirty="0">
                          <a:latin typeface="Arial" panose="020B0604020202020204" pitchFamily="34" charset="0"/>
                          <a:cs typeface="Arial" panose="020B0604020202020204" pitchFamily="34" charset="0"/>
                        </a:rPr>
                        <a:t>-</a:t>
                      </a:r>
                    </a:p>
                  </a:txBody>
                  <a:tcPr anchor="ctr"/>
                </a:tc>
                <a:extLst>
                  <a:ext uri="{0D108BD9-81ED-4DB2-BD59-A6C34878D82A}">
                    <a16:rowId xmlns:a16="http://schemas.microsoft.com/office/drawing/2014/main" val="1705255889"/>
                  </a:ext>
                </a:extLst>
              </a:tr>
              <a:tr h="532441">
                <a:tc>
                  <a:txBody>
                    <a:bodyPr/>
                    <a:lstStyle/>
                    <a:p>
                      <a:pPr>
                        <a:buNone/>
                      </a:pPr>
                      <a:r>
                        <a:rPr lang="en-IN" sz="1800" dirty="0">
                          <a:latin typeface="Arial" panose="020B0604020202020204" pitchFamily="34" charset="0"/>
                          <a:cs typeface="Arial" panose="020B0604020202020204" pitchFamily="34" charset="0"/>
                        </a:rPr>
                        <a:t>ARPU</a:t>
                      </a:r>
                    </a:p>
                  </a:txBody>
                  <a:tcPr anchor="ctr"/>
                </a:tc>
                <a:tc>
                  <a:txBody>
                    <a:bodyPr/>
                    <a:lstStyle/>
                    <a:p>
                      <a:pPr>
                        <a:buNone/>
                      </a:pPr>
                      <a:r>
                        <a:rPr lang="en-IN" sz="1800" dirty="0">
                          <a:latin typeface="Arial" panose="020B0604020202020204" pitchFamily="34" charset="0"/>
                          <a:cs typeface="Arial" panose="020B0604020202020204" pitchFamily="34" charset="0"/>
                        </a:rPr>
                        <a:t>₹200.7</a:t>
                      </a:r>
                    </a:p>
                  </a:txBody>
                  <a:tcPr anchor="ctr"/>
                </a:tc>
                <a:tc>
                  <a:txBody>
                    <a:bodyPr/>
                    <a:lstStyle/>
                    <a:p>
                      <a:pPr>
                        <a:buNone/>
                      </a:pPr>
                      <a:r>
                        <a:rPr lang="en-IN" sz="1800" dirty="0">
                          <a:latin typeface="Arial" panose="020B0604020202020204" pitchFamily="34" charset="0"/>
                          <a:cs typeface="Arial" panose="020B0604020202020204" pitchFamily="34" charset="0"/>
                        </a:rPr>
                        <a:t>-</a:t>
                      </a:r>
                    </a:p>
                  </a:txBody>
                  <a:tcPr anchor="ctr"/>
                </a:tc>
                <a:tc>
                  <a:txBody>
                    <a:bodyPr/>
                    <a:lstStyle/>
                    <a:p>
                      <a:pPr>
                        <a:buNone/>
                      </a:pPr>
                      <a:r>
                        <a:rPr lang="en-IN" sz="1800" dirty="0">
                          <a:latin typeface="Arial" panose="020B0604020202020204" pitchFamily="34" charset="0"/>
                          <a:cs typeface="Arial" panose="020B0604020202020204" pitchFamily="34" charset="0"/>
                        </a:rPr>
                        <a:t>-</a:t>
                      </a:r>
                    </a:p>
                  </a:txBody>
                  <a:tcPr anchor="ctr"/>
                </a:tc>
                <a:extLst>
                  <a:ext uri="{0D108BD9-81ED-4DB2-BD59-A6C34878D82A}">
                    <a16:rowId xmlns:a16="http://schemas.microsoft.com/office/drawing/2014/main" val="2029062269"/>
                  </a:ext>
                </a:extLst>
              </a:tr>
            </a:tbl>
          </a:graphicData>
        </a:graphic>
      </p:graphicFrame>
      <p:sp>
        <p:nvSpPr>
          <p:cNvPr id="7" name="Text Placeholder 6">
            <a:extLst>
              <a:ext uri="{FF2B5EF4-FFF2-40B4-BE49-F238E27FC236}">
                <a16:creationId xmlns:a16="http://schemas.microsoft.com/office/drawing/2014/main" id="{255A97FD-A8A1-85D8-C93F-8A6B517D3333}"/>
              </a:ext>
            </a:extLst>
          </p:cNvPr>
          <p:cNvSpPr>
            <a:spLocks noGrp="1"/>
          </p:cNvSpPr>
          <p:nvPr>
            <p:ph type="body" sz="half" idx="2"/>
          </p:nvPr>
        </p:nvSpPr>
        <p:spPr>
          <a:xfrm>
            <a:off x="590804" y="3228133"/>
            <a:ext cx="5505196" cy="1639886"/>
          </a:xfrm>
        </p:spPr>
        <p:txBody>
          <a:bodyPr>
            <a:normAutofit/>
          </a:bodyPr>
          <a:lstStyle/>
          <a:p>
            <a:r>
              <a:rPr lang="en-US" sz="2000" dirty="0">
                <a:latin typeface="Arial" panose="020B0604020202020204" pitchFamily="34" charset="0"/>
                <a:cs typeface="Arial" panose="020B0604020202020204" pitchFamily="34" charset="0"/>
              </a:rPr>
              <a:t>Key Insight:- Slight revenue dip post-launch signals need for plan performance reevaluation</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476105"/>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A5F8-44FA-5544-E880-1367A449254C}"/>
              </a:ext>
            </a:extLst>
          </p:cNvPr>
          <p:cNvSpPr>
            <a:spLocks noGrp="1"/>
          </p:cNvSpPr>
          <p:nvPr>
            <p:ph type="title"/>
          </p:nvPr>
        </p:nvSpPr>
        <p:spPr/>
        <p:txBody>
          <a:bodyPr/>
          <a:lstStyle/>
          <a:p>
            <a:pPr algn="ctr"/>
            <a:r>
              <a:rPr lang="en-IN" dirty="0">
                <a:latin typeface="Arial" panose="020B0604020202020204" pitchFamily="34" charset="0"/>
                <a:cs typeface="Arial" panose="020B0604020202020204" pitchFamily="34" charset="0"/>
              </a:rPr>
              <a:t>Under performing KPI</a:t>
            </a:r>
          </a:p>
        </p:txBody>
      </p:sp>
      <p:sp>
        <p:nvSpPr>
          <p:cNvPr id="4" name="Rectangle 1">
            <a:extLst>
              <a:ext uri="{FF2B5EF4-FFF2-40B4-BE49-F238E27FC236}">
                <a16:creationId xmlns:a16="http://schemas.microsoft.com/office/drawing/2014/main" id="{BBAB5235-089E-0AA5-4C16-7C16752AF2EC}"/>
              </a:ext>
            </a:extLst>
          </p:cNvPr>
          <p:cNvSpPr>
            <a:spLocks noGrp="1" noChangeArrowheads="1"/>
          </p:cNvSpPr>
          <p:nvPr>
            <p:ph idx="1"/>
          </p:nvPr>
        </p:nvSpPr>
        <p:spPr bwMode="auto">
          <a:xfrm>
            <a:off x="1141412" y="3543290"/>
            <a:ext cx="978505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Arial" panose="020B0604020202020204" pitchFamily="34" charset="0"/>
              </a:rPr>
              <a:t>Revenue is the primary KPI that underperformed (▼0.50%)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Arial" panose="020B0604020202020204" pitchFamily="34" charset="0"/>
              </a:rPr>
              <a:t>No significant gains across other top-level KPIs post-launch</a:t>
            </a:r>
          </a:p>
        </p:txBody>
      </p:sp>
    </p:spTree>
    <p:extLst>
      <p:ext uri="{BB962C8B-B14F-4D97-AF65-F5344CB8AC3E}">
        <p14:creationId xmlns:p14="http://schemas.microsoft.com/office/powerpoint/2010/main" val="23459852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7665AA5-EB8F-1B76-09EB-D2179BC755C1}"/>
              </a:ext>
            </a:extLst>
          </p:cNvPr>
          <p:cNvSpPr>
            <a:spLocks noGrp="1"/>
          </p:cNvSpPr>
          <p:nvPr>
            <p:ph type="title"/>
          </p:nvPr>
        </p:nvSpPr>
        <p:spPr/>
        <p:txBody>
          <a:bodyPr/>
          <a:lstStyle/>
          <a:p>
            <a:pPr algn="ctr"/>
            <a:r>
              <a:rPr lang="en-IN" dirty="0"/>
              <a:t>Plans Performing Well</a:t>
            </a:r>
          </a:p>
        </p:txBody>
      </p:sp>
      <p:graphicFrame>
        <p:nvGraphicFramePr>
          <p:cNvPr id="14" name="Content Placeholder 13">
            <a:extLst>
              <a:ext uri="{FF2B5EF4-FFF2-40B4-BE49-F238E27FC236}">
                <a16:creationId xmlns:a16="http://schemas.microsoft.com/office/drawing/2014/main" id="{BBC834A4-816E-D488-9067-9B5E83BF6F70}"/>
              </a:ext>
            </a:extLst>
          </p:cNvPr>
          <p:cNvGraphicFramePr>
            <a:graphicFrameLocks noGrp="1"/>
          </p:cNvGraphicFramePr>
          <p:nvPr>
            <p:ph idx="1"/>
            <p:extLst>
              <p:ext uri="{D42A27DB-BD31-4B8C-83A1-F6EECF244321}">
                <p14:modId xmlns:p14="http://schemas.microsoft.com/office/powerpoint/2010/main" val="1707173926"/>
              </p:ext>
            </p:extLst>
          </p:nvPr>
        </p:nvGraphicFramePr>
        <p:xfrm>
          <a:off x="1141413" y="2249488"/>
          <a:ext cx="9906000" cy="1638645"/>
        </p:xfrm>
        <a:graphic>
          <a:graphicData uri="http://schemas.openxmlformats.org/drawingml/2006/table">
            <a:tbl>
              <a:tblPr firstRow="1" bandRow="1">
                <a:tableStyleId>{073A0DAA-6AF3-43AB-8588-CEC1D06C72B9}</a:tableStyleId>
              </a:tblPr>
              <a:tblGrid>
                <a:gridCol w="2476500">
                  <a:extLst>
                    <a:ext uri="{9D8B030D-6E8A-4147-A177-3AD203B41FA5}">
                      <a16:colId xmlns:a16="http://schemas.microsoft.com/office/drawing/2014/main" val="1655465508"/>
                    </a:ext>
                  </a:extLst>
                </a:gridCol>
                <a:gridCol w="2476500">
                  <a:extLst>
                    <a:ext uri="{9D8B030D-6E8A-4147-A177-3AD203B41FA5}">
                      <a16:colId xmlns:a16="http://schemas.microsoft.com/office/drawing/2014/main" val="2502937197"/>
                    </a:ext>
                  </a:extLst>
                </a:gridCol>
                <a:gridCol w="2476500">
                  <a:extLst>
                    <a:ext uri="{9D8B030D-6E8A-4147-A177-3AD203B41FA5}">
                      <a16:colId xmlns:a16="http://schemas.microsoft.com/office/drawing/2014/main" val="290207614"/>
                    </a:ext>
                  </a:extLst>
                </a:gridCol>
                <a:gridCol w="2476500">
                  <a:extLst>
                    <a:ext uri="{9D8B030D-6E8A-4147-A177-3AD203B41FA5}">
                      <a16:colId xmlns:a16="http://schemas.microsoft.com/office/drawing/2014/main" val="2145020481"/>
                    </a:ext>
                  </a:extLst>
                </a:gridCol>
              </a:tblGrid>
              <a:tr h="546215">
                <a:tc>
                  <a:txBody>
                    <a:bodyPr/>
                    <a:lstStyle/>
                    <a:p>
                      <a:pPr>
                        <a:buNone/>
                      </a:pPr>
                      <a:r>
                        <a:rPr lang="en-IN" dirty="0"/>
                        <a:t>City</a:t>
                      </a:r>
                    </a:p>
                  </a:txBody>
                  <a:tcPr anchor="ctr">
                    <a:cell3D prstMaterial="dkEdge">
                      <a:bevel w="25400" h="25400" prst="angle"/>
                      <a:lightRig rig="flood" dir="t"/>
                    </a:cell3D>
                  </a:tcPr>
                </a:tc>
                <a:tc>
                  <a:txBody>
                    <a:bodyPr/>
                    <a:lstStyle/>
                    <a:p>
                      <a:pPr>
                        <a:buNone/>
                      </a:pPr>
                      <a:r>
                        <a:rPr lang="en-IN"/>
                        <a:t>Before 5G</a:t>
                      </a:r>
                    </a:p>
                  </a:txBody>
                  <a:tcPr anchor="ctr">
                    <a:cell3D prstMaterial="dkEdge">
                      <a:bevel w="25400" h="25400" prst="angle"/>
                      <a:lightRig rig="flood" dir="t"/>
                    </a:cell3D>
                  </a:tcPr>
                </a:tc>
                <a:tc>
                  <a:txBody>
                    <a:bodyPr/>
                    <a:lstStyle/>
                    <a:p>
                      <a:pPr>
                        <a:buNone/>
                      </a:pPr>
                      <a:r>
                        <a:rPr lang="en-IN"/>
                        <a:t>After 5G</a:t>
                      </a:r>
                    </a:p>
                  </a:txBody>
                  <a:tcPr anchor="ctr">
                    <a:cell3D prstMaterial="dkEdge">
                      <a:bevel w="25400" h="25400" prst="angle"/>
                      <a:lightRig rig="flood" dir="t"/>
                    </a:cell3D>
                  </a:tcPr>
                </a:tc>
                <a:tc>
                  <a:txBody>
                    <a:bodyPr/>
                    <a:lstStyle/>
                    <a:p>
                      <a:pPr>
                        <a:buNone/>
                      </a:pPr>
                      <a:r>
                        <a:rPr lang="en-IN"/>
                        <a:t>Change %</a:t>
                      </a:r>
                    </a:p>
                  </a:txBody>
                  <a:tcPr anchor="ctr">
                    <a:cell3D prstMaterial="dkEdge">
                      <a:bevel w="25400" h="25400" prst="angle"/>
                      <a:lightRig rig="flood" dir="t"/>
                    </a:cell3D>
                  </a:tcPr>
                </a:tc>
                <a:extLst>
                  <a:ext uri="{0D108BD9-81ED-4DB2-BD59-A6C34878D82A}">
                    <a16:rowId xmlns:a16="http://schemas.microsoft.com/office/drawing/2014/main" val="1227613768"/>
                  </a:ext>
                </a:extLst>
              </a:tr>
              <a:tr h="546215">
                <a:tc>
                  <a:txBody>
                    <a:bodyPr/>
                    <a:lstStyle/>
                    <a:p>
                      <a:pPr>
                        <a:buNone/>
                      </a:pPr>
                      <a:r>
                        <a:rPr lang="en-IN"/>
                        <a:t>Mumbai</a:t>
                      </a:r>
                    </a:p>
                  </a:txBody>
                  <a:tcPr anchor="ctr">
                    <a:cell3D prstMaterial="dkEdge">
                      <a:bevel w="25400" h="25400" prst="angle"/>
                      <a:lightRig rig="flood" dir="t"/>
                    </a:cell3D>
                  </a:tcPr>
                </a:tc>
                <a:tc>
                  <a:txBody>
                    <a:bodyPr/>
                    <a:lstStyle/>
                    <a:p>
                      <a:pPr>
                        <a:buNone/>
                      </a:pPr>
                      <a:r>
                        <a:rPr lang="en-IN"/>
                        <a:t>₹2,444M</a:t>
                      </a:r>
                    </a:p>
                  </a:txBody>
                  <a:tcPr anchor="ctr">
                    <a:cell3D prstMaterial="dkEdge">
                      <a:bevel w="25400" h="25400" prst="angle"/>
                      <a:lightRig rig="flood" dir="t"/>
                    </a:cell3D>
                  </a:tcPr>
                </a:tc>
                <a:tc>
                  <a:txBody>
                    <a:bodyPr/>
                    <a:lstStyle/>
                    <a:p>
                      <a:pPr>
                        <a:buNone/>
                      </a:pPr>
                      <a:r>
                        <a:rPr lang="en-IN"/>
                        <a:t>₹2,452M</a:t>
                      </a:r>
                    </a:p>
                  </a:txBody>
                  <a:tcPr anchor="ctr">
                    <a:cell3D prstMaterial="dkEdge">
                      <a:bevel w="25400" h="25400" prst="angle"/>
                      <a:lightRig rig="flood" dir="t"/>
                    </a:cell3D>
                  </a:tcPr>
                </a:tc>
                <a:tc>
                  <a:txBody>
                    <a:bodyPr/>
                    <a:lstStyle/>
                    <a:p>
                      <a:pPr>
                        <a:buNone/>
                      </a:pPr>
                      <a:r>
                        <a:rPr lang="en-IN"/>
                        <a:t>+0.31%</a:t>
                      </a:r>
                    </a:p>
                  </a:txBody>
                  <a:tcPr anchor="ctr">
                    <a:cell3D prstMaterial="dkEdge">
                      <a:bevel w="25400" h="25400" prst="angle"/>
                      <a:lightRig rig="flood" dir="t"/>
                    </a:cell3D>
                  </a:tcPr>
                </a:tc>
                <a:extLst>
                  <a:ext uri="{0D108BD9-81ED-4DB2-BD59-A6C34878D82A}">
                    <a16:rowId xmlns:a16="http://schemas.microsoft.com/office/drawing/2014/main" val="2628518818"/>
                  </a:ext>
                </a:extLst>
              </a:tr>
              <a:tr h="546215">
                <a:tc>
                  <a:txBody>
                    <a:bodyPr/>
                    <a:lstStyle/>
                    <a:p>
                      <a:pPr>
                        <a:buNone/>
                      </a:pPr>
                      <a:r>
                        <a:rPr lang="en-IN"/>
                        <a:t>Delhi</a:t>
                      </a:r>
                    </a:p>
                  </a:txBody>
                  <a:tcPr anchor="ctr">
                    <a:cell3D prstMaterial="dkEdge">
                      <a:bevel w="25400" h="25400" prst="angle"/>
                      <a:lightRig rig="flood" dir="t"/>
                    </a:cell3D>
                  </a:tcPr>
                </a:tc>
                <a:tc>
                  <a:txBody>
                    <a:bodyPr/>
                    <a:lstStyle/>
                    <a:p>
                      <a:pPr>
                        <a:buNone/>
                      </a:pPr>
                      <a:r>
                        <a:rPr lang="en-IN"/>
                        <a:t>₹1,928M</a:t>
                      </a:r>
                    </a:p>
                  </a:txBody>
                  <a:tcPr anchor="ctr">
                    <a:cell3D prstMaterial="dkEdge">
                      <a:bevel w="25400" h="25400" prst="angle"/>
                      <a:lightRig rig="flood" dir="t"/>
                    </a:cell3D>
                  </a:tcPr>
                </a:tc>
                <a:tc>
                  <a:txBody>
                    <a:bodyPr/>
                    <a:lstStyle/>
                    <a:p>
                      <a:pPr>
                        <a:buNone/>
                      </a:pPr>
                      <a:r>
                        <a:rPr lang="en-IN"/>
                        <a:t>₹1,944M</a:t>
                      </a:r>
                    </a:p>
                  </a:txBody>
                  <a:tcPr anchor="ctr">
                    <a:cell3D prstMaterial="dkEdge">
                      <a:bevel w="25400" h="25400" prst="angle"/>
                      <a:lightRig rig="flood" dir="t"/>
                    </a:cell3D>
                  </a:tcPr>
                </a:tc>
                <a:tc>
                  <a:txBody>
                    <a:bodyPr/>
                    <a:lstStyle/>
                    <a:p>
                      <a:pPr>
                        <a:buNone/>
                      </a:pPr>
                      <a:r>
                        <a:rPr lang="en-IN" dirty="0"/>
                        <a:t>+0.83%</a:t>
                      </a:r>
                    </a:p>
                  </a:txBody>
                  <a:tcPr anchor="ctr">
                    <a:cell3D prstMaterial="dkEdge">
                      <a:bevel w="25400" h="25400" prst="angle"/>
                      <a:lightRig rig="flood" dir="t"/>
                    </a:cell3D>
                  </a:tcPr>
                </a:tc>
                <a:extLst>
                  <a:ext uri="{0D108BD9-81ED-4DB2-BD59-A6C34878D82A}">
                    <a16:rowId xmlns:a16="http://schemas.microsoft.com/office/drawing/2014/main" val="3281204837"/>
                  </a:ext>
                </a:extLst>
              </a:tr>
            </a:tbl>
          </a:graphicData>
        </a:graphic>
      </p:graphicFrame>
      <p:sp>
        <p:nvSpPr>
          <p:cNvPr id="16" name="TextBox 15">
            <a:extLst>
              <a:ext uri="{FF2B5EF4-FFF2-40B4-BE49-F238E27FC236}">
                <a16:creationId xmlns:a16="http://schemas.microsoft.com/office/drawing/2014/main" id="{F2B9D084-1EB9-CC69-159A-8EB1B4FC29AD}"/>
              </a:ext>
            </a:extLst>
          </p:cNvPr>
          <p:cNvSpPr txBox="1"/>
          <p:nvPr/>
        </p:nvSpPr>
        <p:spPr>
          <a:xfrm>
            <a:off x="1141412" y="4709652"/>
            <a:ext cx="9772393" cy="707886"/>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Highlight: These cities show healthy adoption—leverage them as regional success stories</a:t>
            </a:r>
          </a:p>
        </p:txBody>
      </p:sp>
    </p:spTree>
    <p:extLst>
      <p:ext uri="{BB962C8B-B14F-4D97-AF65-F5344CB8AC3E}">
        <p14:creationId xmlns:p14="http://schemas.microsoft.com/office/powerpoint/2010/main" val="319653579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350CF-3EC6-CA37-A514-21172435E315}"/>
              </a:ext>
            </a:extLst>
          </p:cNvPr>
          <p:cNvSpPr>
            <a:spLocks noGrp="1"/>
          </p:cNvSpPr>
          <p:nvPr>
            <p:ph type="title"/>
          </p:nvPr>
        </p:nvSpPr>
        <p:spPr/>
        <p:txBody>
          <a:bodyPr/>
          <a:lstStyle/>
          <a:p>
            <a:pPr algn="ctr"/>
            <a:r>
              <a:rPr lang="en-IN" dirty="0">
                <a:latin typeface="Arial" panose="020B0604020202020204" pitchFamily="34" charset="0"/>
                <a:cs typeface="Arial" panose="020B0604020202020204" pitchFamily="34" charset="0"/>
              </a:rPr>
              <a:t>Plans Not Performing Well</a:t>
            </a:r>
          </a:p>
        </p:txBody>
      </p:sp>
      <p:graphicFrame>
        <p:nvGraphicFramePr>
          <p:cNvPr id="8" name="Content Placeholder 7">
            <a:extLst>
              <a:ext uri="{FF2B5EF4-FFF2-40B4-BE49-F238E27FC236}">
                <a16:creationId xmlns:a16="http://schemas.microsoft.com/office/drawing/2014/main" id="{4CDBC459-0BF6-9574-8AB3-D71ED4142FB5}"/>
              </a:ext>
            </a:extLst>
          </p:cNvPr>
          <p:cNvGraphicFramePr>
            <a:graphicFrameLocks noGrp="1"/>
          </p:cNvGraphicFramePr>
          <p:nvPr>
            <p:ph idx="1"/>
            <p:extLst>
              <p:ext uri="{D42A27DB-BD31-4B8C-83A1-F6EECF244321}">
                <p14:modId xmlns:p14="http://schemas.microsoft.com/office/powerpoint/2010/main" val="2865243346"/>
              </p:ext>
            </p:extLst>
          </p:nvPr>
        </p:nvGraphicFramePr>
        <p:xfrm>
          <a:off x="1220071" y="2097088"/>
          <a:ext cx="9906000" cy="2302845"/>
        </p:xfrm>
        <a:graphic>
          <a:graphicData uri="http://schemas.openxmlformats.org/drawingml/2006/table">
            <a:tbl>
              <a:tblPr firstRow="1" bandRow="1">
                <a:effectLst>
                  <a:outerShdw blurRad="50800" dist="38100" dir="5400000" algn="t" rotWithShape="0">
                    <a:prstClr val="black">
                      <a:alpha val="40000"/>
                    </a:prstClr>
                  </a:outerShdw>
                </a:effectLst>
                <a:tableStyleId>{073A0DAA-6AF3-43AB-8588-CEC1D06C72B9}</a:tableStyleId>
              </a:tblPr>
              <a:tblGrid>
                <a:gridCol w="2476500">
                  <a:extLst>
                    <a:ext uri="{9D8B030D-6E8A-4147-A177-3AD203B41FA5}">
                      <a16:colId xmlns:a16="http://schemas.microsoft.com/office/drawing/2014/main" val="868469396"/>
                    </a:ext>
                  </a:extLst>
                </a:gridCol>
                <a:gridCol w="2476500">
                  <a:extLst>
                    <a:ext uri="{9D8B030D-6E8A-4147-A177-3AD203B41FA5}">
                      <a16:colId xmlns:a16="http://schemas.microsoft.com/office/drawing/2014/main" val="3324777217"/>
                    </a:ext>
                  </a:extLst>
                </a:gridCol>
                <a:gridCol w="2476500">
                  <a:extLst>
                    <a:ext uri="{9D8B030D-6E8A-4147-A177-3AD203B41FA5}">
                      <a16:colId xmlns:a16="http://schemas.microsoft.com/office/drawing/2014/main" val="4006373878"/>
                    </a:ext>
                  </a:extLst>
                </a:gridCol>
                <a:gridCol w="2476500">
                  <a:extLst>
                    <a:ext uri="{9D8B030D-6E8A-4147-A177-3AD203B41FA5}">
                      <a16:colId xmlns:a16="http://schemas.microsoft.com/office/drawing/2014/main" val="3294730979"/>
                    </a:ext>
                  </a:extLst>
                </a:gridCol>
              </a:tblGrid>
              <a:tr h="460569">
                <a:tc>
                  <a:txBody>
                    <a:bodyPr/>
                    <a:lstStyle/>
                    <a:p>
                      <a:pPr>
                        <a:buNone/>
                      </a:pPr>
                      <a:r>
                        <a:rPr lang="en-IN" sz="2000" dirty="0">
                          <a:latin typeface="Arial" panose="020B0604020202020204" pitchFamily="34" charset="0"/>
                          <a:cs typeface="Arial" panose="020B0604020202020204" pitchFamily="34" charset="0"/>
                        </a:rPr>
                        <a:t>City</a:t>
                      </a:r>
                    </a:p>
                  </a:txBody>
                  <a:tcPr anchor="ctr">
                    <a:cell3D prstMaterial="dkEdge">
                      <a:bevel w="25400" h="25400" prst="angle"/>
                      <a:lightRig rig="flood" dir="t"/>
                    </a:cell3D>
                  </a:tcPr>
                </a:tc>
                <a:tc>
                  <a:txBody>
                    <a:bodyPr/>
                    <a:lstStyle/>
                    <a:p>
                      <a:pPr>
                        <a:buNone/>
                      </a:pPr>
                      <a:r>
                        <a:rPr lang="en-IN" sz="2000">
                          <a:latin typeface="Arial" panose="020B0604020202020204" pitchFamily="34" charset="0"/>
                          <a:cs typeface="Arial" panose="020B0604020202020204" pitchFamily="34" charset="0"/>
                        </a:rPr>
                        <a:t>Before 5G</a:t>
                      </a:r>
                    </a:p>
                  </a:txBody>
                  <a:tcPr anchor="ctr">
                    <a:cell3D prstMaterial="dkEdge">
                      <a:bevel w="25400" h="25400" prst="angle"/>
                      <a:lightRig rig="flood" dir="t"/>
                    </a:cell3D>
                  </a:tcPr>
                </a:tc>
                <a:tc>
                  <a:txBody>
                    <a:bodyPr/>
                    <a:lstStyle/>
                    <a:p>
                      <a:pPr>
                        <a:buNone/>
                      </a:pPr>
                      <a:r>
                        <a:rPr lang="en-IN" sz="2000">
                          <a:latin typeface="Arial" panose="020B0604020202020204" pitchFamily="34" charset="0"/>
                          <a:cs typeface="Arial" panose="020B0604020202020204" pitchFamily="34" charset="0"/>
                        </a:rPr>
                        <a:t>After 5G</a:t>
                      </a:r>
                    </a:p>
                  </a:txBody>
                  <a:tcPr anchor="ctr">
                    <a:cell3D prstMaterial="dkEdge">
                      <a:bevel w="25400" h="25400" prst="angle"/>
                      <a:lightRig rig="flood" dir="t"/>
                    </a:cell3D>
                  </a:tcPr>
                </a:tc>
                <a:tc>
                  <a:txBody>
                    <a:bodyPr/>
                    <a:lstStyle/>
                    <a:p>
                      <a:pPr>
                        <a:buNone/>
                      </a:pPr>
                      <a:r>
                        <a:rPr lang="en-IN" sz="2000">
                          <a:latin typeface="Arial" panose="020B0604020202020204" pitchFamily="34" charset="0"/>
                          <a:cs typeface="Arial" panose="020B0604020202020204" pitchFamily="34" charset="0"/>
                        </a:rPr>
                        <a:t>Change %</a:t>
                      </a:r>
                    </a:p>
                  </a:txBody>
                  <a:tcPr anchor="ctr">
                    <a:cell3D prstMaterial="dkEdge">
                      <a:bevel w="25400" h="25400" prst="angle"/>
                      <a:lightRig rig="flood" dir="t"/>
                    </a:cell3D>
                  </a:tcPr>
                </a:tc>
                <a:extLst>
                  <a:ext uri="{0D108BD9-81ED-4DB2-BD59-A6C34878D82A}">
                    <a16:rowId xmlns:a16="http://schemas.microsoft.com/office/drawing/2014/main" val="1892157910"/>
                  </a:ext>
                </a:extLst>
              </a:tr>
              <a:tr h="460569">
                <a:tc>
                  <a:txBody>
                    <a:bodyPr/>
                    <a:lstStyle/>
                    <a:p>
                      <a:pPr>
                        <a:buNone/>
                      </a:pPr>
                      <a:r>
                        <a:rPr lang="en-IN" sz="2000">
                          <a:latin typeface="Arial" panose="020B0604020202020204" pitchFamily="34" charset="0"/>
                          <a:cs typeface="Arial" panose="020B0604020202020204" pitchFamily="34" charset="0"/>
                        </a:rPr>
                        <a:t>Chennai</a:t>
                      </a:r>
                    </a:p>
                  </a:txBody>
                  <a:tcPr anchor="ctr">
                    <a:cell3D prstMaterial="dkEdge">
                      <a:bevel w="25400" h="25400" prst="angle"/>
                      <a:lightRig rig="flood" dir="t"/>
                    </a:cell3D>
                  </a:tcPr>
                </a:tc>
                <a:tc>
                  <a:txBody>
                    <a:bodyPr/>
                    <a:lstStyle/>
                    <a:p>
                      <a:pPr>
                        <a:buNone/>
                      </a:pPr>
                      <a:r>
                        <a:rPr lang="en-IN" sz="2000" dirty="0">
                          <a:latin typeface="Arial" panose="020B0604020202020204" pitchFamily="34" charset="0"/>
                          <a:cs typeface="Arial" panose="020B0604020202020204" pitchFamily="34" charset="0"/>
                        </a:rPr>
                        <a:t>₹1,494M</a:t>
                      </a:r>
                    </a:p>
                  </a:txBody>
                  <a:tcPr anchor="ctr">
                    <a:cell3D prstMaterial="dkEdge">
                      <a:bevel w="25400" h="25400" prst="angle"/>
                      <a:lightRig rig="flood" dir="t"/>
                    </a:cell3D>
                  </a:tcPr>
                </a:tc>
                <a:tc>
                  <a:txBody>
                    <a:bodyPr/>
                    <a:lstStyle/>
                    <a:p>
                      <a:pPr>
                        <a:buNone/>
                      </a:pPr>
                      <a:r>
                        <a:rPr lang="en-IN" sz="2000">
                          <a:latin typeface="Arial" panose="020B0604020202020204" pitchFamily="34" charset="0"/>
                          <a:cs typeface="Arial" panose="020B0604020202020204" pitchFamily="34" charset="0"/>
                        </a:rPr>
                        <a:t>₹1,470M</a:t>
                      </a:r>
                    </a:p>
                  </a:txBody>
                  <a:tcPr anchor="ctr">
                    <a:cell3D prstMaterial="dkEdge">
                      <a:bevel w="25400" h="25400" prst="angle"/>
                      <a:lightRig rig="flood" dir="t"/>
                    </a:cell3D>
                  </a:tcPr>
                </a:tc>
                <a:tc>
                  <a:txBody>
                    <a:bodyPr/>
                    <a:lstStyle/>
                    <a:p>
                      <a:pPr>
                        <a:buNone/>
                      </a:pPr>
                      <a:r>
                        <a:rPr lang="en-IN" sz="2000">
                          <a:latin typeface="Arial" panose="020B0604020202020204" pitchFamily="34" charset="0"/>
                          <a:cs typeface="Arial" panose="020B0604020202020204" pitchFamily="34" charset="0"/>
                        </a:rPr>
                        <a:t>-1.61%</a:t>
                      </a:r>
                    </a:p>
                  </a:txBody>
                  <a:tcPr anchor="ctr">
                    <a:cell3D prstMaterial="dkEdge">
                      <a:bevel w="25400" h="25400" prst="angle"/>
                      <a:lightRig rig="flood" dir="t"/>
                    </a:cell3D>
                  </a:tcPr>
                </a:tc>
                <a:extLst>
                  <a:ext uri="{0D108BD9-81ED-4DB2-BD59-A6C34878D82A}">
                    <a16:rowId xmlns:a16="http://schemas.microsoft.com/office/drawing/2014/main" val="228569961"/>
                  </a:ext>
                </a:extLst>
              </a:tr>
              <a:tr h="460569">
                <a:tc>
                  <a:txBody>
                    <a:bodyPr/>
                    <a:lstStyle/>
                    <a:p>
                      <a:pPr>
                        <a:buNone/>
                      </a:pPr>
                      <a:r>
                        <a:rPr lang="en-IN" sz="2000">
                          <a:latin typeface="Arial" panose="020B0604020202020204" pitchFamily="34" charset="0"/>
                          <a:cs typeface="Arial" panose="020B0604020202020204" pitchFamily="34" charset="0"/>
                        </a:rPr>
                        <a:t>Pune</a:t>
                      </a:r>
                    </a:p>
                  </a:txBody>
                  <a:tcPr anchor="ctr">
                    <a:cell3D prstMaterial="dkEdge">
                      <a:bevel w="25400" h="25400" prst="angle"/>
                      <a:lightRig rig="flood" dir="t"/>
                    </a:cell3D>
                  </a:tcPr>
                </a:tc>
                <a:tc>
                  <a:txBody>
                    <a:bodyPr/>
                    <a:lstStyle/>
                    <a:p>
                      <a:pPr>
                        <a:buNone/>
                      </a:pPr>
                      <a:r>
                        <a:rPr lang="en-IN" sz="2000">
                          <a:latin typeface="Arial" panose="020B0604020202020204" pitchFamily="34" charset="0"/>
                          <a:cs typeface="Arial" panose="020B0604020202020204" pitchFamily="34" charset="0"/>
                        </a:rPr>
                        <a:t>₹1,308M</a:t>
                      </a:r>
                    </a:p>
                  </a:txBody>
                  <a:tcPr anchor="ctr">
                    <a:cell3D prstMaterial="dkEdge">
                      <a:bevel w="25400" h="25400" prst="angle"/>
                      <a:lightRig rig="flood" dir="t"/>
                    </a:cell3D>
                  </a:tcPr>
                </a:tc>
                <a:tc>
                  <a:txBody>
                    <a:bodyPr/>
                    <a:lstStyle/>
                    <a:p>
                      <a:pPr>
                        <a:buNone/>
                      </a:pPr>
                      <a:r>
                        <a:rPr lang="en-IN" sz="2000">
                          <a:latin typeface="Arial" panose="020B0604020202020204" pitchFamily="34" charset="0"/>
                          <a:cs typeface="Arial" panose="020B0604020202020204" pitchFamily="34" charset="0"/>
                        </a:rPr>
                        <a:t>₹1,290M</a:t>
                      </a:r>
                    </a:p>
                  </a:txBody>
                  <a:tcPr anchor="ctr">
                    <a:cell3D prstMaterial="dkEdge">
                      <a:bevel w="25400" h="25400" prst="angle"/>
                      <a:lightRig rig="flood" dir="t"/>
                    </a:cell3D>
                  </a:tcPr>
                </a:tc>
                <a:tc>
                  <a:txBody>
                    <a:bodyPr/>
                    <a:lstStyle/>
                    <a:p>
                      <a:pPr>
                        <a:buNone/>
                      </a:pPr>
                      <a:r>
                        <a:rPr lang="en-IN" sz="2000">
                          <a:latin typeface="Arial" panose="020B0604020202020204" pitchFamily="34" charset="0"/>
                          <a:cs typeface="Arial" panose="020B0604020202020204" pitchFamily="34" charset="0"/>
                        </a:rPr>
                        <a:t>-1.37%</a:t>
                      </a:r>
                    </a:p>
                  </a:txBody>
                  <a:tcPr anchor="ctr">
                    <a:cell3D prstMaterial="dkEdge">
                      <a:bevel w="25400" h="25400" prst="angle"/>
                      <a:lightRig rig="flood" dir="t"/>
                    </a:cell3D>
                  </a:tcPr>
                </a:tc>
                <a:extLst>
                  <a:ext uri="{0D108BD9-81ED-4DB2-BD59-A6C34878D82A}">
                    <a16:rowId xmlns:a16="http://schemas.microsoft.com/office/drawing/2014/main" val="4227689523"/>
                  </a:ext>
                </a:extLst>
              </a:tr>
              <a:tr h="460569">
                <a:tc>
                  <a:txBody>
                    <a:bodyPr/>
                    <a:lstStyle/>
                    <a:p>
                      <a:pPr>
                        <a:buNone/>
                      </a:pPr>
                      <a:r>
                        <a:rPr lang="en-IN" sz="2000">
                          <a:latin typeface="Arial" panose="020B0604020202020204" pitchFamily="34" charset="0"/>
                          <a:cs typeface="Arial" panose="020B0604020202020204" pitchFamily="34" charset="0"/>
                        </a:rPr>
                        <a:t>Hyderabad</a:t>
                      </a:r>
                    </a:p>
                  </a:txBody>
                  <a:tcPr anchor="ctr">
                    <a:cell3D prstMaterial="dkEdge">
                      <a:bevel w="25400" h="25400" prst="angle"/>
                      <a:lightRig rig="flood" dir="t"/>
                    </a:cell3D>
                  </a:tcPr>
                </a:tc>
                <a:tc>
                  <a:txBody>
                    <a:bodyPr/>
                    <a:lstStyle/>
                    <a:p>
                      <a:pPr>
                        <a:buNone/>
                      </a:pPr>
                      <a:r>
                        <a:rPr lang="en-IN" sz="2000">
                          <a:latin typeface="Arial" panose="020B0604020202020204" pitchFamily="34" charset="0"/>
                          <a:cs typeface="Arial" panose="020B0604020202020204" pitchFamily="34" charset="0"/>
                        </a:rPr>
                        <a:t>₹1,188M</a:t>
                      </a:r>
                    </a:p>
                  </a:txBody>
                  <a:tcPr anchor="ctr">
                    <a:cell3D prstMaterial="dkEdge">
                      <a:bevel w="25400" h="25400" prst="angle"/>
                      <a:lightRig rig="flood" dir="t"/>
                    </a:cell3D>
                  </a:tcPr>
                </a:tc>
                <a:tc>
                  <a:txBody>
                    <a:bodyPr/>
                    <a:lstStyle/>
                    <a:p>
                      <a:pPr>
                        <a:buNone/>
                      </a:pPr>
                      <a:r>
                        <a:rPr lang="en-IN" sz="2000">
                          <a:latin typeface="Arial" panose="020B0604020202020204" pitchFamily="34" charset="0"/>
                          <a:cs typeface="Arial" panose="020B0604020202020204" pitchFamily="34" charset="0"/>
                        </a:rPr>
                        <a:t>₹1,169M</a:t>
                      </a:r>
                    </a:p>
                  </a:txBody>
                  <a:tcPr anchor="ctr">
                    <a:cell3D prstMaterial="dkEdge">
                      <a:bevel w="25400" h="25400" prst="angle"/>
                      <a:lightRig rig="flood" dir="t"/>
                    </a:cell3D>
                  </a:tcPr>
                </a:tc>
                <a:tc>
                  <a:txBody>
                    <a:bodyPr/>
                    <a:lstStyle/>
                    <a:p>
                      <a:pPr>
                        <a:buNone/>
                      </a:pPr>
                      <a:r>
                        <a:rPr lang="en-IN" sz="2000">
                          <a:latin typeface="Arial" panose="020B0604020202020204" pitchFamily="34" charset="0"/>
                          <a:cs typeface="Arial" panose="020B0604020202020204" pitchFamily="34" charset="0"/>
                        </a:rPr>
                        <a:t>-1.60%</a:t>
                      </a:r>
                    </a:p>
                  </a:txBody>
                  <a:tcPr anchor="ctr">
                    <a:cell3D prstMaterial="dkEdge">
                      <a:bevel w="25400" h="25400" prst="angle"/>
                      <a:lightRig rig="flood" dir="t"/>
                    </a:cell3D>
                  </a:tcPr>
                </a:tc>
                <a:extLst>
                  <a:ext uri="{0D108BD9-81ED-4DB2-BD59-A6C34878D82A}">
                    <a16:rowId xmlns:a16="http://schemas.microsoft.com/office/drawing/2014/main" val="3789837173"/>
                  </a:ext>
                </a:extLst>
              </a:tr>
              <a:tr h="460569">
                <a:tc>
                  <a:txBody>
                    <a:bodyPr/>
                    <a:lstStyle/>
                    <a:p>
                      <a:pPr>
                        <a:buNone/>
                      </a:pPr>
                      <a:r>
                        <a:rPr lang="en-IN" sz="2000">
                          <a:latin typeface="Arial" panose="020B0604020202020204" pitchFamily="34" charset="0"/>
                          <a:cs typeface="Arial" panose="020B0604020202020204" pitchFamily="34" charset="0"/>
                        </a:rPr>
                        <a:t>Jaipur</a:t>
                      </a:r>
                    </a:p>
                  </a:txBody>
                  <a:tcPr anchor="ctr">
                    <a:cell3D prstMaterial="dkEdge">
                      <a:bevel w="25400" h="25400" prst="angle"/>
                      <a:lightRig rig="flood" dir="t"/>
                    </a:cell3D>
                  </a:tcPr>
                </a:tc>
                <a:tc>
                  <a:txBody>
                    <a:bodyPr/>
                    <a:lstStyle/>
                    <a:p>
                      <a:pPr>
                        <a:buNone/>
                      </a:pPr>
                      <a:r>
                        <a:rPr lang="en-IN" sz="2000">
                          <a:latin typeface="Arial" panose="020B0604020202020204" pitchFamily="34" charset="0"/>
                          <a:cs typeface="Arial" panose="020B0604020202020204" pitchFamily="34" charset="0"/>
                        </a:rPr>
                        <a:t>₹712M</a:t>
                      </a:r>
                    </a:p>
                  </a:txBody>
                  <a:tcPr anchor="ctr">
                    <a:cell3D prstMaterial="dkEdge">
                      <a:bevel w="25400" h="25400" prst="angle"/>
                      <a:lightRig rig="flood" dir="t"/>
                    </a:cell3D>
                  </a:tcPr>
                </a:tc>
                <a:tc>
                  <a:txBody>
                    <a:bodyPr/>
                    <a:lstStyle/>
                    <a:p>
                      <a:pPr>
                        <a:buNone/>
                      </a:pPr>
                      <a:r>
                        <a:rPr lang="en-IN" sz="2000">
                          <a:latin typeface="Arial" panose="020B0604020202020204" pitchFamily="34" charset="0"/>
                          <a:cs typeface="Arial" panose="020B0604020202020204" pitchFamily="34" charset="0"/>
                        </a:rPr>
                        <a:t>₹697M</a:t>
                      </a:r>
                    </a:p>
                  </a:txBody>
                  <a:tcPr anchor="ctr">
                    <a:cell3D prstMaterial="dkEdge">
                      <a:bevel w="25400" h="25400" prst="angle"/>
                      <a:lightRig rig="flood" dir="t"/>
                    </a:cell3D>
                  </a:tcPr>
                </a:tc>
                <a:tc>
                  <a:txBody>
                    <a:bodyPr/>
                    <a:lstStyle/>
                    <a:p>
                      <a:pPr>
                        <a:buNone/>
                      </a:pPr>
                      <a:r>
                        <a:rPr lang="en-IN" sz="2000" dirty="0">
                          <a:latin typeface="Arial" panose="020B0604020202020204" pitchFamily="34" charset="0"/>
                          <a:cs typeface="Arial" panose="020B0604020202020204" pitchFamily="34" charset="0"/>
                        </a:rPr>
                        <a:t>-2.11%</a:t>
                      </a:r>
                    </a:p>
                  </a:txBody>
                  <a:tcPr anchor="ctr">
                    <a:cell3D prstMaterial="dkEdge">
                      <a:bevel w="25400" h="25400" prst="angle"/>
                      <a:lightRig rig="flood" dir="t"/>
                    </a:cell3D>
                  </a:tcPr>
                </a:tc>
                <a:extLst>
                  <a:ext uri="{0D108BD9-81ED-4DB2-BD59-A6C34878D82A}">
                    <a16:rowId xmlns:a16="http://schemas.microsoft.com/office/drawing/2014/main" val="2508885430"/>
                  </a:ext>
                </a:extLst>
              </a:tr>
            </a:tbl>
          </a:graphicData>
        </a:graphic>
      </p:graphicFrame>
      <p:sp>
        <p:nvSpPr>
          <p:cNvPr id="9" name="TextBox 8">
            <a:extLst>
              <a:ext uri="{FF2B5EF4-FFF2-40B4-BE49-F238E27FC236}">
                <a16:creationId xmlns:a16="http://schemas.microsoft.com/office/drawing/2014/main" id="{EEEB02C6-7BBE-7831-9270-05E7D353D57C}"/>
              </a:ext>
            </a:extLst>
          </p:cNvPr>
          <p:cNvSpPr txBox="1"/>
          <p:nvPr/>
        </p:nvSpPr>
        <p:spPr>
          <a:xfrm>
            <a:off x="1396181" y="4906297"/>
            <a:ext cx="9330813"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Insight:</a:t>
            </a:r>
            <a:r>
              <a:rPr lang="en-US" sz="2400" dirty="0">
                <a:latin typeface="Arial" panose="020B0604020202020204" pitchFamily="34" charset="0"/>
                <a:cs typeface="Arial" panose="020B0604020202020204" pitchFamily="34" charset="0"/>
              </a:rPr>
              <a:t> Jaipur and Chennai experienced the steepest declines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922914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64402-3347-3F17-4ACA-265A738604B3}"/>
              </a:ext>
            </a:extLst>
          </p:cNvPr>
          <p:cNvSpPr>
            <a:spLocks noGrp="1"/>
          </p:cNvSpPr>
          <p:nvPr>
            <p:ph type="title"/>
          </p:nvPr>
        </p:nvSpPr>
        <p:spPr/>
        <p:txBody>
          <a:bodyPr/>
          <a:lstStyle/>
          <a:p>
            <a:pPr algn="ctr"/>
            <a:r>
              <a:rPr lang="en-IN" dirty="0">
                <a:latin typeface="Arial" panose="020B0604020202020204" pitchFamily="34" charset="0"/>
                <a:cs typeface="Arial" panose="020B0604020202020204" pitchFamily="34" charset="0"/>
              </a:rPr>
              <a:t>Majorly Affected Plans</a:t>
            </a:r>
          </a:p>
        </p:txBody>
      </p:sp>
      <p:sp>
        <p:nvSpPr>
          <p:cNvPr id="4" name="Rectangle 1">
            <a:extLst>
              <a:ext uri="{FF2B5EF4-FFF2-40B4-BE49-F238E27FC236}">
                <a16:creationId xmlns:a16="http://schemas.microsoft.com/office/drawing/2014/main" id="{9A78DF86-75E5-58A2-A3D9-5729134BDD63}"/>
              </a:ext>
            </a:extLst>
          </p:cNvPr>
          <p:cNvSpPr>
            <a:spLocks noGrp="1" noChangeArrowheads="1"/>
          </p:cNvSpPr>
          <p:nvPr>
            <p:ph idx="1"/>
          </p:nvPr>
        </p:nvSpPr>
        <p:spPr bwMode="auto">
          <a:xfrm>
            <a:off x="858829" y="3191253"/>
            <a:ext cx="1047434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Chennai:</a:t>
            </a:r>
            <a:r>
              <a:rPr kumimoji="0" lang="en-US" altLang="en-US" b="0" i="0" u="none" strike="noStrike" cap="none" normalizeH="0" baseline="0" dirty="0">
                <a:ln>
                  <a:noFill/>
                </a:ln>
                <a:solidFill>
                  <a:schemeClr val="tx1"/>
                </a:solidFill>
                <a:effectLst/>
                <a:latin typeface="Arial" panose="020B0604020202020204" pitchFamily="34" charset="0"/>
              </a:rPr>
              <a:t> Largest dip in revenue (▼1.61%)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Possible causes: Network latency, market competition, pricing mismatch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Recommendation:</a:t>
            </a:r>
            <a:r>
              <a:rPr kumimoji="0" lang="en-US" altLang="en-US" b="0" i="0" u="none" strike="noStrike" cap="none" normalizeH="0" baseline="0" dirty="0">
                <a:ln>
                  <a:noFill/>
                </a:ln>
                <a:solidFill>
                  <a:schemeClr val="tx1"/>
                </a:solidFill>
                <a:effectLst/>
                <a:latin typeface="Arial" panose="020B0604020202020204" pitchFamily="34" charset="0"/>
              </a:rPr>
              <a:t> Conduct regional market audit; revise plan structure 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discontinue if ROI is unsustainable</a:t>
            </a:r>
          </a:p>
        </p:txBody>
      </p:sp>
    </p:spTree>
    <p:extLst>
      <p:ext uri="{BB962C8B-B14F-4D97-AF65-F5344CB8AC3E}">
        <p14:creationId xmlns:p14="http://schemas.microsoft.com/office/powerpoint/2010/main" val="387312591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63E35-5EB3-8AF2-C720-046FF6FAE7D1}"/>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Discontinued Plans Post 5G Launch</a:t>
            </a:r>
            <a:endParaRPr lang="en-IN"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E5E9B67B-16EA-0E3E-75A1-094FA7CB1300}"/>
              </a:ext>
            </a:extLst>
          </p:cNvPr>
          <p:cNvSpPr>
            <a:spLocks noGrp="1" noChangeArrowheads="1"/>
          </p:cNvSpPr>
          <p:nvPr>
            <p:ph idx="1"/>
          </p:nvPr>
        </p:nvSpPr>
        <p:spPr bwMode="auto">
          <a:xfrm>
            <a:off x="1141412" y="3604845"/>
            <a:ext cx="900599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No specific plan confirmed as discontinued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Some regional performance dips may warrant future phase-outs</a:t>
            </a:r>
          </a:p>
        </p:txBody>
      </p:sp>
    </p:spTree>
    <p:extLst>
      <p:ext uri="{BB962C8B-B14F-4D97-AF65-F5344CB8AC3E}">
        <p14:creationId xmlns:p14="http://schemas.microsoft.com/office/powerpoint/2010/main" val="392706314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912E-1DC8-AA10-7DEC-0974B6B6B627}"/>
              </a:ext>
            </a:extLst>
          </p:cNvPr>
          <p:cNvSpPr>
            <a:spLocks noGrp="1"/>
          </p:cNvSpPr>
          <p:nvPr>
            <p:ph type="title"/>
          </p:nvPr>
        </p:nvSpPr>
        <p:spPr/>
        <p:txBody>
          <a:bodyPr/>
          <a:lstStyle/>
          <a:p>
            <a:pPr algn="ctr"/>
            <a:r>
              <a:rPr lang="en-IN" dirty="0">
                <a:latin typeface="Arial" panose="020B0604020202020204" pitchFamily="34" charset="0"/>
                <a:cs typeface="Arial" panose="020B0604020202020204" pitchFamily="34" charset="0"/>
              </a:rPr>
              <a:t>Strategic Recommendations</a:t>
            </a:r>
          </a:p>
        </p:txBody>
      </p:sp>
      <p:sp>
        <p:nvSpPr>
          <p:cNvPr id="3" name="Content Placeholder 2">
            <a:extLst>
              <a:ext uri="{FF2B5EF4-FFF2-40B4-BE49-F238E27FC236}">
                <a16:creationId xmlns:a16="http://schemas.microsoft.com/office/drawing/2014/main" id="{9F38E1AE-56A7-768D-1365-37AC55962870}"/>
              </a:ext>
            </a:extLst>
          </p:cNvPr>
          <p:cNvSpPr>
            <a:spLocks noGrp="1"/>
          </p:cNvSpPr>
          <p:nvPr>
            <p:ph idx="1"/>
          </p:nvPr>
        </p:nvSpPr>
        <p:spPr/>
        <p:txBody>
          <a:bodyPr/>
          <a:lstStyle/>
          <a:p>
            <a:r>
              <a:rPr lang="en-IN" b="1" dirty="0">
                <a:latin typeface="Arial" panose="020B0604020202020204" pitchFamily="34" charset="0"/>
                <a:cs typeface="Arial" panose="020B0604020202020204" pitchFamily="34" charset="0"/>
              </a:rPr>
              <a:t>Retain &amp; Promote:</a:t>
            </a:r>
            <a:r>
              <a:rPr lang="en-IN" dirty="0">
                <a:latin typeface="Arial" panose="020B0604020202020204" pitchFamily="34" charset="0"/>
                <a:cs typeface="Arial" panose="020B0604020202020204" pitchFamily="34" charset="0"/>
              </a:rPr>
              <a:t> Delhi, Mumbai plans (positive growth).</a:t>
            </a:r>
          </a:p>
          <a:p>
            <a:r>
              <a:rPr lang="en-IN" b="1" dirty="0">
                <a:latin typeface="Arial" panose="020B0604020202020204" pitchFamily="34" charset="0"/>
                <a:cs typeface="Arial" panose="020B0604020202020204" pitchFamily="34" charset="0"/>
              </a:rPr>
              <a:t>Revise or Discontinue:</a:t>
            </a:r>
            <a:r>
              <a:rPr lang="en-IN" dirty="0">
                <a:latin typeface="Arial" panose="020B0604020202020204" pitchFamily="34" charset="0"/>
                <a:cs typeface="Arial" panose="020B0604020202020204" pitchFamily="34" charset="0"/>
              </a:rPr>
              <a:t> Chennai, Jaipur.</a:t>
            </a:r>
          </a:p>
          <a:p>
            <a:r>
              <a:rPr lang="en-IN" b="1" dirty="0">
                <a:latin typeface="Arial" panose="020B0604020202020204" pitchFamily="34" charset="0"/>
                <a:cs typeface="Arial" panose="020B0604020202020204" pitchFamily="34" charset="0"/>
              </a:rPr>
              <a:t>Evaluate:</a:t>
            </a:r>
            <a:r>
              <a:rPr lang="en-IN" dirty="0">
                <a:latin typeface="Arial" panose="020B0604020202020204" pitchFamily="34" charset="0"/>
                <a:cs typeface="Arial" panose="020B0604020202020204" pitchFamily="34" charset="0"/>
              </a:rPr>
              <a:t> Pune, Hyderabad—watch performance closely over next 2 quarters.</a:t>
            </a:r>
          </a:p>
          <a:p>
            <a:pPr marL="0" indent="0">
              <a:buNone/>
            </a:pPr>
            <a:endParaRPr lang="en-IN" dirty="0"/>
          </a:p>
        </p:txBody>
      </p:sp>
    </p:spTree>
    <p:extLst>
      <p:ext uri="{BB962C8B-B14F-4D97-AF65-F5344CB8AC3E}">
        <p14:creationId xmlns:p14="http://schemas.microsoft.com/office/powerpoint/2010/main" val="4152496620"/>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64</TotalTime>
  <Words>478</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Tw Cen MT</vt:lpstr>
      <vt:lpstr>Circuit</vt:lpstr>
      <vt:lpstr>Impact of 5G Launch on Revenue &amp; Telecom Plan Performance – Wavecon Telecom</vt:lpstr>
      <vt:lpstr>Executive Summary</vt:lpstr>
      <vt:lpstr>Overall Financial Impact of 5G</vt:lpstr>
      <vt:lpstr>Under performing KPI</vt:lpstr>
      <vt:lpstr>Plans Performing Well</vt:lpstr>
      <vt:lpstr>Plans Not Performing Well</vt:lpstr>
      <vt:lpstr>Majorly Affected Plans</vt:lpstr>
      <vt:lpstr>Discontinued Plans Post 5G Launch</vt:lpstr>
      <vt:lpstr>Strategic Recommendations</vt:lpstr>
      <vt:lpstr>Conclusion – Data-Driven Insights &amp; Strategic Realignment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Jignesh Patel</dc:creator>
  <cp:lastModifiedBy>Jignesh Patel</cp:lastModifiedBy>
  <cp:revision>2</cp:revision>
  <dcterms:created xsi:type="dcterms:W3CDTF">2025-07-12T04:57:59Z</dcterms:created>
  <dcterms:modified xsi:type="dcterms:W3CDTF">2025-07-12T06:02:04Z</dcterms:modified>
</cp:coreProperties>
</file>