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8" r:id="rId3"/>
    <p:sldId id="265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70" r:id="rId14"/>
    <p:sldId id="257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F3F"/>
    <a:srgbClr val="DA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sh\Downloads\Zomato%20Analysis\Project%20-%20Zomato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sh\Downloads\Zomato%20Analysis\Project%20-%20Zomato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Zomato Analysis.xlsx]"Has_Table_booking"!PivotTable4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Percentage of Resturants based on "Has_Table_booking"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threePt" dir="t"/>
          </a:scene3d>
          <a:sp3d prstMaterial="metal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1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bg1"/>
          </a:solidFill>
          <a:ln>
            <a:solidFill>
              <a:schemeClr val="bg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threePt" dir="t"/>
          </a:scene3d>
          <a:sp3d prstMaterial="metal"/>
        </c:spPr>
      </c:pivotFmt>
      <c:pivotFmt>
        <c:idx val="2"/>
        <c:spPr>
          <a:solidFill>
            <a:srgbClr val="FF5353"/>
          </a:solidFill>
          <a:ln>
            <a:solidFill>
              <a:schemeClr val="bg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threePt" dir="t"/>
          </a:scene3d>
          <a:sp3d prstMaterial="metal"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threePt" dir="t"/>
          </a:scene3d>
          <a:sp3d prstMaterial="metal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1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bg1"/>
          </a:solidFill>
          <a:ln>
            <a:solidFill>
              <a:schemeClr val="bg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threePt" dir="t"/>
          </a:scene3d>
          <a:sp3d prstMaterial="metal"/>
        </c:spPr>
      </c:pivotFmt>
      <c:pivotFmt>
        <c:idx val="5"/>
        <c:spPr>
          <a:solidFill>
            <a:srgbClr val="FF5353"/>
          </a:solidFill>
          <a:ln>
            <a:solidFill>
              <a:schemeClr val="bg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threePt" dir="t"/>
          </a:scene3d>
          <a:sp3d prstMaterial="metal"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threePt" dir="t"/>
          </a:scene3d>
          <a:sp3d prstMaterial="metal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1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bg1"/>
          </a:solidFill>
          <a:ln>
            <a:solidFill>
              <a:schemeClr val="bg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threePt" dir="t"/>
          </a:scene3d>
          <a:sp3d prstMaterial="metal"/>
        </c:spPr>
      </c:pivotFmt>
      <c:pivotFmt>
        <c:idx val="8"/>
        <c:spPr>
          <a:solidFill>
            <a:srgbClr val="FF5353"/>
          </a:solidFill>
          <a:ln>
            <a:solidFill>
              <a:schemeClr val="bg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threePt" dir="t"/>
          </a:scene3d>
          <a:sp3d prstMaterial="metal"/>
        </c:spPr>
      </c:pivotFmt>
    </c:pivotFmts>
    <c:plotArea>
      <c:layout/>
      <c:pieChart>
        <c:varyColors val="1"/>
        <c:ser>
          <c:idx val="0"/>
          <c:order val="0"/>
          <c:tx>
            <c:strRef>
              <c:f>'"Has_Table_booking"'!$B$1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/>
          </c:spPr>
          <c:dPt>
            <c:idx val="0"/>
            <c:bubble3D val="0"/>
            <c:spPr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c:spPr>
            <c:extLst>
              <c:ext xmlns:c16="http://schemas.microsoft.com/office/drawing/2014/chart" uri="{C3380CC4-5D6E-409C-BE32-E72D297353CC}">
                <c16:uniqueId val="{00000001-77DE-487B-ACBB-37FE37205D8E}"/>
              </c:ext>
            </c:extLst>
          </c:dPt>
          <c:dPt>
            <c:idx val="1"/>
            <c:bubble3D val="0"/>
            <c:spPr>
              <a:solidFill>
                <a:srgbClr val="FF5353"/>
              </a:solidFill>
              <a:ln>
                <a:solidFill>
                  <a:schemeClr val="bg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c:spPr>
            <c:extLst>
              <c:ext xmlns:c16="http://schemas.microsoft.com/office/drawing/2014/chart" uri="{C3380CC4-5D6E-409C-BE32-E72D297353CC}">
                <c16:uniqueId val="{00000003-77DE-487B-ACBB-37FE37205D8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7DE-487B-ACBB-37FE37205D8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7DE-487B-ACBB-37FE37205D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1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'"Has_Table_booking"'!$A$2:$A$4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'"Has_Table_booking"'!$B$2:$B$4</c:f>
              <c:numCache>
                <c:formatCode>0.00%</c:formatCode>
                <c:ptCount val="2"/>
                <c:pt idx="0">
                  <c:v>0.12124384881164275</c:v>
                </c:pt>
                <c:pt idx="1">
                  <c:v>0.87875615118835726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DE-487B-ACBB-37FE37205D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19050">
      <a:solidFill>
        <a:schemeClr val="bg1"/>
      </a:solidFill>
    </a:ln>
    <a:effectLst/>
    <a:scene3d>
      <a:camera prst="orthographicFront"/>
      <a:lightRig rig="threePt" dir="t"/>
    </a:scene3d>
    <a:sp3d prstMaterial="metal">
      <a:bevelT w="88900" h="88900" prst="relaxedInset"/>
    </a:sp3d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Zomato Analysis.xlsx]"Has_Online_delivery"!PivotTable5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Percentage of Resturants based on "Has_Online_delivery"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dLbl>
          <c:idx val="0"/>
          <c:layout>
            <c:manualLayout>
              <c:x val="6.8027210884353748E-2"/>
              <c:y val="5.18134715025906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dLbl>
          <c:idx val="0"/>
          <c:layout>
            <c:manualLayout>
              <c:x val="-7.0643642072213506E-2"/>
              <c:y val="-5.61312607944732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dLbl>
          <c:idx val="0"/>
          <c:layout>
            <c:manualLayout>
              <c:x val="6.8027210884353748E-2"/>
              <c:y val="5.18134715025906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dLbl>
          <c:idx val="0"/>
          <c:layout>
            <c:manualLayout>
              <c:x val="-7.0643642072213506E-2"/>
              <c:y val="-5.61312607944732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dLbl>
          <c:idx val="0"/>
          <c:layout>
            <c:manualLayout>
              <c:x val="6.8027210884353748E-2"/>
              <c:y val="5.18134715025906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dLbl>
          <c:idx val="0"/>
          <c:layout>
            <c:manualLayout>
              <c:x val="-7.0643642072213506E-2"/>
              <c:y val="-5.61312607944732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'"Has_Online_delivery"'!$B$1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520D-41C2-AB41-A135990EFAD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520D-41C2-AB41-A135990EFADF}"/>
              </c:ext>
            </c:extLst>
          </c:dPt>
          <c:dLbls>
            <c:dLbl>
              <c:idx val="0"/>
              <c:layout>
                <c:manualLayout>
                  <c:x val="6.8027210884353748E-2"/>
                  <c:y val="5.1813471502590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20D-41C2-AB41-A135990EFADF}"/>
                </c:ext>
              </c:extLst>
            </c:dLbl>
            <c:dLbl>
              <c:idx val="1"/>
              <c:layout>
                <c:manualLayout>
                  <c:x val="-7.0643642072213506E-2"/>
                  <c:y val="-5.61312607944732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0D-41C2-AB41-A135990EFA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'"Has_Online_delivery"'!$A$2:$A$4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'"Has_Online_delivery"'!$B$2:$B$4</c:f>
              <c:numCache>
                <c:formatCode>0.00%</c:formatCode>
                <c:ptCount val="2"/>
                <c:pt idx="0">
                  <c:v>0.74337765678986489</c:v>
                </c:pt>
                <c:pt idx="1">
                  <c:v>0.25662234321013505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0D-41C2-AB41-A135990EFAD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1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19050">
      <a:noFill/>
    </a:ln>
    <a:effectLst/>
    <a:scene3d>
      <a:camera prst="orthographicFront"/>
      <a:lightRig rig="threePt" dir="t"/>
    </a:scene3d>
    <a:sp3d prstMaterial="metal">
      <a:bevelT w="88900" h="88900" prst="relaxedInset"/>
    </a:sp3d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C4A5-CE4C-4CBB-9210-E891D6D244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37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C4A5-CE4C-4CBB-9210-E891D6D244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4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C4A5-CE4C-4CBB-9210-E891D6D244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32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C4A5-CE4C-4CBB-9210-E891D6D244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74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C4A5-CE4C-4CBB-9210-E891D6D244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2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C4A5-CE4C-4CBB-9210-E891D6D244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80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C4A5-CE4C-4CBB-9210-E891D6D244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18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C4A5-CE4C-4CBB-9210-E891D6D244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63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C4A5-CE4C-4CBB-9210-E891D6D244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95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C4A5-CE4C-4CBB-9210-E891D6D244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16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C1EC4A5-CE4C-4CBB-9210-E891D6D244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72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EC4A5-CE4C-4CBB-9210-E891D6D2440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1FBCB7B-CCA7-434C-A2A7-A16DD2565C0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01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od_delivery" TargetMode="External"/><Relationship Id="rId2" Type="http://schemas.openxmlformats.org/officeDocument/2006/relationships/hyperlink" Target="https://en.wikipedia.org/wiki/Multinational_corpor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FC5D85-748D-9837-9892-0CEDBB59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18052"/>
            <a:ext cx="9603275" cy="169768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ZOMATO ANALYSIS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4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882BF6-4D8C-9F22-ADF9-08713F9E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5694"/>
            <a:ext cx="9603275" cy="3610651"/>
          </a:xfrm>
        </p:spPr>
        <p:txBody>
          <a:bodyPr/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85D2C-38E1-3F6C-E60F-E6307895B139}"/>
              </a:ext>
            </a:extLst>
          </p:cNvPr>
          <p:cNvSpPr txBox="1"/>
          <p:nvPr/>
        </p:nvSpPr>
        <p:spPr>
          <a:xfrm>
            <a:off x="1451579" y="2756452"/>
            <a:ext cx="9110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Jignesh Patel</a:t>
            </a:r>
          </a:p>
          <a:p>
            <a:pPr algn="ctr"/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 Chauhan</a:t>
            </a:r>
          </a:p>
          <a:p>
            <a:pPr algn="ctr"/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Jyotiprasad Sarangi</a:t>
            </a:r>
          </a:p>
          <a:p>
            <a:pPr algn="ctr"/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Mohammad Salman Khan</a:t>
            </a:r>
          </a:p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Amit Mishra</a:t>
            </a:r>
            <a:endParaRPr lang="en-IN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Vaibhav Suryawanshi</a:t>
            </a:r>
          </a:p>
        </p:txBody>
      </p:sp>
    </p:spTree>
    <p:extLst>
      <p:ext uri="{BB962C8B-B14F-4D97-AF65-F5344CB8AC3E}">
        <p14:creationId xmlns:p14="http://schemas.microsoft.com/office/powerpoint/2010/main" val="166645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849D-2277-26E3-F2BE-F69D9427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" y="502025"/>
            <a:ext cx="11878235" cy="129091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6 –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Restaurants based on "Has Online delivery"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4BE7E-B27C-8B7B-94F6-DDF339B40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8037" y="2223247"/>
            <a:ext cx="4765210" cy="323616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–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 Restaurants having Online Delivery is only 25.66% (2451).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 Restaurants not having Online Delivery is almost 74.34%(7100).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7FF46B2-B36E-A633-A1BF-2BF8DB53F1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06325791"/>
              </p:ext>
            </p:extLst>
          </p:nvPr>
        </p:nvGraphicFramePr>
        <p:xfrm>
          <a:off x="6254750" y="2017713"/>
          <a:ext cx="4487863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955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01F74A-2B41-A4DD-5AA0-7521916F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4EC5A-CEC8-69CB-6F44-829DCE417FF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Restaurants Opening Over the Period among all the Countries and Cities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are Adequate.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have rated between 3 to 4  for most of the Restaurants on the basis of service provided.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two persons, the majority of the Restaurants are charging less than 50$.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Restaurants doesn’t has Table Booking(almost 88%) and Online Delivery(almost 75%).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21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4A7F-DEC3-1141-40CB-204D9366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2BAB9-5985-065C-7B9C-58C4154C5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259" y="1853754"/>
            <a:ext cx="10228729" cy="361259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data xlsx to csv for MySQL.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issue – For MySQL it takes to much time to load csv file.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function is in Text – Convert into Date format.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columns – Year, Month, Month-name, Quarter, Weekday No., Weekday Name, FM, FQ.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DAX Expression for finding Average Rating &amp; Average Price.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6E2B55-AE6E-F380-2798-DD7E5564A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31859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215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27E50C-EB81-C42F-9A28-168F7E015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22894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166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82B790-F61C-A575-7D00-3F74D5841446}"/>
              </a:ext>
            </a:extLst>
          </p:cNvPr>
          <p:cNvSpPr txBox="1"/>
          <p:nvPr/>
        </p:nvSpPr>
        <p:spPr>
          <a:xfrm>
            <a:off x="1174376" y="2027583"/>
            <a:ext cx="9109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4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67A9-F34A-4465-8ABA-FA7C6BC4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EA1B-D43B-CB55-49A9-BC40AAE7772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Zomato is an Indian </a:t>
            </a:r>
            <a:r>
              <a:rPr lang="en-US" b="1" i="0" u="none" strike="noStrike" dirty="0">
                <a:effectLst/>
                <a:latin typeface="Arial" panose="020B0604020202020204" pitchFamily="34" charset="0"/>
                <a:hlinkClick r:id="rId2" tooltip="Multinational corpor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multinational</a:t>
            </a:r>
            <a:r>
              <a:rPr lang="en-US" b="1" i="0" dirty="0">
                <a:effectLst/>
                <a:latin typeface="Arial" panose="020B0604020202020204" pitchFamily="34" charset="0"/>
              </a:rPr>
              <a:t> restaurant aggregator and </a:t>
            </a:r>
            <a:r>
              <a:rPr lang="en-US" b="1" i="0" u="none" strike="noStrike" dirty="0">
                <a:effectLst/>
                <a:latin typeface="Arial" panose="020B0604020202020204" pitchFamily="34" charset="0"/>
                <a:hlinkClick r:id="rId3" tooltip="Food delive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food </a:t>
            </a:r>
            <a:r>
              <a:rPr lang="en-US" b="1" i="0" strike="noStrike" dirty="0">
                <a:effectLst/>
                <a:latin typeface="Arial" panose="020B0604020202020204" pitchFamily="34" charset="0"/>
                <a:hlinkClick r:id="rId3" tooltip="Food delive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delivery</a:t>
            </a:r>
            <a:r>
              <a:rPr lang="en-US" b="1" i="0" dirty="0">
                <a:effectLst/>
                <a:latin typeface="Arial" panose="020B0604020202020204" pitchFamily="34" charset="0"/>
              </a:rPr>
              <a:t> company. 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It was founded by Deepinder Goyal and Pankaj Chaddah in 2008.</a:t>
            </a:r>
            <a:endParaRPr lang="en-US" b="1" i="0" baseline="30000" dirty="0"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Zomato provides information, menus and user-reviews of restaurants as well as food delivery options from partner restaurants in more than 1,000 Indian cities and towns, as of 2022–23.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8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A83C-DB90-AAC7-89F1-007082B3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CDF7-BA3F-56D3-93C7-B01304CA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402" y="1853754"/>
            <a:ext cx="7136609" cy="345061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 – Zomato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Format – XLSX (excel)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Sheets – 3 (Main, Country, Currency)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– 24 Columns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– 9551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Modules- EXCEL , MYSQL , POWER BI  , TABLEAU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06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0BA4-7BC8-CEF9-B28C-5EC6750A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394448"/>
            <a:ext cx="10685929" cy="1165411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1.1 –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Restaurants based on Country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3DC-849C-C9B4-BE53-74A19F26B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5813" y="1398528"/>
            <a:ext cx="5181600" cy="406094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is having Highest Number of Restaurants(8652). (As Seen In Bar Graph)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 is Indian Based Company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Canada is having Lowest Number of Restaurants(4).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464310D-0D3C-889D-5E52-633AFAED5D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7899" y="1398528"/>
            <a:ext cx="5898675" cy="4105053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798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0BA4-7BC8-CEF9-B28C-5EC6750A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385483"/>
            <a:ext cx="10685929" cy="1165411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1.2 –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Restaurants based on City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3DC-849C-C9B4-BE53-74A19F26B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5812" y="1398528"/>
            <a:ext cx="5380173" cy="427175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Delhi is having Highest Number of Restaurants(5473) among all the cities.                (As Seen In Column Chart)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Armidale and others (as shown in column chart) is having Lowest Number of Restaurants(1).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All Indian Cities has more No. Of Restaurants than Foreign Cities.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42EBF8-A80D-414F-CACB-3BC1E682C2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0796" y="1276177"/>
            <a:ext cx="5189215" cy="2152823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D103B7-740B-3EFB-8302-DB7257FED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796" y="3509826"/>
            <a:ext cx="5189215" cy="2118935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162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849D-2277-26E3-F2BE-F69D9427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5" y="295836"/>
            <a:ext cx="9684960" cy="121023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2 –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Restaurants opening based on Year , Quarter , Month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4BE7E-B27C-8B7B-94F6-DDF339B40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9782" y="1506072"/>
            <a:ext cx="5156203" cy="3953401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–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Restaurants Over The Year has been almost same.(As we can see in Year wise Openings Of Restaurants)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Restaurants Over the Month among all the year has been grown in March &amp; September(838).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Restaurants Over the Quarter among all the year has been grown in Quarter 3(2460).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CDA524-4F8F-3A84-97EF-97B1C3C5C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0" t="3186" r="2380"/>
          <a:stretch/>
        </p:blipFill>
        <p:spPr>
          <a:xfrm>
            <a:off x="6436660" y="1371600"/>
            <a:ext cx="4473388" cy="2057400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AA025BA-0863-1D0F-AB42-04E274C301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67718" y="3547655"/>
            <a:ext cx="2967317" cy="2156647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5F1B6C-6DF7-DDB1-E105-FC0F446D7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038" y="3547655"/>
            <a:ext cx="2596374" cy="2125100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50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849D-2277-26E3-F2BE-F69D9427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9" y="286871"/>
            <a:ext cx="10390094" cy="1255058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3 –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Restaurants based on Average Ratings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4BE7E-B27C-8B7B-94F6-DDF339B40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859" y="2026023"/>
            <a:ext cx="5138126" cy="343344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–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Restaurants are Highest for rating between 3 to 4 (4388).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Restaurants are Lowest for rating between 4 to 5 (1114).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04847F-C7DE-D930-F79C-5E7DE6D4C1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4750" y="2034989"/>
            <a:ext cx="4897357" cy="3039035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729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849D-2277-26E3-F2BE-F69D9427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9" y="484095"/>
            <a:ext cx="9962865" cy="13801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4 –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Restaurants based on Average PRICE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4BE7E-B27C-8B7B-94F6-DDF339B40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2682" y="2017342"/>
            <a:ext cx="5093303" cy="3442131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–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Restaurants for Price Range 0$ to 50$ is Highest.(9362)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Price Range Increases No. Of Restaurants Decreases.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Restaurants for Price Range 450$ to 500$ is Lowest.(1)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2D2819-C221-7FD6-D7B7-1B6BA8E225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756762-A85E-DE71-E31D-FDF19DEC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140" y="2017342"/>
            <a:ext cx="5516552" cy="3441519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chemeClr val="accent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362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849D-2277-26E3-F2BE-F69D9427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367554"/>
            <a:ext cx="11725836" cy="132638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5 –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Restaurants based on "Has Table booking"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4BE7E-B27C-8B7B-94F6-DDF339B40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4377" y="2196353"/>
            <a:ext cx="4761608" cy="325622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–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 Restaurants having Table Booking is only 12.12%(1158).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 Restaurants not having Table Booking is almost 87.88%(8393).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343ACB-90CD-AE49-2C3F-1A4B2776DC2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1766793"/>
              </p:ext>
            </p:extLst>
          </p:nvPr>
        </p:nvGraphicFramePr>
        <p:xfrm>
          <a:off x="6256017" y="2017773"/>
          <a:ext cx="4487863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7230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1189</TotalTime>
  <Words>661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Rockwell</vt:lpstr>
      <vt:lpstr>Times New Roman</vt:lpstr>
      <vt:lpstr>Gallery</vt:lpstr>
      <vt:lpstr>ZOMATO ANALYSIS  Group 4 </vt:lpstr>
      <vt:lpstr>Company Overview</vt:lpstr>
      <vt:lpstr>Dataset Overview</vt:lpstr>
      <vt:lpstr>KPI 1.1 – Numbers of Restaurants based on Country</vt:lpstr>
      <vt:lpstr>KPI 1.2 – Numbers of Restaurants based on City</vt:lpstr>
      <vt:lpstr>KPI 2 – Number of Restaurants opening based on Year , Quarter , Month</vt:lpstr>
      <vt:lpstr>KPI 3 – Count of Restaurants based on Average Ratings</vt:lpstr>
      <vt:lpstr>KPI 4 – Count of Restaurants based on Average PRICE</vt:lpstr>
      <vt:lpstr>KPI 5 – Percentage of Restaurants based on "Has Table booking"</vt:lpstr>
      <vt:lpstr>KPI 6 – Percentage of Restaurants based on "Has Online delivery"</vt:lpstr>
      <vt:lpstr>Conclusion</vt:lpstr>
      <vt:lpstr>challenges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Pranit Dangat</dc:creator>
  <cp:lastModifiedBy>Jignesh Patel</cp:lastModifiedBy>
  <cp:revision>23</cp:revision>
  <dcterms:created xsi:type="dcterms:W3CDTF">2023-09-21T06:27:42Z</dcterms:created>
  <dcterms:modified xsi:type="dcterms:W3CDTF">2023-10-21T07:32:35Z</dcterms:modified>
</cp:coreProperties>
</file>