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2"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68"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B205D-C773-49B9-B5B1-0FA692704453}" type="datetimeFigureOut">
              <a:rPr lang="en-US" smtClean="0"/>
              <a:t>12/10/2024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5200C-B126-45FA-88B9-C97E6298D670}" type="slidenum">
              <a:rPr lang="en-US" smtClean="0"/>
              <a:t>‹#›</a:t>
            </a:fld>
            <a:endParaRPr lang="en-US"/>
          </a:p>
        </p:txBody>
      </p:sp>
    </p:spTree>
    <p:extLst>
      <p:ext uri="{BB962C8B-B14F-4D97-AF65-F5344CB8AC3E}">
        <p14:creationId xmlns:p14="http://schemas.microsoft.com/office/powerpoint/2010/main" val="355770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8465200C-B126-45FA-88B9-C97E6298D670}" type="slidenum">
              <a:rPr lang="en-US" smtClean="0"/>
              <a:t>1</a:t>
            </a:fld>
            <a:endParaRPr lang="en-US"/>
          </a:p>
        </p:txBody>
      </p:sp>
    </p:spTree>
    <p:extLst>
      <p:ext uri="{BB962C8B-B14F-4D97-AF65-F5344CB8AC3E}">
        <p14:creationId xmlns:p14="http://schemas.microsoft.com/office/powerpoint/2010/main" val="30121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80C0459-E71E-47E6-AAF7-511DBCBA9A74}" type="datetimeFigureOut">
              <a:rPr lang="en-US" smtClean="0"/>
              <a:t>12/10/2024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6243752-862B-49B3-9973-10D3FDC3C92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2923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80C0459-E71E-47E6-AAF7-511DBCBA9A7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42185802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80C0459-E71E-47E6-AAF7-511DBCBA9A7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67565302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80C0459-E71E-47E6-AAF7-511DBCBA9A7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342518910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80C0459-E71E-47E6-AAF7-511DBCBA9A7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752-862B-49B3-9973-10D3FDC3C92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949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80C0459-E71E-47E6-AAF7-511DBCBA9A7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345725570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80C0459-E71E-47E6-AAF7-511DBCBA9A7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165224592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80C0459-E71E-47E6-AAF7-511DBCBA9A7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2008191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C0459-E71E-47E6-AAF7-511DBCBA9A7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426984122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80C0459-E71E-47E6-AAF7-511DBCBA9A7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142368900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80C0459-E71E-47E6-AAF7-511DBCBA9A7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752-862B-49B3-9973-10D3FDC3C92A}" type="slidenum">
              <a:rPr lang="en-US" smtClean="0"/>
              <a:t>‹#›</a:t>
            </a:fld>
            <a:endParaRPr lang="en-US"/>
          </a:p>
        </p:txBody>
      </p:sp>
    </p:spTree>
    <p:extLst>
      <p:ext uri="{BB962C8B-B14F-4D97-AF65-F5344CB8AC3E}">
        <p14:creationId xmlns:p14="http://schemas.microsoft.com/office/powerpoint/2010/main" val="20662865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80C0459-E71E-47E6-AAF7-511DBCBA9A74}" type="datetimeFigureOut">
              <a:rPr lang="en-US" smtClean="0"/>
              <a:t>12/10/2024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06243752-862B-49B3-9973-10D3FDC3C92A}" type="slidenum">
              <a:rPr lang="en-US" smtClean="0"/>
              <a:t>‹#›</a:t>
            </a:fld>
            <a:endParaRPr lang="en-US"/>
          </a:p>
        </p:txBody>
      </p:sp>
    </p:spTree>
    <p:extLst>
      <p:ext uri="{BB962C8B-B14F-4D97-AF65-F5344CB8AC3E}">
        <p14:creationId xmlns:p14="http://schemas.microsoft.com/office/powerpoint/2010/main" val="37123770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Паттерн «</a:t>
            </a:r>
            <a:r>
              <a:rPr lang="en-US" dirty="0"/>
              <a:t>Strategy</a:t>
            </a:r>
            <a:r>
              <a:rPr lang="ru-RU" dirty="0" smtClean="0"/>
              <a:t>»</a:t>
            </a:r>
            <a:endParaRPr lang="en-US" dirty="0"/>
          </a:p>
        </p:txBody>
      </p:sp>
      <p:sp>
        <p:nvSpPr>
          <p:cNvPr id="3" name="Подзаголовок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9100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a:t>
            </a:r>
            <a:endParaRPr lang="en-US" dirty="0"/>
          </a:p>
        </p:txBody>
      </p:sp>
      <p:sp>
        <p:nvSpPr>
          <p:cNvPr id="3" name="Объект 2"/>
          <p:cNvSpPr>
            <a:spLocks noGrp="1"/>
          </p:cNvSpPr>
          <p:nvPr>
            <p:ph idx="1"/>
          </p:nvPr>
        </p:nvSpPr>
        <p:spPr>
          <a:xfrm>
            <a:off x="1143001" y="2057400"/>
            <a:ext cx="4963438" cy="4038600"/>
          </a:xfrm>
        </p:spPr>
        <p:txBody>
          <a:bodyPr>
            <a:normAutofit/>
          </a:bodyPr>
          <a:lstStyle/>
          <a:p>
            <a:pPr algn="just"/>
            <a:r>
              <a:rPr lang="ru-RU" sz="2800" dirty="0"/>
              <a:t>это поведенческий паттерн проектирования, который определяет семейство схожих алгоритмов и помещает каждый из них в собственный класс, после чего алгоритмы можно </a:t>
            </a:r>
            <a:r>
              <a:rPr lang="ru-RU" sz="2800" dirty="0" err="1"/>
              <a:t>взаимозаменять</a:t>
            </a:r>
            <a:r>
              <a:rPr lang="ru-RU" sz="2800" dirty="0"/>
              <a:t> прямо во время исполнения</a:t>
            </a:r>
            <a:r>
              <a:rPr lang="en-US" sz="2800" dirty="0"/>
              <a:t> </a:t>
            </a:r>
            <a:r>
              <a:rPr lang="ru-RU" sz="2800" dirty="0"/>
              <a:t>программы.</a:t>
            </a:r>
            <a:endParaRPr lang="en-US" sz="2800" dirty="0"/>
          </a:p>
          <a:p>
            <a:pPr algn="just"/>
            <a:endParaRPr lang="en-US" sz="2800" dirty="0"/>
          </a:p>
        </p:txBody>
      </p:sp>
      <p:pic>
        <p:nvPicPr>
          <p:cNvPr id="4" name="Рисунок 3"/>
          <p:cNvPicPr>
            <a:picLocks noChangeAspect="1"/>
          </p:cNvPicPr>
          <p:nvPr/>
        </p:nvPicPr>
        <p:blipFill>
          <a:blip r:embed="rId2"/>
          <a:stretch>
            <a:fillRect/>
          </a:stretch>
        </p:blipFill>
        <p:spPr>
          <a:xfrm>
            <a:off x="6657584" y="2154476"/>
            <a:ext cx="4313532" cy="3006959"/>
          </a:xfrm>
          <a:prstGeom prst="rect">
            <a:avLst/>
          </a:prstGeom>
        </p:spPr>
      </p:pic>
    </p:spTree>
    <p:extLst>
      <p:ext uri="{BB962C8B-B14F-4D97-AF65-F5344CB8AC3E}">
        <p14:creationId xmlns:p14="http://schemas.microsoft.com/office/powerpoint/2010/main" val="35182987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«Проблемы» - «Решение»</a:t>
            </a:r>
            <a:endParaRPr lang="en-US" dirty="0"/>
          </a:p>
        </p:txBody>
      </p:sp>
      <p:sp>
        <p:nvSpPr>
          <p:cNvPr id="3" name="Объект 2"/>
          <p:cNvSpPr>
            <a:spLocks noGrp="1"/>
          </p:cNvSpPr>
          <p:nvPr>
            <p:ph idx="1"/>
          </p:nvPr>
        </p:nvSpPr>
        <p:spPr/>
        <p:txBody>
          <a:bodyPr>
            <a:normAutofit/>
          </a:bodyPr>
          <a:lstStyle/>
          <a:p>
            <a:r>
              <a:rPr lang="ru-RU" sz="2800" dirty="0"/>
              <a:t>Платежные системы</a:t>
            </a:r>
            <a:endParaRPr lang="en-US" sz="2800" dirty="0"/>
          </a:p>
          <a:p>
            <a:r>
              <a:rPr lang="ru-RU" sz="2800" dirty="0"/>
              <a:t>Сортировка данных</a:t>
            </a:r>
            <a:endParaRPr lang="en-US" sz="2800" dirty="0"/>
          </a:p>
          <a:p>
            <a:r>
              <a:rPr lang="ru-RU" sz="2800" dirty="0"/>
              <a:t>Навигационные приложения</a:t>
            </a:r>
            <a:endParaRPr lang="en-US" sz="2800" dirty="0"/>
          </a:p>
          <a:p>
            <a:r>
              <a:rPr lang="ru-RU" sz="2800" dirty="0"/>
              <a:t>Системы </a:t>
            </a:r>
            <a:r>
              <a:rPr lang="ru-RU" sz="2800" dirty="0" smtClean="0"/>
              <a:t>рекомендаций</a:t>
            </a:r>
          </a:p>
          <a:p>
            <a:endParaRPr lang="ru-RU" sz="2800" dirty="0"/>
          </a:p>
          <a:p>
            <a:r>
              <a:rPr lang="ru-RU" sz="2800" dirty="0" smtClean="0"/>
              <a:t>Используем Стратегию</a:t>
            </a:r>
            <a:endParaRPr lang="en-US" sz="2800" dirty="0"/>
          </a:p>
        </p:txBody>
      </p:sp>
    </p:spTree>
    <p:extLst>
      <p:ext uri="{BB962C8B-B14F-4D97-AF65-F5344CB8AC3E}">
        <p14:creationId xmlns:p14="http://schemas.microsoft.com/office/powerpoint/2010/main" val="299601852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a:t>
            </a:r>
            <a:r>
              <a:rPr lang="ru-RU" dirty="0" smtClean="0"/>
              <a:t>паттерна</a:t>
            </a:r>
            <a:endParaRPr lang="en-US" dirty="0"/>
          </a:p>
        </p:txBody>
      </p:sp>
      <p:sp>
        <p:nvSpPr>
          <p:cNvPr id="3" name="Объект 2"/>
          <p:cNvSpPr>
            <a:spLocks noGrp="1"/>
          </p:cNvSpPr>
          <p:nvPr>
            <p:ph idx="1"/>
          </p:nvPr>
        </p:nvSpPr>
        <p:spPr/>
        <p:txBody>
          <a:bodyPr>
            <a:normAutofit fontScale="92500" lnSpcReduction="10000"/>
          </a:bodyPr>
          <a:lstStyle/>
          <a:p>
            <a:pPr lvl="0"/>
            <a:r>
              <a:rPr lang="ru-RU" dirty="0">
                <a:solidFill>
                  <a:schemeClr val="bg1"/>
                </a:solidFill>
              </a:rPr>
              <a:t>Контекст хранит ссылку на объект конкретной стратегии, работая с ним через общий интерфейс стратегий.</a:t>
            </a:r>
            <a:endParaRPr lang="en-US" dirty="0">
              <a:solidFill>
                <a:schemeClr val="bg1"/>
              </a:solidFill>
            </a:endParaRPr>
          </a:p>
          <a:p>
            <a:pPr lvl="0"/>
            <a:r>
              <a:rPr lang="ru-RU" dirty="0">
                <a:solidFill>
                  <a:schemeClr val="bg1"/>
                </a:solidFill>
              </a:rPr>
              <a:t>Стратегия определяет интерфейс, общий для всех вариаций алгоритма. Контекст использует этот интерфейс для вызова алгоритма.  Для контекста неважно, какая именно вариация алгоритма будет выбрана, так как все они имеют одинаковый интерфейс.</a:t>
            </a:r>
            <a:endParaRPr lang="en-US" dirty="0">
              <a:solidFill>
                <a:schemeClr val="bg1"/>
              </a:solidFill>
            </a:endParaRPr>
          </a:p>
          <a:p>
            <a:pPr lvl="0"/>
            <a:r>
              <a:rPr lang="ru-RU" dirty="0">
                <a:solidFill>
                  <a:schemeClr val="bg1"/>
                </a:solidFill>
              </a:rPr>
              <a:t>Конкретные стратегии реализуют различные вариации алгоритма.</a:t>
            </a:r>
            <a:endParaRPr lang="en-US" dirty="0">
              <a:solidFill>
                <a:schemeClr val="bg1"/>
              </a:solidFill>
            </a:endParaRPr>
          </a:p>
          <a:p>
            <a:pPr lvl="0"/>
            <a:r>
              <a:rPr lang="ru-RU" dirty="0">
                <a:solidFill>
                  <a:schemeClr val="bg1"/>
                </a:solidFill>
              </a:rPr>
              <a:t>Во время выполнения программы контекст получает вызовы от клиента и делегирует их объекту конкретной стратегии.</a:t>
            </a:r>
            <a:endParaRPr lang="en-US" dirty="0">
              <a:solidFill>
                <a:schemeClr val="bg1"/>
              </a:solidFill>
            </a:endParaRPr>
          </a:p>
          <a:p>
            <a:pPr lvl="0"/>
            <a:r>
              <a:rPr lang="ru-RU" dirty="0">
                <a:solidFill>
                  <a:schemeClr val="bg1"/>
                </a:solidFill>
              </a:rPr>
              <a:t>Клиент должен создать объект конкретной стратегии и передать его в конструктор контекста. Кроме этого, клиент должен иметь возможность заменить стратегию на лету, используя сеттер. Благодаря этому, контекст не будет знать о том, какая именно стратегия сейчас выбрана.</a:t>
            </a:r>
            <a:endParaRPr lang="en-US" dirty="0">
              <a:solidFill>
                <a:schemeClr val="bg1"/>
              </a:solidFill>
            </a:endParaRPr>
          </a:p>
        </p:txBody>
      </p:sp>
      <p:pic>
        <p:nvPicPr>
          <p:cNvPr id="4" name="Рисунок 3"/>
          <p:cNvPicPr>
            <a:picLocks noChangeAspect="1"/>
          </p:cNvPicPr>
          <p:nvPr/>
        </p:nvPicPr>
        <p:blipFill>
          <a:blip r:embed="rId2"/>
          <a:stretch>
            <a:fillRect/>
          </a:stretch>
        </p:blipFill>
        <p:spPr>
          <a:xfrm>
            <a:off x="1897585" y="1611787"/>
            <a:ext cx="8363699" cy="4804564"/>
          </a:xfrm>
          <a:prstGeom prst="rect">
            <a:avLst/>
          </a:prstGeom>
        </p:spPr>
      </p:pic>
    </p:spTree>
    <p:extLst>
      <p:ext uri="{BB962C8B-B14F-4D97-AF65-F5344CB8AC3E}">
        <p14:creationId xmlns:p14="http://schemas.microsoft.com/office/powerpoint/2010/main" val="345879443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Шаги реализации</a:t>
            </a:r>
            <a:endParaRPr lang="en-US" dirty="0"/>
          </a:p>
        </p:txBody>
      </p:sp>
      <p:sp>
        <p:nvSpPr>
          <p:cNvPr id="3" name="Объект 2"/>
          <p:cNvSpPr>
            <a:spLocks noGrp="1"/>
          </p:cNvSpPr>
          <p:nvPr>
            <p:ph idx="1"/>
          </p:nvPr>
        </p:nvSpPr>
        <p:spPr/>
        <p:txBody>
          <a:bodyPr>
            <a:normAutofit/>
          </a:bodyPr>
          <a:lstStyle/>
          <a:p>
            <a:pPr lvl="0"/>
            <a:r>
              <a:rPr lang="ru-RU" dirty="0"/>
              <a:t>Определите алгоритм, который подвержен частым изменениям. </a:t>
            </a:r>
            <a:endParaRPr lang="ru-RU" dirty="0" smtClean="0"/>
          </a:p>
          <a:p>
            <a:pPr lvl="0"/>
            <a:r>
              <a:rPr lang="ru-RU" dirty="0" smtClean="0"/>
              <a:t>Создайте </a:t>
            </a:r>
            <a:r>
              <a:rPr lang="ru-RU" dirty="0"/>
              <a:t>интерфейс стратегий, описывающий этот алгоритм. </a:t>
            </a:r>
            <a:endParaRPr lang="ru-RU" dirty="0" smtClean="0"/>
          </a:p>
          <a:p>
            <a:pPr lvl="0"/>
            <a:r>
              <a:rPr lang="ru-RU" dirty="0" smtClean="0"/>
              <a:t>Поместите </a:t>
            </a:r>
            <a:r>
              <a:rPr lang="ru-RU" dirty="0"/>
              <a:t>вариации алгоритма в собственные классы, которые реализуют этот интерфейс. </a:t>
            </a:r>
            <a:endParaRPr lang="en-US" dirty="0"/>
          </a:p>
          <a:p>
            <a:pPr lvl="0"/>
            <a:r>
              <a:rPr lang="ru-RU" dirty="0"/>
              <a:t>В классе контекста создайте поле для хранения ссылки на текущий объект-стратегию, а также метод для её изменения. </a:t>
            </a:r>
            <a:endParaRPr lang="ru-RU" dirty="0" smtClean="0"/>
          </a:p>
          <a:p>
            <a:pPr lvl="0"/>
            <a:r>
              <a:rPr lang="ru-RU" dirty="0" smtClean="0"/>
              <a:t>Клиенты </a:t>
            </a:r>
            <a:r>
              <a:rPr lang="ru-RU" dirty="0"/>
              <a:t>контекста должны подавать в него соответствующий объект-стратегию, когда хотят, чтобы контекст вёл себя определённым образом.</a:t>
            </a:r>
            <a:endParaRPr lang="en-US" dirty="0"/>
          </a:p>
        </p:txBody>
      </p:sp>
    </p:spTree>
    <p:extLst>
      <p:ext uri="{BB962C8B-B14F-4D97-AF65-F5344CB8AC3E}">
        <p14:creationId xmlns:p14="http://schemas.microsoft.com/office/powerpoint/2010/main" val="11361734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и недостатки</a:t>
            </a:r>
            <a:endParaRPr lang="en-US" dirty="0"/>
          </a:p>
        </p:txBody>
      </p:sp>
      <p:pic>
        <p:nvPicPr>
          <p:cNvPr id="4" name="Объект 3"/>
          <p:cNvPicPr>
            <a:picLocks noGrp="1" noChangeAspect="1"/>
          </p:cNvPicPr>
          <p:nvPr>
            <p:ph idx="1"/>
          </p:nvPr>
        </p:nvPicPr>
        <p:blipFill>
          <a:blip r:embed="rId2"/>
          <a:stretch>
            <a:fillRect/>
          </a:stretch>
        </p:blipFill>
        <p:spPr>
          <a:xfrm>
            <a:off x="1143000" y="2411120"/>
            <a:ext cx="9872663" cy="3331160"/>
          </a:xfrm>
          <a:prstGeom prst="rect">
            <a:avLst/>
          </a:prstGeom>
        </p:spPr>
      </p:pic>
    </p:spTree>
    <p:extLst>
      <p:ext uri="{BB962C8B-B14F-4D97-AF65-F5344CB8AC3E}">
        <p14:creationId xmlns:p14="http://schemas.microsoft.com/office/powerpoint/2010/main" val="32153576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Java </a:t>
            </a:r>
            <a:endParaRPr lang="en-US" dirty="0"/>
          </a:p>
        </p:txBody>
      </p:sp>
      <p:sp>
        <p:nvSpPr>
          <p:cNvPr id="5" name="Rectangle 2"/>
          <p:cNvSpPr>
            <a:spLocks noGrp="1" noChangeArrowheads="1"/>
          </p:cNvSpPr>
          <p:nvPr>
            <p:ph idx="1"/>
          </p:nvPr>
        </p:nvSpPr>
        <p:spPr bwMode="auto">
          <a:xfrm>
            <a:off x="1142999" y="1814543"/>
            <a:ext cx="8451937" cy="452431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Strategy Interface</a:t>
            </a:r>
            <a:b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interface</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Concrete Strategies</a:t>
            </a:r>
            <a:b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Addition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implements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Subtraction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implements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Context</a:t>
            </a:r>
            <a:b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Context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private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a:t>
            </a:r>
            <a:r>
              <a:rPr kumimoji="0" lang="en-US" altLang="en-US" sz="1200" b="0" i="0"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a:t>
            </a:r>
            <a:r>
              <a:rPr kumimoji="0" lang="en-US" altLang="en-US" sz="12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Context</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strategy)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this</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strategy</a:t>
            </a:r>
            <a:r>
              <a:rPr kumimoji="0" lang="en-US" altLang="en-US" sz="1200" b="0" i="0" u="none" strike="noStrike" cap="none" normalizeH="0" baseline="0" dirty="0" smtClean="0">
                <a:ln>
                  <a:noFill/>
                </a:ln>
                <a:solidFill>
                  <a:srgbClr val="C77DBB"/>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void </a:t>
            </a:r>
            <a:r>
              <a:rPr kumimoji="0" lang="en-US" altLang="en-US" sz="1200" b="0" i="0" u="none" strike="noStrike" cap="none" normalizeH="0" baseline="0" dirty="0" err="1" smtClean="0">
                <a:ln>
                  <a:noFill/>
                </a:ln>
                <a:solidFill>
                  <a:srgbClr val="56A8F5"/>
                </a:solidFill>
                <a:effectLst/>
                <a:latin typeface="Calibri Light" panose="020F0302020204030204" pitchFamily="34" charset="0"/>
                <a:cs typeface="Calibri Light" panose="020F0302020204030204" pitchFamily="34" charset="0"/>
              </a:rPr>
              <a:t>setStrategy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strategy)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this</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strategy</a:t>
            </a:r>
            <a:r>
              <a:rPr kumimoji="0" lang="en-US" altLang="en-US" sz="1200" b="0" i="0" u="none" strike="noStrike" cap="none" normalizeH="0" baseline="0" dirty="0" smtClean="0">
                <a:ln>
                  <a:noFill/>
                </a:ln>
                <a:solidFill>
                  <a:srgbClr val="C77DBB"/>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56A8F5"/>
                </a:solidFill>
                <a:effectLst/>
                <a:latin typeface="Calibri Light" panose="020F0302020204030204" pitchFamily="34" charset="0"/>
                <a:cs typeface="Calibri Light" panose="020F0302020204030204" pitchFamily="34" charset="0"/>
              </a:rPr>
              <a:t>executeStrategy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2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int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200" b="0" i="0"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strategy</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.execute</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b);</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Main</a:t>
            </a:r>
            <a:br>
              <a:rPr kumimoji="0" lang="en-US" altLang="en-US" sz="12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class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StrategyPatternExample</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public static void </a:t>
            </a:r>
            <a:r>
              <a:rPr kumimoji="0" lang="en-US" altLang="en-US" sz="12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main</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(String[]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args</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Context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 </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new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Context(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new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Addition());</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System.</a:t>
            </a:r>
            <a:r>
              <a:rPr kumimoji="0" lang="en-US" altLang="en-US" sz="1200" b="0" i="1"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out</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.println</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"Addition: "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context.setStrategy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new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Subtraction());</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System.</a:t>
            </a:r>
            <a:r>
              <a:rPr kumimoji="0" lang="en-US" altLang="en-US" sz="1200" b="0" i="1" u="none" strike="noStrike" cap="none" normalizeH="0" baseline="0" dirty="0" err="1" smtClean="0">
                <a:ln>
                  <a:noFill/>
                </a:ln>
                <a:solidFill>
                  <a:srgbClr val="C77DBB"/>
                </a:solidFill>
                <a:effectLst/>
                <a:latin typeface="Calibri Light" panose="020F0302020204030204" pitchFamily="34" charset="0"/>
                <a:cs typeface="Calibri Light" panose="020F0302020204030204" pitchFamily="34" charset="0"/>
              </a:rPr>
              <a:t>out</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.println</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"Subtraction: " </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context.executeStrategy</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2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2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2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endParaRPr kumimoji="0" lang="en-US" altLang="en-US" sz="1200"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3197562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
            </a:r>
            <a:endParaRPr lang="en-US" dirty="0"/>
          </a:p>
        </p:txBody>
      </p:sp>
      <p:sp>
        <p:nvSpPr>
          <p:cNvPr id="4" name="Rectangle 1"/>
          <p:cNvSpPr>
            <a:spLocks noGrp="1" noChangeArrowheads="1"/>
          </p:cNvSpPr>
          <p:nvPr>
            <p:ph idx="1"/>
          </p:nvPr>
        </p:nvSpPr>
        <p:spPr bwMode="auto">
          <a:xfrm>
            <a:off x="1143000" y="2029986"/>
            <a:ext cx="9032601" cy="409342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#include &lt;</a:t>
            </a:r>
            <a:r>
              <a:rPr kumimoji="0" lang="en-US" altLang="en-US" sz="1000" b="0" i="0" u="none" strike="noStrike" cap="none" normalizeH="0" baseline="0" dirty="0" err="1" smtClean="0">
                <a:ln>
                  <a:noFill/>
                </a:ln>
                <a:solidFill>
                  <a:srgbClr val="7A7E85"/>
                </a:solidFill>
                <a:effectLst/>
                <a:latin typeface="Calibri Light" panose="020F0302020204030204" pitchFamily="34" charset="0"/>
                <a:cs typeface="Calibri Light" panose="020F0302020204030204" pitchFamily="34" charset="0"/>
              </a:rPr>
              <a:t>iostream</a:t>
            </a:r>
            <a: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&gt;</a:t>
            </a:r>
            <a:b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#include &lt;memory&gt;</a:t>
            </a:r>
            <a:b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 Interface</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public:</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virtual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execute(</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 </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0</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Concrete Strategies</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Addition : public Strategy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public:</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execute(</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override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Subtraction : public Strategy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public:</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execute(</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override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Context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Context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private:</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unique_ptr</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&lt;Strategy&gt; strategy;</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public:</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Context(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unique_ptr</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&lt;Strategy&gt; strategy) : strategy(</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::move(strategy))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void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setStrategy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unique_ptr</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&lt;Strategy&gt;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newStrategy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 =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::move(</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newStrategy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executeStrategy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a:t>
            </a: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b)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strategy-&gt;execute(a, b);</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Main</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err="1" smtClean="0">
                <a:ln>
                  <a:noFill/>
                </a:ln>
                <a:solidFill>
                  <a:srgbClr val="8888C6"/>
                </a:solidFill>
                <a:effectLst/>
                <a:latin typeface="Calibri Light" panose="020F0302020204030204" pitchFamily="34" charset="0"/>
                <a:cs typeface="Calibri Light" panose="020F0302020204030204" pitchFamily="34" charset="0"/>
              </a:rPr>
              <a:t>int</a:t>
            </a:r>
            <a:r>
              <a:rPr kumimoji="0" lang="en-US" altLang="en-US" sz="10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main()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Context context(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make_unique</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&lt;Addition&gt;());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cout</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&lt;&lt; </a:t>
            </a:r>
            <a:r>
              <a:rPr kumimoji="0" lang="en-US" altLang="en-US" sz="10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"Addition: "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&lt;&lt;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&lt;&lt;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endl</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context.setStrategy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make_unique</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&lt;Subtraction&gt;());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cout</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&lt;&lt; </a:t>
            </a:r>
            <a:r>
              <a:rPr kumimoji="0" lang="en-US" altLang="en-US" sz="10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"Subtraction: " </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&lt;&lt;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context.executeStrategy</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&lt;&lt; </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std</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0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endl</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0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0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0</a:t>
            </a: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0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4179956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Python</a:t>
            </a:r>
            <a:endParaRPr lang="en-US" dirty="0"/>
          </a:p>
        </p:txBody>
      </p:sp>
      <p:sp>
        <p:nvSpPr>
          <p:cNvPr id="4" name="Rectangle 1"/>
          <p:cNvSpPr>
            <a:spLocks noGrp="1" noChangeArrowheads="1"/>
          </p:cNvSpPr>
          <p:nvPr>
            <p:ph idx="1"/>
          </p:nvPr>
        </p:nvSpPr>
        <p:spPr bwMode="auto">
          <a:xfrm>
            <a:off x="1143000" y="2106930"/>
            <a:ext cx="8132523" cy="393954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from </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abc</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import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ABC, </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abstractmethod</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Strategy Interface</a:t>
            </a:r>
            <a:b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Strategy(ABC):</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B3AE60"/>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err="1" smtClean="0">
                <a:ln>
                  <a:noFill/>
                </a:ln>
                <a:solidFill>
                  <a:srgbClr val="B3AE60"/>
                </a:solidFill>
                <a:effectLst/>
                <a:latin typeface="Calibri Light" panose="020F0302020204030204" pitchFamily="34" charset="0"/>
                <a:cs typeface="Calibri Light" panose="020F0302020204030204" pitchFamily="34" charset="0"/>
              </a:rPr>
              <a:t>abstractmethod</a:t>
            </a:r>
            <a:r>
              <a:rPr kumimoji="0" lang="en-US" altLang="en-US" sz="1400" b="0" i="0" u="none" strike="noStrike" cap="none" normalizeH="0" baseline="0" dirty="0" smtClean="0">
                <a:ln>
                  <a:noFill/>
                </a:ln>
                <a:solidFill>
                  <a:srgbClr val="B3AE60"/>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3AE60"/>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3AE60"/>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pass</a:t>
            </a:r>
            <a:b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Concrete Strategies</a:t>
            </a:r>
            <a:b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Addition(Strategy):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Subtraction(Strategy):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56A8F5"/>
                </a:solidFill>
                <a:effectLst/>
                <a:latin typeface="Calibri Light" panose="020F0302020204030204" pitchFamily="34" charset="0"/>
                <a:cs typeface="Calibri Light" panose="020F0302020204030204" pitchFamily="34" charset="0"/>
              </a:rPr>
              <a:t>execute</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Context</a:t>
            </a:r>
            <a:b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class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Context:</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B200B2"/>
                </a:solidFill>
                <a:effectLst/>
                <a:latin typeface="Calibri Light" panose="020F0302020204030204" pitchFamily="34" charset="0"/>
                <a:cs typeface="Calibri Light" panose="020F0302020204030204" pitchFamily="34" charset="0"/>
              </a:rPr>
              <a:t>__</a:t>
            </a:r>
            <a:r>
              <a:rPr kumimoji="0" lang="en-US" altLang="en-US" sz="1400" b="0" i="0" u="none" strike="noStrike" cap="none" normalizeH="0" baseline="0" dirty="0" err="1" smtClean="0">
                <a:ln>
                  <a:noFill/>
                </a:ln>
                <a:solidFill>
                  <a:srgbClr val="B200B2"/>
                </a:solidFill>
                <a:effectLst/>
                <a:latin typeface="Calibri Light" panose="020F0302020204030204" pitchFamily="34" charset="0"/>
                <a:cs typeface="Calibri Light" panose="020F0302020204030204" pitchFamily="34" charset="0"/>
              </a:rPr>
              <a:t>init</a:t>
            </a:r>
            <a:r>
              <a:rPr kumimoji="0" lang="en-US" altLang="en-US" sz="1400" b="0" i="0" u="none" strike="noStrike" cap="none" normalizeH="0" baseline="0" dirty="0" smtClean="0">
                <a:ln>
                  <a:noFill/>
                </a:ln>
                <a:solidFill>
                  <a:srgbClr val="B200B2"/>
                </a:solidFill>
                <a:effectLst/>
                <a:latin typeface="Calibri Light" panose="020F0302020204030204" pitchFamily="34" charset="0"/>
                <a:cs typeface="Calibri Light" panose="020F0302020204030204" pitchFamily="34" charset="0"/>
              </a:rPr>
              <a:t>__</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 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 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56A8F5"/>
                </a:solidFill>
                <a:effectLst/>
                <a:latin typeface="Calibri Light" panose="020F0302020204030204" pitchFamily="34" charset="0"/>
                <a:cs typeface="Calibri Light" panose="020F0302020204030204" pitchFamily="34" charset="0"/>
              </a:rPr>
              <a:t>set_strategy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strategy: 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 strategy</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CF8E6D"/>
                </a:solidFill>
                <a:effectLst/>
                <a:latin typeface="Calibri Light" panose="020F0302020204030204" pitchFamily="34" charset="0"/>
                <a:cs typeface="Calibri Light" panose="020F0302020204030204" pitchFamily="34" charset="0"/>
              </a:rPr>
              <a:t>def</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56A8F5"/>
                </a:solidFill>
                <a:effectLst/>
                <a:latin typeface="Calibri Light" panose="020F0302020204030204" pitchFamily="34" charset="0"/>
                <a:cs typeface="Calibri Light" panose="020F0302020204030204" pitchFamily="34" charset="0"/>
              </a:rPr>
              <a:t>execute_strategy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return </a:t>
            </a:r>
            <a:r>
              <a:rPr kumimoji="0" lang="en-US" altLang="en-US" sz="1400" b="0" i="0" u="none" strike="noStrike" cap="none" normalizeH="0" baseline="0" dirty="0" smtClean="0">
                <a:ln>
                  <a:noFill/>
                </a:ln>
                <a:solidFill>
                  <a:srgbClr val="94558D"/>
                </a:solidFill>
                <a:effectLst/>
                <a:latin typeface="Calibri Light" panose="020F0302020204030204" pitchFamily="34" charset="0"/>
                <a:cs typeface="Calibri Light" panose="020F0302020204030204" pitchFamily="34" charset="0"/>
              </a:rPr>
              <a:t>self</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._</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strategy.execute</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 b)</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t># Main</a:t>
            </a:r>
            <a:br>
              <a:rPr kumimoji="0" lang="en-US" altLang="en-US" sz="1400" b="0" i="0" u="none" strike="noStrike" cap="none" normalizeH="0" baseline="0" dirty="0" smtClean="0">
                <a:ln>
                  <a:noFill/>
                </a:ln>
                <a:solidFill>
                  <a:srgbClr val="7A7E85"/>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CF8E6D"/>
                </a:solidFill>
                <a:effectLst/>
                <a:latin typeface="Calibri Light" panose="020F0302020204030204" pitchFamily="34" charset="0"/>
                <a:cs typeface="Calibri Light" panose="020F0302020204030204" pitchFamily="34" charset="0"/>
              </a:rPr>
              <a:t>if </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__name__ == </a:t>
            </a:r>
            <a:r>
              <a:rPr kumimoji="0" lang="en-US" altLang="en-US" sz="14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"__main__"</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context = Context(Addition())</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print</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"Addition:"</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context.set_strategy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(Subtraction())</a:t>
            </a:r>
            <a:b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b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8888C6"/>
                </a:solidFill>
                <a:effectLst/>
                <a:latin typeface="Calibri Light" panose="020F0302020204030204" pitchFamily="34" charset="0"/>
                <a:cs typeface="Calibri Light" panose="020F0302020204030204" pitchFamily="34" charset="0"/>
              </a:rPr>
              <a:t>print</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6AAB73"/>
                </a:solidFill>
                <a:effectLst/>
                <a:latin typeface="Calibri Light" panose="020F0302020204030204" pitchFamily="34" charset="0"/>
                <a:cs typeface="Calibri Light" panose="020F0302020204030204" pitchFamily="34" charset="0"/>
              </a:rPr>
              <a:t>"Subtraction:"</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rgbClr val="BCBEC4"/>
                </a:solidFill>
                <a:effectLst/>
                <a:latin typeface="Calibri Light" panose="020F0302020204030204" pitchFamily="34" charset="0"/>
                <a:cs typeface="Calibri Light" panose="020F0302020204030204" pitchFamily="34" charset="0"/>
              </a:rPr>
              <a:t>context.execute_strategy</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r>
              <a:rPr kumimoji="0" lang="en-US" altLang="en-US" sz="14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5</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 </a:t>
            </a:r>
            <a:r>
              <a:rPr kumimoji="0" lang="en-US" altLang="en-US" sz="1400" b="0" i="0" u="none" strike="noStrike" cap="none" normalizeH="0" baseline="0" dirty="0" smtClean="0">
                <a:ln>
                  <a:noFill/>
                </a:ln>
                <a:solidFill>
                  <a:srgbClr val="2AACB8"/>
                </a:solidFill>
                <a:effectLst/>
                <a:latin typeface="Calibri Light" panose="020F0302020204030204" pitchFamily="34" charset="0"/>
                <a:cs typeface="Calibri Light" panose="020F0302020204030204" pitchFamily="34" charset="0"/>
              </a:rPr>
              <a:t>3</a:t>
            </a:r>
            <a:r>
              <a:rPr kumimoji="0" lang="en-US" altLang="en-US" sz="1400" b="0" i="0" u="none" strike="noStrike" cap="none" normalizeH="0" baseline="0" dirty="0" smtClean="0">
                <a:ln>
                  <a:noFill/>
                </a:ln>
                <a:solidFill>
                  <a:srgbClr val="BCBEC4"/>
                </a:solidFill>
                <a:effectLst/>
                <a:latin typeface="Calibri Light" panose="020F0302020204030204" pitchFamily="34" charset="0"/>
                <a:cs typeface="Calibri Light" panose="020F0302020204030204" pitchFamily="34" charset="0"/>
              </a:rPr>
              <a:t>))</a:t>
            </a:r>
            <a:endParaRPr kumimoji="0" lang="en-US" altLang="en-US" sz="1400"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44178852"/>
      </p:ext>
    </p:extLst>
  </p:cSld>
  <p:clrMapOvr>
    <a:masterClrMapping/>
  </p:clrMapOvr>
  <p:transition spd="slow">
    <p:push dir="u"/>
  </p:transition>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TM03457444[[fn=Базис]]</Template>
  <TotalTime>52</TotalTime>
  <Words>262</Words>
  <Application>Microsoft Office PowerPoint</Application>
  <PresentationFormat>Широкоэкранный</PresentationFormat>
  <Paragraphs>30</Paragraphs>
  <Slides>9</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Calibri</vt:lpstr>
      <vt:lpstr>Calibri Light</vt:lpstr>
      <vt:lpstr>Corbel</vt:lpstr>
      <vt:lpstr>Базис</vt:lpstr>
      <vt:lpstr>Паттерн «Strategy»</vt:lpstr>
      <vt:lpstr>Определение</vt:lpstr>
      <vt:lpstr>«Проблемы» - «Решение»</vt:lpstr>
      <vt:lpstr>Структура паттерна</vt:lpstr>
      <vt:lpstr>Шаги реализации</vt:lpstr>
      <vt:lpstr>Преимущества и недостатки</vt:lpstr>
      <vt:lpstr>Java </vt:lpstr>
      <vt:lpstr>C++</vt:lpstr>
      <vt:lpstr>Python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 «Strategy»</dc:title>
  <dc:creator>Julia</dc:creator>
  <cp:lastModifiedBy>Julia</cp:lastModifiedBy>
  <cp:revision>8</cp:revision>
  <dcterms:created xsi:type="dcterms:W3CDTF">2024-12-09T16:40:26Z</dcterms:created>
  <dcterms:modified xsi:type="dcterms:W3CDTF">2024-12-10T06:39:42Z</dcterms:modified>
</cp:coreProperties>
</file>