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0104100" cy="9385300"/>
  <p:notesSz cx="20104100" cy="9385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00" autoAdjust="0"/>
  </p:normalViewPr>
  <p:slideViewPr>
    <p:cSldViewPr>
      <p:cViewPr>
        <p:scale>
          <a:sx n="50" d="100"/>
          <a:sy n="50" d="100"/>
        </p:scale>
        <p:origin x="228"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387138" y="0"/>
            <a:ext cx="8712200" cy="469900"/>
          </a:xfrm>
          <a:prstGeom prst="rect">
            <a:avLst/>
          </a:prstGeom>
        </p:spPr>
        <p:txBody>
          <a:bodyPr vert="horz" lIns="91440" tIns="45720" rIns="91440" bIns="45720" rtlCol="0"/>
          <a:lstStyle>
            <a:lvl1pPr algn="r">
              <a:defRPr sz="1200"/>
            </a:lvl1pPr>
          </a:lstStyle>
          <a:p>
            <a:fld id="{A9F6D7E6-5D43-4BEC-818C-2825FAD9FDFE}" type="datetimeFigureOut">
              <a:rPr lang="en-US" smtClean="0"/>
              <a:t>12/10/2020</a:t>
            </a:fld>
            <a:endParaRPr lang="en-US"/>
          </a:p>
        </p:txBody>
      </p:sp>
      <p:sp>
        <p:nvSpPr>
          <p:cNvPr id="4" name="Slide Image Placeholder 3"/>
          <p:cNvSpPr>
            <a:spLocks noGrp="1" noRot="1" noChangeAspect="1"/>
          </p:cNvSpPr>
          <p:nvPr>
            <p:ph type="sldImg" idx="2"/>
          </p:nvPr>
        </p:nvSpPr>
        <p:spPr>
          <a:xfrm>
            <a:off x="6659563" y="1173163"/>
            <a:ext cx="6784975" cy="31670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09775" y="4516438"/>
            <a:ext cx="16084550" cy="36957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15400"/>
            <a:ext cx="8712200" cy="469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387138" y="8915400"/>
            <a:ext cx="8712200" cy="469900"/>
          </a:xfrm>
          <a:prstGeom prst="rect">
            <a:avLst/>
          </a:prstGeom>
        </p:spPr>
        <p:txBody>
          <a:bodyPr vert="horz" lIns="91440" tIns="45720" rIns="91440" bIns="45720" rtlCol="0" anchor="b"/>
          <a:lstStyle>
            <a:lvl1pPr algn="r">
              <a:defRPr sz="1200"/>
            </a:lvl1pPr>
          </a:lstStyle>
          <a:p>
            <a:fld id="{8AE77023-712C-48C3-B707-48CFADA3E0D8}" type="slidenum">
              <a:rPr lang="en-US" smtClean="0"/>
              <a:t>‹#›</a:t>
            </a:fld>
            <a:endParaRPr lang="en-US"/>
          </a:p>
        </p:txBody>
      </p:sp>
    </p:spTree>
    <p:extLst>
      <p:ext uri="{BB962C8B-B14F-4D97-AF65-F5344CB8AC3E}">
        <p14:creationId xmlns:p14="http://schemas.microsoft.com/office/powerpoint/2010/main" val="2844484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77023-712C-48C3-B707-48CFADA3E0D8}" type="slidenum">
              <a:rPr lang="en-US" smtClean="0"/>
              <a:t>1</a:t>
            </a:fld>
            <a:endParaRPr lang="en-US"/>
          </a:p>
        </p:txBody>
      </p:sp>
    </p:spTree>
    <p:extLst>
      <p:ext uri="{BB962C8B-B14F-4D97-AF65-F5344CB8AC3E}">
        <p14:creationId xmlns:p14="http://schemas.microsoft.com/office/powerpoint/2010/main" val="1553609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2909443"/>
            <a:ext cx="17088486" cy="197091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5255768"/>
            <a:ext cx="14072870" cy="23463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12/10/2020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12/10/2020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1005205" y="2158619"/>
            <a:ext cx="8745284" cy="61942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158619"/>
            <a:ext cx="8745284" cy="61942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12/10/2020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12/10/2020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12/10/2020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20104100" cy="9382125"/>
          </a:xfrm>
          <a:custGeom>
            <a:avLst/>
            <a:gdLst/>
            <a:ahLst/>
            <a:cxnLst/>
            <a:rect l="l" t="t" r="r" b="b"/>
            <a:pathLst>
              <a:path w="20104100" h="9382125">
                <a:moveTo>
                  <a:pt x="0" y="9381913"/>
                </a:moveTo>
                <a:lnTo>
                  <a:pt x="20104101" y="9381913"/>
                </a:lnTo>
                <a:lnTo>
                  <a:pt x="20104101" y="0"/>
                </a:lnTo>
                <a:lnTo>
                  <a:pt x="0" y="0"/>
                </a:lnTo>
                <a:lnTo>
                  <a:pt x="0" y="9381913"/>
                </a:lnTo>
                <a:close/>
              </a:path>
            </a:pathLst>
          </a:custGeom>
          <a:solidFill>
            <a:srgbClr val="EDEBE0"/>
          </a:solidFill>
        </p:spPr>
        <p:txBody>
          <a:bodyPr wrap="square" lIns="0" tIns="0" rIns="0" bIns="0" rtlCol="0"/>
          <a:lstStyle/>
          <a:p>
            <a:endParaRPr/>
          </a:p>
        </p:txBody>
      </p:sp>
      <p:sp>
        <p:nvSpPr>
          <p:cNvPr id="17" name="bk object 17"/>
          <p:cNvSpPr/>
          <p:nvPr/>
        </p:nvSpPr>
        <p:spPr>
          <a:xfrm>
            <a:off x="3797813" y="223750"/>
            <a:ext cx="16083280" cy="8935720"/>
          </a:xfrm>
          <a:custGeom>
            <a:avLst/>
            <a:gdLst/>
            <a:ahLst/>
            <a:cxnLst/>
            <a:rect l="l" t="t" r="r" b="b"/>
            <a:pathLst>
              <a:path w="16083280" h="8935720">
                <a:moveTo>
                  <a:pt x="0" y="8935156"/>
                </a:moveTo>
                <a:lnTo>
                  <a:pt x="16083281" y="8935156"/>
                </a:lnTo>
                <a:lnTo>
                  <a:pt x="16083281" y="0"/>
                </a:lnTo>
                <a:lnTo>
                  <a:pt x="0" y="0"/>
                </a:lnTo>
                <a:lnTo>
                  <a:pt x="0" y="8935156"/>
                </a:lnTo>
                <a:close/>
              </a:path>
            </a:pathLst>
          </a:custGeom>
          <a:solidFill>
            <a:srgbClr val="EDEBE0"/>
          </a:solidFill>
        </p:spPr>
        <p:txBody>
          <a:bodyPr wrap="square" lIns="0" tIns="0" rIns="0" bIns="0" rtlCol="0"/>
          <a:lstStyle/>
          <a:p>
            <a:endParaRPr/>
          </a:p>
        </p:txBody>
      </p:sp>
      <p:sp>
        <p:nvSpPr>
          <p:cNvPr id="18" name="bk object 18"/>
          <p:cNvSpPr/>
          <p:nvPr/>
        </p:nvSpPr>
        <p:spPr>
          <a:xfrm>
            <a:off x="3797813" y="223750"/>
            <a:ext cx="16083280" cy="8935720"/>
          </a:xfrm>
          <a:custGeom>
            <a:avLst/>
            <a:gdLst/>
            <a:ahLst/>
            <a:cxnLst/>
            <a:rect l="l" t="t" r="r" b="b"/>
            <a:pathLst>
              <a:path w="16083280" h="8935720">
                <a:moveTo>
                  <a:pt x="0" y="8935155"/>
                </a:moveTo>
                <a:lnTo>
                  <a:pt x="16083280" y="8935155"/>
                </a:lnTo>
                <a:lnTo>
                  <a:pt x="16083280" y="0"/>
                </a:lnTo>
                <a:lnTo>
                  <a:pt x="0" y="0"/>
                </a:lnTo>
                <a:lnTo>
                  <a:pt x="0" y="8935155"/>
                </a:lnTo>
                <a:close/>
              </a:path>
            </a:pathLst>
          </a:custGeom>
          <a:ln w="12658">
            <a:solidFill>
              <a:srgbClr val="395E88"/>
            </a:solidFill>
          </a:ln>
        </p:spPr>
        <p:txBody>
          <a:bodyPr wrap="square" lIns="0" tIns="0" rIns="0" bIns="0" rtlCol="0"/>
          <a:lstStyle/>
          <a:p>
            <a:endParaRPr/>
          </a:p>
        </p:txBody>
      </p:sp>
      <p:sp>
        <p:nvSpPr>
          <p:cNvPr id="19" name="bk object 19"/>
          <p:cNvSpPr/>
          <p:nvPr/>
        </p:nvSpPr>
        <p:spPr>
          <a:xfrm>
            <a:off x="223751" y="223750"/>
            <a:ext cx="3350895" cy="8935720"/>
          </a:xfrm>
          <a:custGeom>
            <a:avLst/>
            <a:gdLst/>
            <a:ahLst/>
            <a:cxnLst/>
            <a:rect l="l" t="t" r="r" b="b"/>
            <a:pathLst>
              <a:path w="3350895" h="8935720">
                <a:moveTo>
                  <a:pt x="0" y="8935156"/>
                </a:moveTo>
                <a:lnTo>
                  <a:pt x="3350683" y="8935156"/>
                </a:lnTo>
                <a:lnTo>
                  <a:pt x="3350683" y="0"/>
                </a:lnTo>
                <a:lnTo>
                  <a:pt x="0" y="0"/>
                </a:lnTo>
                <a:lnTo>
                  <a:pt x="0" y="8935156"/>
                </a:lnTo>
                <a:close/>
              </a:path>
            </a:pathLst>
          </a:custGeom>
          <a:solidFill>
            <a:srgbClr val="1F487C"/>
          </a:solidFill>
        </p:spPr>
        <p:txBody>
          <a:bodyPr wrap="square" lIns="0" tIns="0" rIns="0" bIns="0" rtlCol="0"/>
          <a:lstStyle/>
          <a:p>
            <a:endParaRPr/>
          </a:p>
        </p:txBody>
      </p:sp>
      <p:sp>
        <p:nvSpPr>
          <p:cNvPr id="20" name="bk object 20"/>
          <p:cNvSpPr/>
          <p:nvPr/>
        </p:nvSpPr>
        <p:spPr>
          <a:xfrm>
            <a:off x="17292504" y="9232993"/>
            <a:ext cx="2588216" cy="9084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005205" y="375412"/>
            <a:ext cx="18093690" cy="150164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1005205" y="2158619"/>
            <a:ext cx="18093690" cy="61942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8728329"/>
            <a:ext cx="6433312" cy="46926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8728329"/>
            <a:ext cx="4623943" cy="46926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12/10/2020</a:t>
            </a:fld>
            <a:endParaRPr lang="en-US"/>
          </a:p>
        </p:txBody>
      </p:sp>
      <p:sp>
        <p:nvSpPr>
          <p:cNvPr id="6" name="Holder 6"/>
          <p:cNvSpPr>
            <a:spLocks noGrp="1"/>
          </p:cNvSpPr>
          <p:nvPr>
            <p:ph type="sldNum" sz="quarter" idx="7"/>
          </p:nvPr>
        </p:nvSpPr>
        <p:spPr>
          <a:xfrm>
            <a:off x="14474953" y="8728329"/>
            <a:ext cx="4623943" cy="46926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image" Target="../media/image2.jpg"/><Relationship Id="rId7" Type="http://schemas.openxmlformats.org/officeDocument/2006/relationships/hyperlink" Target="mailto:jigmaths2487@gmail.com" TargetMode="External"/><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hyperlink" Target="mailto:cris10lobo@gmail.com" TargetMode="External"/><Relationship Id="rId11" Type="http://schemas.openxmlformats.org/officeDocument/2006/relationships/image" Target="../media/image7.jpg"/><Relationship Id="rId5" Type="http://schemas.openxmlformats.org/officeDocument/2006/relationships/hyperlink" Target="mailto:amaytripathi16@gmail.co" TargetMode="External"/><Relationship Id="rId15" Type="http://schemas.openxmlformats.org/officeDocument/2006/relationships/image" Target="../media/image11.png"/><Relationship Id="rId10" Type="http://schemas.openxmlformats.org/officeDocument/2006/relationships/image" Target="../media/image6.jpg"/><Relationship Id="rId4" Type="http://schemas.openxmlformats.org/officeDocument/2006/relationships/image" Target="../media/image3.png"/><Relationship Id="rId9" Type="http://schemas.openxmlformats.org/officeDocument/2006/relationships/image" Target="../media/image5.jp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637030" y="4063261"/>
            <a:ext cx="3957320" cy="2480310"/>
          </a:xfrm>
          <a:prstGeom prst="rect">
            <a:avLst/>
          </a:prstGeom>
        </p:spPr>
        <p:txBody>
          <a:bodyPr vert="horz" wrap="square" lIns="0" tIns="81280" rIns="0" bIns="0" rtlCol="0">
            <a:spAutoFit/>
          </a:bodyPr>
          <a:lstStyle/>
          <a:p>
            <a:pPr algn="ctr">
              <a:lnSpc>
                <a:spcPct val="100000"/>
              </a:lnSpc>
              <a:spcBef>
                <a:spcPts val="640"/>
              </a:spcBef>
            </a:pPr>
            <a:r>
              <a:rPr sz="1950" b="1" spc="-5" dirty="0">
                <a:solidFill>
                  <a:srgbClr val="234060"/>
                </a:solidFill>
                <a:latin typeface="Calibri"/>
                <a:cs typeface="Calibri"/>
              </a:rPr>
              <a:t>CONCLUSION</a:t>
            </a:r>
            <a:endParaRPr sz="1950" dirty="0">
              <a:latin typeface="Calibri"/>
              <a:cs typeface="Calibri"/>
            </a:endParaRPr>
          </a:p>
          <a:p>
            <a:pPr marL="12700" marR="5080" algn="just">
              <a:lnSpc>
                <a:spcPct val="102000"/>
              </a:lnSpc>
              <a:spcBef>
                <a:spcPts val="320"/>
              </a:spcBef>
            </a:pPr>
            <a:r>
              <a:rPr sz="1150" spc="5" dirty="0">
                <a:latin typeface="Arial"/>
                <a:cs typeface="Arial"/>
              </a:rPr>
              <a:t>The </a:t>
            </a:r>
            <a:r>
              <a:rPr sz="1150" spc="10" dirty="0">
                <a:latin typeface="Arial"/>
                <a:cs typeface="Arial"/>
              </a:rPr>
              <a:t>implementation </a:t>
            </a:r>
            <a:r>
              <a:rPr sz="1150" spc="5" dirty="0">
                <a:latin typeface="Arial"/>
                <a:cs typeface="Arial"/>
              </a:rPr>
              <a:t>of </a:t>
            </a:r>
            <a:r>
              <a:rPr sz="1150" spc="10" dirty="0">
                <a:latin typeface="Arial"/>
                <a:cs typeface="Arial"/>
              </a:rPr>
              <a:t>a complaint system </a:t>
            </a:r>
            <a:r>
              <a:rPr sz="1150" spc="5" dirty="0">
                <a:latin typeface="Arial"/>
                <a:cs typeface="Arial"/>
              </a:rPr>
              <a:t>in </a:t>
            </a:r>
            <a:r>
              <a:rPr sz="1150" spc="10" dirty="0">
                <a:latin typeface="Arial"/>
                <a:cs typeface="Arial"/>
              </a:rPr>
              <a:t>a </a:t>
            </a:r>
            <a:r>
              <a:rPr sz="1150" spc="5" dirty="0">
                <a:latin typeface="Arial"/>
                <a:cs typeface="Arial"/>
              </a:rPr>
              <a:t>city has </a:t>
            </a:r>
            <a:r>
              <a:rPr sz="1150" spc="10" dirty="0">
                <a:latin typeface="Arial"/>
                <a:cs typeface="Arial"/>
              </a:rPr>
              <a:t>a  </a:t>
            </a:r>
            <a:r>
              <a:rPr sz="1150" spc="5" dirty="0">
                <a:latin typeface="Arial"/>
                <a:cs typeface="Arial"/>
              </a:rPr>
              <a:t>potential to </a:t>
            </a:r>
            <a:r>
              <a:rPr sz="1150" spc="10" dirty="0">
                <a:latin typeface="Arial"/>
                <a:cs typeface="Arial"/>
              </a:rPr>
              <a:t>make a </a:t>
            </a:r>
            <a:r>
              <a:rPr sz="1150" spc="5" dirty="0">
                <a:latin typeface="Arial"/>
                <a:cs typeface="Arial"/>
              </a:rPr>
              <a:t>city operations </a:t>
            </a:r>
            <a:r>
              <a:rPr sz="1150" spc="10" dirty="0">
                <a:latin typeface="Arial"/>
                <a:cs typeface="Arial"/>
              </a:rPr>
              <a:t>more responsive </a:t>
            </a:r>
            <a:r>
              <a:rPr sz="1150" spc="5" dirty="0">
                <a:latin typeface="Arial"/>
                <a:cs typeface="Arial"/>
              </a:rPr>
              <a:t>and  efficient, that will assist citizens with better utilization </a:t>
            </a:r>
            <a:r>
              <a:rPr sz="1150" dirty="0">
                <a:latin typeface="Arial"/>
                <a:cs typeface="Arial"/>
              </a:rPr>
              <a:t>of  </a:t>
            </a:r>
            <a:r>
              <a:rPr sz="1150" spc="10" dirty="0">
                <a:latin typeface="Arial"/>
                <a:cs typeface="Arial"/>
              </a:rPr>
              <a:t>services provided by Municipal Corporation </a:t>
            </a:r>
            <a:r>
              <a:rPr sz="1150" spc="5" dirty="0">
                <a:latin typeface="Arial"/>
                <a:cs typeface="Arial"/>
              </a:rPr>
              <a:t>within  </a:t>
            </a:r>
            <a:r>
              <a:rPr sz="1150" spc="10" dirty="0">
                <a:latin typeface="Arial"/>
                <a:cs typeface="Arial"/>
              </a:rPr>
              <a:t>a  </a:t>
            </a:r>
            <a:r>
              <a:rPr sz="1150" spc="5" dirty="0">
                <a:latin typeface="Arial"/>
                <a:cs typeface="Arial"/>
              </a:rPr>
              <a:t>particular </a:t>
            </a:r>
            <a:r>
              <a:rPr sz="1150" spc="10" dirty="0">
                <a:latin typeface="Arial"/>
                <a:cs typeface="Arial"/>
              </a:rPr>
              <a:t>area </a:t>
            </a:r>
            <a:r>
              <a:rPr sz="1150" spc="5" dirty="0">
                <a:latin typeface="Arial"/>
                <a:cs typeface="Arial"/>
              </a:rPr>
              <a:t>but such gains </a:t>
            </a:r>
            <a:r>
              <a:rPr sz="1150" spc="10" dirty="0">
                <a:latin typeface="Arial"/>
                <a:cs typeface="Arial"/>
              </a:rPr>
              <a:t>are </a:t>
            </a:r>
            <a:r>
              <a:rPr sz="1150" spc="5" dirty="0">
                <a:latin typeface="Arial"/>
                <a:cs typeface="Arial"/>
              </a:rPr>
              <a:t>entirely </a:t>
            </a:r>
            <a:r>
              <a:rPr sz="1150" spc="10" dirty="0">
                <a:latin typeface="Arial"/>
                <a:cs typeface="Arial"/>
              </a:rPr>
              <a:t>dependent </a:t>
            </a:r>
            <a:r>
              <a:rPr sz="1150" spc="5" dirty="0">
                <a:latin typeface="Arial"/>
                <a:cs typeface="Arial"/>
              </a:rPr>
              <a:t>on  citizen participation. The direct </a:t>
            </a:r>
            <a:r>
              <a:rPr sz="1150" spc="10" dirty="0">
                <a:latin typeface="Arial"/>
                <a:cs typeface="Arial"/>
              </a:rPr>
              <a:t>communication between the  municipal corporation </a:t>
            </a:r>
            <a:r>
              <a:rPr sz="1150" spc="5" dirty="0">
                <a:latin typeface="Arial"/>
                <a:cs typeface="Arial"/>
              </a:rPr>
              <a:t>and </a:t>
            </a:r>
            <a:r>
              <a:rPr sz="1150" spc="10" dirty="0">
                <a:latin typeface="Arial"/>
                <a:cs typeface="Arial"/>
              </a:rPr>
              <a:t>the </a:t>
            </a:r>
            <a:r>
              <a:rPr sz="1150" spc="5" dirty="0">
                <a:latin typeface="Arial"/>
                <a:cs typeface="Arial"/>
              </a:rPr>
              <a:t>citizen to </a:t>
            </a:r>
            <a:r>
              <a:rPr sz="1150" spc="10" dirty="0">
                <a:latin typeface="Arial"/>
                <a:cs typeface="Arial"/>
              </a:rPr>
              <a:t>help </a:t>
            </a:r>
            <a:r>
              <a:rPr sz="1150" spc="5" dirty="0">
                <a:latin typeface="Arial"/>
                <a:cs typeface="Arial"/>
              </a:rPr>
              <a:t>in </a:t>
            </a:r>
            <a:r>
              <a:rPr sz="1150" spc="10" dirty="0">
                <a:latin typeface="Arial"/>
                <a:cs typeface="Arial"/>
              </a:rPr>
              <a:t>registered  problems </a:t>
            </a:r>
            <a:r>
              <a:rPr sz="1150" spc="5" dirty="0">
                <a:latin typeface="Arial"/>
                <a:cs typeface="Arial"/>
              </a:rPr>
              <a:t>that</a:t>
            </a:r>
            <a:r>
              <a:rPr sz="1150" spc="325" dirty="0">
                <a:latin typeface="Arial"/>
                <a:cs typeface="Arial"/>
              </a:rPr>
              <a:t> </a:t>
            </a:r>
            <a:r>
              <a:rPr sz="1150" spc="5" dirty="0">
                <a:latin typeface="Arial"/>
                <a:cs typeface="Arial"/>
              </a:rPr>
              <a:t>citizen  </a:t>
            </a:r>
            <a:r>
              <a:rPr sz="1150" spc="10" dirty="0">
                <a:latin typeface="Arial"/>
                <a:cs typeface="Arial"/>
              </a:rPr>
              <a:t>facing </a:t>
            </a:r>
            <a:r>
              <a:rPr sz="1150" spc="5" dirty="0">
                <a:latin typeface="Arial"/>
                <a:cs typeface="Arial"/>
              </a:rPr>
              <a:t>in  </a:t>
            </a:r>
            <a:r>
              <a:rPr sz="1150" spc="10" dirty="0">
                <a:latin typeface="Arial"/>
                <a:cs typeface="Arial"/>
              </a:rPr>
              <a:t>urban areas </a:t>
            </a:r>
            <a:r>
              <a:rPr sz="1150" spc="5" dirty="0">
                <a:latin typeface="Arial"/>
                <a:cs typeface="Arial"/>
              </a:rPr>
              <a:t>and  by  </a:t>
            </a:r>
            <a:r>
              <a:rPr sz="1150" spc="10" dirty="0">
                <a:latin typeface="Arial"/>
                <a:cs typeface="Arial"/>
              </a:rPr>
              <a:t>continuously </a:t>
            </a:r>
            <a:r>
              <a:rPr sz="1150" spc="5" dirty="0">
                <a:latin typeface="Arial"/>
                <a:cs typeface="Arial"/>
              </a:rPr>
              <a:t>track </a:t>
            </a:r>
            <a:r>
              <a:rPr sz="1150" spc="10" dirty="0">
                <a:latin typeface="Arial"/>
                <a:cs typeface="Arial"/>
              </a:rPr>
              <a:t>them </a:t>
            </a:r>
            <a:r>
              <a:rPr sz="1150" spc="5" dirty="0">
                <a:latin typeface="Arial"/>
                <a:cs typeface="Arial"/>
              </a:rPr>
              <a:t>will result in </a:t>
            </a:r>
            <a:r>
              <a:rPr sz="1150" spc="10" dirty="0">
                <a:latin typeface="Arial"/>
                <a:cs typeface="Arial"/>
              </a:rPr>
              <a:t>a </a:t>
            </a:r>
            <a:r>
              <a:rPr sz="1150" spc="5" dirty="0">
                <a:latin typeface="Arial"/>
                <a:cs typeface="Arial"/>
              </a:rPr>
              <a:t>clean, peaceful </a:t>
            </a:r>
            <a:r>
              <a:rPr sz="1150" spc="10" dirty="0">
                <a:latin typeface="Arial"/>
                <a:cs typeface="Arial"/>
              </a:rPr>
              <a:t>and  </a:t>
            </a:r>
            <a:r>
              <a:rPr sz="1150" spc="5" dirty="0">
                <a:latin typeface="Arial"/>
                <a:cs typeface="Arial"/>
              </a:rPr>
              <a:t>good </a:t>
            </a:r>
            <a:r>
              <a:rPr sz="1150" spc="10" dirty="0">
                <a:latin typeface="Arial"/>
                <a:cs typeface="Arial"/>
              </a:rPr>
              <a:t>environment</a:t>
            </a:r>
            <a:endParaRPr sz="1150" dirty="0">
              <a:latin typeface="Arial"/>
              <a:cs typeface="Arial"/>
            </a:endParaRPr>
          </a:p>
          <a:p>
            <a:pPr marL="57785" algn="ctr">
              <a:lnSpc>
                <a:spcPts val="2055"/>
              </a:lnSpc>
            </a:pPr>
            <a:r>
              <a:rPr sz="1950" b="1" spc="-5" dirty="0">
                <a:solidFill>
                  <a:srgbClr val="234060"/>
                </a:solidFill>
                <a:latin typeface="Calibri"/>
                <a:cs typeface="Calibri"/>
              </a:rPr>
              <a:t>REFERENCES</a:t>
            </a:r>
            <a:endParaRPr sz="1950" dirty="0">
              <a:latin typeface="Calibri"/>
              <a:cs typeface="Calibri"/>
            </a:endParaRPr>
          </a:p>
        </p:txBody>
      </p:sp>
      <p:sp>
        <p:nvSpPr>
          <p:cNvPr id="3" name="object 3"/>
          <p:cNvSpPr txBox="1"/>
          <p:nvPr/>
        </p:nvSpPr>
        <p:spPr>
          <a:xfrm>
            <a:off x="15668651" y="6521450"/>
            <a:ext cx="3906520" cy="2931572"/>
          </a:xfrm>
          <a:prstGeom prst="rect">
            <a:avLst/>
          </a:prstGeom>
        </p:spPr>
        <p:txBody>
          <a:bodyPr vert="horz" wrap="square" lIns="0" tIns="15240" rIns="0" bIns="0" rtlCol="0">
            <a:spAutoFit/>
          </a:bodyPr>
          <a:lstStyle/>
          <a:p>
            <a:r>
              <a:rPr lang="en-US" sz="1150" dirty="0"/>
              <a:t>[</a:t>
            </a:r>
            <a:r>
              <a:rPr lang="en-US" sz="1150" dirty="0">
                <a:latin typeface="Arial" panose="020B0604020202020204" pitchFamily="34" charset="0"/>
                <a:cs typeface="Arial" panose="020B0604020202020204" pitchFamily="34" charset="0"/>
              </a:rPr>
              <a:t>1] Kalsi, Nirmaljeet Singh, and Ravi Kiran. </a:t>
            </a:r>
            <a:r>
              <a:rPr lang="en-US" sz="1150" i="1" dirty="0">
                <a:latin typeface="Arial" panose="020B0604020202020204" pitchFamily="34" charset="0"/>
                <a:cs typeface="Arial" panose="020B0604020202020204" pitchFamily="34" charset="0"/>
              </a:rPr>
              <a:t>"A strategic framework for good governance through </a:t>
            </a:r>
            <a:r>
              <a:rPr lang="en-US" sz="1150" i="1" dirty="0" smtClean="0">
                <a:latin typeface="Arial" panose="020B0604020202020204" pitchFamily="34" charset="0"/>
                <a:cs typeface="Arial" panose="020B0604020202020204" pitchFamily="34" charset="0"/>
              </a:rPr>
              <a:t>e-governance </a:t>
            </a:r>
            <a:r>
              <a:rPr lang="en-US" sz="1150" i="1" dirty="0">
                <a:latin typeface="Arial" panose="020B0604020202020204" pitchFamily="34" charset="0"/>
                <a:cs typeface="Arial" panose="020B0604020202020204" pitchFamily="34" charset="0"/>
              </a:rPr>
              <a:t>optimization." Program (2015).</a:t>
            </a:r>
          </a:p>
          <a:p>
            <a:r>
              <a:rPr lang="en-US" sz="1150" dirty="0">
                <a:latin typeface="Arial" panose="020B0604020202020204" pitchFamily="34" charset="0"/>
                <a:cs typeface="Arial" panose="020B0604020202020204" pitchFamily="34" charset="0"/>
              </a:rPr>
              <a:t>[2] Kormpho, Pattamaporn, et al. </a:t>
            </a:r>
            <a:r>
              <a:rPr lang="en-US" sz="1150" i="1" dirty="0">
                <a:latin typeface="Arial" panose="020B0604020202020204" pitchFamily="34" charset="0"/>
                <a:cs typeface="Arial" panose="020B0604020202020204" pitchFamily="34" charset="0"/>
              </a:rPr>
              <a:t>"Smart complaint management system." 2018 Seventh ICT International Student Project Conference (ICT-ISPC). IEEE, 2018.</a:t>
            </a:r>
          </a:p>
          <a:p>
            <a:r>
              <a:rPr lang="en-US" sz="1150" dirty="0" smtClean="0">
                <a:latin typeface="Arial" panose="020B0604020202020204" pitchFamily="34" charset="0"/>
                <a:cs typeface="Arial" panose="020B0604020202020204" pitchFamily="34" charset="0"/>
              </a:rPr>
              <a:t>[</a:t>
            </a:r>
            <a:r>
              <a:rPr lang="en-US" sz="1150" dirty="0">
                <a:latin typeface="Arial" panose="020B0604020202020204" pitchFamily="34" charset="0"/>
                <a:cs typeface="Arial" panose="020B0604020202020204" pitchFamily="34" charset="0"/>
              </a:rPr>
              <a:t>3</a:t>
            </a:r>
            <a:r>
              <a:rPr lang="en-US" sz="1150" dirty="0" smtClean="0">
                <a:latin typeface="Arial" panose="020B0604020202020204" pitchFamily="34" charset="0"/>
                <a:cs typeface="Arial" panose="020B0604020202020204" pitchFamily="34" charset="0"/>
              </a:rPr>
              <a:t>] </a:t>
            </a:r>
            <a:r>
              <a:rPr lang="en-US" sz="1150" dirty="0">
                <a:latin typeface="Arial" panose="020B0604020202020204" pitchFamily="34" charset="0"/>
                <a:cs typeface="Arial" panose="020B0604020202020204" pitchFamily="34" charset="0"/>
              </a:rPr>
              <a:t>Trappey, Amy JC, et al. </a:t>
            </a:r>
            <a:r>
              <a:rPr lang="en-US" sz="1150" i="1" dirty="0">
                <a:latin typeface="Arial" panose="020B0604020202020204" pitchFamily="34" charset="0"/>
                <a:cs typeface="Arial" panose="020B0604020202020204" pitchFamily="34" charset="0"/>
              </a:rPr>
              <a:t>"A framework of customer complaint handling system." 2010 7th International Conference on Service Systems and Service Management. IEEE, 2010.</a:t>
            </a:r>
          </a:p>
          <a:p>
            <a:r>
              <a:rPr lang="en-US" sz="1150" dirty="0" smtClean="0">
                <a:latin typeface="Arial" panose="020B0604020202020204" pitchFamily="34" charset="0"/>
                <a:cs typeface="Arial" panose="020B0604020202020204" pitchFamily="34" charset="0"/>
              </a:rPr>
              <a:t>[4] </a:t>
            </a:r>
            <a:r>
              <a:rPr lang="en-US" sz="1150" dirty="0">
                <a:latin typeface="Arial" panose="020B0604020202020204" pitchFamily="34" charset="0"/>
                <a:cs typeface="Arial" panose="020B0604020202020204" pitchFamily="34" charset="0"/>
              </a:rPr>
              <a:t>Kandhari, Vishesh K., and Keertika D. Mohinani. </a:t>
            </a:r>
            <a:r>
              <a:rPr lang="en-US" sz="1150" i="1" dirty="0">
                <a:latin typeface="Arial" panose="020B0604020202020204" pitchFamily="34" charset="0"/>
                <a:cs typeface="Arial" panose="020B0604020202020204" pitchFamily="34" charset="0"/>
              </a:rPr>
              <a:t>"GPS based complaint redressal system." 2014 IEEE Global Humanitarian Technology </a:t>
            </a:r>
            <a:r>
              <a:rPr lang="en-US" sz="1150" i="1" dirty="0" smtClean="0">
                <a:latin typeface="Arial" panose="020B0604020202020204" pitchFamily="34" charset="0"/>
                <a:cs typeface="Arial" panose="020B0604020202020204" pitchFamily="34" charset="0"/>
              </a:rPr>
              <a:t>Conference (</a:t>
            </a:r>
            <a:r>
              <a:rPr lang="en-US" sz="1150" i="1" dirty="0">
                <a:latin typeface="Arial" panose="020B0604020202020204" pitchFamily="34" charset="0"/>
                <a:cs typeface="Arial" panose="020B0604020202020204" pitchFamily="34" charset="0"/>
              </a:rPr>
              <a:t>GHTC-SAS). IEEE, 2014.</a:t>
            </a:r>
          </a:p>
          <a:p>
            <a:endParaRPr lang="en-US" sz="1050" dirty="0">
              <a:latin typeface="Arial" panose="020B0604020202020204" pitchFamily="34" charset="0"/>
              <a:cs typeface="Arial" panose="020B0604020202020204" pitchFamily="34" charset="0"/>
            </a:endParaRPr>
          </a:p>
          <a:p>
            <a:r>
              <a:rPr lang="en-US" dirty="0" smtClean="0"/>
              <a:t>  </a:t>
            </a:r>
            <a:endParaRPr sz="1150" dirty="0">
              <a:latin typeface="Arial"/>
              <a:cs typeface="Arial"/>
            </a:endParaRPr>
          </a:p>
        </p:txBody>
      </p:sp>
      <p:sp>
        <p:nvSpPr>
          <p:cNvPr id="4" name="object 4"/>
          <p:cNvSpPr txBox="1"/>
          <p:nvPr/>
        </p:nvSpPr>
        <p:spPr>
          <a:xfrm>
            <a:off x="8408994" y="413060"/>
            <a:ext cx="6860540" cy="981075"/>
          </a:xfrm>
          <a:prstGeom prst="rect">
            <a:avLst/>
          </a:prstGeom>
        </p:spPr>
        <p:txBody>
          <a:bodyPr vert="horz" wrap="square" lIns="0" tIns="12700" rIns="0" bIns="0" rtlCol="0">
            <a:spAutoFit/>
          </a:bodyPr>
          <a:lstStyle/>
          <a:p>
            <a:pPr marL="516890">
              <a:lnSpc>
                <a:spcPct val="100000"/>
              </a:lnSpc>
              <a:spcBef>
                <a:spcPts val="100"/>
              </a:spcBef>
            </a:pPr>
            <a:r>
              <a:rPr sz="1950" b="1" dirty="0">
                <a:solidFill>
                  <a:srgbClr val="234060"/>
                </a:solidFill>
                <a:latin typeface="Calibri"/>
                <a:cs typeface="Calibri"/>
              </a:rPr>
              <a:t>Methods/Diagram/Algorithm/Hardware</a:t>
            </a:r>
            <a:r>
              <a:rPr sz="1950" b="1" spc="5" dirty="0">
                <a:solidFill>
                  <a:srgbClr val="234060"/>
                </a:solidFill>
                <a:latin typeface="Calibri"/>
                <a:cs typeface="Calibri"/>
              </a:rPr>
              <a:t> </a:t>
            </a:r>
            <a:r>
              <a:rPr sz="1950" b="1" dirty="0">
                <a:solidFill>
                  <a:srgbClr val="234060"/>
                </a:solidFill>
                <a:latin typeface="Calibri"/>
                <a:cs typeface="Calibri"/>
              </a:rPr>
              <a:t>Implementation</a:t>
            </a:r>
            <a:endParaRPr sz="1950" dirty="0">
              <a:latin typeface="Calibri"/>
              <a:cs typeface="Calibri"/>
            </a:endParaRPr>
          </a:p>
          <a:p>
            <a:pPr marL="12700" marR="5080" algn="just">
              <a:lnSpc>
                <a:spcPct val="102000"/>
              </a:lnSpc>
              <a:spcBef>
                <a:spcPts val="955"/>
              </a:spcBef>
            </a:pPr>
            <a:r>
              <a:rPr sz="1150" spc="5" dirty="0">
                <a:latin typeface="Arial"/>
                <a:cs typeface="Arial"/>
              </a:rPr>
              <a:t>The existing </a:t>
            </a:r>
            <a:r>
              <a:rPr sz="1150" spc="10" dirty="0">
                <a:latin typeface="Arial"/>
                <a:cs typeface="Arial"/>
              </a:rPr>
              <a:t>system </a:t>
            </a:r>
            <a:r>
              <a:rPr sz="1150" spc="5" dirty="0">
                <a:latin typeface="Arial"/>
                <a:cs typeface="Arial"/>
              </a:rPr>
              <a:t>has </a:t>
            </a:r>
            <a:r>
              <a:rPr sz="1150" spc="10" dirty="0">
                <a:latin typeface="Arial"/>
                <a:cs typeface="Arial"/>
              </a:rPr>
              <a:t>many flaws and most </a:t>
            </a:r>
            <a:r>
              <a:rPr sz="1150" spc="5" dirty="0">
                <a:latin typeface="Arial"/>
                <a:cs typeface="Arial"/>
              </a:rPr>
              <a:t>of </a:t>
            </a:r>
            <a:r>
              <a:rPr sz="1150" spc="10" dirty="0">
                <a:latin typeface="Arial"/>
                <a:cs typeface="Arial"/>
              </a:rPr>
              <a:t>the people using </a:t>
            </a:r>
            <a:r>
              <a:rPr sz="1150" dirty="0">
                <a:latin typeface="Arial"/>
                <a:cs typeface="Arial"/>
              </a:rPr>
              <a:t>it </a:t>
            </a:r>
            <a:r>
              <a:rPr sz="1150" spc="10" dirty="0">
                <a:latin typeface="Arial"/>
                <a:cs typeface="Arial"/>
              </a:rPr>
              <a:t>are </a:t>
            </a:r>
            <a:r>
              <a:rPr sz="1150" spc="5" dirty="0">
                <a:latin typeface="Arial"/>
                <a:cs typeface="Arial"/>
              </a:rPr>
              <a:t>not </a:t>
            </a:r>
            <a:r>
              <a:rPr sz="1150" spc="10" dirty="0">
                <a:latin typeface="Arial"/>
                <a:cs typeface="Arial"/>
              </a:rPr>
              <a:t>contended. </a:t>
            </a:r>
            <a:r>
              <a:rPr sz="1150" spc="5" dirty="0">
                <a:latin typeface="Arial"/>
                <a:cs typeface="Arial"/>
              </a:rPr>
              <a:t>They </a:t>
            </a:r>
            <a:r>
              <a:rPr sz="1150" spc="10" dirty="0">
                <a:latin typeface="Arial"/>
                <a:cs typeface="Arial"/>
              </a:rPr>
              <a:t>face  </a:t>
            </a:r>
            <a:r>
              <a:rPr sz="1150" spc="5" dirty="0">
                <a:latin typeface="Arial"/>
                <a:cs typeface="Arial"/>
              </a:rPr>
              <a:t>difficulties like </a:t>
            </a:r>
            <a:r>
              <a:rPr sz="1150" spc="10" dirty="0">
                <a:latin typeface="Arial"/>
                <a:cs typeface="Arial"/>
              </a:rPr>
              <a:t>standing </a:t>
            </a:r>
            <a:r>
              <a:rPr sz="1150" spc="5" dirty="0">
                <a:latin typeface="Arial"/>
                <a:cs typeface="Arial"/>
              </a:rPr>
              <a:t>in </a:t>
            </a:r>
            <a:r>
              <a:rPr sz="1150" spc="10" dirty="0">
                <a:latin typeface="Arial"/>
                <a:cs typeface="Arial"/>
              </a:rPr>
              <a:t>queues, </a:t>
            </a:r>
            <a:r>
              <a:rPr sz="1150" spc="5" dirty="0">
                <a:latin typeface="Arial"/>
                <a:cs typeface="Arial"/>
              </a:rPr>
              <a:t>provision of physical </a:t>
            </a:r>
            <a:r>
              <a:rPr sz="1150" spc="10" dirty="0">
                <a:latin typeface="Arial"/>
                <a:cs typeface="Arial"/>
              </a:rPr>
              <a:t>documents, </a:t>
            </a:r>
            <a:r>
              <a:rPr sz="1150" spc="5" dirty="0">
                <a:latin typeface="Arial"/>
                <a:cs typeface="Arial"/>
              </a:rPr>
              <a:t>limited </a:t>
            </a:r>
            <a:r>
              <a:rPr sz="1150" spc="10" dirty="0">
                <a:latin typeface="Arial"/>
                <a:cs typeface="Arial"/>
              </a:rPr>
              <a:t>working hours </a:t>
            </a:r>
            <a:r>
              <a:rPr sz="1150" spc="5" dirty="0">
                <a:latin typeface="Arial"/>
                <a:cs typeface="Arial"/>
              </a:rPr>
              <a:t>of </a:t>
            </a:r>
            <a:r>
              <a:rPr sz="1150" spc="10" dirty="0">
                <a:latin typeface="Arial"/>
                <a:cs typeface="Arial"/>
              </a:rPr>
              <a:t>the  </a:t>
            </a:r>
            <a:r>
              <a:rPr sz="1150" spc="5" dirty="0">
                <a:latin typeface="Arial"/>
                <a:cs typeface="Arial"/>
              </a:rPr>
              <a:t>administrative office, </a:t>
            </a:r>
            <a:r>
              <a:rPr sz="1150" spc="10" dirty="0">
                <a:latin typeface="Arial"/>
                <a:cs typeface="Arial"/>
              </a:rPr>
              <a:t>improper </a:t>
            </a:r>
            <a:r>
              <a:rPr sz="1150" spc="5" dirty="0">
                <a:latin typeface="Arial"/>
                <a:cs typeface="Arial"/>
              </a:rPr>
              <a:t>redressal,</a:t>
            </a:r>
            <a:r>
              <a:rPr sz="1150" spc="15" dirty="0">
                <a:latin typeface="Arial"/>
                <a:cs typeface="Arial"/>
              </a:rPr>
              <a:t> </a:t>
            </a:r>
            <a:r>
              <a:rPr sz="1150" spc="5" dirty="0">
                <a:latin typeface="Arial"/>
                <a:cs typeface="Arial"/>
              </a:rPr>
              <a:t>etc.</a:t>
            </a:r>
            <a:endParaRPr sz="1150" dirty="0">
              <a:latin typeface="Arial"/>
              <a:cs typeface="Arial"/>
            </a:endParaRPr>
          </a:p>
        </p:txBody>
      </p:sp>
      <p:sp>
        <p:nvSpPr>
          <p:cNvPr id="5" name="object 5"/>
          <p:cNvSpPr/>
          <p:nvPr/>
        </p:nvSpPr>
        <p:spPr>
          <a:xfrm>
            <a:off x="8413937" y="1591946"/>
            <a:ext cx="3379363" cy="2821275"/>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8383802" y="4133522"/>
            <a:ext cx="53975" cy="160020"/>
          </a:xfrm>
          <a:prstGeom prst="rect">
            <a:avLst/>
          </a:prstGeom>
        </p:spPr>
        <p:txBody>
          <a:bodyPr vert="horz" wrap="square" lIns="0" tIns="16510" rIns="0" bIns="0" rtlCol="0">
            <a:spAutoFit/>
          </a:bodyPr>
          <a:lstStyle/>
          <a:p>
            <a:pPr marL="12700">
              <a:lnSpc>
                <a:spcPct val="100000"/>
              </a:lnSpc>
              <a:spcBef>
                <a:spcPts val="130"/>
              </a:spcBef>
            </a:pPr>
            <a:r>
              <a:rPr sz="850" spc="5" dirty="0">
                <a:solidFill>
                  <a:srgbClr val="234060"/>
                </a:solidFill>
                <a:latin typeface="Calibri"/>
                <a:cs typeface="Calibri"/>
              </a:rPr>
              <a:t>.</a:t>
            </a:r>
            <a:endParaRPr sz="850">
              <a:latin typeface="Calibri"/>
              <a:cs typeface="Calibri"/>
            </a:endParaRPr>
          </a:p>
        </p:txBody>
      </p:sp>
      <p:sp>
        <p:nvSpPr>
          <p:cNvPr id="7" name="object 7"/>
          <p:cNvSpPr txBox="1"/>
          <p:nvPr/>
        </p:nvSpPr>
        <p:spPr>
          <a:xfrm>
            <a:off x="8384422" y="4462013"/>
            <a:ext cx="6861175" cy="1276350"/>
          </a:xfrm>
          <a:prstGeom prst="rect">
            <a:avLst/>
          </a:prstGeom>
        </p:spPr>
        <p:txBody>
          <a:bodyPr vert="horz" wrap="square" lIns="0" tIns="12065" rIns="0" bIns="0" rtlCol="0">
            <a:spAutoFit/>
          </a:bodyPr>
          <a:lstStyle/>
          <a:p>
            <a:pPr marL="12700" marR="5080" algn="just">
              <a:lnSpc>
                <a:spcPct val="102000"/>
              </a:lnSpc>
              <a:spcBef>
                <a:spcPts val="95"/>
              </a:spcBef>
            </a:pPr>
            <a:r>
              <a:rPr sz="1150" spc="5" dirty="0">
                <a:latin typeface="Arial"/>
                <a:cs typeface="Arial"/>
              </a:rPr>
              <a:t>Therefore, </a:t>
            </a:r>
            <a:r>
              <a:rPr sz="1150" spc="10" dirty="0">
                <a:latin typeface="Arial"/>
                <a:cs typeface="Arial"/>
              </a:rPr>
              <a:t>keeping </a:t>
            </a:r>
            <a:r>
              <a:rPr sz="1150" spc="5" dirty="0">
                <a:latin typeface="Arial"/>
                <a:cs typeface="Arial"/>
              </a:rPr>
              <a:t>all </a:t>
            </a:r>
            <a:r>
              <a:rPr sz="1150" spc="10" dirty="0">
                <a:latin typeface="Arial"/>
                <a:cs typeface="Arial"/>
              </a:rPr>
              <a:t>the above </a:t>
            </a:r>
            <a:r>
              <a:rPr sz="1150" spc="5" dirty="0">
                <a:latin typeface="Arial"/>
                <a:cs typeface="Arial"/>
              </a:rPr>
              <a:t>factors in </a:t>
            </a:r>
            <a:r>
              <a:rPr sz="1150" spc="10" dirty="0">
                <a:latin typeface="Arial"/>
                <a:cs typeface="Arial"/>
              </a:rPr>
              <a:t>mind, the proposed system </a:t>
            </a:r>
            <a:r>
              <a:rPr sz="1150" spc="5" dirty="0">
                <a:latin typeface="Arial"/>
                <a:cs typeface="Arial"/>
              </a:rPr>
              <a:t>is an online </a:t>
            </a:r>
            <a:r>
              <a:rPr sz="1150" spc="10" dirty="0">
                <a:latin typeface="Arial"/>
                <a:cs typeface="Arial"/>
              </a:rPr>
              <a:t>web </a:t>
            </a:r>
            <a:r>
              <a:rPr sz="1150" spc="5" dirty="0">
                <a:latin typeface="Arial"/>
                <a:cs typeface="Arial"/>
              </a:rPr>
              <a:t>application.  This </a:t>
            </a:r>
            <a:r>
              <a:rPr sz="1150" spc="10" dirty="0">
                <a:latin typeface="Arial"/>
                <a:cs typeface="Arial"/>
              </a:rPr>
              <a:t>system </a:t>
            </a:r>
            <a:r>
              <a:rPr sz="1150" spc="5" dirty="0">
                <a:latin typeface="Arial"/>
                <a:cs typeface="Arial"/>
              </a:rPr>
              <a:t>is </a:t>
            </a:r>
            <a:r>
              <a:rPr sz="1150" spc="10" dirty="0">
                <a:latin typeface="Arial"/>
                <a:cs typeface="Arial"/>
              </a:rPr>
              <a:t>supposed </a:t>
            </a:r>
            <a:r>
              <a:rPr sz="1150" spc="5" dirty="0">
                <a:latin typeface="Arial"/>
                <a:cs typeface="Arial"/>
              </a:rPr>
              <a:t>to control and </a:t>
            </a:r>
            <a:r>
              <a:rPr sz="1150" spc="10" dirty="0">
                <a:latin typeface="Arial"/>
                <a:cs typeface="Arial"/>
              </a:rPr>
              <a:t>avoid the </a:t>
            </a:r>
            <a:r>
              <a:rPr sz="1150" spc="5" dirty="0">
                <a:latin typeface="Arial"/>
                <a:cs typeface="Arial"/>
              </a:rPr>
              <a:t>limitation of </a:t>
            </a:r>
            <a:r>
              <a:rPr sz="1150" spc="10" dirty="0">
                <a:latin typeface="Arial"/>
                <a:cs typeface="Arial"/>
              </a:rPr>
              <a:t>the </a:t>
            </a:r>
            <a:r>
              <a:rPr sz="1150" spc="5" dirty="0">
                <a:latin typeface="Arial"/>
                <a:cs typeface="Arial"/>
              </a:rPr>
              <a:t>existing </a:t>
            </a:r>
            <a:r>
              <a:rPr sz="1150" spc="10" dirty="0">
                <a:latin typeface="Arial"/>
                <a:cs typeface="Arial"/>
              </a:rPr>
              <a:t>system. </a:t>
            </a:r>
            <a:r>
              <a:rPr sz="1150" spc="5" dirty="0">
                <a:latin typeface="Arial"/>
                <a:cs typeface="Arial"/>
              </a:rPr>
              <a:t>The </a:t>
            </a:r>
            <a:r>
              <a:rPr sz="1150" spc="10" dirty="0">
                <a:latin typeface="Arial"/>
                <a:cs typeface="Arial"/>
              </a:rPr>
              <a:t>Goal </a:t>
            </a:r>
            <a:r>
              <a:rPr sz="1150" spc="5" dirty="0">
                <a:latin typeface="Arial"/>
                <a:cs typeface="Arial"/>
              </a:rPr>
              <a:t>of </a:t>
            </a:r>
            <a:r>
              <a:rPr sz="1150" spc="10" dirty="0">
                <a:latin typeface="Arial"/>
                <a:cs typeface="Arial"/>
              </a:rPr>
              <a:t>the  proposed system </a:t>
            </a:r>
            <a:r>
              <a:rPr sz="1150" spc="5" dirty="0">
                <a:latin typeface="Arial"/>
                <a:cs typeface="Arial"/>
              </a:rPr>
              <a:t>is to increase efficiency by </a:t>
            </a:r>
            <a:r>
              <a:rPr sz="1150" spc="10" dirty="0">
                <a:latin typeface="Arial"/>
                <a:cs typeface="Arial"/>
              </a:rPr>
              <a:t>speeding </a:t>
            </a:r>
            <a:r>
              <a:rPr sz="1150" spc="5" dirty="0">
                <a:latin typeface="Arial"/>
                <a:cs typeface="Arial"/>
              </a:rPr>
              <a:t>up </a:t>
            </a:r>
            <a:r>
              <a:rPr sz="1150" spc="10" dirty="0">
                <a:latin typeface="Arial"/>
                <a:cs typeface="Arial"/>
              </a:rPr>
              <a:t>the process </a:t>
            </a:r>
            <a:r>
              <a:rPr sz="1150" spc="5" dirty="0">
                <a:latin typeface="Arial"/>
                <a:cs typeface="Arial"/>
              </a:rPr>
              <a:t>and bringing </a:t>
            </a:r>
            <a:r>
              <a:rPr sz="1150" spc="10" dirty="0">
                <a:latin typeface="Arial"/>
                <a:cs typeface="Arial"/>
              </a:rPr>
              <a:t>down the </a:t>
            </a:r>
            <a:r>
              <a:rPr sz="1150" spc="5" dirty="0">
                <a:latin typeface="Arial"/>
                <a:cs typeface="Arial"/>
              </a:rPr>
              <a:t>workload. </a:t>
            </a:r>
            <a:r>
              <a:rPr sz="1150" spc="325" dirty="0">
                <a:latin typeface="Arial"/>
                <a:cs typeface="Arial"/>
              </a:rPr>
              <a:t> </a:t>
            </a:r>
            <a:r>
              <a:rPr sz="1150" dirty="0">
                <a:latin typeface="Arial"/>
                <a:cs typeface="Arial"/>
              </a:rPr>
              <a:t>It </a:t>
            </a:r>
            <a:r>
              <a:rPr sz="1150" spc="5" dirty="0">
                <a:latin typeface="Arial"/>
                <a:cs typeface="Arial"/>
              </a:rPr>
              <a:t>also </a:t>
            </a:r>
            <a:r>
              <a:rPr sz="1150" spc="10" dirty="0">
                <a:latin typeface="Arial"/>
                <a:cs typeface="Arial"/>
              </a:rPr>
              <a:t>overcomes the </a:t>
            </a:r>
            <a:r>
              <a:rPr sz="1150" spc="5" dirty="0">
                <a:latin typeface="Arial"/>
                <a:cs typeface="Arial"/>
              </a:rPr>
              <a:t>huge </a:t>
            </a:r>
            <a:r>
              <a:rPr sz="1150" spc="10" dirty="0">
                <a:latin typeface="Arial"/>
                <a:cs typeface="Arial"/>
              </a:rPr>
              <a:t>expense </a:t>
            </a:r>
            <a:r>
              <a:rPr sz="1150" spc="5" dirty="0">
                <a:latin typeface="Arial"/>
                <a:cs typeface="Arial"/>
              </a:rPr>
              <a:t>that </a:t>
            </a:r>
            <a:r>
              <a:rPr sz="1150" spc="10" dirty="0">
                <a:latin typeface="Arial"/>
                <a:cs typeface="Arial"/>
              </a:rPr>
              <a:t>occurs </a:t>
            </a:r>
            <a:r>
              <a:rPr sz="1150" spc="5" dirty="0">
                <a:latin typeface="Arial"/>
                <a:cs typeface="Arial"/>
              </a:rPr>
              <a:t>in the existing </a:t>
            </a:r>
            <a:r>
              <a:rPr sz="1150" spc="10" dirty="0">
                <a:latin typeface="Arial"/>
                <a:cs typeface="Arial"/>
              </a:rPr>
              <a:t>system. </a:t>
            </a:r>
            <a:r>
              <a:rPr sz="1150" spc="5" dirty="0">
                <a:latin typeface="Arial"/>
                <a:cs typeface="Arial"/>
              </a:rPr>
              <a:t>The </a:t>
            </a:r>
            <a:r>
              <a:rPr sz="1150" spc="10" dirty="0">
                <a:latin typeface="Arial"/>
                <a:cs typeface="Arial"/>
              </a:rPr>
              <a:t>major </a:t>
            </a:r>
            <a:r>
              <a:rPr sz="1150" spc="5" dirty="0">
                <a:latin typeface="Arial"/>
                <a:cs typeface="Arial"/>
              </a:rPr>
              <a:t>activities of this  </a:t>
            </a:r>
            <a:r>
              <a:rPr sz="1150" spc="10" dirty="0">
                <a:latin typeface="Arial"/>
                <a:cs typeface="Arial"/>
              </a:rPr>
              <a:t>Grievance System are </a:t>
            </a:r>
            <a:r>
              <a:rPr sz="1150" spc="5" dirty="0">
                <a:latin typeface="Arial"/>
                <a:cs typeface="Arial"/>
              </a:rPr>
              <a:t>to </a:t>
            </a:r>
            <a:r>
              <a:rPr sz="1150" spc="10" dirty="0">
                <a:latin typeface="Arial"/>
                <a:cs typeface="Arial"/>
              </a:rPr>
              <a:t>receive various </a:t>
            </a:r>
            <a:r>
              <a:rPr sz="1150" spc="5" dirty="0">
                <a:latin typeface="Arial"/>
                <a:cs typeface="Arial"/>
              </a:rPr>
              <a:t>types of </a:t>
            </a:r>
            <a:r>
              <a:rPr sz="1150" spc="10" dirty="0">
                <a:latin typeface="Arial"/>
                <a:cs typeface="Arial"/>
              </a:rPr>
              <a:t>grievances from </a:t>
            </a:r>
            <a:r>
              <a:rPr sz="1150" spc="5" dirty="0">
                <a:latin typeface="Arial"/>
                <a:cs typeface="Arial"/>
              </a:rPr>
              <a:t>citizens, provide </a:t>
            </a:r>
            <a:r>
              <a:rPr sz="1150" spc="10" dirty="0">
                <a:latin typeface="Arial"/>
                <a:cs typeface="Arial"/>
              </a:rPr>
              <a:t>speedy processing  </a:t>
            </a:r>
            <a:r>
              <a:rPr sz="1150" spc="5" dirty="0">
                <a:latin typeface="Arial"/>
                <a:cs typeface="Arial"/>
              </a:rPr>
              <a:t>of </a:t>
            </a:r>
            <a:r>
              <a:rPr sz="1150" spc="10" dirty="0">
                <a:latin typeface="Arial"/>
                <a:cs typeface="Arial"/>
              </a:rPr>
              <a:t>grievances received, updating the </a:t>
            </a:r>
            <a:r>
              <a:rPr sz="1150" spc="5" dirty="0">
                <a:latin typeface="Arial"/>
                <a:cs typeface="Arial"/>
              </a:rPr>
              <a:t>status of </a:t>
            </a:r>
            <a:r>
              <a:rPr sz="1150" spc="10" dirty="0">
                <a:latin typeface="Arial"/>
                <a:cs typeface="Arial"/>
              </a:rPr>
              <a:t>complaints, </a:t>
            </a:r>
            <a:r>
              <a:rPr sz="1150" spc="5" dirty="0">
                <a:latin typeface="Arial"/>
                <a:cs typeface="Arial"/>
              </a:rPr>
              <a:t>informing </a:t>
            </a:r>
            <a:r>
              <a:rPr sz="1150" spc="10" dirty="0">
                <a:latin typeface="Arial"/>
                <a:cs typeface="Arial"/>
              </a:rPr>
              <a:t>the </a:t>
            </a:r>
            <a:r>
              <a:rPr sz="1150" spc="5" dirty="0">
                <a:latin typeface="Arial"/>
                <a:cs typeface="Arial"/>
              </a:rPr>
              <a:t>citizens </a:t>
            </a:r>
            <a:r>
              <a:rPr sz="1150" spc="10" dirty="0">
                <a:latin typeface="Arial"/>
                <a:cs typeface="Arial"/>
              </a:rPr>
              <a:t>about </a:t>
            </a:r>
            <a:r>
              <a:rPr sz="1150" spc="5" dirty="0">
                <a:latin typeface="Arial"/>
                <a:cs typeface="Arial"/>
              </a:rPr>
              <a:t>the </a:t>
            </a:r>
            <a:r>
              <a:rPr sz="1150" spc="10" dirty="0">
                <a:latin typeface="Arial"/>
                <a:cs typeface="Arial"/>
              </a:rPr>
              <a:t>action taken  </a:t>
            </a:r>
            <a:r>
              <a:rPr sz="1150" spc="5" dirty="0">
                <a:latin typeface="Arial"/>
                <a:cs typeface="Arial"/>
              </a:rPr>
              <a:t>and </a:t>
            </a:r>
            <a:r>
              <a:rPr sz="1150" spc="10" dirty="0">
                <a:latin typeface="Arial"/>
                <a:cs typeface="Arial"/>
              </a:rPr>
              <a:t>generating a</a:t>
            </a:r>
            <a:r>
              <a:rPr sz="1150" spc="5" dirty="0">
                <a:latin typeface="Arial"/>
                <a:cs typeface="Arial"/>
              </a:rPr>
              <a:t> report.</a:t>
            </a:r>
            <a:endParaRPr sz="1150" dirty="0">
              <a:latin typeface="Arial"/>
              <a:cs typeface="Arial"/>
            </a:endParaRPr>
          </a:p>
        </p:txBody>
      </p:sp>
      <p:sp>
        <p:nvSpPr>
          <p:cNvPr id="8" name="object 8"/>
          <p:cNvSpPr txBox="1"/>
          <p:nvPr/>
        </p:nvSpPr>
        <p:spPr>
          <a:xfrm>
            <a:off x="8376708" y="8937682"/>
            <a:ext cx="6910392" cy="192360"/>
          </a:xfrm>
          <a:prstGeom prst="rect">
            <a:avLst/>
          </a:prstGeom>
        </p:spPr>
        <p:txBody>
          <a:bodyPr vert="horz" wrap="square" lIns="0" tIns="15240" rIns="0" bIns="0" rtlCol="0">
            <a:spAutoFit/>
          </a:bodyPr>
          <a:lstStyle/>
          <a:p>
            <a:pPr marL="12700">
              <a:lnSpc>
                <a:spcPct val="100000"/>
              </a:lnSpc>
              <a:spcBef>
                <a:spcPts val="120"/>
              </a:spcBef>
            </a:pPr>
            <a:r>
              <a:rPr lang="en-US" sz="1150" b="1" spc="10" dirty="0" smtClean="0">
                <a:latin typeface="Arial"/>
                <a:cs typeface="Arial"/>
              </a:rPr>
              <a:t>Pictures used for the Website                                                                 </a:t>
            </a:r>
            <a:r>
              <a:rPr sz="1150" b="1" spc="10" dirty="0" smtClean="0">
                <a:latin typeface="Arial"/>
                <a:cs typeface="Arial"/>
              </a:rPr>
              <a:t>Flowchart </a:t>
            </a:r>
            <a:r>
              <a:rPr sz="1150" b="1" spc="10" dirty="0">
                <a:latin typeface="Arial"/>
                <a:cs typeface="Arial"/>
              </a:rPr>
              <a:t>of the</a:t>
            </a:r>
            <a:r>
              <a:rPr sz="1150" b="1" spc="-90" dirty="0">
                <a:latin typeface="Arial"/>
                <a:cs typeface="Arial"/>
              </a:rPr>
              <a:t> </a:t>
            </a:r>
            <a:r>
              <a:rPr sz="1150" b="1" spc="10" dirty="0">
                <a:latin typeface="Arial"/>
                <a:cs typeface="Arial"/>
              </a:rPr>
              <a:t>Application</a:t>
            </a:r>
            <a:endParaRPr sz="1150" dirty="0">
              <a:latin typeface="Arial"/>
              <a:cs typeface="Arial"/>
            </a:endParaRPr>
          </a:p>
        </p:txBody>
      </p:sp>
      <p:sp>
        <p:nvSpPr>
          <p:cNvPr id="9" name="object 9"/>
          <p:cNvSpPr txBox="1"/>
          <p:nvPr/>
        </p:nvSpPr>
        <p:spPr>
          <a:xfrm>
            <a:off x="15669117" y="358768"/>
            <a:ext cx="3957320" cy="3792220"/>
          </a:xfrm>
          <a:prstGeom prst="rect">
            <a:avLst/>
          </a:prstGeom>
        </p:spPr>
        <p:txBody>
          <a:bodyPr vert="horz" wrap="square" lIns="0" tIns="104775" rIns="0" bIns="0" rtlCol="0">
            <a:spAutoFit/>
          </a:bodyPr>
          <a:lstStyle/>
          <a:p>
            <a:pPr algn="ctr">
              <a:lnSpc>
                <a:spcPct val="100000"/>
              </a:lnSpc>
              <a:spcBef>
                <a:spcPts val="825"/>
              </a:spcBef>
            </a:pPr>
            <a:r>
              <a:rPr sz="1950" b="1" spc="-5" dirty="0">
                <a:solidFill>
                  <a:srgbClr val="234060"/>
                </a:solidFill>
                <a:latin typeface="Calibri"/>
                <a:cs typeface="Calibri"/>
              </a:rPr>
              <a:t>RESULTS/DISCUSSION</a:t>
            </a:r>
            <a:endParaRPr sz="1950" dirty="0">
              <a:latin typeface="Calibri"/>
              <a:cs typeface="Calibri"/>
            </a:endParaRPr>
          </a:p>
          <a:p>
            <a:pPr marL="12700" marR="5080" algn="just">
              <a:lnSpc>
                <a:spcPct val="102000"/>
              </a:lnSpc>
              <a:spcBef>
                <a:spcPts val="425"/>
              </a:spcBef>
            </a:pPr>
            <a:r>
              <a:rPr sz="1150" spc="10" dirty="0">
                <a:latin typeface="Arial"/>
                <a:cs typeface="Arial"/>
              </a:rPr>
              <a:t>Thus, we have successfully created </a:t>
            </a:r>
            <a:r>
              <a:rPr sz="1150" spc="5" dirty="0">
                <a:latin typeface="Arial"/>
                <a:cs typeface="Arial"/>
              </a:rPr>
              <a:t>an </a:t>
            </a:r>
            <a:r>
              <a:rPr sz="1150" spc="10" dirty="0">
                <a:latin typeface="Arial"/>
                <a:cs typeface="Arial"/>
              </a:rPr>
              <a:t>Online grievance  </a:t>
            </a:r>
            <a:r>
              <a:rPr sz="1150" spc="5" dirty="0">
                <a:latin typeface="Arial"/>
                <a:cs typeface="Arial"/>
              </a:rPr>
              <a:t>reporting </a:t>
            </a:r>
            <a:r>
              <a:rPr sz="1150" spc="10" dirty="0">
                <a:latin typeface="Arial"/>
                <a:cs typeface="Arial"/>
              </a:rPr>
              <a:t>system </a:t>
            </a:r>
            <a:r>
              <a:rPr sz="1150" spc="5" dirty="0">
                <a:latin typeface="Arial"/>
                <a:cs typeface="Arial"/>
              </a:rPr>
              <a:t>with </a:t>
            </a:r>
            <a:r>
              <a:rPr sz="1150" spc="10" dirty="0">
                <a:latin typeface="Arial"/>
                <a:cs typeface="Arial"/>
              </a:rPr>
              <a:t>the </a:t>
            </a:r>
            <a:r>
              <a:rPr sz="1150" spc="5" dirty="0">
                <a:latin typeface="Arial"/>
                <a:cs typeface="Arial"/>
              </a:rPr>
              <a:t>help of </a:t>
            </a:r>
            <a:r>
              <a:rPr sz="1150" spc="10" dirty="0">
                <a:latin typeface="Arial"/>
                <a:cs typeface="Arial"/>
              </a:rPr>
              <a:t>Java Web Application  </a:t>
            </a:r>
            <a:r>
              <a:rPr sz="1150" spc="5" dirty="0">
                <a:latin typeface="Arial"/>
                <a:cs typeface="Arial"/>
              </a:rPr>
              <a:t>tools </a:t>
            </a:r>
            <a:r>
              <a:rPr sz="1150" spc="10" dirty="0">
                <a:latin typeface="Arial"/>
                <a:cs typeface="Arial"/>
              </a:rPr>
              <a:t>(JSP, HTML, </a:t>
            </a:r>
            <a:r>
              <a:rPr sz="1150" spc="5" dirty="0">
                <a:latin typeface="Arial"/>
                <a:cs typeface="Arial"/>
              </a:rPr>
              <a:t>CSS, Servlet and </a:t>
            </a:r>
            <a:r>
              <a:rPr sz="1150" spc="10" dirty="0">
                <a:latin typeface="Arial"/>
                <a:cs typeface="Arial"/>
              </a:rPr>
              <a:t>JDBC). </a:t>
            </a:r>
            <a:r>
              <a:rPr sz="1150" spc="5" dirty="0">
                <a:latin typeface="Arial"/>
                <a:cs typeface="Arial"/>
              </a:rPr>
              <a:t>This </a:t>
            </a:r>
            <a:r>
              <a:rPr sz="1150" spc="15" dirty="0">
                <a:latin typeface="Arial"/>
                <a:cs typeface="Arial"/>
              </a:rPr>
              <a:t>Web  </a:t>
            </a:r>
            <a:r>
              <a:rPr sz="1150" spc="10" dirty="0">
                <a:latin typeface="Arial"/>
                <a:cs typeface="Arial"/>
              </a:rPr>
              <a:t>Application </a:t>
            </a:r>
            <a:r>
              <a:rPr sz="1150" spc="5" dirty="0">
                <a:latin typeface="Arial"/>
                <a:cs typeface="Arial"/>
              </a:rPr>
              <a:t>successfully </a:t>
            </a:r>
            <a:r>
              <a:rPr sz="1150" spc="10" dirty="0">
                <a:latin typeface="Arial"/>
                <a:cs typeface="Arial"/>
              </a:rPr>
              <a:t>performs actions </a:t>
            </a:r>
            <a:r>
              <a:rPr sz="1150" spc="5" dirty="0">
                <a:latin typeface="Arial"/>
                <a:cs typeface="Arial"/>
              </a:rPr>
              <a:t>like login,  registration and orderly storage of </a:t>
            </a:r>
            <a:r>
              <a:rPr sz="1150" spc="10" dirty="0">
                <a:latin typeface="Arial"/>
                <a:cs typeface="Arial"/>
              </a:rPr>
              <a:t>data entered </a:t>
            </a:r>
            <a:r>
              <a:rPr sz="1150" spc="5" dirty="0">
                <a:latin typeface="Arial"/>
                <a:cs typeface="Arial"/>
              </a:rPr>
              <a:t>by </a:t>
            </a:r>
            <a:r>
              <a:rPr sz="1150" spc="10" dirty="0">
                <a:latin typeface="Arial"/>
                <a:cs typeface="Arial"/>
              </a:rPr>
              <a:t>the </a:t>
            </a:r>
            <a:r>
              <a:rPr sz="1150" spc="5" dirty="0">
                <a:latin typeface="Arial"/>
                <a:cs typeface="Arial"/>
              </a:rPr>
              <a:t>user.  This Application will </a:t>
            </a:r>
            <a:r>
              <a:rPr sz="1150" spc="10" dirty="0">
                <a:latin typeface="Arial"/>
                <a:cs typeface="Arial"/>
              </a:rPr>
              <a:t>indeed help </a:t>
            </a:r>
            <a:r>
              <a:rPr sz="1150" spc="5" dirty="0">
                <a:latin typeface="Arial"/>
                <a:cs typeface="Arial"/>
              </a:rPr>
              <a:t>to save </a:t>
            </a:r>
            <a:r>
              <a:rPr sz="1150" spc="10" dirty="0">
                <a:latin typeface="Arial"/>
                <a:cs typeface="Arial"/>
              </a:rPr>
              <a:t>resources </a:t>
            </a:r>
            <a:r>
              <a:rPr sz="1150" spc="5" dirty="0">
                <a:latin typeface="Arial"/>
                <a:cs typeface="Arial"/>
              </a:rPr>
              <a:t>like  </a:t>
            </a:r>
            <a:r>
              <a:rPr sz="1150" spc="10" dirty="0">
                <a:latin typeface="Arial"/>
                <a:cs typeface="Arial"/>
              </a:rPr>
              <a:t>human </a:t>
            </a:r>
            <a:r>
              <a:rPr sz="1150" spc="5" dirty="0">
                <a:latin typeface="Arial"/>
                <a:cs typeface="Arial"/>
              </a:rPr>
              <a:t>labour, paper </a:t>
            </a:r>
            <a:r>
              <a:rPr sz="1150" spc="10" dirty="0">
                <a:latin typeface="Arial"/>
                <a:cs typeface="Arial"/>
              </a:rPr>
              <a:t>work </a:t>
            </a:r>
            <a:r>
              <a:rPr sz="1150" spc="5" dirty="0">
                <a:latin typeface="Arial"/>
                <a:cs typeface="Arial"/>
              </a:rPr>
              <a:t>and </a:t>
            </a:r>
            <a:r>
              <a:rPr sz="1150" spc="10" dirty="0">
                <a:latin typeface="Arial"/>
                <a:cs typeface="Arial"/>
              </a:rPr>
              <a:t>time required </a:t>
            </a:r>
            <a:r>
              <a:rPr sz="1150" spc="5" dirty="0">
                <a:latin typeface="Arial"/>
                <a:cs typeface="Arial"/>
              </a:rPr>
              <a:t>by both, </a:t>
            </a:r>
            <a:r>
              <a:rPr sz="1150" spc="10" dirty="0">
                <a:latin typeface="Arial"/>
                <a:cs typeface="Arial"/>
              </a:rPr>
              <a:t>the  </a:t>
            </a:r>
            <a:r>
              <a:rPr sz="1150" spc="5" dirty="0">
                <a:latin typeface="Arial"/>
                <a:cs typeface="Arial"/>
              </a:rPr>
              <a:t>client and </a:t>
            </a:r>
            <a:r>
              <a:rPr sz="1150" spc="10" dirty="0">
                <a:latin typeface="Arial"/>
                <a:cs typeface="Arial"/>
              </a:rPr>
              <a:t>the user </a:t>
            </a:r>
            <a:r>
              <a:rPr sz="1150" spc="5" dirty="0">
                <a:latin typeface="Arial"/>
                <a:cs typeface="Arial"/>
              </a:rPr>
              <a:t>to </a:t>
            </a:r>
            <a:r>
              <a:rPr sz="1150" spc="10" dirty="0">
                <a:latin typeface="Arial"/>
                <a:cs typeface="Arial"/>
              </a:rPr>
              <a:t>work</a:t>
            </a:r>
            <a:r>
              <a:rPr sz="1150" spc="-5" dirty="0">
                <a:latin typeface="Arial"/>
                <a:cs typeface="Arial"/>
              </a:rPr>
              <a:t> </a:t>
            </a:r>
            <a:r>
              <a:rPr sz="1150" spc="5" dirty="0">
                <a:latin typeface="Arial"/>
                <a:cs typeface="Arial"/>
              </a:rPr>
              <a:t>efficiently.</a:t>
            </a:r>
            <a:endParaRPr sz="1150" dirty="0">
              <a:latin typeface="Arial"/>
              <a:cs typeface="Arial"/>
            </a:endParaRPr>
          </a:p>
          <a:p>
            <a:pPr marL="635" algn="ctr">
              <a:lnSpc>
                <a:spcPct val="100000"/>
              </a:lnSpc>
              <a:spcBef>
                <a:spcPts val="400"/>
              </a:spcBef>
            </a:pPr>
            <a:r>
              <a:rPr sz="1950" b="1" spc="-5" dirty="0">
                <a:solidFill>
                  <a:srgbClr val="234060"/>
                </a:solidFill>
                <a:latin typeface="Calibri"/>
                <a:cs typeface="Calibri"/>
              </a:rPr>
              <a:t>FUTURE</a:t>
            </a:r>
            <a:r>
              <a:rPr sz="1950" b="1" dirty="0">
                <a:solidFill>
                  <a:srgbClr val="234060"/>
                </a:solidFill>
                <a:latin typeface="Calibri"/>
                <a:cs typeface="Calibri"/>
              </a:rPr>
              <a:t> SCOPE</a:t>
            </a:r>
            <a:endParaRPr sz="1950" dirty="0">
              <a:latin typeface="Calibri"/>
              <a:cs typeface="Calibri"/>
            </a:endParaRPr>
          </a:p>
          <a:p>
            <a:pPr marL="12700" marR="87630" algn="just">
              <a:lnSpc>
                <a:spcPct val="102000"/>
              </a:lnSpc>
              <a:spcBef>
                <a:spcPts val="905"/>
              </a:spcBef>
            </a:pPr>
            <a:r>
              <a:rPr sz="1150" spc="5" dirty="0">
                <a:latin typeface="Arial"/>
                <a:cs typeface="Arial"/>
              </a:rPr>
              <a:t>This </a:t>
            </a:r>
            <a:r>
              <a:rPr sz="1150" spc="10" dirty="0">
                <a:latin typeface="Arial"/>
                <a:cs typeface="Arial"/>
              </a:rPr>
              <a:t>system </a:t>
            </a:r>
            <a:r>
              <a:rPr sz="1150" spc="5" dirty="0">
                <a:latin typeface="Arial"/>
                <a:cs typeface="Arial"/>
              </a:rPr>
              <a:t>is </a:t>
            </a:r>
            <a:r>
              <a:rPr sz="1150" spc="10" dirty="0">
                <a:latin typeface="Arial"/>
                <a:cs typeface="Arial"/>
              </a:rPr>
              <a:t>supposed </a:t>
            </a:r>
            <a:r>
              <a:rPr sz="1150" spc="5" dirty="0">
                <a:latin typeface="Arial"/>
                <a:cs typeface="Arial"/>
              </a:rPr>
              <a:t>to control </a:t>
            </a:r>
            <a:r>
              <a:rPr sz="1150" spc="10" dirty="0">
                <a:latin typeface="Arial"/>
                <a:cs typeface="Arial"/>
              </a:rPr>
              <a:t>and </a:t>
            </a:r>
            <a:r>
              <a:rPr sz="1150" spc="5" dirty="0">
                <a:latin typeface="Arial"/>
                <a:cs typeface="Arial"/>
              </a:rPr>
              <a:t>avoid </a:t>
            </a:r>
            <a:r>
              <a:rPr sz="1150" spc="10" dirty="0">
                <a:latin typeface="Arial"/>
                <a:cs typeface="Arial"/>
              </a:rPr>
              <a:t>the </a:t>
            </a:r>
            <a:r>
              <a:rPr sz="1150" spc="5" dirty="0">
                <a:latin typeface="Arial"/>
                <a:cs typeface="Arial"/>
              </a:rPr>
              <a:t>limitation  of </a:t>
            </a:r>
            <a:r>
              <a:rPr sz="1150" spc="10" dirty="0">
                <a:latin typeface="Arial"/>
                <a:cs typeface="Arial"/>
              </a:rPr>
              <a:t>the </a:t>
            </a:r>
            <a:r>
              <a:rPr sz="1150" spc="5" dirty="0">
                <a:latin typeface="Arial"/>
                <a:cs typeface="Arial"/>
              </a:rPr>
              <a:t>existing </a:t>
            </a:r>
            <a:r>
              <a:rPr sz="1150" spc="10" dirty="0">
                <a:latin typeface="Arial"/>
                <a:cs typeface="Arial"/>
              </a:rPr>
              <a:t>system. </a:t>
            </a:r>
            <a:r>
              <a:rPr sz="1150" spc="5" dirty="0">
                <a:latin typeface="Arial"/>
                <a:cs typeface="Arial"/>
              </a:rPr>
              <a:t>In future, additional </a:t>
            </a:r>
            <a:r>
              <a:rPr sz="1150" spc="10" dirty="0">
                <a:latin typeface="Arial"/>
                <a:cs typeface="Arial"/>
              </a:rPr>
              <a:t>features </a:t>
            </a:r>
            <a:r>
              <a:rPr sz="1150" spc="5" dirty="0">
                <a:latin typeface="Arial"/>
                <a:cs typeface="Arial"/>
              </a:rPr>
              <a:t>like  real-time location, biometric authentications, </a:t>
            </a:r>
            <a:r>
              <a:rPr sz="1150" spc="10" dirty="0">
                <a:latin typeface="Arial"/>
                <a:cs typeface="Arial"/>
              </a:rPr>
              <a:t>a </a:t>
            </a:r>
            <a:r>
              <a:rPr sz="1150" spc="5" dirty="0">
                <a:latin typeface="Arial"/>
                <a:cs typeface="Arial"/>
              </a:rPr>
              <a:t>Chabot,  multilingual interface </a:t>
            </a:r>
            <a:r>
              <a:rPr sz="1150" spc="10" dirty="0">
                <a:latin typeface="Arial"/>
                <a:cs typeface="Arial"/>
              </a:rPr>
              <a:t>and </a:t>
            </a:r>
            <a:r>
              <a:rPr sz="1150" spc="5" dirty="0">
                <a:latin typeface="Arial"/>
                <a:cs typeface="Arial"/>
              </a:rPr>
              <a:t>instant </a:t>
            </a:r>
            <a:r>
              <a:rPr sz="1150" spc="10" dirty="0">
                <a:latin typeface="Arial"/>
                <a:cs typeface="Arial"/>
              </a:rPr>
              <a:t>token can be </a:t>
            </a:r>
            <a:r>
              <a:rPr sz="1150" spc="5" dirty="0">
                <a:latin typeface="Arial"/>
                <a:cs typeface="Arial"/>
              </a:rPr>
              <a:t>too,  </a:t>
            </a:r>
            <a:r>
              <a:rPr sz="1150" spc="10" dirty="0">
                <a:latin typeface="Arial"/>
                <a:cs typeface="Arial"/>
              </a:rPr>
              <a:t>implemented. </a:t>
            </a:r>
            <a:r>
              <a:rPr sz="1150" spc="5" dirty="0">
                <a:latin typeface="Arial"/>
                <a:cs typeface="Arial"/>
              </a:rPr>
              <a:t>Also, </a:t>
            </a:r>
            <a:r>
              <a:rPr sz="1150" spc="10" dirty="0">
                <a:latin typeface="Arial"/>
                <a:cs typeface="Arial"/>
              </a:rPr>
              <a:t>an Android </a:t>
            </a:r>
            <a:r>
              <a:rPr sz="1150" spc="5" dirty="0">
                <a:latin typeface="Arial"/>
                <a:cs typeface="Arial"/>
              </a:rPr>
              <a:t>Application </a:t>
            </a:r>
            <a:r>
              <a:rPr sz="1150" spc="10" dirty="0">
                <a:latin typeface="Arial"/>
                <a:cs typeface="Arial"/>
              </a:rPr>
              <a:t>can be made  based on </a:t>
            </a:r>
            <a:r>
              <a:rPr sz="1150" spc="5" dirty="0">
                <a:latin typeface="Arial"/>
                <a:cs typeface="Arial"/>
              </a:rPr>
              <a:t>this </a:t>
            </a:r>
            <a:r>
              <a:rPr sz="1150" spc="10" dirty="0">
                <a:latin typeface="Arial"/>
                <a:cs typeface="Arial"/>
              </a:rPr>
              <a:t>model </a:t>
            </a:r>
            <a:r>
              <a:rPr sz="1150" spc="5" dirty="0">
                <a:latin typeface="Arial"/>
                <a:cs typeface="Arial"/>
              </a:rPr>
              <a:t>enabling </a:t>
            </a:r>
            <a:r>
              <a:rPr sz="1150" spc="10" dirty="0">
                <a:latin typeface="Arial"/>
                <a:cs typeface="Arial"/>
              </a:rPr>
              <a:t>the user </a:t>
            </a:r>
            <a:r>
              <a:rPr sz="1150" spc="5" dirty="0">
                <a:latin typeface="Arial"/>
                <a:cs typeface="Arial"/>
              </a:rPr>
              <a:t>to directly </a:t>
            </a:r>
            <a:r>
              <a:rPr sz="1150" spc="10" dirty="0">
                <a:latin typeface="Arial"/>
                <a:cs typeface="Arial"/>
              </a:rPr>
              <a:t>access  </a:t>
            </a:r>
            <a:r>
              <a:rPr sz="1150" spc="5" dirty="0">
                <a:latin typeface="Arial"/>
                <a:cs typeface="Arial"/>
              </a:rPr>
              <a:t>this </a:t>
            </a:r>
            <a:r>
              <a:rPr sz="1150" spc="10" dirty="0">
                <a:latin typeface="Arial"/>
                <a:cs typeface="Arial"/>
              </a:rPr>
              <a:t>instead </a:t>
            </a:r>
            <a:r>
              <a:rPr sz="1150" spc="5" dirty="0">
                <a:latin typeface="Arial"/>
                <a:cs typeface="Arial"/>
              </a:rPr>
              <a:t>of opening </a:t>
            </a:r>
            <a:r>
              <a:rPr sz="1150" spc="10" dirty="0">
                <a:latin typeface="Arial"/>
                <a:cs typeface="Arial"/>
              </a:rPr>
              <a:t>the web browser every time </a:t>
            </a:r>
            <a:r>
              <a:rPr sz="1150" spc="5" dirty="0">
                <a:latin typeface="Arial"/>
                <a:cs typeface="Arial"/>
              </a:rPr>
              <a:t>for  </a:t>
            </a:r>
            <a:r>
              <a:rPr sz="1150" spc="10" dirty="0">
                <a:latin typeface="Arial"/>
                <a:cs typeface="Arial"/>
              </a:rPr>
              <a:t>completing the</a:t>
            </a:r>
            <a:r>
              <a:rPr sz="1150" spc="5" dirty="0">
                <a:latin typeface="Arial"/>
                <a:cs typeface="Arial"/>
              </a:rPr>
              <a:t> </a:t>
            </a:r>
            <a:r>
              <a:rPr sz="1150" spc="10" dirty="0">
                <a:latin typeface="Arial"/>
                <a:cs typeface="Arial"/>
              </a:rPr>
              <a:t>process.</a:t>
            </a:r>
            <a:endParaRPr sz="1150" dirty="0">
              <a:latin typeface="Arial"/>
              <a:cs typeface="Arial"/>
            </a:endParaRPr>
          </a:p>
        </p:txBody>
      </p:sp>
      <p:sp>
        <p:nvSpPr>
          <p:cNvPr id="10" name="object 10"/>
          <p:cNvSpPr/>
          <p:nvPr/>
        </p:nvSpPr>
        <p:spPr>
          <a:xfrm>
            <a:off x="8376708" y="5756473"/>
            <a:ext cx="3892004" cy="1017118"/>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4015690" y="309459"/>
            <a:ext cx="3942079" cy="3068469"/>
          </a:xfrm>
          <a:prstGeom prst="rect">
            <a:avLst/>
          </a:prstGeom>
        </p:spPr>
        <p:txBody>
          <a:bodyPr vert="horz" wrap="square" lIns="0" tIns="153670" rIns="0" bIns="0" rtlCol="0">
            <a:spAutoFit/>
          </a:bodyPr>
          <a:lstStyle/>
          <a:p>
            <a:pPr marL="238125" algn="ctr">
              <a:lnSpc>
                <a:spcPct val="100000"/>
              </a:lnSpc>
              <a:spcBef>
                <a:spcPts val="1210"/>
              </a:spcBef>
            </a:pPr>
            <a:r>
              <a:rPr sz="1950" b="1" spc="-5" dirty="0">
                <a:solidFill>
                  <a:srgbClr val="234060"/>
                </a:solidFill>
                <a:latin typeface="Calibri"/>
                <a:cs typeface="Calibri"/>
              </a:rPr>
              <a:t>INTRODUCTION</a:t>
            </a:r>
            <a:endParaRPr sz="1950" dirty="0">
              <a:latin typeface="Calibri"/>
              <a:cs typeface="Calibri"/>
            </a:endParaRPr>
          </a:p>
          <a:p>
            <a:pPr marL="12700" marR="5080" algn="just">
              <a:lnSpc>
                <a:spcPct val="102000"/>
              </a:lnSpc>
              <a:spcBef>
                <a:spcPts val="660"/>
              </a:spcBef>
            </a:pPr>
            <a:r>
              <a:rPr sz="1150" spc="10" dirty="0">
                <a:latin typeface="Arial"/>
                <a:cs typeface="Arial"/>
              </a:rPr>
              <a:t>Today, we are </a:t>
            </a:r>
            <a:r>
              <a:rPr sz="1150" spc="5" dirty="0">
                <a:latin typeface="Arial"/>
                <a:cs typeface="Arial"/>
              </a:rPr>
              <a:t>facing </a:t>
            </a:r>
            <a:r>
              <a:rPr sz="1150" spc="10" dirty="0">
                <a:latin typeface="Arial"/>
                <a:cs typeface="Arial"/>
              </a:rPr>
              <a:t>many </a:t>
            </a:r>
            <a:r>
              <a:rPr sz="1150" spc="5" dirty="0">
                <a:latin typeface="Arial"/>
                <a:cs typeface="Arial"/>
              </a:rPr>
              <a:t>civic issues, especially in  populated cities. </a:t>
            </a:r>
            <a:r>
              <a:rPr sz="1150" spc="10" dirty="0">
                <a:latin typeface="Arial"/>
                <a:cs typeface="Arial"/>
              </a:rPr>
              <a:t>This </a:t>
            </a:r>
            <a:r>
              <a:rPr sz="1150" spc="5" dirty="0">
                <a:latin typeface="Arial"/>
                <a:cs typeface="Arial"/>
              </a:rPr>
              <a:t>is leading to </a:t>
            </a:r>
            <a:r>
              <a:rPr sz="1150" spc="10" dirty="0">
                <a:latin typeface="Arial"/>
                <a:cs typeface="Arial"/>
              </a:rPr>
              <a:t>an </a:t>
            </a:r>
            <a:r>
              <a:rPr sz="1150" spc="5" dirty="0">
                <a:latin typeface="Arial"/>
                <a:cs typeface="Arial"/>
              </a:rPr>
              <a:t>increasing </a:t>
            </a:r>
            <a:r>
              <a:rPr sz="1150" spc="10" dirty="0">
                <a:latin typeface="Arial"/>
                <a:cs typeface="Arial"/>
              </a:rPr>
              <a:t>number </a:t>
            </a:r>
            <a:r>
              <a:rPr sz="1150" spc="5" dirty="0">
                <a:latin typeface="Arial"/>
                <a:cs typeface="Arial"/>
              </a:rPr>
              <a:t>of  complaint registries. </a:t>
            </a:r>
            <a:r>
              <a:rPr sz="1150" spc="15" dirty="0">
                <a:latin typeface="Arial"/>
                <a:cs typeface="Arial"/>
              </a:rPr>
              <a:t>A </a:t>
            </a:r>
            <a:r>
              <a:rPr sz="1150" spc="5" dirty="0">
                <a:latin typeface="Arial"/>
                <a:cs typeface="Arial"/>
              </a:rPr>
              <a:t>transparent </a:t>
            </a:r>
            <a:r>
              <a:rPr sz="1150" spc="10" dirty="0">
                <a:latin typeface="Arial"/>
                <a:cs typeface="Arial"/>
              </a:rPr>
              <a:t>and approachable  mechanism </a:t>
            </a:r>
            <a:r>
              <a:rPr sz="1150" spc="5" dirty="0">
                <a:latin typeface="Arial"/>
                <a:cs typeface="Arial"/>
              </a:rPr>
              <a:t>is </a:t>
            </a:r>
            <a:r>
              <a:rPr sz="1150" spc="10" dirty="0" smtClean="0">
                <a:latin typeface="Arial"/>
                <a:cs typeface="Arial"/>
              </a:rPr>
              <a:t>required</a:t>
            </a:r>
            <a:r>
              <a:rPr lang="en-US" sz="1150" spc="10" dirty="0" smtClean="0">
                <a:latin typeface="Arial"/>
                <a:cs typeface="Arial"/>
              </a:rPr>
              <a:t> [1]</a:t>
            </a:r>
            <a:r>
              <a:rPr sz="1150" spc="5" dirty="0" smtClean="0">
                <a:latin typeface="Arial"/>
                <a:cs typeface="Arial"/>
              </a:rPr>
              <a:t>. </a:t>
            </a:r>
            <a:r>
              <a:rPr sz="1150" spc="5" dirty="0">
                <a:latin typeface="Arial"/>
                <a:cs typeface="Arial"/>
              </a:rPr>
              <a:t>This Application provides </a:t>
            </a:r>
            <a:r>
              <a:rPr sz="1150" spc="10" dirty="0">
                <a:latin typeface="Arial"/>
                <a:cs typeface="Arial"/>
              </a:rPr>
              <a:t>a way  </a:t>
            </a:r>
            <a:r>
              <a:rPr sz="1150" spc="5" dirty="0">
                <a:latin typeface="Arial"/>
                <a:cs typeface="Arial"/>
              </a:rPr>
              <a:t>for </a:t>
            </a:r>
            <a:r>
              <a:rPr sz="1150" spc="10" dirty="0">
                <a:latin typeface="Arial"/>
                <a:cs typeface="Arial"/>
              </a:rPr>
              <a:t>the </a:t>
            </a:r>
            <a:r>
              <a:rPr sz="1150" spc="5" dirty="0">
                <a:latin typeface="Arial"/>
                <a:cs typeface="Arial"/>
              </a:rPr>
              <a:t>people </a:t>
            </a:r>
            <a:r>
              <a:rPr sz="1150" spc="10" dirty="0">
                <a:latin typeface="Arial"/>
                <a:cs typeface="Arial"/>
              </a:rPr>
              <a:t>who are </a:t>
            </a:r>
            <a:r>
              <a:rPr sz="1150" spc="5" dirty="0">
                <a:latin typeface="Arial"/>
                <a:cs typeface="Arial"/>
              </a:rPr>
              <a:t>facing </a:t>
            </a:r>
            <a:r>
              <a:rPr sz="1150" spc="10" dirty="0">
                <a:latin typeface="Arial"/>
                <a:cs typeface="Arial"/>
              </a:rPr>
              <a:t>problems due </a:t>
            </a:r>
            <a:r>
              <a:rPr sz="1150" spc="5" dirty="0">
                <a:latin typeface="Arial"/>
                <a:cs typeface="Arial"/>
              </a:rPr>
              <a:t>to civic issues  to register </a:t>
            </a:r>
            <a:r>
              <a:rPr sz="1150" spc="10" dirty="0">
                <a:latin typeface="Arial"/>
                <a:cs typeface="Arial"/>
              </a:rPr>
              <a:t>a </a:t>
            </a:r>
            <a:r>
              <a:rPr sz="1150" spc="5" dirty="0">
                <a:latin typeface="Arial"/>
                <a:cs typeface="Arial"/>
              </a:rPr>
              <a:t>complaint using </a:t>
            </a:r>
            <a:r>
              <a:rPr sz="1150" spc="10" dirty="0">
                <a:latin typeface="Arial"/>
                <a:cs typeface="Arial"/>
              </a:rPr>
              <a:t>images and </a:t>
            </a:r>
            <a:r>
              <a:rPr sz="1150" spc="5" dirty="0">
                <a:latin typeface="Arial"/>
                <a:cs typeface="Arial"/>
              </a:rPr>
              <a:t>enables </a:t>
            </a:r>
            <a:r>
              <a:rPr sz="1150" spc="10" dirty="0">
                <a:latin typeface="Arial"/>
                <a:cs typeface="Arial"/>
              </a:rPr>
              <a:t>a  </a:t>
            </a:r>
            <a:r>
              <a:rPr sz="1150" spc="5" dirty="0">
                <a:latin typeface="Arial"/>
                <a:cs typeface="Arial"/>
              </a:rPr>
              <a:t>transparent </a:t>
            </a:r>
            <a:r>
              <a:rPr sz="1150" spc="10" dirty="0">
                <a:latin typeface="Arial"/>
                <a:cs typeface="Arial"/>
              </a:rPr>
              <a:t>medium through which users can </a:t>
            </a:r>
            <a:r>
              <a:rPr sz="1150" spc="5" dirty="0">
                <a:latin typeface="Arial"/>
                <a:cs typeface="Arial"/>
              </a:rPr>
              <a:t>register </a:t>
            </a:r>
            <a:r>
              <a:rPr sz="1150" spc="10" dirty="0">
                <a:latin typeface="Arial"/>
                <a:cs typeface="Arial"/>
              </a:rPr>
              <a:t>a  </a:t>
            </a:r>
            <a:r>
              <a:rPr sz="1150" spc="5" dirty="0">
                <a:latin typeface="Arial"/>
                <a:cs typeface="Arial"/>
              </a:rPr>
              <a:t>complaint </a:t>
            </a:r>
            <a:r>
              <a:rPr sz="1150" spc="10" dirty="0">
                <a:latin typeface="Arial"/>
                <a:cs typeface="Arial"/>
              </a:rPr>
              <a:t>and confirm the same. The image and the  date/time </a:t>
            </a:r>
            <a:r>
              <a:rPr sz="1150" spc="5" dirty="0">
                <a:latin typeface="Arial"/>
                <a:cs typeface="Arial"/>
              </a:rPr>
              <a:t>of </a:t>
            </a:r>
            <a:r>
              <a:rPr sz="1150" spc="10" dirty="0">
                <a:latin typeface="Arial"/>
                <a:cs typeface="Arial"/>
              </a:rPr>
              <a:t>the registered </a:t>
            </a:r>
            <a:r>
              <a:rPr sz="1150" spc="5" dirty="0">
                <a:latin typeface="Arial"/>
                <a:cs typeface="Arial"/>
              </a:rPr>
              <a:t>complaint </a:t>
            </a:r>
            <a:r>
              <a:rPr sz="1150" spc="10" dirty="0">
                <a:latin typeface="Arial"/>
                <a:cs typeface="Arial"/>
              </a:rPr>
              <a:t>are immediately</a:t>
            </a:r>
            <a:r>
              <a:rPr sz="1150" spc="-25" dirty="0">
                <a:latin typeface="Arial"/>
                <a:cs typeface="Arial"/>
              </a:rPr>
              <a:t> </a:t>
            </a:r>
            <a:r>
              <a:rPr sz="1150" spc="10" dirty="0">
                <a:latin typeface="Arial"/>
                <a:cs typeface="Arial"/>
              </a:rPr>
              <a:t>made  </a:t>
            </a:r>
            <a:r>
              <a:rPr sz="1150" spc="5" dirty="0">
                <a:latin typeface="Arial"/>
                <a:cs typeface="Arial"/>
              </a:rPr>
              <a:t>available to </a:t>
            </a:r>
            <a:r>
              <a:rPr sz="1150" spc="10" dirty="0">
                <a:latin typeface="Arial"/>
                <a:cs typeface="Arial"/>
              </a:rPr>
              <a:t>the nearest </a:t>
            </a:r>
            <a:r>
              <a:rPr sz="1150" spc="5" dirty="0">
                <a:latin typeface="Arial"/>
                <a:cs typeface="Arial"/>
              </a:rPr>
              <a:t>civic </a:t>
            </a:r>
            <a:r>
              <a:rPr sz="1150" spc="10" dirty="0">
                <a:latin typeface="Arial"/>
                <a:cs typeface="Arial"/>
              </a:rPr>
              <a:t>agency. </a:t>
            </a:r>
            <a:r>
              <a:rPr sz="1150" spc="5" dirty="0">
                <a:latin typeface="Arial"/>
                <a:cs typeface="Arial"/>
              </a:rPr>
              <a:t>People </a:t>
            </a:r>
            <a:r>
              <a:rPr sz="1150" spc="10" dirty="0">
                <a:latin typeface="Arial"/>
                <a:cs typeface="Arial"/>
              </a:rPr>
              <a:t>facing the  same problems can vouch </a:t>
            </a:r>
            <a:r>
              <a:rPr sz="1150" spc="5" dirty="0">
                <a:latin typeface="Arial"/>
                <a:cs typeface="Arial"/>
              </a:rPr>
              <a:t>for </a:t>
            </a:r>
            <a:r>
              <a:rPr sz="1150" spc="10" dirty="0">
                <a:latin typeface="Arial"/>
                <a:cs typeface="Arial"/>
              </a:rPr>
              <a:t>the </a:t>
            </a:r>
            <a:r>
              <a:rPr sz="1150" spc="5" dirty="0">
                <a:latin typeface="Arial"/>
                <a:cs typeface="Arial"/>
              </a:rPr>
              <a:t>existing complaint </a:t>
            </a:r>
            <a:r>
              <a:rPr sz="1150" spc="10" dirty="0">
                <a:latin typeface="Arial"/>
                <a:cs typeface="Arial"/>
              </a:rPr>
              <a:t>by  </a:t>
            </a:r>
            <a:r>
              <a:rPr sz="1150" spc="5" dirty="0">
                <a:latin typeface="Arial"/>
                <a:cs typeface="Arial"/>
              </a:rPr>
              <a:t>retagging </a:t>
            </a:r>
            <a:r>
              <a:rPr sz="1150" spc="10" dirty="0">
                <a:latin typeface="Arial"/>
                <a:cs typeface="Arial"/>
              </a:rPr>
              <a:t>which </a:t>
            </a:r>
            <a:r>
              <a:rPr sz="1150" spc="5" dirty="0">
                <a:latin typeface="Arial"/>
                <a:cs typeface="Arial"/>
              </a:rPr>
              <a:t>brings </a:t>
            </a:r>
            <a:r>
              <a:rPr sz="1150" spc="10" dirty="0">
                <a:latin typeface="Arial"/>
                <a:cs typeface="Arial"/>
              </a:rPr>
              <a:t>the awareness </a:t>
            </a:r>
            <a:r>
              <a:rPr sz="1150" spc="5" dirty="0">
                <a:latin typeface="Arial"/>
                <a:cs typeface="Arial"/>
              </a:rPr>
              <a:t>of </a:t>
            </a:r>
            <a:r>
              <a:rPr sz="1150" spc="10" dirty="0">
                <a:latin typeface="Arial"/>
                <a:cs typeface="Arial"/>
              </a:rPr>
              <a:t>the number </a:t>
            </a:r>
            <a:r>
              <a:rPr sz="1150" spc="5" dirty="0">
                <a:latin typeface="Arial"/>
                <a:cs typeface="Arial"/>
              </a:rPr>
              <a:t>of  people </a:t>
            </a:r>
            <a:r>
              <a:rPr sz="1150" spc="10" dirty="0">
                <a:latin typeface="Arial"/>
                <a:cs typeface="Arial"/>
              </a:rPr>
              <a:t>who are being affected by the</a:t>
            </a:r>
            <a:r>
              <a:rPr sz="1150" spc="-20" dirty="0">
                <a:latin typeface="Arial"/>
                <a:cs typeface="Arial"/>
              </a:rPr>
              <a:t> </a:t>
            </a:r>
            <a:r>
              <a:rPr sz="1150" spc="5" dirty="0">
                <a:latin typeface="Arial"/>
                <a:cs typeface="Arial"/>
              </a:rPr>
              <a:t>issue.</a:t>
            </a:r>
            <a:endParaRPr sz="1150" dirty="0">
              <a:latin typeface="Arial"/>
              <a:cs typeface="Arial"/>
            </a:endParaRPr>
          </a:p>
          <a:p>
            <a:pPr marL="53340" algn="just">
              <a:lnSpc>
                <a:spcPct val="100000"/>
              </a:lnSpc>
              <a:spcBef>
                <a:spcPts val="30"/>
              </a:spcBef>
            </a:pPr>
            <a:r>
              <a:rPr sz="1150" spc="5" dirty="0">
                <a:latin typeface="Arial"/>
                <a:cs typeface="Arial"/>
              </a:rPr>
              <a:t>“ E-</a:t>
            </a:r>
            <a:r>
              <a:rPr sz="1150" spc="5" dirty="0">
                <a:latin typeface="Nirmala UI"/>
                <a:cs typeface="Nirmala UI"/>
              </a:rPr>
              <a:t>सहाय </a:t>
            </a:r>
            <a:r>
              <a:rPr sz="1150" spc="5" dirty="0">
                <a:latin typeface="Arial"/>
                <a:cs typeface="Arial"/>
              </a:rPr>
              <a:t>, I </a:t>
            </a:r>
            <a:r>
              <a:rPr sz="1150" spc="10" dirty="0">
                <a:latin typeface="Arial"/>
                <a:cs typeface="Arial"/>
              </a:rPr>
              <a:t>CHANGE </a:t>
            </a:r>
            <a:r>
              <a:rPr sz="1150" spc="15" dirty="0">
                <a:latin typeface="Arial"/>
                <a:cs typeface="Arial"/>
              </a:rPr>
              <a:t>MY </a:t>
            </a:r>
            <a:r>
              <a:rPr sz="1150" spc="10" dirty="0">
                <a:latin typeface="Arial"/>
                <a:cs typeface="Arial"/>
              </a:rPr>
              <a:t>CITY</a:t>
            </a:r>
            <a:r>
              <a:rPr sz="1150" spc="-25" dirty="0">
                <a:latin typeface="Arial"/>
                <a:cs typeface="Arial"/>
              </a:rPr>
              <a:t> </a:t>
            </a:r>
            <a:r>
              <a:rPr sz="1150" spc="5" dirty="0">
                <a:latin typeface="Arial"/>
                <a:cs typeface="Arial"/>
              </a:rPr>
              <a:t>”</a:t>
            </a:r>
            <a:endParaRPr sz="1150" dirty="0">
              <a:latin typeface="Arial"/>
              <a:cs typeface="Arial"/>
            </a:endParaRPr>
          </a:p>
        </p:txBody>
      </p:sp>
      <p:sp>
        <p:nvSpPr>
          <p:cNvPr id="12" name="object 12"/>
          <p:cNvSpPr txBox="1"/>
          <p:nvPr/>
        </p:nvSpPr>
        <p:spPr>
          <a:xfrm>
            <a:off x="3998719" y="3249058"/>
            <a:ext cx="4023995" cy="5900013"/>
          </a:xfrm>
          <a:prstGeom prst="rect">
            <a:avLst/>
          </a:prstGeom>
        </p:spPr>
        <p:txBody>
          <a:bodyPr vert="horz" wrap="square" lIns="0" tIns="118110" rIns="0" bIns="0" rtlCol="0">
            <a:spAutoFit/>
          </a:bodyPr>
          <a:lstStyle/>
          <a:p>
            <a:pPr marR="133985" algn="ctr">
              <a:lnSpc>
                <a:spcPct val="100000"/>
              </a:lnSpc>
              <a:spcBef>
                <a:spcPts val="930"/>
              </a:spcBef>
            </a:pPr>
            <a:r>
              <a:rPr sz="1950" b="1" spc="-5" dirty="0">
                <a:solidFill>
                  <a:srgbClr val="234060"/>
                </a:solidFill>
                <a:latin typeface="Calibri"/>
                <a:cs typeface="Calibri"/>
              </a:rPr>
              <a:t>OBJECTIVES</a:t>
            </a:r>
            <a:endParaRPr sz="1950" dirty="0">
              <a:latin typeface="Calibri"/>
              <a:cs typeface="Calibri"/>
            </a:endParaRPr>
          </a:p>
          <a:p>
            <a:pPr marL="12700" marR="80645" algn="just">
              <a:lnSpc>
                <a:spcPct val="102000"/>
              </a:lnSpc>
              <a:spcBef>
                <a:spcPts val="495"/>
              </a:spcBef>
            </a:pPr>
            <a:r>
              <a:rPr sz="1150" spc="10" dirty="0" smtClean="0">
                <a:latin typeface="Arial"/>
                <a:cs typeface="Arial"/>
              </a:rPr>
              <a:t>Our main </a:t>
            </a:r>
            <a:r>
              <a:rPr sz="1150" spc="5" dirty="0" smtClean="0">
                <a:latin typeface="Arial"/>
                <a:cs typeface="Arial"/>
              </a:rPr>
              <a:t>objective is to </a:t>
            </a:r>
            <a:r>
              <a:rPr sz="1150" spc="10" dirty="0" smtClean="0">
                <a:latin typeface="Arial"/>
                <a:cs typeface="Arial"/>
              </a:rPr>
              <a:t>make the </a:t>
            </a:r>
            <a:r>
              <a:rPr sz="1150" spc="5" dirty="0" smtClean="0">
                <a:latin typeface="Arial"/>
                <a:cs typeface="Arial"/>
              </a:rPr>
              <a:t>existing </a:t>
            </a:r>
            <a:r>
              <a:rPr sz="1150" spc="10" dirty="0" smtClean="0">
                <a:latin typeface="Arial"/>
                <a:cs typeface="Arial"/>
              </a:rPr>
              <a:t>manual process  simple and </a:t>
            </a:r>
            <a:r>
              <a:rPr sz="1150" spc="5" dirty="0" smtClean="0">
                <a:latin typeface="Arial"/>
                <a:cs typeface="Arial"/>
              </a:rPr>
              <a:t>efficient for </a:t>
            </a:r>
            <a:r>
              <a:rPr sz="1150" spc="10" dirty="0" smtClean="0">
                <a:latin typeface="Arial"/>
                <a:cs typeface="Arial"/>
              </a:rPr>
              <a:t>both, the user and the </a:t>
            </a:r>
            <a:r>
              <a:rPr sz="1150" spc="5" dirty="0" smtClean="0">
                <a:latin typeface="Arial"/>
                <a:cs typeface="Arial"/>
              </a:rPr>
              <a:t>administrator.  </a:t>
            </a:r>
            <a:r>
              <a:rPr sz="1150" spc="10" dirty="0" smtClean="0">
                <a:latin typeface="Arial"/>
                <a:cs typeface="Arial"/>
              </a:rPr>
              <a:t>The Goal </a:t>
            </a:r>
            <a:r>
              <a:rPr sz="1150" spc="5" dirty="0" smtClean="0">
                <a:latin typeface="Arial"/>
                <a:cs typeface="Arial"/>
              </a:rPr>
              <a:t>of </a:t>
            </a:r>
            <a:r>
              <a:rPr sz="1150" spc="10" dirty="0" smtClean="0">
                <a:latin typeface="Arial"/>
                <a:cs typeface="Arial"/>
              </a:rPr>
              <a:t>the proposed system </a:t>
            </a:r>
            <a:r>
              <a:rPr sz="1150" dirty="0" smtClean="0">
                <a:latin typeface="Arial"/>
                <a:cs typeface="Arial"/>
              </a:rPr>
              <a:t>is </a:t>
            </a:r>
            <a:r>
              <a:rPr sz="1150" spc="5" dirty="0" smtClean="0">
                <a:latin typeface="Arial"/>
                <a:cs typeface="Arial"/>
              </a:rPr>
              <a:t>to greatly increase </a:t>
            </a:r>
            <a:r>
              <a:rPr sz="1150" spc="10" dirty="0" smtClean="0">
                <a:latin typeface="Arial"/>
                <a:cs typeface="Arial"/>
              </a:rPr>
              <a:t>the  </a:t>
            </a:r>
            <a:r>
              <a:rPr sz="1150" spc="5" dirty="0" smtClean="0">
                <a:latin typeface="Arial"/>
                <a:cs typeface="Arial"/>
              </a:rPr>
              <a:t>efficiency of </a:t>
            </a:r>
            <a:r>
              <a:rPr sz="1150" spc="10" dirty="0" smtClean="0">
                <a:latin typeface="Arial"/>
                <a:cs typeface="Arial"/>
              </a:rPr>
              <a:t>the </a:t>
            </a:r>
            <a:r>
              <a:rPr sz="1150" spc="5" dirty="0" smtClean="0">
                <a:latin typeface="Arial"/>
                <a:cs typeface="Arial"/>
              </a:rPr>
              <a:t>existing </a:t>
            </a:r>
            <a:r>
              <a:rPr sz="1150" spc="10" dirty="0" smtClean="0">
                <a:latin typeface="Arial"/>
                <a:cs typeface="Arial"/>
              </a:rPr>
              <a:t>system by speeding up </a:t>
            </a:r>
            <a:r>
              <a:rPr sz="1150" spc="5" dirty="0" smtClean="0">
                <a:latin typeface="Arial"/>
                <a:cs typeface="Arial"/>
              </a:rPr>
              <a:t>all </a:t>
            </a:r>
            <a:r>
              <a:rPr sz="1150" spc="10" dirty="0" smtClean="0">
                <a:latin typeface="Arial"/>
                <a:cs typeface="Arial"/>
              </a:rPr>
              <a:t>the  </a:t>
            </a:r>
            <a:r>
              <a:rPr sz="1150" spc="5" dirty="0" smtClean="0">
                <a:latin typeface="Arial"/>
                <a:cs typeface="Arial"/>
              </a:rPr>
              <a:t>required </a:t>
            </a:r>
            <a:r>
              <a:rPr sz="1150" spc="10" dirty="0" smtClean="0">
                <a:latin typeface="Arial"/>
                <a:cs typeface="Arial"/>
              </a:rPr>
              <a:t>processes and </a:t>
            </a:r>
            <a:r>
              <a:rPr sz="1150" spc="5" dirty="0" smtClean="0">
                <a:latin typeface="Arial"/>
                <a:cs typeface="Arial"/>
              </a:rPr>
              <a:t>bringing </a:t>
            </a:r>
            <a:r>
              <a:rPr sz="1150" spc="10" dirty="0" smtClean="0">
                <a:latin typeface="Arial"/>
                <a:cs typeface="Arial"/>
              </a:rPr>
              <a:t>down the </a:t>
            </a:r>
            <a:r>
              <a:rPr sz="1150" spc="5" dirty="0" smtClean="0">
                <a:latin typeface="Arial"/>
                <a:cs typeface="Arial"/>
              </a:rPr>
              <a:t>workload</a:t>
            </a:r>
            <a:r>
              <a:rPr lang="en-US" sz="1150" spc="5" dirty="0" smtClean="0">
                <a:latin typeface="Arial"/>
                <a:cs typeface="Arial"/>
              </a:rPr>
              <a:t> [2]</a:t>
            </a:r>
            <a:r>
              <a:rPr sz="1150" spc="5" dirty="0" smtClean="0">
                <a:latin typeface="Arial"/>
                <a:cs typeface="Arial"/>
              </a:rPr>
              <a:t>. It also  </a:t>
            </a:r>
            <a:r>
              <a:rPr sz="1150" spc="10" dirty="0" smtClean="0">
                <a:latin typeface="Arial"/>
                <a:cs typeface="Arial"/>
              </a:rPr>
              <a:t>overcomes the huge </a:t>
            </a:r>
            <a:r>
              <a:rPr sz="1150" spc="5" dirty="0" smtClean="0">
                <a:latin typeface="Arial"/>
                <a:cs typeface="Arial"/>
              </a:rPr>
              <a:t>expense </a:t>
            </a:r>
            <a:r>
              <a:rPr sz="1150" spc="10" dirty="0" smtClean="0">
                <a:latin typeface="Arial"/>
                <a:cs typeface="Arial"/>
              </a:rPr>
              <a:t>and waste </a:t>
            </a:r>
            <a:r>
              <a:rPr sz="1150" spc="5" dirty="0" smtClean="0">
                <a:latin typeface="Arial"/>
                <a:cs typeface="Arial"/>
              </a:rPr>
              <a:t>of </a:t>
            </a:r>
            <a:r>
              <a:rPr sz="1150" spc="10" dirty="0" smtClean="0">
                <a:latin typeface="Arial"/>
                <a:cs typeface="Arial"/>
              </a:rPr>
              <a:t>resources </a:t>
            </a:r>
            <a:r>
              <a:rPr sz="1150" spc="5" dirty="0" smtClean="0">
                <a:latin typeface="Arial"/>
                <a:cs typeface="Arial"/>
              </a:rPr>
              <a:t>that  </a:t>
            </a:r>
            <a:r>
              <a:rPr sz="1150" spc="10" dirty="0" smtClean="0">
                <a:latin typeface="Arial"/>
                <a:cs typeface="Arial"/>
              </a:rPr>
              <a:t>occur </a:t>
            </a:r>
            <a:r>
              <a:rPr sz="1150" spc="5" dirty="0" smtClean="0">
                <a:latin typeface="Arial"/>
                <a:cs typeface="Arial"/>
              </a:rPr>
              <a:t>in </a:t>
            </a:r>
            <a:r>
              <a:rPr sz="1150" spc="10" dirty="0" smtClean="0">
                <a:latin typeface="Arial"/>
                <a:cs typeface="Arial"/>
              </a:rPr>
              <a:t>the </a:t>
            </a:r>
            <a:r>
              <a:rPr sz="1150" spc="5" dirty="0" smtClean="0">
                <a:latin typeface="Arial"/>
                <a:cs typeface="Arial"/>
              </a:rPr>
              <a:t>existing </a:t>
            </a:r>
            <a:r>
              <a:rPr sz="1150" spc="10" dirty="0" smtClean="0">
                <a:latin typeface="Arial"/>
                <a:cs typeface="Arial"/>
              </a:rPr>
              <a:t>system. The major </a:t>
            </a:r>
            <a:r>
              <a:rPr sz="1150" spc="5" dirty="0" smtClean="0">
                <a:latin typeface="Arial"/>
                <a:cs typeface="Arial"/>
              </a:rPr>
              <a:t>activities of this  </a:t>
            </a:r>
            <a:r>
              <a:rPr sz="1150" spc="10" dirty="0" smtClean="0">
                <a:latin typeface="Arial"/>
                <a:cs typeface="Arial"/>
              </a:rPr>
              <a:t>grievance system are </a:t>
            </a:r>
            <a:r>
              <a:rPr sz="1150" spc="5" dirty="0" smtClean="0">
                <a:latin typeface="Arial"/>
                <a:cs typeface="Arial"/>
              </a:rPr>
              <a:t>to </a:t>
            </a:r>
            <a:r>
              <a:rPr sz="1150" spc="10" dirty="0" smtClean="0">
                <a:latin typeface="Arial"/>
                <a:cs typeface="Arial"/>
              </a:rPr>
              <a:t>receive and store various types </a:t>
            </a:r>
            <a:r>
              <a:rPr sz="1150" spc="5" dirty="0" smtClean="0">
                <a:latin typeface="Arial"/>
                <a:cs typeface="Arial"/>
              </a:rPr>
              <a:t>of  complaints </a:t>
            </a:r>
            <a:r>
              <a:rPr sz="1150" spc="10" dirty="0" smtClean="0">
                <a:latin typeface="Arial"/>
                <a:cs typeface="Arial"/>
              </a:rPr>
              <a:t>and grievances from </a:t>
            </a:r>
            <a:r>
              <a:rPr sz="1150" spc="5" dirty="0" smtClean="0">
                <a:latin typeface="Arial"/>
                <a:cs typeface="Arial"/>
              </a:rPr>
              <a:t>citizens, </a:t>
            </a:r>
            <a:r>
              <a:rPr sz="1150" spc="10" dirty="0" smtClean="0">
                <a:latin typeface="Arial"/>
                <a:cs typeface="Arial"/>
              </a:rPr>
              <a:t>provide speedy  processing </a:t>
            </a:r>
            <a:r>
              <a:rPr sz="1150" spc="5" dirty="0" smtClean="0">
                <a:latin typeface="Arial"/>
                <a:cs typeface="Arial"/>
              </a:rPr>
              <a:t>of grievances received, </a:t>
            </a:r>
            <a:r>
              <a:rPr sz="1150" spc="10" dirty="0" smtClean="0">
                <a:latin typeface="Arial"/>
                <a:cs typeface="Arial"/>
              </a:rPr>
              <a:t>updating the status </a:t>
            </a:r>
            <a:r>
              <a:rPr sz="1150" spc="5" dirty="0" smtClean="0">
                <a:latin typeface="Arial"/>
                <a:cs typeface="Arial"/>
              </a:rPr>
              <a:t>of  complaints, informing </a:t>
            </a:r>
            <a:r>
              <a:rPr sz="1150" spc="10" dirty="0" smtClean="0">
                <a:latin typeface="Arial"/>
                <a:cs typeface="Arial"/>
              </a:rPr>
              <a:t>the </a:t>
            </a:r>
            <a:r>
              <a:rPr sz="1150" spc="5" dirty="0" smtClean="0">
                <a:latin typeface="Arial"/>
                <a:cs typeface="Arial"/>
              </a:rPr>
              <a:t>citizens </a:t>
            </a:r>
            <a:r>
              <a:rPr sz="1150" spc="10" dirty="0" smtClean="0">
                <a:latin typeface="Arial"/>
                <a:cs typeface="Arial"/>
              </a:rPr>
              <a:t>about the </a:t>
            </a:r>
            <a:r>
              <a:rPr sz="1150" spc="5" dirty="0" smtClean="0">
                <a:latin typeface="Arial"/>
                <a:cs typeface="Arial"/>
              </a:rPr>
              <a:t>action </a:t>
            </a:r>
            <a:r>
              <a:rPr sz="1150" spc="10" dirty="0" smtClean="0">
                <a:latin typeface="Arial"/>
                <a:cs typeface="Arial"/>
              </a:rPr>
              <a:t>taken  and generating a </a:t>
            </a:r>
            <a:r>
              <a:rPr sz="1150" spc="5" dirty="0" smtClean="0">
                <a:latin typeface="Arial"/>
                <a:cs typeface="Arial"/>
              </a:rPr>
              <a:t>report of </a:t>
            </a:r>
            <a:r>
              <a:rPr sz="1150" spc="10" dirty="0" smtClean="0">
                <a:latin typeface="Arial"/>
                <a:cs typeface="Arial"/>
              </a:rPr>
              <a:t>the </a:t>
            </a:r>
            <a:r>
              <a:rPr sz="1150" spc="5" dirty="0" smtClean="0">
                <a:latin typeface="Arial"/>
                <a:cs typeface="Arial"/>
              </a:rPr>
              <a:t>registered</a:t>
            </a:r>
            <a:r>
              <a:rPr sz="1150" spc="10" dirty="0" smtClean="0">
                <a:latin typeface="Arial"/>
                <a:cs typeface="Arial"/>
              </a:rPr>
              <a:t> </a:t>
            </a:r>
            <a:r>
              <a:rPr sz="1150" spc="5" dirty="0" smtClean="0">
                <a:latin typeface="Arial"/>
                <a:cs typeface="Arial"/>
              </a:rPr>
              <a:t>complaint.</a:t>
            </a:r>
            <a:endParaRPr lang="en-US" sz="1150" spc="5" dirty="0" smtClean="0">
              <a:latin typeface="Arial"/>
              <a:cs typeface="Arial"/>
            </a:endParaRPr>
          </a:p>
          <a:p>
            <a:pPr marL="12700" marR="80645" algn="just">
              <a:lnSpc>
                <a:spcPct val="102000"/>
              </a:lnSpc>
              <a:spcBef>
                <a:spcPts val="495"/>
              </a:spcBef>
            </a:pPr>
            <a:endParaRPr sz="1150" dirty="0">
              <a:latin typeface="Arial"/>
              <a:cs typeface="Arial"/>
            </a:endParaRPr>
          </a:p>
          <a:p>
            <a:pPr marR="134620" algn="ctr">
              <a:lnSpc>
                <a:spcPct val="100000"/>
              </a:lnSpc>
              <a:spcBef>
                <a:spcPts val="445"/>
              </a:spcBef>
            </a:pPr>
            <a:r>
              <a:rPr sz="1950" b="1" dirty="0">
                <a:solidFill>
                  <a:srgbClr val="234060"/>
                </a:solidFill>
                <a:latin typeface="Calibri"/>
                <a:cs typeface="Calibri"/>
              </a:rPr>
              <a:t>LITERATURE</a:t>
            </a:r>
            <a:r>
              <a:rPr sz="1950" b="1" spc="-10" dirty="0">
                <a:solidFill>
                  <a:srgbClr val="234060"/>
                </a:solidFill>
                <a:latin typeface="Calibri"/>
                <a:cs typeface="Calibri"/>
              </a:rPr>
              <a:t> </a:t>
            </a:r>
            <a:r>
              <a:rPr sz="1950" b="1" spc="-5" dirty="0" smtClean="0">
                <a:solidFill>
                  <a:srgbClr val="234060"/>
                </a:solidFill>
                <a:latin typeface="Calibri"/>
                <a:cs typeface="Calibri"/>
              </a:rPr>
              <a:t>SURVEY</a:t>
            </a:r>
            <a:endParaRPr lang="en-US" sz="1950" dirty="0">
              <a:latin typeface="Calibri"/>
              <a:cs typeface="Calibri"/>
            </a:endParaRPr>
          </a:p>
          <a:p>
            <a:pPr algn="just"/>
            <a:r>
              <a:rPr lang="en-US" sz="1150" dirty="0" smtClean="0"/>
              <a:t>We have referred some IEEE published paper and some GitHub Projects regarding this problem statement. In [3], the main focus is on developing an online complaint registration system in order to replace the offline one present in many countries like India, Philippines, Saudi Arabia, Malaysia, Indonesia, etc. i.e., countries having a higher population and a predominant offline complain system already present in most of the places. According to [4], the fact that such an online system will more efficient, user-friendly, economical and also be beneficial for both, the citizens (clients) and the authorities (Admin) is confirmed. Such a system will efficiently store proper data and can also categorize the problems submitted by the users so as to forward those to the concerned departments. Further development in these applications can also provide a real-time </a:t>
            </a:r>
            <a:r>
              <a:rPr lang="en-US" sz="1150" dirty="0" err="1" smtClean="0"/>
              <a:t>reddressal</a:t>
            </a:r>
            <a:r>
              <a:rPr lang="en-US" sz="1150" dirty="0" smtClean="0"/>
              <a:t> to the citizens who have registered a complaint.</a:t>
            </a:r>
            <a:endParaRPr lang="en-US" sz="1150" dirty="0"/>
          </a:p>
        </p:txBody>
      </p:sp>
      <p:sp>
        <p:nvSpPr>
          <p:cNvPr id="13" name="object 13"/>
          <p:cNvSpPr txBox="1"/>
          <p:nvPr/>
        </p:nvSpPr>
        <p:spPr>
          <a:xfrm>
            <a:off x="223751" y="223750"/>
            <a:ext cx="3350895" cy="8649227"/>
          </a:xfrm>
          <a:prstGeom prst="rect">
            <a:avLst/>
          </a:prstGeom>
          <a:ln w="12658">
            <a:solidFill>
              <a:srgbClr val="395E88"/>
            </a:solidFill>
          </a:ln>
        </p:spPr>
        <p:txBody>
          <a:bodyPr vert="horz" wrap="square" lIns="0" tIns="130810" rIns="0" bIns="0" rtlCol="0">
            <a:spAutoFit/>
          </a:bodyPr>
          <a:lstStyle/>
          <a:p>
            <a:pPr marL="1083945">
              <a:lnSpc>
                <a:spcPct val="100000"/>
              </a:lnSpc>
              <a:spcBef>
                <a:spcPts val="1030"/>
              </a:spcBef>
            </a:pPr>
            <a:r>
              <a:rPr sz="1300" b="1" i="1" spc="5" dirty="0">
                <a:solidFill>
                  <a:srgbClr val="FFFFFF"/>
                </a:solidFill>
                <a:latin typeface="Times New Roman"/>
                <a:cs typeface="Times New Roman"/>
              </a:rPr>
              <a:t>Agnel</a:t>
            </a:r>
            <a:r>
              <a:rPr sz="1300" b="1" i="1" spc="-5" dirty="0">
                <a:solidFill>
                  <a:srgbClr val="FFFFFF"/>
                </a:solidFill>
                <a:latin typeface="Times New Roman"/>
                <a:cs typeface="Times New Roman"/>
              </a:rPr>
              <a:t> </a:t>
            </a:r>
            <a:r>
              <a:rPr sz="1300" b="1" i="1" spc="5" dirty="0">
                <a:solidFill>
                  <a:srgbClr val="FFFFFF"/>
                </a:solidFill>
                <a:latin typeface="Times New Roman"/>
                <a:cs typeface="Times New Roman"/>
              </a:rPr>
              <a:t>Charities’</a:t>
            </a:r>
            <a:endParaRPr sz="1300" dirty="0">
              <a:latin typeface="Times New Roman"/>
              <a:cs typeface="Times New Roman"/>
            </a:endParaRPr>
          </a:p>
          <a:p>
            <a:pPr marL="1219835" marR="631825" indent="-537845">
              <a:lnSpc>
                <a:spcPts val="1590"/>
              </a:lnSpc>
              <a:spcBef>
                <a:spcPts val="45"/>
              </a:spcBef>
            </a:pPr>
            <a:r>
              <a:rPr sz="1300" b="1" spc="5" dirty="0">
                <a:solidFill>
                  <a:srgbClr val="FFFFFF"/>
                </a:solidFill>
                <a:latin typeface="Times New Roman"/>
                <a:cs typeface="Times New Roman"/>
              </a:rPr>
              <a:t>Fr. C. Rodrigues Institute</a:t>
            </a:r>
            <a:r>
              <a:rPr sz="1300" b="1" spc="-25" dirty="0">
                <a:solidFill>
                  <a:srgbClr val="FFFFFF"/>
                </a:solidFill>
                <a:latin typeface="Times New Roman"/>
                <a:cs typeface="Times New Roman"/>
              </a:rPr>
              <a:t> </a:t>
            </a:r>
            <a:r>
              <a:rPr sz="1300" b="1" spc="5" dirty="0">
                <a:solidFill>
                  <a:srgbClr val="FFFFFF"/>
                </a:solidFill>
                <a:latin typeface="Times New Roman"/>
                <a:cs typeface="Times New Roman"/>
              </a:rPr>
              <a:t>of  Technology,</a:t>
            </a:r>
            <a:endParaRPr sz="1300" dirty="0">
              <a:latin typeface="Times New Roman"/>
              <a:cs typeface="Times New Roman"/>
            </a:endParaRPr>
          </a:p>
          <a:p>
            <a:pPr marL="680085">
              <a:lnSpc>
                <a:spcPts val="1525"/>
              </a:lnSpc>
            </a:pPr>
            <a:r>
              <a:rPr sz="1300" b="1" spc="5" dirty="0">
                <a:solidFill>
                  <a:srgbClr val="FFFFFF"/>
                </a:solidFill>
                <a:latin typeface="Times New Roman"/>
                <a:cs typeface="Times New Roman"/>
              </a:rPr>
              <a:t>Vashi, Navi Mumbai,</a:t>
            </a:r>
            <a:r>
              <a:rPr sz="1300" b="1" spc="-15" dirty="0">
                <a:solidFill>
                  <a:srgbClr val="FFFFFF"/>
                </a:solidFill>
                <a:latin typeface="Times New Roman"/>
                <a:cs typeface="Times New Roman"/>
              </a:rPr>
              <a:t> </a:t>
            </a:r>
            <a:r>
              <a:rPr sz="1300" b="1" spc="5" dirty="0">
                <a:solidFill>
                  <a:srgbClr val="FFFFFF"/>
                </a:solidFill>
                <a:latin typeface="Times New Roman"/>
                <a:cs typeface="Times New Roman"/>
              </a:rPr>
              <a:t>India</a:t>
            </a:r>
            <a:endParaRPr sz="13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marL="1486535">
              <a:lnSpc>
                <a:spcPct val="100000"/>
              </a:lnSpc>
            </a:pPr>
            <a:endParaRPr lang="en-US" sz="1400" dirty="0">
              <a:latin typeface="Times New Roman"/>
              <a:cs typeface="Times New Roman"/>
            </a:endParaRPr>
          </a:p>
          <a:p>
            <a:pPr marL="1486535">
              <a:lnSpc>
                <a:spcPct val="100000"/>
              </a:lnSpc>
            </a:pPr>
            <a:endParaRPr lang="en-US" sz="1400" b="1" spc="-5" dirty="0">
              <a:solidFill>
                <a:srgbClr val="FFFFFF"/>
              </a:solidFill>
              <a:latin typeface="Times New Roman"/>
              <a:cs typeface="Times New Roman"/>
            </a:endParaRPr>
          </a:p>
          <a:p>
            <a:pPr marL="1486535">
              <a:lnSpc>
                <a:spcPct val="100000"/>
              </a:lnSpc>
            </a:pPr>
            <a:r>
              <a:rPr sz="2150" b="1" spc="-5" dirty="0" smtClean="0">
                <a:solidFill>
                  <a:srgbClr val="FFFFFF"/>
                </a:solidFill>
                <a:latin typeface="Calibri"/>
                <a:cs typeface="Calibri"/>
              </a:rPr>
              <a:t>E-SAHAYA</a:t>
            </a:r>
            <a:endParaRPr sz="2150" dirty="0">
              <a:latin typeface="Calibri"/>
              <a:cs typeface="Calibri"/>
            </a:endParaRPr>
          </a:p>
          <a:p>
            <a:pPr marL="890269" marR="883285" indent="635" algn="ctr">
              <a:lnSpc>
                <a:spcPct val="118400"/>
              </a:lnSpc>
              <a:spcBef>
                <a:spcPts val="1570"/>
              </a:spcBef>
            </a:pPr>
            <a:r>
              <a:rPr sz="1550" b="1" spc="5" dirty="0">
                <a:solidFill>
                  <a:srgbClr val="FFFFFF"/>
                </a:solidFill>
                <a:latin typeface="Calibri"/>
                <a:cs typeface="Calibri"/>
              </a:rPr>
              <a:t>GROUP 17 SE IT  </a:t>
            </a:r>
            <a:r>
              <a:rPr sz="1350" b="1" spc="5" dirty="0">
                <a:solidFill>
                  <a:srgbClr val="FFFFFF"/>
                </a:solidFill>
                <a:latin typeface="Calibri"/>
                <a:cs typeface="Calibri"/>
              </a:rPr>
              <a:t>FCRIT, </a:t>
            </a:r>
            <a:r>
              <a:rPr sz="1350" b="1" dirty="0">
                <a:solidFill>
                  <a:srgbClr val="FFFFFF"/>
                </a:solidFill>
                <a:latin typeface="Calibri"/>
                <a:cs typeface="Calibri"/>
              </a:rPr>
              <a:t>VASHI  </a:t>
            </a:r>
            <a:r>
              <a:rPr sz="1350" b="1" spc="10" dirty="0">
                <a:solidFill>
                  <a:srgbClr val="FFFFFF"/>
                </a:solidFill>
                <a:latin typeface="Calibri"/>
                <a:cs typeface="Calibri"/>
              </a:rPr>
              <a:t>MUMBAI</a:t>
            </a:r>
            <a:r>
              <a:rPr sz="1350" b="1" spc="-45" dirty="0">
                <a:solidFill>
                  <a:srgbClr val="FFFFFF"/>
                </a:solidFill>
                <a:latin typeface="Calibri"/>
                <a:cs typeface="Calibri"/>
              </a:rPr>
              <a:t> </a:t>
            </a:r>
            <a:r>
              <a:rPr sz="1350" b="1" dirty="0">
                <a:solidFill>
                  <a:srgbClr val="FFFFFF"/>
                </a:solidFill>
                <a:latin typeface="Calibri"/>
                <a:cs typeface="Calibri"/>
              </a:rPr>
              <a:t>UNIVERSITY</a:t>
            </a:r>
            <a:endParaRPr sz="1350" dirty="0">
              <a:latin typeface="Calibri"/>
              <a:cs typeface="Calibri"/>
            </a:endParaRPr>
          </a:p>
          <a:p>
            <a:pPr marL="155575">
              <a:lnSpc>
                <a:spcPct val="100000"/>
              </a:lnSpc>
              <a:spcBef>
                <a:spcPts val="1065"/>
              </a:spcBef>
            </a:pPr>
            <a:endParaRPr lang="en-US" sz="1750" dirty="0" smtClean="0">
              <a:solidFill>
                <a:srgbClr val="FFFFFF"/>
              </a:solidFill>
              <a:latin typeface="Calibri"/>
              <a:cs typeface="Calibri"/>
            </a:endParaRPr>
          </a:p>
          <a:p>
            <a:pPr marL="155575">
              <a:lnSpc>
                <a:spcPct val="100000"/>
              </a:lnSpc>
              <a:spcBef>
                <a:spcPts val="1065"/>
              </a:spcBef>
            </a:pPr>
            <a:r>
              <a:rPr sz="1750" dirty="0" smtClean="0">
                <a:solidFill>
                  <a:srgbClr val="FFFFFF"/>
                </a:solidFill>
                <a:latin typeface="Calibri"/>
                <a:cs typeface="Calibri"/>
              </a:rPr>
              <a:t>ABSTRACT</a:t>
            </a:r>
            <a:endParaRPr sz="1750" dirty="0">
              <a:latin typeface="Calibri"/>
              <a:cs typeface="Calibri"/>
            </a:endParaRPr>
          </a:p>
          <a:p>
            <a:pPr marL="155575" marR="222885" algn="just">
              <a:lnSpc>
                <a:spcPct val="102000"/>
              </a:lnSpc>
              <a:spcBef>
                <a:spcPts val="575"/>
              </a:spcBef>
            </a:pPr>
            <a:r>
              <a:rPr sz="1150" spc="5" dirty="0">
                <a:solidFill>
                  <a:srgbClr val="FFFFFF"/>
                </a:solidFill>
                <a:latin typeface="Arial"/>
                <a:cs typeface="Arial"/>
              </a:rPr>
              <a:t>In today’s World, progressive </a:t>
            </a:r>
            <a:r>
              <a:rPr sz="1150" spc="10" dirty="0">
                <a:solidFill>
                  <a:srgbClr val="FFFFFF"/>
                </a:solidFill>
                <a:latin typeface="Arial"/>
                <a:cs typeface="Arial"/>
              </a:rPr>
              <a:t>countries </a:t>
            </a:r>
            <a:r>
              <a:rPr sz="1150" spc="5" dirty="0">
                <a:solidFill>
                  <a:srgbClr val="FFFFFF"/>
                </a:solidFill>
                <a:latin typeface="Arial"/>
                <a:cs typeface="Arial"/>
              </a:rPr>
              <a:t>have  </a:t>
            </a:r>
            <a:r>
              <a:rPr sz="1150" spc="10" dirty="0">
                <a:solidFill>
                  <a:srgbClr val="FFFFFF"/>
                </a:solidFill>
                <a:latin typeface="Arial"/>
                <a:cs typeface="Arial"/>
              </a:rPr>
              <a:t>achieved more than 96% </a:t>
            </a:r>
            <a:r>
              <a:rPr sz="1150" spc="5" dirty="0">
                <a:solidFill>
                  <a:srgbClr val="FFFFFF"/>
                </a:solidFill>
                <a:latin typeface="Arial"/>
                <a:cs typeface="Arial"/>
              </a:rPr>
              <a:t>of Digitalization in  their </a:t>
            </a:r>
            <a:r>
              <a:rPr sz="1150" spc="10" dirty="0">
                <a:solidFill>
                  <a:srgbClr val="FFFFFF"/>
                </a:solidFill>
                <a:latin typeface="Arial"/>
                <a:cs typeface="Arial"/>
              </a:rPr>
              <a:t>Governing system. </a:t>
            </a:r>
            <a:r>
              <a:rPr sz="1150" spc="5" dirty="0">
                <a:solidFill>
                  <a:srgbClr val="FFFFFF"/>
                </a:solidFill>
                <a:latin typeface="Arial"/>
                <a:cs typeface="Arial"/>
              </a:rPr>
              <a:t>This </a:t>
            </a:r>
            <a:r>
              <a:rPr sz="1150" spc="10" dirty="0">
                <a:solidFill>
                  <a:srgbClr val="FFFFFF"/>
                </a:solidFill>
                <a:latin typeface="Arial"/>
                <a:cs typeface="Arial"/>
              </a:rPr>
              <a:t>makes  governing a </a:t>
            </a:r>
            <a:r>
              <a:rPr sz="1150" spc="5" dirty="0">
                <a:solidFill>
                  <a:srgbClr val="FFFFFF"/>
                </a:solidFill>
                <a:latin typeface="Arial"/>
                <a:cs typeface="Arial"/>
              </a:rPr>
              <a:t>lot </a:t>
            </a:r>
            <a:r>
              <a:rPr sz="1150" spc="10" dirty="0">
                <a:solidFill>
                  <a:srgbClr val="FFFFFF"/>
                </a:solidFill>
                <a:latin typeface="Arial"/>
                <a:cs typeface="Arial"/>
              </a:rPr>
              <a:t>easier and people </a:t>
            </a:r>
            <a:r>
              <a:rPr sz="1150" spc="5" dirty="0">
                <a:solidFill>
                  <a:srgbClr val="FFFFFF"/>
                </a:solidFill>
                <a:latin typeface="Arial"/>
                <a:cs typeface="Arial"/>
              </a:rPr>
              <a:t>too, feel  </a:t>
            </a:r>
            <a:r>
              <a:rPr sz="1150" spc="10" dirty="0">
                <a:solidFill>
                  <a:srgbClr val="FFFFFF"/>
                </a:solidFill>
                <a:latin typeface="Arial"/>
                <a:cs typeface="Arial"/>
              </a:rPr>
              <a:t>they </a:t>
            </a:r>
            <a:r>
              <a:rPr sz="1150" spc="5" dirty="0">
                <a:solidFill>
                  <a:srgbClr val="FFFFFF"/>
                </a:solidFill>
                <a:latin typeface="Arial"/>
                <a:cs typeface="Arial"/>
              </a:rPr>
              <a:t>are involved in </a:t>
            </a:r>
            <a:r>
              <a:rPr sz="1150" spc="10" dirty="0">
                <a:solidFill>
                  <a:srgbClr val="FFFFFF"/>
                </a:solidFill>
                <a:latin typeface="Arial"/>
                <a:cs typeface="Arial"/>
              </a:rPr>
              <a:t>the system. </a:t>
            </a:r>
            <a:r>
              <a:rPr sz="1150" spc="15" dirty="0">
                <a:solidFill>
                  <a:srgbClr val="FFFFFF"/>
                </a:solidFill>
                <a:latin typeface="Arial"/>
                <a:cs typeface="Arial"/>
              </a:rPr>
              <a:t>A </a:t>
            </a:r>
            <a:r>
              <a:rPr sz="1150" spc="10" dirty="0">
                <a:solidFill>
                  <a:srgbClr val="FFFFFF"/>
                </a:solidFill>
                <a:latin typeface="Arial"/>
                <a:cs typeface="Arial"/>
              </a:rPr>
              <a:t>major </a:t>
            </a:r>
            <a:r>
              <a:rPr sz="1150" spc="5" dirty="0">
                <a:solidFill>
                  <a:srgbClr val="FFFFFF"/>
                </a:solidFill>
                <a:latin typeface="Arial"/>
                <a:cs typeface="Arial"/>
              </a:rPr>
              <a:t>part  of this is </a:t>
            </a:r>
            <a:r>
              <a:rPr sz="1150" spc="10" dirty="0">
                <a:solidFill>
                  <a:srgbClr val="FFFFFF"/>
                </a:solidFill>
                <a:latin typeface="Arial"/>
                <a:cs typeface="Arial"/>
              </a:rPr>
              <a:t>grievance </a:t>
            </a:r>
            <a:r>
              <a:rPr sz="1150" spc="5" dirty="0">
                <a:solidFill>
                  <a:srgbClr val="FFFFFF"/>
                </a:solidFill>
                <a:latin typeface="Arial"/>
                <a:cs typeface="Arial"/>
              </a:rPr>
              <a:t>reporting. It is possible  </a:t>
            </a:r>
            <a:r>
              <a:rPr sz="1150" spc="10" dirty="0">
                <a:solidFill>
                  <a:srgbClr val="FFFFFF"/>
                </a:solidFill>
                <a:latin typeface="Arial"/>
                <a:cs typeface="Arial"/>
              </a:rPr>
              <a:t>because they have a small area and </a:t>
            </a:r>
            <a:r>
              <a:rPr sz="1150" spc="5" dirty="0">
                <a:solidFill>
                  <a:srgbClr val="FFFFFF"/>
                </a:solidFill>
                <a:latin typeface="Arial"/>
                <a:cs typeface="Arial"/>
              </a:rPr>
              <a:t>less  density of population </a:t>
            </a:r>
            <a:r>
              <a:rPr sz="1150" spc="10" dirty="0">
                <a:solidFill>
                  <a:srgbClr val="FFFFFF"/>
                </a:solidFill>
                <a:latin typeface="Arial"/>
                <a:cs typeface="Arial"/>
              </a:rPr>
              <a:t>as compared </a:t>
            </a:r>
            <a:r>
              <a:rPr sz="1150" spc="5" dirty="0">
                <a:solidFill>
                  <a:srgbClr val="FFFFFF"/>
                </a:solidFill>
                <a:latin typeface="Arial"/>
                <a:cs typeface="Arial"/>
              </a:rPr>
              <a:t>to our  </a:t>
            </a:r>
            <a:r>
              <a:rPr sz="1150" spc="10" dirty="0">
                <a:solidFill>
                  <a:srgbClr val="FFFFFF"/>
                </a:solidFill>
                <a:latin typeface="Arial"/>
                <a:cs typeface="Arial"/>
              </a:rPr>
              <a:t>country. </a:t>
            </a:r>
            <a:r>
              <a:rPr sz="1150" spc="5" dirty="0">
                <a:solidFill>
                  <a:srgbClr val="FFFFFF"/>
                </a:solidFill>
                <a:latin typeface="Arial"/>
                <a:cs typeface="Arial"/>
              </a:rPr>
              <a:t>So, </a:t>
            </a:r>
            <a:r>
              <a:rPr sz="1150" spc="10" dirty="0">
                <a:solidFill>
                  <a:srgbClr val="FFFFFF"/>
                </a:solidFill>
                <a:latin typeface="Arial"/>
                <a:cs typeface="Arial"/>
              </a:rPr>
              <a:t>the problem can be </a:t>
            </a:r>
            <a:r>
              <a:rPr sz="1150" spc="5" dirty="0">
                <a:solidFill>
                  <a:srgbClr val="FFFFFF"/>
                </a:solidFill>
                <a:latin typeface="Arial"/>
                <a:cs typeface="Arial"/>
              </a:rPr>
              <a:t>solved </a:t>
            </a:r>
            <a:r>
              <a:rPr sz="1150" spc="10" dirty="0">
                <a:solidFill>
                  <a:srgbClr val="FFFFFF"/>
                </a:solidFill>
                <a:latin typeface="Arial"/>
                <a:cs typeface="Arial"/>
              </a:rPr>
              <a:t>by  </a:t>
            </a:r>
            <a:r>
              <a:rPr sz="1150" spc="5" dirty="0">
                <a:solidFill>
                  <a:srgbClr val="FFFFFF"/>
                </a:solidFill>
                <a:latin typeface="Arial"/>
                <a:cs typeface="Arial"/>
              </a:rPr>
              <a:t>first </a:t>
            </a:r>
            <a:r>
              <a:rPr sz="1150" spc="10" dirty="0">
                <a:solidFill>
                  <a:srgbClr val="FFFFFF"/>
                </a:solidFill>
                <a:latin typeface="Arial"/>
                <a:cs typeface="Arial"/>
              </a:rPr>
              <a:t>implementing such </a:t>
            </a:r>
            <a:r>
              <a:rPr sz="1150" spc="5" dirty="0">
                <a:solidFill>
                  <a:srgbClr val="FFFFFF"/>
                </a:solidFill>
                <a:latin typeface="Arial"/>
                <a:cs typeface="Arial"/>
              </a:rPr>
              <a:t>digitalization in  smaller </a:t>
            </a:r>
            <a:r>
              <a:rPr sz="1150" spc="10" dirty="0">
                <a:solidFill>
                  <a:srgbClr val="FFFFFF"/>
                </a:solidFill>
                <a:latin typeface="Arial"/>
                <a:cs typeface="Arial"/>
              </a:rPr>
              <a:t>areas </a:t>
            </a:r>
            <a:r>
              <a:rPr sz="1150" spc="5" dirty="0">
                <a:solidFill>
                  <a:srgbClr val="FFFFFF"/>
                </a:solidFill>
                <a:latin typeface="Arial"/>
                <a:cs typeface="Arial"/>
              </a:rPr>
              <a:t>to </a:t>
            </a:r>
            <a:r>
              <a:rPr sz="1150" spc="10" dirty="0">
                <a:solidFill>
                  <a:srgbClr val="FFFFFF"/>
                </a:solidFill>
                <a:latin typeface="Arial"/>
                <a:cs typeface="Arial"/>
              </a:rPr>
              <a:t>check whether </a:t>
            </a:r>
            <a:r>
              <a:rPr sz="1150" spc="5" dirty="0">
                <a:solidFill>
                  <a:srgbClr val="FFFFFF"/>
                </a:solidFill>
                <a:latin typeface="Arial"/>
                <a:cs typeface="Arial"/>
              </a:rPr>
              <a:t>it is</a:t>
            </a:r>
            <a:r>
              <a:rPr sz="1150" spc="-5" dirty="0">
                <a:solidFill>
                  <a:srgbClr val="FFFFFF"/>
                </a:solidFill>
                <a:latin typeface="Arial"/>
                <a:cs typeface="Arial"/>
              </a:rPr>
              <a:t> </a:t>
            </a:r>
            <a:r>
              <a:rPr sz="1150" spc="5" dirty="0">
                <a:solidFill>
                  <a:srgbClr val="FFFFFF"/>
                </a:solidFill>
                <a:latin typeface="Arial"/>
                <a:cs typeface="Arial"/>
              </a:rPr>
              <a:t>effective.</a:t>
            </a:r>
            <a:endParaRPr sz="1150" dirty="0">
              <a:latin typeface="Arial"/>
              <a:cs typeface="Arial"/>
            </a:endParaRPr>
          </a:p>
          <a:p>
            <a:pPr marL="155575">
              <a:lnSpc>
                <a:spcPct val="100000"/>
              </a:lnSpc>
              <a:spcBef>
                <a:spcPts val="610"/>
              </a:spcBef>
            </a:pPr>
            <a:endParaRPr lang="en-US" sz="1750" dirty="0" smtClean="0">
              <a:solidFill>
                <a:srgbClr val="FFFFFF"/>
              </a:solidFill>
              <a:latin typeface="Calibri"/>
              <a:cs typeface="Calibri"/>
            </a:endParaRPr>
          </a:p>
          <a:p>
            <a:pPr marL="155575">
              <a:lnSpc>
                <a:spcPct val="100000"/>
              </a:lnSpc>
              <a:spcBef>
                <a:spcPts val="610"/>
              </a:spcBef>
            </a:pPr>
            <a:r>
              <a:rPr lang="en-US" sz="1750" dirty="0" smtClean="0">
                <a:solidFill>
                  <a:srgbClr val="FFFFFF"/>
                </a:solidFill>
                <a:latin typeface="Calibri"/>
                <a:cs typeface="Calibri"/>
              </a:rPr>
              <a:t>MEMBERS</a:t>
            </a:r>
            <a:endParaRPr sz="1750" dirty="0">
              <a:latin typeface="Calibri"/>
              <a:cs typeface="Calibri"/>
            </a:endParaRPr>
          </a:p>
          <a:p>
            <a:pPr marL="155575">
              <a:lnSpc>
                <a:spcPct val="100000"/>
              </a:lnSpc>
              <a:spcBef>
                <a:spcPts val="270"/>
              </a:spcBef>
            </a:pPr>
            <a:r>
              <a:rPr sz="1150" spc="15" dirty="0">
                <a:solidFill>
                  <a:srgbClr val="FFFFFF"/>
                </a:solidFill>
                <a:latin typeface="Arial"/>
                <a:cs typeface="Arial"/>
              </a:rPr>
              <a:t>AMAY </a:t>
            </a:r>
            <a:r>
              <a:rPr sz="1150" spc="10" dirty="0">
                <a:solidFill>
                  <a:srgbClr val="FFFFFF"/>
                </a:solidFill>
                <a:latin typeface="Arial"/>
                <a:cs typeface="Arial"/>
              </a:rPr>
              <a:t>RAVI TRIPATHI </a:t>
            </a:r>
            <a:r>
              <a:rPr sz="1150" spc="5" dirty="0">
                <a:solidFill>
                  <a:srgbClr val="FFFFFF"/>
                </a:solidFill>
                <a:latin typeface="Arial"/>
                <a:cs typeface="Arial"/>
              </a:rPr>
              <a:t>-</a:t>
            </a:r>
            <a:r>
              <a:rPr sz="1150" spc="-25" dirty="0">
                <a:solidFill>
                  <a:srgbClr val="FFFFFF"/>
                </a:solidFill>
                <a:latin typeface="Arial"/>
                <a:cs typeface="Arial"/>
              </a:rPr>
              <a:t> </a:t>
            </a:r>
            <a:r>
              <a:rPr sz="1150" spc="5" dirty="0">
                <a:solidFill>
                  <a:srgbClr val="FFFFFF"/>
                </a:solidFill>
                <a:latin typeface="Arial"/>
                <a:cs typeface="Arial"/>
              </a:rPr>
              <a:t>5019160</a:t>
            </a:r>
            <a:endParaRPr sz="1150" dirty="0">
              <a:latin typeface="Arial"/>
              <a:cs typeface="Arial"/>
            </a:endParaRPr>
          </a:p>
          <a:p>
            <a:pPr marL="155575" marR="664845">
              <a:lnSpc>
                <a:spcPct val="102000"/>
              </a:lnSpc>
            </a:pPr>
            <a:r>
              <a:rPr sz="1150" spc="5" dirty="0">
                <a:solidFill>
                  <a:srgbClr val="FFFFFF"/>
                </a:solidFill>
                <a:latin typeface="Arial"/>
                <a:cs typeface="Arial"/>
              </a:rPr>
              <a:t>Email: </a:t>
            </a:r>
            <a:r>
              <a:rPr sz="1150" spc="10" dirty="0">
                <a:solidFill>
                  <a:srgbClr val="FFFFFF"/>
                </a:solidFill>
                <a:latin typeface="Arial"/>
                <a:cs typeface="Arial"/>
                <a:hlinkClick r:id="rId5"/>
              </a:rPr>
              <a:t>amaytripathi16@gmail.co </a:t>
            </a:r>
            <a:r>
              <a:rPr sz="1150" spc="10" dirty="0">
                <a:solidFill>
                  <a:srgbClr val="FFFFFF"/>
                </a:solidFill>
                <a:latin typeface="Arial"/>
                <a:cs typeface="Arial"/>
              </a:rPr>
              <a:t> CRISTON </a:t>
            </a:r>
            <a:r>
              <a:rPr sz="1150" spc="15" dirty="0">
                <a:solidFill>
                  <a:srgbClr val="FFFFFF"/>
                </a:solidFill>
                <a:latin typeface="Arial"/>
                <a:cs typeface="Arial"/>
              </a:rPr>
              <a:t>CONRAD LOBO </a:t>
            </a:r>
            <a:r>
              <a:rPr sz="1150" spc="5" dirty="0">
                <a:solidFill>
                  <a:srgbClr val="FFFFFF"/>
                </a:solidFill>
                <a:latin typeface="Arial"/>
                <a:cs typeface="Arial"/>
              </a:rPr>
              <a:t>-</a:t>
            </a:r>
            <a:r>
              <a:rPr sz="1150" spc="-75" dirty="0">
                <a:solidFill>
                  <a:srgbClr val="FFFFFF"/>
                </a:solidFill>
                <a:latin typeface="Arial"/>
                <a:cs typeface="Arial"/>
              </a:rPr>
              <a:t> </a:t>
            </a:r>
            <a:r>
              <a:rPr sz="1150" spc="5" dirty="0">
                <a:solidFill>
                  <a:srgbClr val="FFFFFF"/>
                </a:solidFill>
                <a:latin typeface="Arial"/>
                <a:cs typeface="Arial"/>
              </a:rPr>
              <a:t>5019132</a:t>
            </a:r>
            <a:endParaRPr sz="1150" dirty="0">
              <a:latin typeface="Arial"/>
              <a:cs typeface="Arial"/>
            </a:endParaRPr>
          </a:p>
          <a:p>
            <a:pPr marL="155575">
              <a:lnSpc>
                <a:spcPct val="100000"/>
              </a:lnSpc>
              <a:spcBef>
                <a:spcPts val="30"/>
              </a:spcBef>
            </a:pPr>
            <a:r>
              <a:rPr sz="1150" spc="5" dirty="0">
                <a:solidFill>
                  <a:srgbClr val="FFFFFF"/>
                </a:solidFill>
                <a:latin typeface="Arial"/>
                <a:cs typeface="Arial"/>
              </a:rPr>
              <a:t>Email: </a:t>
            </a:r>
            <a:r>
              <a:rPr sz="1150" spc="10" dirty="0">
                <a:solidFill>
                  <a:srgbClr val="FFFFFF"/>
                </a:solidFill>
                <a:latin typeface="Arial"/>
                <a:cs typeface="Arial"/>
                <a:hlinkClick r:id="rId6"/>
              </a:rPr>
              <a:t>cris10lobo@gmail.com</a:t>
            </a:r>
            <a:endParaRPr sz="1150" dirty="0">
              <a:latin typeface="Arial"/>
              <a:cs typeface="Arial"/>
            </a:endParaRPr>
          </a:p>
          <a:p>
            <a:pPr marL="155575">
              <a:lnSpc>
                <a:spcPct val="100000"/>
              </a:lnSpc>
              <a:spcBef>
                <a:spcPts val="25"/>
              </a:spcBef>
            </a:pPr>
            <a:r>
              <a:rPr sz="1150" spc="10" dirty="0">
                <a:solidFill>
                  <a:srgbClr val="FFFFFF"/>
                </a:solidFill>
                <a:latin typeface="Arial"/>
                <a:cs typeface="Arial"/>
              </a:rPr>
              <a:t>JIGNESH SHAILESH MATHURE </a:t>
            </a:r>
            <a:r>
              <a:rPr sz="1150" spc="5" dirty="0">
                <a:solidFill>
                  <a:srgbClr val="FFFFFF"/>
                </a:solidFill>
                <a:latin typeface="Arial"/>
                <a:cs typeface="Arial"/>
              </a:rPr>
              <a:t>-</a:t>
            </a:r>
            <a:r>
              <a:rPr sz="1150" dirty="0">
                <a:solidFill>
                  <a:srgbClr val="FFFFFF"/>
                </a:solidFill>
                <a:latin typeface="Arial"/>
                <a:cs typeface="Arial"/>
              </a:rPr>
              <a:t> </a:t>
            </a:r>
            <a:r>
              <a:rPr sz="1150" spc="5" dirty="0">
                <a:solidFill>
                  <a:srgbClr val="FFFFFF"/>
                </a:solidFill>
                <a:latin typeface="Arial"/>
                <a:cs typeface="Arial"/>
              </a:rPr>
              <a:t>5019137</a:t>
            </a:r>
            <a:endParaRPr sz="1150" dirty="0">
              <a:latin typeface="Arial"/>
              <a:cs typeface="Arial"/>
            </a:endParaRPr>
          </a:p>
          <a:p>
            <a:pPr marL="155575">
              <a:lnSpc>
                <a:spcPct val="100000"/>
              </a:lnSpc>
              <a:spcBef>
                <a:spcPts val="25"/>
              </a:spcBef>
            </a:pPr>
            <a:r>
              <a:rPr sz="1150" spc="5" dirty="0">
                <a:solidFill>
                  <a:srgbClr val="FFFFFF"/>
                </a:solidFill>
                <a:latin typeface="Arial"/>
                <a:cs typeface="Arial"/>
              </a:rPr>
              <a:t>Email: </a:t>
            </a:r>
            <a:r>
              <a:rPr sz="1150" spc="10" dirty="0">
                <a:solidFill>
                  <a:srgbClr val="FFFFFF"/>
                </a:solidFill>
                <a:latin typeface="Arial"/>
                <a:cs typeface="Arial"/>
                <a:hlinkClick r:id="rId7"/>
              </a:rPr>
              <a:t>jigmaths2487@gmail.com</a:t>
            </a:r>
            <a:endParaRPr sz="1150" dirty="0">
              <a:latin typeface="Arial"/>
              <a:cs typeface="Arial"/>
            </a:endParaRPr>
          </a:p>
        </p:txBody>
      </p:sp>
      <p:sp>
        <p:nvSpPr>
          <p:cNvPr id="14" name="object 14"/>
          <p:cNvSpPr/>
          <p:nvPr/>
        </p:nvSpPr>
        <p:spPr>
          <a:xfrm>
            <a:off x="1214542" y="1284334"/>
            <a:ext cx="1369312" cy="1291877"/>
          </a:xfrm>
          <a:prstGeom prst="rect">
            <a:avLst/>
          </a:prstGeom>
          <a:blipFill>
            <a:blip r:embed="rId8" cstate="print"/>
            <a:stretch>
              <a:fillRect/>
            </a:stretch>
          </a:blipFill>
        </p:spPr>
        <p:txBody>
          <a:bodyPr wrap="square" lIns="0" tIns="0" rIns="0" bIns="0" rtlCol="0"/>
          <a:lstStyle/>
          <a:p>
            <a:endParaRPr/>
          </a:p>
        </p:txBody>
      </p:sp>
      <p:sp>
        <p:nvSpPr>
          <p:cNvPr id="16" name="object 16"/>
          <p:cNvSpPr/>
          <p:nvPr/>
        </p:nvSpPr>
        <p:spPr>
          <a:xfrm>
            <a:off x="12401995" y="5756473"/>
            <a:ext cx="2874886" cy="3070715"/>
          </a:xfrm>
          <a:prstGeom prst="rect">
            <a:avLst/>
          </a:prstGeom>
          <a:blipFill>
            <a:blip r:embed="rId9" cstate="print"/>
            <a:stretch>
              <a:fillRect/>
            </a:stretch>
          </a:blipFill>
        </p:spPr>
        <p:txBody>
          <a:bodyPr wrap="square" lIns="0" tIns="0" rIns="0" bIns="0" rtlCol="0"/>
          <a:lstStyle/>
          <a:p>
            <a:endParaRPr/>
          </a:p>
        </p:txBody>
      </p:sp>
      <p:sp>
        <p:nvSpPr>
          <p:cNvPr id="17" name="object 17"/>
          <p:cNvSpPr/>
          <p:nvPr/>
        </p:nvSpPr>
        <p:spPr>
          <a:xfrm>
            <a:off x="11807653" y="1591946"/>
            <a:ext cx="3493799" cy="2821275"/>
          </a:xfrm>
          <a:prstGeom prst="rect">
            <a:avLst/>
          </a:prstGeom>
          <a:blipFill>
            <a:blip r:embed="rId10" cstate="print"/>
            <a:stretch>
              <a:fillRect/>
            </a:stretch>
          </a:blipFill>
        </p:spPr>
        <p:txBody>
          <a:bodyPr wrap="square" lIns="0" tIns="0" rIns="0" bIns="0" rtlCol="0"/>
          <a:lstStyle/>
          <a:p>
            <a:endParaRPr/>
          </a:p>
        </p:txBody>
      </p:sp>
      <p:sp>
        <p:nvSpPr>
          <p:cNvPr id="18" name="object 18"/>
          <p:cNvSpPr/>
          <p:nvPr/>
        </p:nvSpPr>
        <p:spPr>
          <a:xfrm>
            <a:off x="8376708" y="6773592"/>
            <a:ext cx="1277727" cy="964996"/>
          </a:xfrm>
          <a:prstGeom prst="rect">
            <a:avLst/>
          </a:prstGeom>
          <a:blipFill>
            <a:blip r:embed="rId11" cstate="print"/>
            <a:stretch>
              <a:fillRect/>
            </a:stretch>
          </a:blipFill>
        </p:spPr>
        <p:txBody>
          <a:bodyPr wrap="square" lIns="0" tIns="0" rIns="0" bIns="0" rtlCol="0"/>
          <a:lstStyle/>
          <a:p>
            <a:endParaRPr/>
          </a:p>
        </p:txBody>
      </p:sp>
      <p:sp>
        <p:nvSpPr>
          <p:cNvPr id="19" name="object 19"/>
          <p:cNvSpPr/>
          <p:nvPr/>
        </p:nvSpPr>
        <p:spPr>
          <a:xfrm>
            <a:off x="9654435" y="6773592"/>
            <a:ext cx="2614277" cy="945637"/>
          </a:xfrm>
          <a:prstGeom prst="rect">
            <a:avLst/>
          </a:prstGeom>
          <a:blipFill>
            <a:blip r:embed="rId12" cstate="print"/>
            <a:stretch>
              <a:fillRect/>
            </a:stretch>
          </a:blipFill>
        </p:spPr>
        <p:txBody>
          <a:bodyPr wrap="square" lIns="0" tIns="0" rIns="0" bIns="0" rtlCol="0"/>
          <a:lstStyle/>
          <a:p>
            <a:endParaRPr/>
          </a:p>
        </p:txBody>
      </p:sp>
      <p:sp>
        <p:nvSpPr>
          <p:cNvPr id="20" name="object 20"/>
          <p:cNvSpPr/>
          <p:nvPr/>
        </p:nvSpPr>
        <p:spPr>
          <a:xfrm>
            <a:off x="8376708" y="7706571"/>
            <a:ext cx="3892004" cy="1120617"/>
          </a:xfrm>
          <a:prstGeom prst="rect">
            <a:avLst/>
          </a:prstGeom>
          <a:blipFill>
            <a:blip r:embed="rId13" cstate="print"/>
            <a:stretch>
              <a:fillRect/>
            </a:stretch>
          </a:blipFill>
        </p:spPr>
        <p:txBody>
          <a:bodyPr wrap="square" lIns="0" tIns="0" rIns="0" bIns="0" rtlCol="0"/>
          <a:lstStyle/>
          <a:p>
            <a:endParaRPr/>
          </a:p>
        </p:txBody>
      </p:sp>
      <p:sp>
        <p:nvSpPr>
          <p:cNvPr id="21" name="object 21"/>
          <p:cNvSpPr txBox="1"/>
          <p:nvPr/>
        </p:nvSpPr>
        <p:spPr>
          <a:xfrm>
            <a:off x="11119313" y="1382216"/>
            <a:ext cx="688340" cy="204470"/>
          </a:xfrm>
          <a:prstGeom prst="rect">
            <a:avLst/>
          </a:prstGeom>
        </p:spPr>
        <p:txBody>
          <a:bodyPr vert="horz" wrap="square" lIns="0" tIns="15240" rIns="0" bIns="0" rtlCol="0">
            <a:spAutoFit/>
          </a:bodyPr>
          <a:lstStyle/>
          <a:p>
            <a:pPr marL="12700">
              <a:lnSpc>
                <a:spcPct val="100000"/>
              </a:lnSpc>
              <a:spcBef>
                <a:spcPts val="120"/>
              </a:spcBef>
            </a:pPr>
            <a:r>
              <a:rPr sz="1150" b="1" spc="5" dirty="0">
                <a:latin typeface="Arial"/>
                <a:cs typeface="Arial"/>
              </a:rPr>
              <a:t>Stati</a:t>
            </a:r>
            <a:r>
              <a:rPr sz="1150" b="1" spc="10" dirty="0">
                <a:latin typeface="Arial"/>
                <a:cs typeface="Arial"/>
              </a:rPr>
              <a:t>stics</a:t>
            </a:r>
            <a:endParaRPr sz="1150" dirty="0">
              <a:latin typeface="Arial"/>
              <a:cs typeface="Arial"/>
            </a:endParaRPr>
          </a:p>
        </p:txBody>
      </p:sp>
      <p:sp>
        <p:nvSpPr>
          <p:cNvPr id="22" name="object 22"/>
          <p:cNvSpPr txBox="1"/>
          <p:nvPr/>
        </p:nvSpPr>
        <p:spPr>
          <a:xfrm>
            <a:off x="14500970" y="1393098"/>
            <a:ext cx="786130" cy="204470"/>
          </a:xfrm>
          <a:prstGeom prst="rect">
            <a:avLst/>
          </a:prstGeom>
        </p:spPr>
        <p:txBody>
          <a:bodyPr vert="horz" wrap="square" lIns="0" tIns="15240" rIns="0" bIns="0" rtlCol="0">
            <a:spAutoFit/>
          </a:bodyPr>
          <a:lstStyle/>
          <a:p>
            <a:pPr marL="12700">
              <a:lnSpc>
                <a:spcPct val="100000"/>
              </a:lnSpc>
              <a:spcBef>
                <a:spcPts val="120"/>
              </a:spcBef>
            </a:pPr>
            <a:r>
              <a:rPr sz="1150" b="1" spc="15" dirty="0">
                <a:latin typeface="Arial"/>
                <a:cs typeface="Arial"/>
              </a:rPr>
              <a:t>H</a:t>
            </a:r>
            <a:r>
              <a:rPr sz="1150" b="1" spc="5" dirty="0">
                <a:latin typeface="Arial"/>
                <a:cs typeface="Arial"/>
              </a:rPr>
              <a:t>o</a:t>
            </a:r>
            <a:r>
              <a:rPr sz="1150" b="1" spc="10" dirty="0">
                <a:latin typeface="Arial"/>
                <a:cs typeface="Arial"/>
              </a:rPr>
              <a:t>mepa</a:t>
            </a:r>
            <a:r>
              <a:rPr sz="1150" b="1" spc="5" dirty="0">
                <a:latin typeface="Arial"/>
                <a:cs typeface="Arial"/>
              </a:rPr>
              <a:t>g</a:t>
            </a:r>
            <a:r>
              <a:rPr sz="1150" b="1" spc="10" dirty="0">
                <a:latin typeface="Arial"/>
                <a:cs typeface="Arial"/>
              </a:rPr>
              <a:t>e</a:t>
            </a:r>
            <a:endParaRPr sz="1150">
              <a:latin typeface="Arial"/>
              <a:cs typeface="Arial"/>
            </a:endParaRPr>
          </a:p>
        </p:txBody>
      </p:sp>
      <p:sp>
        <p:nvSpPr>
          <p:cNvPr id="23" name="object 23"/>
          <p:cNvSpPr/>
          <p:nvPr/>
        </p:nvSpPr>
        <p:spPr>
          <a:xfrm>
            <a:off x="811775" y="2651134"/>
            <a:ext cx="725981" cy="702898"/>
          </a:xfrm>
          <a:prstGeom prst="rect">
            <a:avLst/>
          </a:prstGeom>
          <a:blipFill>
            <a:blip r:embed="rId14" cstate="print"/>
            <a:stretch>
              <a:fillRect/>
            </a:stretch>
          </a:blipFill>
        </p:spPr>
        <p:txBody>
          <a:bodyPr wrap="square" lIns="0" tIns="0" rIns="0" bIns="0" rtlCol="0"/>
          <a:lstStyle/>
          <a:p>
            <a:endParaRPr/>
          </a:p>
        </p:txBody>
      </p:sp>
      <p:pic>
        <p:nvPicPr>
          <p:cNvPr id="25" name="Picture 2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2371467" y="5756472"/>
            <a:ext cx="2898068" cy="302100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649</TotalTime>
  <Words>997</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Nirmala UI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Jignesh Mathure</dc:creator>
  <cp:lastModifiedBy>a</cp:lastModifiedBy>
  <cp:revision>20</cp:revision>
  <dcterms:created xsi:type="dcterms:W3CDTF">2020-11-30T09:42:42Z</dcterms:created>
  <dcterms:modified xsi:type="dcterms:W3CDTF">2020-12-10T16:45:51Z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2020-11-27T00:00:00Z</vt:filetime>
  </property>
  <property fmtid="{D5CDD505-2E9C-101B-9397-08002B2CF9AE}" pid="3" name="Creator">
    <vt:lpwstr>Microsoft® PowerPoint® 2016</vt:lpwstr>
  </property>
  <property fmtid="{D5CDD505-2E9C-101B-9397-08002B2CF9AE}" pid="4" name="LastSaved">
    <vt:filetime>2020-11-30T00:00:00Z</vt:filetime>
  </property>
</Properties>
</file>