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5" r:id="rId1"/>
  </p:sldMasterIdLst>
  <p:notesMasterIdLst>
    <p:notesMasterId r:id="rId34"/>
  </p:notesMasterIdLst>
  <p:handoutMasterIdLst>
    <p:handoutMasterId r:id="rId35"/>
  </p:handoutMasterIdLst>
  <p:sldIdLst>
    <p:sldId id="287" r:id="rId2"/>
    <p:sldId id="256" r:id="rId3"/>
    <p:sldId id="285" r:id="rId4"/>
    <p:sldId id="286" r:id="rId5"/>
    <p:sldId id="284" r:id="rId6"/>
    <p:sldId id="258" r:id="rId7"/>
    <p:sldId id="259" r:id="rId8"/>
    <p:sldId id="260" r:id="rId9"/>
    <p:sldId id="261" r:id="rId10"/>
    <p:sldId id="280" r:id="rId11"/>
    <p:sldId id="262" r:id="rId12"/>
    <p:sldId id="263" r:id="rId13"/>
    <p:sldId id="282" r:id="rId14"/>
    <p:sldId id="264" r:id="rId15"/>
    <p:sldId id="267" r:id="rId16"/>
    <p:sldId id="266" r:id="rId17"/>
    <p:sldId id="281" r:id="rId18"/>
    <p:sldId id="265" r:id="rId19"/>
    <p:sldId id="268" r:id="rId20"/>
    <p:sldId id="269" r:id="rId21"/>
    <p:sldId id="270" r:id="rId22"/>
    <p:sldId id="271" r:id="rId23"/>
    <p:sldId id="272" r:id="rId24"/>
    <p:sldId id="288" r:id="rId25"/>
    <p:sldId id="273" r:id="rId26"/>
    <p:sldId id="289" r:id="rId27"/>
    <p:sldId id="274" r:id="rId28"/>
    <p:sldId id="275" r:id="rId29"/>
    <p:sldId id="276" r:id="rId30"/>
    <p:sldId id="277" r:id="rId31"/>
    <p:sldId id="278" r:id="rId32"/>
    <p:sldId id="2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76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0T09:34:49.230"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Java Project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ABDF45-DD2C-4BEF-B9F2-F9523F1F2F26}" type="datetimeFigureOut">
              <a:rPr lang="en-US" smtClean="0"/>
              <a:t>12/12/2020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E6E9AD-0966-4486-B3F2-6699A7243D8B}" type="slidenum">
              <a:rPr lang="en-US" smtClean="0"/>
              <a:t>‹#›</a:t>
            </a:fld>
            <a:endParaRPr lang="en-US"/>
          </a:p>
        </p:txBody>
      </p:sp>
    </p:spTree>
    <p:extLst>
      <p:ext uri="{BB962C8B-B14F-4D97-AF65-F5344CB8AC3E}">
        <p14:creationId xmlns:p14="http://schemas.microsoft.com/office/powerpoint/2010/main" val="265005675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Java Project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53C7C-7739-470B-B808-79A6412BDBF3}"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0F351-FBFE-4C4E-ACF3-E405CC5BAD98}" type="slidenum">
              <a:rPr lang="en-US" smtClean="0"/>
              <a:t>‹#›</a:t>
            </a:fld>
            <a:endParaRPr lang="en-US"/>
          </a:p>
        </p:txBody>
      </p:sp>
    </p:spTree>
    <p:extLst>
      <p:ext uri="{BB962C8B-B14F-4D97-AF65-F5344CB8AC3E}">
        <p14:creationId xmlns:p14="http://schemas.microsoft.com/office/powerpoint/2010/main" val="321459359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21DDE10-BFEF-42C5-B246-077BEF2E90C7}" type="datetime1">
              <a:rPr lang="en-US" smtClean="0"/>
              <a:t>12/12/2020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smtClean="0"/>
              <a:t>Department of Information Technology</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19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5F6A562-C979-4860-985F-AE637D2A1587}" type="datetime1">
              <a:rPr lang="en-US" smtClean="0"/>
              <a:t>12/12/2020</a:t>
            </a:fld>
            <a:endParaRPr lang="en-US" dirty="0"/>
          </a:p>
        </p:txBody>
      </p:sp>
      <p:sp>
        <p:nvSpPr>
          <p:cNvPr id="6" name="Footer Placeholder 5"/>
          <p:cNvSpPr>
            <a:spLocks noGrp="1"/>
          </p:cNvSpPr>
          <p:nvPr>
            <p:ph type="ftr" sz="quarter" idx="11"/>
          </p:nvPr>
        </p:nvSpPr>
        <p:spPr/>
        <p:txBody>
          <a:bodyPr/>
          <a:lstStyle/>
          <a:p>
            <a:r>
              <a:rPr lang="en-US" smtClean="0"/>
              <a:t>Department of Information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374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06587A-3A20-4814-A80B-73238EEA9591}"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smtClean="0"/>
              <a:t>Department of Information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121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78925C-DAB9-4FA7-B7BF-D3A31C928A45}"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smtClean="0"/>
              <a:t>Department of Information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926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767B2F-32F6-43CA-87F5-40F84BB1A574}"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smtClean="0"/>
              <a:t>Department of Information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3114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BDF663-F0F9-4389-8EAA-B827EA6EB044}"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smtClean="0"/>
              <a:t>Department of Information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288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05FA87-B6B4-496C-B59B-2D2B9129C529}"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smtClean="0"/>
              <a:t>Department of Information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593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FAB725-E6C3-430A-A012-EFB816070133}"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smtClean="0"/>
              <a:t>Department of Information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1055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31F1E4-2D3B-43F2-B81F-A7EBB66A02DA}"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smtClean="0"/>
              <a:t>Department of Information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945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66C45D-453A-4258-BB77-7DE6166DEAC8}"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smtClean="0"/>
              <a:t>Department of Information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443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F78FF3-BDDE-4505-A699-AE382C9F7B60}"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smtClean="0"/>
              <a:t>Department of Information Technology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841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DA6FD7-2DEB-4F20-A9EA-B659E2856204}" type="datetime1">
              <a:rPr lang="en-US" smtClean="0"/>
              <a:t>12/12/2020</a:t>
            </a:fld>
            <a:endParaRPr lang="en-US" dirty="0"/>
          </a:p>
        </p:txBody>
      </p:sp>
      <p:sp>
        <p:nvSpPr>
          <p:cNvPr id="6" name="Footer Placeholder 5"/>
          <p:cNvSpPr>
            <a:spLocks noGrp="1"/>
          </p:cNvSpPr>
          <p:nvPr>
            <p:ph type="ftr" sz="quarter" idx="11"/>
          </p:nvPr>
        </p:nvSpPr>
        <p:spPr/>
        <p:txBody>
          <a:bodyPr/>
          <a:lstStyle/>
          <a:p>
            <a:r>
              <a:rPr lang="en-US" smtClean="0"/>
              <a:t>Department of Information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537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E32E45-1FC5-4B12-9829-7212A08CE0C3}" type="datetime1">
              <a:rPr lang="en-US" smtClean="0"/>
              <a:t>12/12/2020</a:t>
            </a:fld>
            <a:endParaRPr lang="en-US" dirty="0"/>
          </a:p>
        </p:txBody>
      </p:sp>
      <p:sp>
        <p:nvSpPr>
          <p:cNvPr id="8" name="Footer Placeholder 7"/>
          <p:cNvSpPr>
            <a:spLocks noGrp="1"/>
          </p:cNvSpPr>
          <p:nvPr>
            <p:ph type="ftr" sz="quarter" idx="11"/>
          </p:nvPr>
        </p:nvSpPr>
        <p:spPr/>
        <p:txBody>
          <a:bodyPr/>
          <a:lstStyle/>
          <a:p>
            <a:r>
              <a:rPr lang="en-US" smtClean="0"/>
              <a:t>Department of Information Technology</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28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BD86D7-5E11-43C8-B572-B0B69F31B084}" type="datetime1">
              <a:rPr lang="en-US" smtClean="0"/>
              <a:t>12/12/2020</a:t>
            </a:fld>
            <a:endParaRPr lang="en-US" dirty="0"/>
          </a:p>
        </p:txBody>
      </p:sp>
      <p:sp>
        <p:nvSpPr>
          <p:cNvPr id="4" name="Footer Placeholder 3"/>
          <p:cNvSpPr>
            <a:spLocks noGrp="1"/>
          </p:cNvSpPr>
          <p:nvPr>
            <p:ph type="ftr" sz="quarter" idx="11"/>
          </p:nvPr>
        </p:nvSpPr>
        <p:spPr/>
        <p:txBody>
          <a:bodyPr/>
          <a:lstStyle/>
          <a:p>
            <a:r>
              <a:rPr lang="en-US" smtClean="0"/>
              <a:t>Department of Information Technology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131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C6B50-D2EE-4EED-8F24-A8C1F43C0714}" type="datetime1">
              <a:rPr lang="en-US" smtClean="0"/>
              <a:t>12/12/2020</a:t>
            </a:fld>
            <a:endParaRPr lang="en-US" dirty="0"/>
          </a:p>
        </p:txBody>
      </p:sp>
      <p:sp>
        <p:nvSpPr>
          <p:cNvPr id="3" name="Footer Placeholder 2"/>
          <p:cNvSpPr>
            <a:spLocks noGrp="1"/>
          </p:cNvSpPr>
          <p:nvPr>
            <p:ph type="ftr" sz="quarter" idx="11"/>
          </p:nvPr>
        </p:nvSpPr>
        <p:spPr/>
        <p:txBody>
          <a:bodyPr/>
          <a:lstStyle/>
          <a:p>
            <a:r>
              <a:rPr lang="en-US" smtClean="0"/>
              <a:t>Department of Information Technology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464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782190-F816-40E0-B5C2-30298819C185}" type="datetime1">
              <a:rPr lang="en-US" smtClean="0"/>
              <a:t>12/12/2020</a:t>
            </a:fld>
            <a:endParaRPr lang="en-US" dirty="0"/>
          </a:p>
        </p:txBody>
      </p:sp>
      <p:sp>
        <p:nvSpPr>
          <p:cNvPr id="6" name="Footer Placeholder 5"/>
          <p:cNvSpPr>
            <a:spLocks noGrp="1"/>
          </p:cNvSpPr>
          <p:nvPr>
            <p:ph type="ftr" sz="quarter" idx="11"/>
          </p:nvPr>
        </p:nvSpPr>
        <p:spPr/>
        <p:txBody>
          <a:bodyPr/>
          <a:lstStyle/>
          <a:p>
            <a:r>
              <a:rPr lang="en-US" smtClean="0"/>
              <a:t>Department of Information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440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3E38FA-F565-42D8-A1B1-80BCA9332C9D}" type="datetime1">
              <a:rPr lang="en-US" smtClean="0"/>
              <a:t>12/12/2020</a:t>
            </a:fld>
            <a:endParaRPr lang="en-US" dirty="0"/>
          </a:p>
        </p:txBody>
      </p:sp>
      <p:sp>
        <p:nvSpPr>
          <p:cNvPr id="6" name="Footer Placeholder 5"/>
          <p:cNvSpPr>
            <a:spLocks noGrp="1"/>
          </p:cNvSpPr>
          <p:nvPr>
            <p:ph type="ftr" sz="quarter" idx="11"/>
          </p:nvPr>
        </p:nvSpPr>
        <p:spPr/>
        <p:txBody>
          <a:bodyPr/>
          <a:lstStyle/>
          <a:p>
            <a:r>
              <a:rPr lang="en-US" smtClean="0"/>
              <a:t>Department of Information Technology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596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B737F0-44B2-4C84-9313-9426D41DB01A}" type="datetime1">
              <a:rPr lang="en-US" smtClean="0"/>
              <a:t>12/12/2020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Department of Information Technology</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7591518"/>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 id="2147484052"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 Id="rId5" Type="http://schemas.openxmlformats.org/officeDocument/2006/relationships/image" Target="../media/image23.JPG"/><Relationship Id="rId4" Type="http://schemas.openxmlformats.org/officeDocument/2006/relationships/image" Target="../media/image2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z="1800" dirty="0" smtClean="0">
                <a:solidFill>
                  <a:schemeClr val="bg1"/>
                </a:solidFill>
              </a:rPr>
              <a:t>Department of Information Technology</a:t>
            </a:r>
            <a:endParaRPr lang="en-US" sz="1800" dirty="0">
              <a:solidFill>
                <a:schemeClr val="bg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z="2000" smtClean="0">
                <a:solidFill>
                  <a:schemeClr val="bg1"/>
                </a:solidFill>
              </a:rPr>
              <a:t>1</a:t>
            </a:fld>
            <a:endParaRPr lang="en-US" sz="2000" dirty="0">
              <a:solidFill>
                <a:schemeClr val="bg1"/>
              </a:solidFill>
            </a:endParaRPr>
          </a:p>
        </p:txBody>
      </p:sp>
      <p:sp>
        <p:nvSpPr>
          <p:cNvPr id="7" name="Rectangle 6"/>
          <p:cNvSpPr/>
          <p:nvPr/>
        </p:nvSpPr>
        <p:spPr>
          <a:xfrm>
            <a:off x="627797" y="630276"/>
            <a:ext cx="10795378" cy="5355312"/>
          </a:xfrm>
          <a:prstGeom prst="rect">
            <a:avLst/>
          </a:prstGeom>
        </p:spPr>
        <p:txBody>
          <a:bodyPr wrap="square">
            <a:spAutoFit/>
          </a:bodyPr>
          <a:lstStyle/>
          <a:p>
            <a:pPr algn="ctr"/>
            <a:endParaRPr lang="en-US" sz="1600" b="1" dirty="0" smtClean="0">
              <a:solidFill>
                <a:srgbClr val="000000"/>
              </a:solidFill>
              <a:latin typeface="Bookman Old Style" panose="02050604050505020204" pitchFamily="18" charset="0"/>
            </a:endParaRPr>
          </a:p>
          <a:p>
            <a:pPr algn="ctr"/>
            <a:r>
              <a:rPr lang="en-US" sz="3200" b="1" dirty="0" smtClean="0">
                <a:solidFill>
                  <a:srgbClr val="0070C0"/>
                </a:solidFill>
                <a:latin typeface="Arial" panose="020B0604020202020204" pitchFamily="34" charset="0"/>
              </a:rPr>
              <a:t>“</a:t>
            </a:r>
            <a:r>
              <a:rPr lang="en-US" sz="3200" b="1" dirty="0">
                <a:solidFill>
                  <a:srgbClr val="0070C0"/>
                </a:solidFill>
                <a:latin typeface="Arial" panose="020B0604020202020204" pitchFamily="34" charset="0"/>
              </a:rPr>
              <a:t>E-</a:t>
            </a:r>
            <a:r>
              <a:rPr lang="hi-IN" sz="3200" b="1" dirty="0">
                <a:solidFill>
                  <a:srgbClr val="0070C0"/>
                </a:solidFill>
                <a:latin typeface="Arial" panose="020B0604020202020204" pitchFamily="34" charset="0"/>
              </a:rPr>
              <a:t>सहाय” </a:t>
            </a:r>
            <a:endParaRPr lang="en-US" sz="3200" b="1" dirty="0" smtClean="0">
              <a:solidFill>
                <a:srgbClr val="0070C0"/>
              </a:solidFill>
              <a:latin typeface="Arial" panose="020B0604020202020204" pitchFamily="34" charset="0"/>
            </a:endParaRPr>
          </a:p>
          <a:p>
            <a:pPr algn="ctr"/>
            <a:endParaRPr lang="en-US" sz="2400" dirty="0" smtClean="0">
              <a:solidFill>
                <a:srgbClr val="000000"/>
              </a:solidFill>
              <a:latin typeface="Arial" panose="020B0604020202020204" pitchFamily="34" charset="0"/>
            </a:endParaRPr>
          </a:p>
          <a:p>
            <a:pPr algn="ctr"/>
            <a:r>
              <a:rPr lang="en-US" sz="1200" b="1" dirty="0" smtClean="0">
                <a:solidFill>
                  <a:srgbClr val="000000"/>
                </a:solidFill>
                <a:latin typeface="Bookman Old Style" panose="02050604050505020204" pitchFamily="18" charset="0"/>
              </a:rPr>
              <a:t>Submitted </a:t>
            </a:r>
            <a:r>
              <a:rPr lang="en-US" sz="1200" b="1" dirty="0">
                <a:solidFill>
                  <a:srgbClr val="000000"/>
                </a:solidFill>
                <a:latin typeface="Bookman Old Style" panose="02050604050505020204" pitchFamily="18" charset="0"/>
              </a:rPr>
              <a:t>in partial fulfillment of the requirement for Degree in Bachelor of Engineering (Information Technology</a:t>
            </a:r>
            <a:r>
              <a:rPr lang="en-US" sz="1400" b="1" dirty="0">
                <a:solidFill>
                  <a:srgbClr val="000000"/>
                </a:solidFill>
                <a:latin typeface="Arial" panose="020B0604020202020204" pitchFamily="34" charset="0"/>
              </a:rPr>
              <a:t>) </a:t>
            </a:r>
            <a:endParaRPr lang="en-US" sz="1600" dirty="0">
              <a:solidFill>
                <a:srgbClr val="000000"/>
              </a:solidFill>
              <a:latin typeface="Arial" panose="020B0604020202020204" pitchFamily="34" charset="0"/>
            </a:endParaRPr>
          </a:p>
          <a:p>
            <a:pPr algn="ctr"/>
            <a:endParaRPr lang="en-US" sz="1600" b="1" dirty="0" smtClean="0">
              <a:solidFill>
                <a:srgbClr val="000000"/>
              </a:solidFill>
              <a:latin typeface="Arial" panose="020B0604020202020204" pitchFamily="34" charset="0"/>
            </a:endParaRPr>
          </a:p>
          <a:p>
            <a:pPr algn="ctr"/>
            <a:r>
              <a:rPr lang="en-US" sz="1200" b="1" dirty="0" smtClean="0">
                <a:solidFill>
                  <a:srgbClr val="000000"/>
                </a:solidFill>
                <a:latin typeface="Arial" panose="020B0604020202020204" pitchFamily="34" charset="0"/>
              </a:rPr>
              <a:t>By</a:t>
            </a:r>
            <a:r>
              <a:rPr lang="en-US" sz="1600" b="1" dirty="0" smtClean="0">
                <a:solidFill>
                  <a:srgbClr val="000000"/>
                </a:solidFill>
                <a:latin typeface="Arial" panose="020B0604020202020204" pitchFamily="34" charset="0"/>
              </a:rPr>
              <a:t> </a:t>
            </a:r>
            <a:endParaRPr lang="en-US" sz="1600" dirty="0">
              <a:solidFill>
                <a:srgbClr val="000000"/>
              </a:solidFill>
              <a:latin typeface="Arial" panose="020B0604020202020204" pitchFamily="34" charset="0"/>
            </a:endParaRPr>
          </a:p>
          <a:p>
            <a:pPr algn="ctr"/>
            <a:r>
              <a:rPr lang="en-US" sz="1600" dirty="0">
                <a:solidFill>
                  <a:srgbClr val="2B76A8"/>
                </a:solidFill>
                <a:latin typeface="Bookman Old Style" panose="02050604050505020204" pitchFamily="18" charset="0"/>
              </a:rPr>
              <a:t>AMAY RAVI TRIPATHI (5019160) </a:t>
            </a:r>
            <a:endParaRPr lang="en-US" sz="1600" dirty="0" smtClean="0">
              <a:solidFill>
                <a:srgbClr val="2B76A8"/>
              </a:solidFill>
              <a:latin typeface="Bookman Old Style" panose="02050604050505020204" pitchFamily="18" charset="0"/>
            </a:endParaRPr>
          </a:p>
          <a:p>
            <a:pPr algn="ctr"/>
            <a:r>
              <a:rPr lang="en-US" sz="1600" dirty="0" smtClean="0">
                <a:solidFill>
                  <a:srgbClr val="2B76A8"/>
                </a:solidFill>
                <a:latin typeface="Bookman Old Style" panose="02050604050505020204" pitchFamily="18" charset="0"/>
              </a:rPr>
              <a:t>CRISTON </a:t>
            </a:r>
            <a:r>
              <a:rPr lang="en-US" sz="1600" dirty="0">
                <a:solidFill>
                  <a:srgbClr val="2B76A8"/>
                </a:solidFill>
                <a:latin typeface="Bookman Old Style" panose="02050604050505020204" pitchFamily="18" charset="0"/>
              </a:rPr>
              <a:t>CONRAD LOBO (5019132) </a:t>
            </a:r>
            <a:endParaRPr lang="en-US" sz="1600" dirty="0" smtClean="0">
              <a:solidFill>
                <a:srgbClr val="2B76A8"/>
              </a:solidFill>
              <a:latin typeface="Bookman Old Style" panose="02050604050505020204" pitchFamily="18" charset="0"/>
            </a:endParaRPr>
          </a:p>
          <a:p>
            <a:pPr algn="ctr"/>
            <a:r>
              <a:rPr lang="en-US" sz="1600" dirty="0" smtClean="0">
                <a:solidFill>
                  <a:srgbClr val="2B76A8"/>
                </a:solidFill>
                <a:latin typeface="Bookman Old Style" panose="02050604050505020204" pitchFamily="18" charset="0"/>
              </a:rPr>
              <a:t>JIGNESH </a:t>
            </a:r>
            <a:r>
              <a:rPr lang="en-US" sz="1600" dirty="0">
                <a:solidFill>
                  <a:srgbClr val="2B76A8"/>
                </a:solidFill>
                <a:latin typeface="Bookman Old Style" panose="02050604050505020204" pitchFamily="18" charset="0"/>
              </a:rPr>
              <a:t>SHAILESH MATHURE (5019137</a:t>
            </a:r>
            <a:r>
              <a:rPr lang="en-US" sz="1600" dirty="0">
                <a:solidFill>
                  <a:srgbClr val="2B76A8"/>
                </a:solidFill>
                <a:latin typeface="Arial" panose="020B0604020202020204" pitchFamily="34" charset="0"/>
              </a:rPr>
              <a:t>) </a:t>
            </a:r>
          </a:p>
          <a:p>
            <a:pPr algn="ctr"/>
            <a:endParaRPr lang="en-US" sz="1600" dirty="0" smtClean="0">
              <a:solidFill>
                <a:srgbClr val="000000"/>
              </a:solidFill>
              <a:latin typeface="Arial" panose="020B0604020202020204" pitchFamily="34" charset="0"/>
            </a:endParaRPr>
          </a:p>
          <a:p>
            <a:pPr algn="ctr"/>
            <a:r>
              <a:rPr lang="en-US" sz="1400" b="1" dirty="0" smtClean="0">
                <a:solidFill>
                  <a:srgbClr val="000000"/>
                </a:solidFill>
                <a:latin typeface="Bookman Old Style" panose="02050604050505020204" pitchFamily="18" charset="0"/>
              </a:rPr>
              <a:t>Guided </a:t>
            </a:r>
            <a:r>
              <a:rPr lang="en-US" sz="1400" b="1" dirty="0">
                <a:solidFill>
                  <a:srgbClr val="000000"/>
                </a:solidFill>
                <a:latin typeface="Bookman Old Style" panose="02050604050505020204" pitchFamily="18" charset="0"/>
              </a:rPr>
              <a:t>by: </a:t>
            </a:r>
            <a:endParaRPr lang="en-US" sz="1400" dirty="0">
              <a:solidFill>
                <a:srgbClr val="000000"/>
              </a:solidFill>
              <a:latin typeface="Bookman Old Style" panose="02050604050505020204" pitchFamily="18" charset="0"/>
            </a:endParaRPr>
          </a:p>
          <a:p>
            <a:pPr algn="ctr"/>
            <a:r>
              <a:rPr lang="en-US" sz="1600" dirty="0">
                <a:solidFill>
                  <a:srgbClr val="0070C0"/>
                </a:solidFill>
                <a:latin typeface="Bookman Old Style" panose="02050604050505020204" pitchFamily="18" charset="0"/>
              </a:rPr>
              <a:t>Prof. CHETANA </a:t>
            </a:r>
            <a:r>
              <a:rPr lang="en-US" sz="1600" dirty="0" smtClean="0">
                <a:solidFill>
                  <a:srgbClr val="0070C0"/>
                </a:solidFill>
                <a:latin typeface="Bookman Old Style" panose="02050604050505020204" pitchFamily="18" charset="0"/>
              </a:rPr>
              <a:t>BADGUJAR</a:t>
            </a:r>
          </a:p>
          <a:p>
            <a:pPr algn="ctr"/>
            <a:endParaRPr lang="en-US" dirty="0">
              <a:solidFill>
                <a:srgbClr val="000000"/>
              </a:solidFill>
              <a:latin typeface="Bookman Old Style" panose="02050604050505020204" pitchFamily="18" charset="0"/>
            </a:endParaRPr>
          </a:p>
          <a:p>
            <a:pPr algn="ctr"/>
            <a:r>
              <a:rPr lang="en-US" sz="1200" dirty="0" smtClean="0">
                <a:solidFill>
                  <a:srgbClr val="000000"/>
                </a:solidFill>
                <a:latin typeface="Bookman Old Style" panose="02050604050505020204" pitchFamily="18" charset="0"/>
              </a:rPr>
              <a:t> </a:t>
            </a:r>
          </a:p>
          <a:p>
            <a:pPr algn="ctr"/>
            <a:endParaRPr lang="en-US" sz="1200" b="1" dirty="0" smtClean="0">
              <a:solidFill>
                <a:srgbClr val="000000"/>
              </a:solidFill>
              <a:latin typeface="Bookman Old Style" panose="02050604050505020204" pitchFamily="18" charset="0"/>
            </a:endParaRPr>
          </a:p>
          <a:p>
            <a:pPr algn="ctr"/>
            <a:endParaRPr lang="en-US" sz="1200" b="1" dirty="0" smtClean="0">
              <a:solidFill>
                <a:srgbClr val="000000"/>
              </a:solidFill>
              <a:latin typeface="Bookman Old Style" panose="02050604050505020204" pitchFamily="18" charset="0"/>
            </a:endParaRPr>
          </a:p>
          <a:p>
            <a:pPr algn="ctr"/>
            <a:endParaRPr lang="en-US" sz="1200" b="1" dirty="0" smtClean="0">
              <a:solidFill>
                <a:srgbClr val="000000"/>
              </a:solidFill>
              <a:latin typeface="Bookman Old Style" panose="02050604050505020204" pitchFamily="18" charset="0"/>
            </a:endParaRPr>
          </a:p>
          <a:p>
            <a:pPr algn="ctr"/>
            <a:endParaRPr lang="en-US" sz="1200" b="1" dirty="0">
              <a:solidFill>
                <a:srgbClr val="000000"/>
              </a:solidFill>
              <a:latin typeface="Bookman Old Style" panose="02050604050505020204" pitchFamily="18" charset="0"/>
            </a:endParaRPr>
          </a:p>
          <a:p>
            <a:pPr algn="ctr"/>
            <a:r>
              <a:rPr lang="en-US" sz="1200" b="1" dirty="0" smtClean="0">
                <a:solidFill>
                  <a:srgbClr val="000000"/>
                </a:solidFill>
                <a:latin typeface="Bookman Old Style" panose="02050604050505020204" pitchFamily="18" charset="0"/>
              </a:rPr>
              <a:t>Department </a:t>
            </a:r>
            <a:r>
              <a:rPr lang="en-US" sz="1200" b="1" dirty="0">
                <a:solidFill>
                  <a:srgbClr val="000000"/>
                </a:solidFill>
                <a:latin typeface="Bookman Old Style" panose="02050604050505020204" pitchFamily="18" charset="0"/>
              </a:rPr>
              <a:t>of Information Technology </a:t>
            </a:r>
            <a:endParaRPr lang="en-US" sz="1200" dirty="0">
              <a:solidFill>
                <a:srgbClr val="000000"/>
              </a:solidFill>
              <a:latin typeface="Bookman Old Style" panose="02050604050505020204" pitchFamily="18" charset="0"/>
            </a:endParaRPr>
          </a:p>
          <a:p>
            <a:pPr algn="ctr"/>
            <a:r>
              <a:rPr lang="en-US" sz="1200" b="1" dirty="0">
                <a:solidFill>
                  <a:srgbClr val="000000"/>
                </a:solidFill>
                <a:latin typeface="Bookman Old Style" panose="02050604050505020204" pitchFamily="18" charset="0"/>
              </a:rPr>
              <a:t>Fr. </a:t>
            </a:r>
            <a:r>
              <a:rPr lang="en-US" sz="1200" b="1" dirty="0" err="1">
                <a:solidFill>
                  <a:srgbClr val="000000"/>
                </a:solidFill>
                <a:latin typeface="Bookman Old Style" panose="02050604050505020204" pitchFamily="18" charset="0"/>
              </a:rPr>
              <a:t>Conceicao</a:t>
            </a:r>
            <a:r>
              <a:rPr lang="en-US" sz="1200" b="1" dirty="0">
                <a:solidFill>
                  <a:srgbClr val="000000"/>
                </a:solidFill>
                <a:latin typeface="Bookman Old Style" panose="02050604050505020204" pitchFamily="18" charset="0"/>
              </a:rPr>
              <a:t> Rodrigues Institute of Technology </a:t>
            </a:r>
            <a:endParaRPr lang="en-US" sz="1200" dirty="0">
              <a:solidFill>
                <a:srgbClr val="000000"/>
              </a:solidFill>
              <a:latin typeface="Bookman Old Style" panose="02050604050505020204" pitchFamily="18" charset="0"/>
            </a:endParaRPr>
          </a:p>
          <a:p>
            <a:pPr algn="ctr"/>
            <a:r>
              <a:rPr lang="pt-BR" sz="1200" dirty="0">
                <a:solidFill>
                  <a:srgbClr val="000000"/>
                </a:solidFill>
                <a:latin typeface="Bookman Old Style" panose="02050604050505020204" pitchFamily="18" charset="0"/>
              </a:rPr>
              <a:t>Sector 9A, Vashi, Navi Mumbai – 400703 </a:t>
            </a:r>
            <a:endParaRPr lang="pt-BR" sz="1200" dirty="0" smtClean="0">
              <a:solidFill>
                <a:srgbClr val="000000"/>
              </a:solidFill>
              <a:latin typeface="Bookman Old Style" panose="02050604050505020204" pitchFamily="18" charset="0"/>
            </a:endParaRPr>
          </a:p>
          <a:p>
            <a:pPr algn="ctr"/>
            <a:r>
              <a:rPr lang="en-US" sz="1200" b="1" dirty="0" smtClean="0">
                <a:solidFill>
                  <a:srgbClr val="000000"/>
                </a:solidFill>
                <a:latin typeface="Bookman Old Style" panose="02050604050505020204" pitchFamily="18" charset="0"/>
              </a:rPr>
              <a:t>University </a:t>
            </a:r>
            <a:r>
              <a:rPr lang="en-US" sz="1200" b="1" dirty="0">
                <a:solidFill>
                  <a:srgbClr val="000000"/>
                </a:solidFill>
                <a:latin typeface="Bookman Old Style" panose="02050604050505020204" pitchFamily="18" charset="0"/>
              </a:rPr>
              <a:t>of Mumbai 2019-2020 </a:t>
            </a:r>
            <a:endParaRPr lang="en-US" sz="1200" dirty="0">
              <a:latin typeface="Bookman Old Style" panose="02050604050505020204" pitchFamily="18" charset="0"/>
            </a:endParaRPr>
          </a:p>
        </p:txBody>
      </p:sp>
      <p:sp>
        <p:nvSpPr>
          <p:cNvPr id="8" name="Rectangle 7"/>
          <p:cNvSpPr/>
          <p:nvPr/>
        </p:nvSpPr>
        <p:spPr>
          <a:xfrm>
            <a:off x="157976" y="6488668"/>
            <a:ext cx="3823867" cy="369332"/>
          </a:xfrm>
          <a:prstGeom prst="rect">
            <a:avLst/>
          </a:prstGeom>
        </p:spPr>
        <p:txBody>
          <a:bodyPr wrap="none">
            <a:spAutoFit/>
          </a:bodyPr>
          <a:lstStyle/>
          <a:p>
            <a:r>
              <a:rPr lang="en-US" dirty="0">
                <a:solidFill>
                  <a:schemeClr val="bg1"/>
                </a:solidFill>
              </a:rPr>
              <a:t>Department of Information Technology</a:t>
            </a:r>
          </a:p>
        </p:txBody>
      </p:sp>
      <p:sp>
        <p:nvSpPr>
          <p:cNvPr id="9" name="Rectangle 8"/>
          <p:cNvSpPr/>
          <p:nvPr/>
        </p:nvSpPr>
        <p:spPr>
          <a:xfrm>
            <a:off x="11681224" y="6488668"/>
            <a:ext cx="293671" cy="369332"/>
          </a:xfrm>
          <a:prstGeom prst="rect">
            <a:avLst/>
          </a:prstGeom>
        </p:spPr>
        <p:txBody>
          <a:bodyPr wrap="none">
            <a:spAutoFit/>
          </a:bodyPr>
          <a:lstStyle/>
          <a:p>
            <a:pPr algn="ctr"/>
            <a:r>
              <a:rPr lang="en-US" dirty="0" smtClean="0">
                <a:solidFill>
                  <a:schemeClr val="bg1"/>
                </a:solidFill>
              </a:rPr>
              <a:t>1</a:t>
            </a:r>
            <a:endParaRPr lang="en-US" dirty="0">
              <a:solidFill>
                <a:schemeClr val="bg1"/>
              </a:solidFill>
            </a:endParaRPr>
          </a:p>
        </p:txBody>
      </p:sp>
      <p:pic>
        <p:nvPicPr>
          <p:cNvPr id="10" name="Picture 9"/>
          <p:cNvPicPr>
            <a:picLocks noChangeAspect="1"/>
          </p:cNvPicPr>
          <p:nvPr/>
        </p:nvPicPr>
        <p:blipFill>
          <a:blip r:embed="rId2"/>
          <a:stretch>
            <a:fillRect/>
          </a:stretch>
        </p:blipFill>
        <p:spPr>
          <a:xfrm>
            <a:off x="5512465" y="4053384"/>
            <a:ext cx="1106699" cy="1009830"/>
          </a:xfrm>
          <a:prstGeom prst="rect">
            <a:avLst/>
          </a:prstGeom>
        </p:spPr>
      </p:pic>
      <p:sp>
        <p:nvSpPr>
          <p:cNvPr id="11" name="Rectangle 10"/>
          <p:cNvSpPr/>
          <p:nvPr/>
        </p:nvSpPr>
        <p:spPr>
          <a:xfrm>
            <a:off x="10054876" y="0"/>
            <a:ext cx="2137124" cy="369332"/>
          </a:xfrm>
          <a:prstGeom prst="rect">
            <a:avLst/>
          </a:prstGeom>
        </p:spPr>
        <p:txBody>
          <a:bodyPr wrap="none">
            <a:spAutoFit/>
          </a:bodyPr>
          <a:lstStyle/>
          <a:p>
            <a:r>
              <a:rPr lang="en-US" dirty="0">
                <a:solidFill>
                  <a:schemeClr val="bg1"/>
                </a:solidFill>
                <a:latin typeface="Bookman Old Style" panose="02050604050505020204" pitchFamily="18" charset="0"/>
              </a:rPr>
              <a:t>Java mini Project</a:t>
            </a:r>
          </a:p>
        </p:txBody>
      </p:sp>
    </p:spTree>
    <p:extLst>
      <p:ext uri="{BB962C8B-B14F-4D97-AF65-F5344CB8AC3E}">
        <p14:creationId xmlns:p14="http://schemas.microsoft.com/office/powerpoint/2010/main" val="150197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Effect transition="in" filter="fade">
                                      <p:cBhvr>
                                        <p:cTn id="19" dur="500"/>
                                        <p:tgtEl>
                                          <p:spTgt spid="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fade">
                                      <p:cBhvr>
                                        <p:cTn id="22" dur="500"/>
                                        <p:tgtEl>
                                          <p:spTgt spid="7">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13" end="13"/>
                                            </p:txEl>
                                          </p:spTgt>
                                        </p:tgtEl>
                                        <p:attrNameLst>
                                          <p:attrName>style.visibility</p:attrName>
                                        </p:attrNameLst>
                                      </p:cBhvr>
                                      <p:to>
                                        <p:strVal val="visible"/>
                                      </p:to>
                                    </p:set>
                                    <p:animEffect transition="in" filter="fade">
                                      <p:cBhvr>
                                        <p:cTn id="31" dur="500"/>
                                        <p:tgtEl>
                                          <p:spTgt spid="7">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18" end="18"/>
                                            </p:txEl>
                                          </p:spTgt>
                                        </p:tgtEl>
                                        <p:attrNameLst>
                                          <p:attrName>style.visibility</p:attrName>
                                        </p:attrNameLst>
                                      </p:cBhvr>
                                      <p:to>
                                        <p:strVal val="visible"/>
                                      </p:to>
                                    </p:set>
                                    <p:animEffect transition="in" filter="fade">
                                      <p:cBhvr>
                                        <p:cTn id="34" dur="500"/>
                                        <p:tgtEl>
                                          <p:spTgt spid="7">
                                            <p:txEl>
                                              <p:pRg st="18" end="1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19" end="19"/>
                                            </p:txEl>
                                          </p:spTgt>
                                        </p:tgtEl>
                                        <p:attrNameLst>
                                          <p:attrName>style.visibility</p:attrName>
                                        </p:attrNameLst>
                                      </p:cBhvr>
                                      <p:to>
                                        <p:strVal val="visible"/>
                                      </p:to>
                                    </p:set>
                                    <p:animEffect transition="in" filter="fade">
                                      <p:cBhvr>
                                        <p:cTn id="40" dur="500"/>
                                        <p:tgtEl>
                                          <p:spTgt spid="7">
                                            <p:txEl>
                                              <p:pRg st="19" end="1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20" end="20"/>
                                            </p:txEl>
                                          </p:spTgt>
                                        </p:tgtEl>
                                        <p:attrNameLst>
                                          <p:attrName>style.visibility</p:attrName>
                                        </p:attrNameLst>
                                      </p:cBhvr>
                                      <p:to>
                                        <p:strVal val="visible"/>
                                      </p:to>
                                    </p:set>
                                    <p:animEffect transition="in" filter="fade">
                                      <p:cBhvr>
                                        <p:cTn id="43" dur="500"/>
                                        <p:tgtEl>
                                          <p:spTgt spid="7">
                                            <p:txEl>
                                              <p:pRg st="20" end="2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21" end="21"/>
                                            </p:txEl>
                                          </p:spTgt>
                                        </p:tgtEl>
                                        <p:attrNameLst>
                                          <p:attrName>style.visibility</p:attrName>
                                        </p:attrNameLst>
                                      </p:cBhvr>
                                      <p:to>
                                        <p:strVal val="visible"/>
                                      </p:to>
                                    </p:set>
                                    <p:animEffect transition="in" filter="fade">
                                      <p:cBhvr>
                                        <p:cTn id="46" dur="500"/>
                                        <p:tgtEl>
                                          <p:spTgt spid="7">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37482" y="1160839"/>
            <a:ext cx="9539786" cy="1293028"/>
          </a:xfrm>
        </p:spPr>
        <p:txBody>
          <a:bodyPr/>
          <a:lstStyle/>
          <a:p>
            <a:r>
              <a:rPr lang="en-US" dirty="0" smtClean="0">
                <a:latin typeface="Bookman Old Style" panose="02050604050505020204" pitchFamily="18" charset="0"/>
              </a:rPr>
              <a:t>1.4 SCOPE</a:t>
            </a:r>
            <a:endParaRPr lang="en-US" dirty="0">
              <a:latin typeface="Bookman Old Style" panose="02050604050505020204" pitchFamily="18" charset="0"/>
            </a:endParaRPr>
          </a:p>
        </p:txBody>
      </p:sp>
      <p:sp>
        <p:nvSpPr>
          <p:cNvPr id="6" name="Content Placeholder 5"/>
          <p:cNvSpPr>
            <a:spLocks noGrp="1"/>
          </p:cNvSpPr>
          <p:nvPr>
            <p:ph idx="1"/>
          </p:nvPr>
        </p:nvSpPr>
        <p:spPr>
          <a:xfrm>
            <a:off x="1337481" y="2617641"/>
            <a:ext cx="9539786" cy="4024125"/>
          </a:xfrm>
        </p:spPr>
        <p:txBody>
          <a:bodyPr/>
          <a:lstStyle/>
          <a:p>
            <a:pPr algn="just"/>
            <a:r>
              <a:rPr lang="en-US" sz="2000" dirty="0">
                <a:latin typeface="Bookman Old Style" panose="02050604050505020204" pitchFamily="18" charset="0"/>
              </a:rPr>
              <a:t>We have decided to make an online reporting system for the people of a locality. </a:t>
            </a:r>
            <a:endParaRPr lang="en-US" sz="2000" dirty="0" smtClean="0">
              <a:latin typeface="Bookman Old Style" panose="02050604050505020204" pitchFamily="18" charset="0"/>
            </a:endParaRPr>
          </a:p>
          <a:p>
            <a:pPr algn="just"/>
            <a:r>
              <a:rPr lang="en-US" sz="2000" dirty="0" smtClean="0">
                <a:latin typeface="Bookman Old Style" panose="02050604050505020204" pitchFamily="18" charset="0"/>
              </a:rPr>
              <a:t>This </a:t>
            </a:r>
            <a:r>
              <a:rPr lang="en-US" sz="2000" dirty="0">
                <a:latin typeface="Bookman Old Style" panose="02050604050505020204" pitchFamily="18" charset="0"/>
              </a:rPr>
              <a:t>will include reporting the type of grievances with the help of images efficiently instead of a file system. </a:t>
            </a:r>
            <a:endParaRPr lang="en-US" sz="2000" dirty="0" smtClean="0">
              <a:latin typeface="Bookman Old Style" panose="02050604050505020204" pitchFamily="18" charset="0"/>
            </a:endParaRPr>
          </a:p>
          <a:p>
            <a:pPr algn="just"/>
            <a:r>
              <a:rPr lang="en-US" sz="2000" dirty="0" smtClean="0">
                <a:latin typeface="Bookman Old Style" panose="02050604050505020204" pitchFamily="18" charset="0"/>
              </a:rPr>
              <a:t>We </a:t>
            </a:r>
            <a:r>
              <a:rPr lang="en-US" sz="2000" dirty="0">
                <a:latin typeface="Bookman Old Style" panose="02050604050505020204" pitchFamily="18" charset="0"/>
              </a:rPr>
              <a:t>aim to make this process easy and efficient for the people. </a:t>
            </a:r>
            <a:endParaRPr lang="en-US" sz="2000" dirty="0" smtClean="0">
              <a:latin typeface="Bookman Old Style" panose="02050604050505020204" pitchFamily="18" charset="0"/>
            </a:endParaRPr>
          </a:p>
          <a:p>
            <a:pPr algn="just"/>
            <a:r>
              <a:rPr lang="en-US" sz="2000" dirty="0" smtClean="0">
                <a:latin typeface="Bookman Old Style" panose="02050604050505020204" pitchFamily="18" charset="0"/>
              </a:rPr>
              <a:t>This </a:t>
            </a:r>
            <a:r>
              <a:rPr lang="en-US" sz="2000" dirty="0">
                <a:latin typeface="Bookman Old Style" panose="02050604050505020204" pitchFamily="18" charset="0"/>
              </a:rPr>
              <a:t>will also ensure that people will actively respond to this instead of blaming the local authorities for keeping a tedious </a:t>
            </a:r>
            <a:r>
              <a:rPr lang="en-US" sz="2000" dirty="0" smtClean="0">
                <a:latin typeface="Bookman Old Style" panose="02050604050505020204" pitchFamily="18" charset="0"/>
              </a:rPr>
              <a:t>process.</a:t>
            </a:r>
            <a:endParaRPr lang="en-US" sz="2000" dirty="0">
              <a:latin typeface="Bookman Old Style" panose="02050604050505020204" pitchFamily="18" charset="0"/>
            </a:endParaRPr>
          </a:p>
          <a:p>
            <a:pPr marL="0" indent="0">
              <a:buNone/>
            </a:pPr>
            <a:endParaRPr lang="en-US" dirty="0"/>
          </a:p>
        </p:txBody>
      </p:sp>
      <p:sp>
        <p:nvSpPr>
          <p:cNvPr id="2" name="Slide Number Placeholder 1"/>
          <p:cNvSpPr>
            <a:spLocks noGrp="1"/>
          </p:cNvSpPr>
          <p:nvPr>
            <p:ph type="sldNum" sz="quarter" idx="12"/>
          </p:nvPr>
        </p:nvSpPr>
        <p:spPr>
          <a:xfrm>
            <a:off x="11377483" y="6502066"/>
            <a:ext cx="542697" cy="279400"/>
          </a:xfrm>
        </p:spPr>
        <p:txBody>
          <a:bodyPr/>
          <a:lstStyle/>
          <a:p>
            <a:pPr algn="ctr"/>
            <a:fld id="{6D22F896-40B5-4ADD-8801-0D06FADFA095}" type="slidenum">
              <a:rPr lang="en-US" sz="2000" smtClean="0">
                <a:solidFill>
                  <a:schemeClr val="bg1"/>
                </a:solidFill>
              </a:rPr>
              <a:pPr algn="ctr"/>
              <a:t>10</a:t>
            </a:fld>
            <a:endParaRPr lang="en-US" sz="2000" dirty="0">
              <a:solidFill>
                <a:schemeClr val="bg1"/>
              </a:solidFill>
            </a:endParaRPr>
          </a:p>
        </p:txBody>
      </p:sp>
      <p:sp>
        <p:nvSpPr>
          <p:cNvPr id="3" name="Footer Placeholder 2"/>
          <p:cNvSpPr>
            <a:spLocks noGrp="1"/>
          </p:cNvSpPr>
          <p:nvPr>
            <p:ph type="ftr" sz="quarter" idx="11"/>
          </p:nvPr>
        </p:nvSpPr>
        <p:spPr>
          <a:xfrm>
            <a:off x="0" y="6526140"/>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321700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692397" y="1993961"/>
            <a:ext cx="6815669" cy="1515533"/>
          </a:xfrm>
        </p:spPr>
        <p:txBody>
          <a:bodyPr>
            <a:normAutofit fontScale="90000"/>
          </a:bodyPr>
          <a:lstStyle/>
          <a:p>
            <a:r>
              <a:rPr lang="en-US" dirty="0" smtClean="0">
                <a:latin typeface="Bookman Old Style" panose="02050604050505020204" pitchFamily="18" charset="0"/>
              </a:rPr>
              <a:t>2. LITERATURE SURVEY</a:t>
            </a:r>
            <a:endParaRPr lang="en-US" dirty="0">
              <a:latin typeface="Bookman Old Style" panose="02050604050505020204" pitchFamily="18" charset="0"/>
            </a:endParaRPr>
          </a:p>
        </p:txBody>
      </p:sp>
      <p:sp>
        <p:nvSpPr>
          <p:cNvPr id="2" name="Slide Number Placeholder 1"/>
          <p:cNvSpPr>
            <a:spLocks noGrp="1"/>
          </p:cNvSpPr>
          <p:nvPr>
            <p:ph type="sldNum" sz="quarter" idx="12"/>
          </p:nvPr>
        </p:nvSpPr>
        <p:spPr>
          <a:xfrm>
            <a:off x="11522679" y="6429735"/>
            <a:ext cx="551167" cy="279400"/>
          </a:xfrm>
        </p:spPr>
        <p:txBody>
          <a:bodyPr/>
          <a:lstStyle/>
          <a:p>
            <a:pPr algn="ctr"/>
            <a:fld id="{6D22F896-40B5-4ADD-8801-0D06FADFA095}" type="slidenum">
              <a:rPr lang="en-US" sz="2000" smtClean="0">
                <a:solidFill>
                  <a:schemeClr val="bg1"/>
                </a:solidFill>
              </a:rPr>
              <a:pPr algn="ctr"/>
              <a:t>11</a:t>
            </a:fld>
            <a:endParaRPr lang="en-US" sz="2000" dirty="0">
              <a:solidFill>
                <a:schemeClr val="bg1"/>
              </a:solidFill>
            </a:endParaRPr>
          </a:p>
        </p:txBody>
      </p:sp>
      <p:sp>
        <p:nvSpPr>
          <p:cNvPr id="3" name="Footer Placeholder 2"/>
          <p:cNvSpPr>
            <a:spLocks noGrp="1"/>
          </p:cNvSpPr>
          <p:nvPr>
            <p:ph type="ftr" sz="quarter" idx="11"/>
          </p:nvPr>
        </p:nvSpPr>
        <p:spPr>
          <a:xfrm>
            <a:off x="85080" y="6429735"/>
            <a:ext cx="5214635" cy="279400"/>
          </a:xfrm>
        </p:spPr>
        <p:txBody>
          <a:bodyPr/>
          <a:lstStyle/>
          <a:p>
            <a:r>
              <a:rPr lang="en-US" sz="180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3113015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719" y="1201103"/>
            <a:ext cx="9389659" cy="1293028"/>
          </a:xfrm>
        </p:spPr>
        <p:txBody>
          <a:bodyPr/>
          <a:lstStyle/>
          <a:p>
            <a:r>
              <a:rPr lang="en-US" dirty="0" smtClean="0">
                <a:latin typeface="Bookman Old Style" panose="02050604050505020204" pitchFamily="18" charset="0"/>
              </a:rPr>
              <a:t>2.1 ANALYSIS</a:t>
            </a:r>
            <a:endParaRPr lang="en-US" dirty="0">
              <a:latin typeface="Bookman Old Style" panose="02050604050505020204" pitchFamily="18" charset="0"/>
            </a:endParaRPr>
          </a:p>
        </p:txBody>
      </p:sp>
      <p:sp>
        <p:nvSpPr>
          <p:cNvPr id="4" name="Content Placeholder 3"/>
          <p:cNvSpPr>
            <a:spLocks noGrp="1"/>
          </p:cNvSpPr>
          <p:nvPr>
            <p:ph idx="1"/>
          </p:nvPr>
        </p:nvSpPr>
        <p:spPr>
          <a:xfrm>
            <a:off x="1405719" y="2134219"/>
            <a:ext cx="9389660" cy="4484945"/>
          </a:xfrm>
        </p:spPr>
        <p:txBody>
          <a:bodyPr>
            <a:normAutofit/>
          </a:bodyPr>
          <a:lstStyle/>
          <a:p>
            <a:pPr marL="0" indent="0" algn="just">
              <a:buNone/>
            </a:pPr>
            <a:endParaRPr lang="en-US" sz="2200" dirty="0" smtClean="0">
              <a:latin typeface="Bookman Old Style" panose="02050604050505020204" pitchFamily="18" charset="0"/>
            </a:endParaRPr>
          </a:p>
          <a:p>
            <a:pPr algn="just"/>
            <a:r>
              <a:rPr lang="en-US" sz="2000" dirty="0" smtClean="0">
                <a:latin typeface="Bookman Old Style" panose="02050604050505020204" pitchFamily="18" charset="0"/>
              </a:rPr>
              <a:t>Growth </a:t>
            </a:r>
            <a:r>
              <a:rPr lang="en-US" sz="2000" dirty="0">
                <a:latin typeface="Bookman Old Style" panose="02050604050505020204" pitchFamily="18" charset="0"/>
              </a:rPr>
              <a:t>in Population has led to growth in technology. </a:t>
            </a:r>
            <a:r>
              <a:rPr lang="en-US" sz="2000" dirty="0" smtClean="0">
                <a:latin typeface="Bookman Old Style" panose="02050604050505020204" pitchFamily="18" charset="0"/>
              </a:rPr>
              <a:t>According to </a:t>
            </a:r>
            <a:r>
              <a:rPr lang="en-US" sz="2000" dirty="0">
                <a:latin typeface="Bookman Old Style" panose="02050604050505020204" pitchFamily="18" charset="0"/>
              </a:rPr>
              <a:t>a survey conducted by Harvard University in 2016, in the United Kingdom (U.K.), the United States (U.S.) and Australia, many citizens are already conducting more than half of their interactions with the Government </a:t>
            </a:r>
            <a:r>
              <a:rPr lang="en-US" sz="2000" dirty="0" smtClean="0">
                <a:latin typeface="Bookman Old Style" panose="02050604050505020204" pitchFamily="18" charset="0"/>
              </a:rPr>
              <a:t>digitally.</a:t>
            </a:r>
          </a:p>
          <a:p>
            <a:pPr algn="just"/>
            <a:r>
              <a:rPr lang="en-US" sz="2000" dirty="0" smtClean="0">
                <a:latin typeface="Bookman Old Style" panose="02050604050505020204" pitchFamily="18" charset="0"/>
              </a:rPr>
              <a:t>Meanwhile</a:t>
            </a:r>
            <a:r>
              <a:rPr lang="en-US" sz="2000" dirty="0">
                <a:latin typeface="Bookman Old Style" panose="02050604050505020204" pitchFamily="18" charset="0"/>
              </a:rPr>
              <a:t>, seven in 10 citizens from Metropolitan areas of France, Germany, India, Canada, and Singapore want to increase their digital interactions with the Government, as do 76 percent of citizens surveyed in the Scandinavian Countries. </a:t>
            </a:r>
          </a:p>
          <a:p>
            <a:pPr marL="0" indent="0">
              <a:buNone/>
            </a:pPr>
            <a:endParaRPr lang="en-US" dirty="0"/>
          </a:p>
        </p:txBody>
      </p:sp>
      <p:sp>
        <p:nvSpPr>
          <p:cNvPr id="3" name="Slide Number Placeholder 2"/>
          <p:cNvSpPr>
            <a:spLocks noGrp="1"/>
          </p:cNvSpPr>
          <p:nvPr>
            <p:ph type="sldNum" sz="quarter" idx="12"/>
          </p:nvPr>
        </p:nvSpPr>
        <p:spPr>
          <a:xfrm>
            <a:off x="11513960" y="6479464"/>
            <a:ext cx="542697" cy="279400"/>
          </a:xfrm>
        </p:spPr>
        <p:txBody>
          <a:bodyPr/>
          <a:lstStyle/>
          <a:p>
            <a:pPr algn="ctr"/>
            <a:fld id="{6D22F896-40B5-4ADD-8801-0D06FADFA095}" type="slidenum">
              <a:rPr lang="en-US" sz="2000" smtClean="0">
                <a:solidFill>
                  <a:schemeClr val="bg1"/>
                </a:solidFill>
              </a:rPr>
              <a:pPr algn="ctr"/>
              <a:t>12</a:t>
            </a:fld>
            <a:endParaRPr lang="en-US" sz="2000" dirty="0">
              <a:solidFill>
                <a:schemeClr val="bg1"/>
              </a:solidFill>
            </a:endParaRPr>
          </a:p>
        </p:txBody>
      </p:sp>
      <p:sp>
        <p:nvSpPr>
          <p:cNvPr id="5" name="Footer Placeholder 4"/>
          <p:cNvSpPr>
            <a:spLocks noGrp="1"/>
          </p:cNvSpPr>
          <p:nvPr>
            <p:ph type="ftr" sz="quarter" idx="11"/>
          </p:nvPr>
        </p:nvSpPr>
        <p:spPr>
          <a:xfrm>
            <a:off x="195820" y="6479464"/>
            <a:ext cx="7305900" cy="279400"/>
          </a:xfrm>
        </p:spPr>
        <p:txBody>
          <a:bodyPr/>
          <a:lstStyle/>
          <a:p>
            <a:r>
              <a:rPr lang="en-US" sz="180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11109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00175" y="1229078"/>
            <a:ext cx="9415464" cy="1293028"/>
          </a:xfrm>
        </p:spPr>
        <p:txBody>
          <a:bodyPr/>
          <a:lstStyle/>
          <a:p>
            <a:r>
              <a:rPr lang="en-US" dirty="0" smtClean="0">
                <a:latin typeface="Bookman Old Style" panose="02050604050505020204" pitchFamily="18" charset="0"/>
              </a:rPr>
              <a:t>2.2 RESEARCH</a:t>
            </a:r>
            <a:endParaRPr lang="en-US" dirty="0">
              <a:latin typeface="Bookman Old Style" panose="02050604050505020204" pitchFamily="18" charset="0"/>
            </a:endParaRPr>
          </a:p>
        </p:txBody>
      </p:sp>
      <p:sp>
        <p:nvSpPr>
          <p:cNvPr id="6" name="Content Placeholder 5"/>
          <p:cNvSpPr>
            <a:spLocks noGrp="1"/>
          </p:cNvSpPr>
          <p:nvPr>
            <p:ph idx="1"/>
          </p:nvPr>
        </p:nvSpPr>
        <p:spPr>
          <a:xfrm>
            <a:off x="1400175" y="2522106"/>
            <a:ext cx="9415464" cy="3764395"/>
          </a:xfrm>
        </p:spPr>
        <p:txBody>
          <a:bodyPr>
            <a:normAutofit/>
          </a:bodyPr>
          <a:lstStyle/>
          <a:p>
            <a:pPr algn="just"/>
            <a:r>
              <a:rPr lang="en-US" sz="2000" dirty="0">
                <a:latin typeface="Bookman Old Style" panose="02050604050505020204" pitchFamily="18" charset="0"/>
              </a:rPr>
              <a:t>In [5], the main focus is on developing an online complaint registration system in order to replace the offline one present in many countries like India, Philippines, Saudi Arabia, Malaysia, Indonesia, etc. </a:t>
            </a:r>
            <a:endParaRPr lang="en-US" sz="2000" dirty="0" smtClean="0">
              <a:latin typeface="Bookman Old Style" panose="02050604050505020204" pitchFamily="18" charset="0"/>
            </a:endParaRPr>
          </a:p>
          <a:p>
            <a:pPr algn="just"/>
            <a:r>
              <a:rPr lang="en-US" sz="2000" dirty="0" smtClean="0">
                <a:latin typeface="Bookman Old Style" panose="02050604050505020204" pitchFamily="18" charset="0"/>
              </a:rPr>
              <a:t>According </a:t>
            </a:r>
            <a:r>
              <a:rPr lang="en-US" sz="2000" dirty="0">
                <a:latin typeface="Bookman Old Style" panose="02050604050505020204" pitchFamily="18" charset="0"/>
              </a:rPr>
              <a:t>to [6], [7] the fact that such an online system will more efficient, user-friendly, economical and also be beneficial for both, the citizens(clients) and the authorities (Admin) is confirmed</a:t>
            </a:r>
            <a:r>
              <a:rPr lang="en-US" sz="2000" dirty="0" smtClean="0">
                <a:latin typeface="Bookman Old Style" panose="02050604050505020204" pitchFamily="18" charset="0"/>
              </a:rPr>
              <a:t>.</a:t>
            </a:r>
          </a:p>
          <a:p>
            <a:pPr algn="just"/>
            <a:r>
              <a:rPr lang="en-US" sz="2000" dirty="0" smtClean="0">
                <a:latin typeface="Bookman Old Style" panose="02050604050505020204" pitchFamily="18" charset="0"/>
              </a:rPr>
              <a:t>Such </a:t>
            </a:r>
            <a:r>
              <a:rPr lang="en-US" sz="2000" dirty="0">
                <a:latin typeface="Bookman Old Style" panose="02050604050505020204" pitchFamily="18" charset="0"/>
              </a:rPr>
              <a:t>a system will efficiently store proper data and can also </a:t>
            </a:r>
            <a:r>
              <a:rPr lang="en-US" sz="2000" dirty="0" smtClean="0">
                <a:latin typeface="Bookman Old Style" panose="02050604050505020204" pitchFamily="18" charset="0"/>
              </a:rPr>
              <a:t>by </a:t>
            </a:r>
            <a:r>
              <a:rPr lang="en-US" sz="2000" dirty="0">
                <a:latin typeface="Bookman Old Style" panose="02050604050505020204" pitchFamily="18" charset="0"/>
              </a:rPr>
              <a:t>the users so as to forward those to the concerned </a:t>
            </a:r>
            <a:r>
              <a:rPr lang="en-US" sz="2000" dirty="0" smtClean="0">
                <a:latin typeface="Bookman Old Style" panose="02050604050505020204" pitchFamily="18" charset="0"/>
              </a:rPr>
              <a:t>departments.</a:t>
            </a:r>
            <a:endParaRPr lang="en-US" sz="2000" dirty="0">
              <a:latin typeface="Bookman Old Style" panose="02050604050505020204" pitchFamily="18" charset="0"/>
            </a:endParaRPr>
          </a:p>
          <a:p>
            <a:pPr marL="0" indent="0">
              <a:buNone/>
            </a:pPr>
            <a:endParaRPr lang="en-US" dirty="0"/>
          </a:p>
        </p:txBody>
      </p:sp>
      <p:sp>
        <p:nvSpPr>
          <p:cNvPr id="2" name="Slide Number Placeholder 1"/>
          <p:cNvSpPr>
            <a:spLocks noGrp="1"/>
          </p:cNvSpPr>
          <p:nvPr>
            <p:ph type="sldNum" sz="quarter" idx="12"/>
          </p:nvPr>
        </p:nvSpPr>
        <p:spPr>
          <a:xfrm>
            <a:off x="11500313" y="6518892"/>
            <a:ext cx="542697" cy="279400"/>
          </a:xfrm>
        </p:spPr>
        <p:txBody>
          <a:bodyPr/>
          <a:lstStyle/>
          <a:p>
            <a:pPr algn="ctr"/>
            <a:fld id="{6D22F896-40B5-4ADD-8801-0D06FADFA095}" type="slidenum">
              <a:rPr lang="en-US" sz="2000" smtClean="0">
                <a:solidFill>
                  <a:schemeClr val="bg1"/>
                </a:solidFill>
              </a:rPr>
              <a:pPr algn="ctr"/>
              <a:t>13</a:t>
            </a:fld>
            <a:endParaRPr lang="en-US" sz="2000" dirty="0">
              <a:solidFill>
                <a:schemeClr val="bg1"/>
              </a:solidFill>
            </a:endParaRPr>
          </a:p>
        </p:txBody>
      </p:sp>
      <p:sp>
        <p:nvSpPr>
          <p:cNvPr id="3" name="Footer Placeholder 2"/>
          <p:cNvSpPr>
            <a:spLocks noGrp="1"/>
          </p:cNvSpPr>
          <p:nvPr>
            <p:ph type="ftr" sz="quarter" idx="11"/>
          </p:nvPr>
        </p:nvSpPr>
        <p:spPr>
          <a:xfrm>
            <a:off x="203580" y="6518892"/>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150373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00328"/>
            <a:ext cx="6339899" cy="235884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99" y="1200326"/>
            <a:ext cx="5852101" cy="259375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00" y="3559176"/>
            <a:ext cx="6358498" cy="329882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899" y="3683450"/>
            <a:ext cx="5852101" cy="3174550"/>
          </a:xfrm>
          <a:prstGeom prst="rect">
            <a:avLst/>
          </a:prstGeom>
        </p:spPr>
      </p:pic>
      <p:sp>
        <p:nvSpPr>
          <p:cNvPr id="13" name="TextBox 12"/>
          <p:cNvSpPr txBox="1"/>
          <p:nvPr/>
        </p:nvSpPr>
        <p:spPr>
          <a:xfrm>
            <a:off x="-18600" y="0"/>
            <a:ext cx="12210600" cy="1200329"/>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3600" b="1" dirty="0" smtClean="0">
                <a:solidFill>
                  <a:schemeClr val="tx1"/>
                </a:solidFill>
              </a:rPr>
              <a:t>2.3 SURVEY</a:t>
            </a:r>
          </a:p>
          <a:p>
            <a:pPr algn="ctr"/>
            <a:endParaRPr lang="en-US" sz="3600" b="1" dirty="0" smtClean="0">
              <a:solidFill>
                <a:schemeClr val="tx1"/>
              </a:solidFill>
            </a:endParaRPr>
          </a:p>
        </p:txBody>
      </p:sp>
      <p:sp>
        <p:nvSpPr>
          <p:cNvPr id="2" name="Slide Number Placeholder 1"/>
          <p:cNvSpPr>
            <a:spLocks noGrp="1"/>
          </p:cNvSpPr>
          <p:nvPr>
            <p:ph type="sldNum" sz="quarter" idx="12"/>
          </p:nvPr>
        </p:nvSpPr>
        <p:spPr>
          <a:xfrm>
            <a:off x="11541256" y="6578600"/>
            <a:ext cx="542697" cy="279400"/>
          </a:xfrm>
        </p:spPr>
        <p:txBody>
          <a:bodyPr/>
          <a:lstStyle/>
          <a:p>
            <a:pPr algn="ctr"/>
            <a:fld id="{6D22F896-40B5-4ADD-8801-0D06FADFA095}" type="slidenum">
              <a:rPr lang="en-US" sz="2000" smtClean="0"/>
              <a:pPr algn="ctr"/>
              <a:t>14</a:t>
            </a:fld>
            <a:endParaRPr lang="en-US" sz="2000" dirty="0"/>
          </a:p>
        </p:txBody>
      </p:sp>
      <p:sp>
        <p:nvSpPr>
          <p:cNvPr id="3" name="Footer Placeholder 2"/>
          <p:cNvSpPr>
            <a:spLocks noGrp="1"/>
          </p:cNvSpPr>
          <p:nvPr>
            <p:ph type="ftr" sz="quarter" idx="11"/>
          </p:nvPr>
        </p:nvSpPr>
        <p:spPr>
          <a:xfrm>
            <a:off x="-18600" y="6578600"/>
            <a:ext cx="7305900" cy="279400"/>
          </a:xfrm>
        </p:spPr>
        <p:txBody>
          <a:bodyPr/>
          <a:lstStyle/>
          <a:p>
            <a:r>
              <a:rPr lang="en-US" sz="1400" dirty="0" smtClean="0"/>
              <a:t>Department of Information Technology</a:t>
            </a:r>
            <a:endParaRPr lang="en-US" sz="1400" dirty="0"/>
          </a:p>
        </p:txBody>
      </p:sp>
    </p:spTree>
    <p:extLst>
      <p:ext uri="{BB962C8B-B14F-4D97-AF65-F5344CB8AC3E}">
        <p14:creationId xmlns:p14="http://schemas.microsoft.com/office/powerpoint/2010/main" val="345258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196" y="765204"/>
            <a:ext cx="12192000" cy="1293028"/>
          </a:xfrm>
        </p:spPr>
        <p:txBody>
          <a:bodyPr/>
          <a:lstStyle/>
          <a:p>
            <a:pPr algn="ctr"/>
            <a:r>
              <a:rPr lang="en-US" dirty="0" smtClean="0">
                <a:latin typeface="Bookman Old Style" panose="02050604050505020204" pitchFamily="18" charset="0"/>
              </a:rPr>
              <a:t>2.4 STATISTICS</a:t>
            </a:r>
            <a:endParaRPr lang="en-US" dirty="0">
              <a:latin typeface="Bookman Old Style" panose="02050604050505020204" pitchFamily="18" charset="0"/>
            </a:endParaRPr>
          </a:p>
        </p:txBody>
      </p:sp>
      <p:pic>
        <p:nvPicPr>
          <p:cNvPr id="7" name="image15.jpeg"/>
          <p:cNvPicPr>
            <a:picLocks noGrp="1"/>
          </p:cNvPicPr>
          <p:nvPr>
            <p:ph idx="1"/>
          </p:nvPr>
        </p:nvPicPr>
        <p:blipFill>
          <a:blip r:embed="rId2" cstate="print"/>
          <a:stretch>
            <a:fillRect/>
          </a:stretch>
        </p:blipFill>
        <p:spPr>
          <a:xfrm>
            <a:off x="1091820" y="1863369"/>
            <a:ext cx="9826389" cy="4018816"/>
          </a:xfrm>
          <a:prstGeom prst="rect">
            <a:avLst/>
          </a:prstGeom>
        </p:spPr>
      </p:pic>
      <p:sp>
        <p:nvSpPr>
          <p:cNvPr id="2" name="Slide Number Placeholder 1"/>
          <p:cNvSpPr>
            <a:spLocks noGrp="1"/>
          </p:cNvSpPr>
          <p:nvPr>
            <p:ph type="sldNum" sz="quarter" idx="12"/>
          </p:nvPr>
        </p:nvSpPr>
        <p:spPr>
          <a:xfrm>
            <a:off x="11473018" y="6446671"/>
            <a:ext cx="542697" cy="279400"/>
          </a:xfrm>
        </p:spPr>
        <p:txBody>
          <a:bodyPr/>
          <a:lstStyle/>
          <a:p>
            <a:pPr algn="ctr"/>
            <a:fld id="{6D22F896-40B5-4ADD-8801-0D06FADFA095}" type="slidenum">
              <a:rPr lang="en-US" sz="2000" smtClean="0">
                <a:solidFill>
                  <a:schemeClr val="bg1"/>
                </a:solidFill>
              </a:rPr>
              <a:pPr algn="ctr"/>
              <a:t>15</a:t>
            </a:fld>
            <a:endParaRPr lang="en-US" sz="2000" dirty="0">
              <a:solidFill>
                <a:schemeClr val="bg1"/>
              </a:solidFill>
            </a:endParaRPr>
          </a:p>
        </p:txBody>
      </p:sp>
      <p:sp>
        <p:nvSpPr>
          <p:cNvPr id="3" name="Footer Placeholder 2"/>
          <p:cNvSpPr>
            <a:spLocks noGrp="1"/>
          </p:cNvSpPr>
          <p:nvPr>
            <p:ph type="ftr" sz="quarter" idx="11"/>
          </p:nvPr>
        </p:nvSpPr>
        <p:spPr>
          <a:xfrm>
            <a:off x="285467" y="6446671"/>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359060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972" y="1037328"/>
            <a:ext cx="7080913" cy="1293028"/>
          </a:xfrm>
        </p:spPr>
        <p:txBody>
          <a:bodyPr/>
          <a:lstStyle/>
          <a:p>
            <a:r>
              <a:rPr lang="en-US" dirty="0" smtClean="0">
                <a:latin typeface="Bookman Old Style" panose="02050604050505020204" pitchFamily="18" charset="0"/>
              </a:rPr>
              <a:t>2.5 EXISTING SYSTEM</a:t>
            </a:r>
            <a:endParaRPr lang="en-US" dirty="0">
              <a:latin typeface="Bookman Old Style" panose="02050604050505020204" pitchFamily="18" charset="0"/>
            </a:endParaRPr>
          </a:p>
        </p:txBody>
      </p:sp>
      <p:sp>
        <p:nvSpPr>
          <p:cNvPr id="3" name="Content Placeholder 2"/>
          <p:cNvSpPr>
            <a:spLocks noGrp="1"/>
          </p:cNvSpPr>
          <p:nvPr>
            <p:ph idx="1"/>
          </p:nvPr>
        </p:nvSpPr>
        <p:spPr>
          <a:xfrm>
            <a:off x="1337480" y="2330356"/>
            <a:ext cx="9457899" cy="4024125"/>
          </a:xfrm>
        </p:spPr>
        <p:txBody>
          <a:bodyPr>
            <a:normAutofit/>
          </a:bodyPr>
          <a:lstStyle/>
          <a:p>
            <a:pPr marL="0" indent="0" algn="just">
              <a:buNone/>
            </a:pPr>
            <a:endParaRPr lang="en-US" dirty="0"/>
          </a:p>
          <a:p>
            <a:pPr algn="just"/>
            <a:r>
              <a:rPr lang="en-US" sz="2000" dirty="0">
                <a:latin typeface="Bookman Old Style" panose="02050604050505020204" pitchFamily="18" charset="0"/>
              </a:rPr>
              <a:t>The current system is dealing with a manual basis. People have to go directly to the concerned department or write letters to give their complaints</a:t>
            </a:r>
            <a:r>
              <a:rPr lang="en-US" sz="2000" dirty="0" smtClean="0">
                <a:latin typeface="Bookman Old Style" panose="02050604050505020204" pitchFamily="18" charset="0"/>
              </a:rPr>
              <a:t>.</a:t>
            </a:r>
          </a:p>
          <a:p>
            <a:pPr algn="just"/>
            <a:r>
              <a:rPr lang="en-US" sz="2000" dirty="0" smtClean="0">
                <a:latin typeface="Bookman Old Style" panose="02050604050505020204" pitchFamily="18" charset="0"/>
              </a:rPr>
              <a:t> </a:t>
            </a:r>
            <a:r>
              <a:rPr lang="en-US" sz="2000" dirty="0">
                <a:latin typeface="Bookman Old Style" panose="02050604050505020204" pitchFamily="18" charset="0"/>
              </a:rPr>
              <a:t>It needs a huge amount of paperwork to maintain complaint details. </a:t>
            </a:r>
            <a:endParaRPr lang="en-US" sz="2000" dirty="0" smtClean="0">
              <a:latin typeface="Bookman Old Style" panose="02050604050505020204" pitchFamily="18" charset="0"/>
            </a:endParaRPr>
          </a:p>
          <a:p>
            <a:pPr algn="just"/>
            <a:r>
              <a:rPr lang="en-US" sz="2000" dirty="0" smtClean="0">
                <a:latin typeface="Bookman Old Style" panose="02050604050505020204" pitchFamily="18" charset="0"/>
              </a:rPr>
              <a:t>A </a:t>
            </a:r>
            <a:r>
              <a:rPr lang="en-US" sz="2000" dirty="0">
                <a:latin typeface="Bookman Old Style" panose="02050604050505020204" pitchFamily="18" charset="0"/>
              </a:rPr>
              <a:t>huge expenditure and lots of time are spent using the existing system</a:t>
            </a:r>
            <a:r>
              <a:rPr lang="en-US" sz="2000" dirty="0" smtClean="0">
                <a:latin typeface="Bookman Old Style" panose="02050604050505020204" pitchFamily="18" charset="0"/>
              </a:rPr>
              <a:t>.</a:t>
            </a:r>
          </a:p>
          <a:p>
            <a:pPr algn="just"/>
            <a:r>
              <a:rPr lang="en-US" sz="2000" dirty="0" smtClean="0">
                <a:latin typeface="Bookman Old Style" panose="02050604050505020204" pitchFamily="18" charset="0"/>
              </a:rPr>
              <a:t>Tracking</a:t>
            </a:r>
            <a:r>
              <a:rPr lang="en-US" sz="2000" dirty="0">
                <a:latin typeface="Bookman Old Style" panose="02050604050505020204" pitchFamily="18" charset="0"/>
              </a:rPr>
              <a:t>, maintaining and retrieving of data from a stack of papers is a difficult process.</a:t>
            </a:r>
          </a:p>
          <a:p>
            <a:pPr marL="0" indent="0">
              <a:buNone/>
            </a:pPr>
            <a:endParaRPr lang="en-US" dirty="0"/>
          </a:p>
        </p:txBody>
      </p:sp>
      <p:sp>
        <p:nvSpPr>
          <p:cNvPr id="4" name="Slide Number Placeholder 3"/>
          <p:cNvSpPr>
            <a:spLocks noGrp="1"/>
          </p:cNvSpPr>
          <p:nvPr>
            <p:ph type="sldNum" sz="quarter" idx="12"/>
          </p:nvPr>
        </p:nvSpPr>
        <p:spPr>
          <a:xfrm>
            <a:off x="11541257" y="6473968"/>
            <a:ext cx="542697" cy="279400"/>
          </a:xfrm>
        </p:spPr>
        <p:txBody>
          <a:bodyPr/>
          <a:lstStyle/>
          <a:p>
            <a:pPr algn="ctr"/>
            <a:fld id="{6D22F896-40B5-4ADD-8801-0D06FADFA095}" type="slidenum">
              <a:rPr lang="en-US" sz="2000" smtClean="0">
                <a:solidFill>
                  <a:schemeClr val="bg1"/>
                </a:solidFill>
              </a:rPr>
              <a:pPr algn="ctr"/>
              <a:t>16</a:t>
            </a:fld>
            <a:endParaRPr lang="en-US" sz="2000" dirty="0">
              <a:solidFill>
                <a:schemeClr val="bg1"/>
              </a:solidFill>
            </a:endParaRPr>
          </a:p>
        </p:txBody>
      </p:sp>
      <p:sp>
        <p:nvSpPr>
          <p:cNvPr id="5" name="Footer Placeholder 4"/>
          <p:cNvSpPr>
            <a:spLocks noGrp="1"/>
          </p:cNvSpPr>
          <p:nvPr>
            <p:ph type="ftr" sz="quarter" idx="11"/>
          </p:nvPr>
        </p:nvSpPr>
        <p:spPr>
          <a:xfrm>
            <a:off x="203580" y="6473968"/>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287526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51127" y="1091920"/>
            <a:ext cx="9545469" cy="1293028"/>
          </a:xfrm>
        </p:spPr>
        <p:txBody>
          <a:bodyPr/>
          <a:lstStyle/>
          <a:p>
            <a:r>
              <a:rPr lang="en-US" dirty="0" smtClean="0">
                <a:latin typeface="Bookman Old Style" panose="02050604050505020204" pitchFamily="18" charset="0"/>
              </a:rPr>
              <a:t>2.6 REQUIREMENT ANALYSIS</a:t>
            </a:r>
            <a:endParaRPr lang="en-US" dirty="0">
              <a:latin typeface="Bookman Old Style" panose="02050604050505020204" pitchFamily="18" charset="0"/>
            </a:endParaRPr>
          </a:p>
        </p:txBody>
      </p:sp>
      <p:sp>
        <p:nvSpPr>
          <p:cNvPr id="6" name="Content Placeholder 5"/>
          <p:cNvSpPr>
            <a:spLocks noGrp="1"/>
          </p:cNvSpPr>
          <p:nvPr>
            <p:ph idx="1"/>
          </p:nvPr>
        </p:nvSpPr>
        <p:spPr>
          <a:xfrm>
            <a:off x="1351127" y="2367009"/>
            <a:ext cx="9573332" cy="3318936"/>
          </a:xfrm>
          <a:ln>
            <a:solidFill>
              <a:schemeClr val="bg1"/>
            </a:solidFill>
          </a:ln>
        </p:spPr>
        <p:txBody>
          <a:bodyPr>
            <a:normAutofit fontScale="92500" lnSpcReduction="10000"/>
          </a:bodyPr>
          <a:lstStyle/>
          <a:p>
            <a:pPr marL="0" indent="0">
              <a:buNone/>
            </a:pPr>
            <a:endParaRPr lang="en-US" sz="2200" dirty="0"/>
          </a:p>
          <a:p>
            <a:pPr algn="just"/>
            <a:r>
              <a:rPr lang="en-US" sz="2200" dirty="0" smtClean="0">
                <a:latin typeface="Bookman Old Style" panose="02050604050505020204" pitchFamily="18" charset="0"/>
              </a:rPr>
              <a:t>Many </a:t>
            </a:r>
            <a:r>
              <a:rPr lang="en-US" sz="2200" dirty="0">
                <a:latin typeface="Bookman Old Style" panose="02050604050505020204" pitchFamily="18" charset="0"/>
              </a:rPr>
              <a:t>people think that a transparency in Governance is the most important thing in a Democracy. </a:t>
            </a:r>
            <a:endParaRPr lang="en-US" sz="2200" dirty="0" smtClean="0">
              <a:latin typeface="Bookman Old Style" panose="02050604050505020204" pitchFamily="18" charset="0"/>
            </a:endParaRPr>
          </a:p>
          <a:p>
            <a:pPr algn="just"/>
            <a:r>
              <a:rPr lang="en-US" sz="2200" dirty="0" smtClean="0">
                <a:latin typeface="Bookman Old Style" panose="02050604050505020204" pitchFamily="18" charset="0"/>
              </a:rPr>
              <a:t>This </a:t>
            </a:r>
            <a:r>
              <a:rPr lang="en-US" sz="2200" dirty="0">
                <a:latin typeface="Bookman Old Style" panose="02050604050505020204" pitchFamily="18" charset="0"/>
              </a:rPr>
              <a:t>application is viable method of initiating such a transparent governance in a locality. </a:t>
            </a:r>
            <a:endParaRPr lang="en-US" sz="2200" dirty="0" smtClean="0">
              <a:latin typeface="Bookman Old Style" panose="02050604050505020204" pitchFamily="18" charset="0"/>
            </a:endParaRPr>
          </a:p>
          <a:p>
            <a:pPr algn="just"/>
            <a:r>
              <a:rPr lang="en-US" sz="2200" dirty="0" smtClean="0">
                <a:latin typeface="Bookman Old Style" panose="02050604050505020204" pitchFamily="18" charset="0"/>
              </a:rPr>
              <a:t>People </a:t>
            </a:r>
            <a:r>
              <a:rPr lang="en-US" sz="2200" dirty="0">
                <a:latin typeface="Bookman Old Style" panose="02050604050505020204" pitchFamily="18" charset="0"/>
              </a:rPr>
              <a:t>can easily register their complaints instead of physically doing the same thing. </a:t>
            </a:r>
            <a:endParaRPr lang="en-US" sz="2200" dirty="0" smtClean="0">
              <a:latin typeface="Bookman Old Style" panose="02050604050505020204" pitchFamily="18" charset="0"/>
            </a:endParaRPr>
          </a:p>
          <a:p>
            <a:pPr algn="just"/>
            <a:r>
              <a:rPr lang="en-US" sz="2200" dirty="0" smtClean="0">
                <a:latin typeface="Bookman Old Style" panose="02050604050505020204" pitchFamily="18" charset="0"/>
              </a:rPr>
              <a:t>The </a:t>
            </a:r>
            <a:r>
              <a:rPr lang="en-US" sz="2200" dirty="0">
                <a:latin typeface="Bookman Old Style" panose="02050604050505020204" pitchFamily="18" charset="0"/>
              </a:rPr>
              <a:t>citizens will too, have a sense of vigilance about raising their voice about a problem and actively participate in the Governance.</a:t>
            </a:r>
          </a:p>
          <a:p>
            <a:pPr marL="0" indent="0">
              <a:buNone/>
            </a:pPr>
            <a:endParaRPr lang="en-US" dirty="0"/>
          </a:p>
        </p:txBody>
      </p:sp>
      <p:sp>
        <p:nvSpPr>
          <p:cNvPr id="2" name="Slide Number Placeholder 1"/>
          <p:cNvSpPr>
            <a:spLocks noGrp="1"/>
          </p:cNvSpPr>
          <p:nvPr>
            <p:ph type="sldNum" sz="quarter" idx="12"/>
          </p:nvPr>
        </p:nvSpPr>
        <p:spPr>
          <a:xfrm>
            <a:off x="11444586" y="6473966"/>
            <a:ext cx="542697" cy="279400"/>
          </a:xfrm>
        </p:spPr>
        <p:txBody>
          <a:bodyPr/>
          <a:lstStyle/>
          <a:p>
            <a:fld id="{6D22F896-40B5-4ADD-8801-0D06FADFA095}" type="slidenum">
              <a:rPr lang="en-US" sz="2000" smtClean="0">
                <a:solidFill>
                  <a:schemeClr val="bg1"/>
                </a:solidFill>
              </a:rPr>
              <a:t>17</a:t>
            </a:fld>
            <a:endParaRPr lang="en-US" dirty="0">
              <a:solidFill>
                <a:schemeClr val="bg1"/>
              </a:solidFill>
            </a:endParaRPr>
          </a:p>
        </p:txBody>
      </p:sp>
      <p:sp>
        <p:nvSpPr>
          <p:cNvPr id="3" name="Footer Placeholder 2"/>
          <p:cNvSpPr>
            <a:spLocks noGrp="1"/>
          </p:cNvSpPr>
          <p:nvPr>
            <p:ph type="ftr" sz="quarter" idx="11"/>
          </p:nvPr>
        </p:nvSpPr>
        <p:spPr>
          <a:xfrm>
            <a:off x="148989" y="6473966"/>
            <a:ext cx="7305900" cy="279400"/>
          </a:xfrm>
        </p:spPr>
        <p:txBody>
          <a:bodyPr/>
          <a:lstStyle/>
          <a:p>
            <a:r>
              <a:rPr lang="en-US" sz="180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107962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692397" y="1993961"/>
            <a:ext cx="6815669" cy="1515533"/>
          </a:xfrm>
        </p:spPr>
        <p:txBody>
          <a:bodyPr/>
          <a:lstStyle/>
          <a:p>
            <a:r>
              <a:rPr lang="en-US" sz="4800" dirty="0" smtClean="0">
                <a:latin typeface="Bookman Old Style" panose="02050604050505020204" pitchFamily="18" charset="0"/>
              </a:rPr>
              <a:t>3. SYSTEM DESIGN</a:t>
            </a:r>
            <a:endParaRPr lang="en-US" sz="4800" dirty="0">
              <a:latin typeface="Bookman Old Style" panose="02050604050505020204" pitchFamily="18" charset="0"/>
            </a:endParaRPr>
          </a:p>
        </p:txBody>
      </p:sp>
      <p:sp>
        <p:nvSpPr>
          <p:cNvPr id="2" name="Slide Number Placeholder 1"/>
          <p:cNvSpPr>
            <a:spLocks noGrp="1"/>
          </p:cNvSpPr>
          <p:nvPr>
            <p:ph type="sldNum" sz="quarter" idx="12"/>
          </p:nvPr>
        </p:nvSpPr>
        <p:spPr>
          <a:xfrm>
            <a:off x="11495384" y="6429734"/>
            <a:ext cx="551167" cy="279400"/>
          </a:xfrm>
        </p:spPr>
        <p:txBody>
          <a:bodyPr/>
          <a:lstStyle/>
          <a:p>
            <a:fld id="{6D22F896-40B5-4ADD-8801-0D06FADFA095}" type="slidenum">
              <a:rPr lang="en-US" sz="2000" smtClean="0">
                <a:solidFill>
                  <a:schemeClr val="bg1"/>
                </a:solidFill>
              </a:rPr>
              <a:t>18</a:t>
            </a:fld>
            <a:endParaRPr lang="en-US" sz="2000" dirty="0">
              <a:solidFill>
                <a:schemeClr val="bg1"/>
              </a:solidFill>
            </a:endParaRPr>
          </a:p>
        </p:txBody>
      </p:sp>
      <p:sp>
        <p:nvSpPr>
          <p:cNvPr id="3" name="Footer Placeholder 2"/>
          <p:cNvSpPr>
            <a:spLocks noGrp="1"/>
          </p:cNvSpPr>
          <p:nvPr>
            <p:ph type="ftr" sz="quarter" idx="11"/>
          </p:nvPr>
        </p:nvSpPr>
        <p:spPr>
          <a:xfrm>
            <a:off x="85080" y="6429734"/>
            <a:ext cx="5214635"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3715974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491319"/>
            <a:ext cx="6141492" cy="6366681"/>
          </a:xfrm>
          <a:ln w="12700">
            <a:solidFill>
              <a:schemeClr val="tx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492" y="491320"/>
            <a:ext cx="6050507" cy="6416878"/>
          </a:xfrm>
          <a:prstGeom prst="rect">
            <a:avLst/>
          </a:prstGeom>
          <a:ln w="12700">
            <a:solidFill>
              <a:schemeClr val="tx1"/>
            </a:solidFill>
          </a:ln>
        </p:spPr>
      </p:pic>
      <p:sp>
        <p:nvSpPr>
          <p:cNvPr id="4" name="Slide Number Placeholder 3"/>
          <p:cNvSpPr>
            <a:spLocks noGrp="1"/>
          </p:cNvSpPr>
          <p:nvPr>
            <p:ph type="sldNum" sz="quarter" idx="12"/>
          </p:nvPr>
        </p:nvSpPr>
        <p:spPr>
          <a:xfrm>
            <a:off x="11505063" y="6473968"/>
            <a:ext cx="542697" cy="279400"/>
          </a:xfrm>
        </p:spPr>
        <p:txBody>
          <a:bodyPr/>
          <a:lstStyle/>
          <a:p>
            <a:fld id="{6D22F896-40B5-4ADD-8801-0D06FADFA095}" type="slidenum">
              <a:rPr lang="en-US" sz="2000" smtClean="0">
                <a:solidFill>
                  <a:schemeClr val="bg1"/>
                </a:solidFill>
              </a:rPr>
              <a:t>19</a:t>
            </a:fld>
            <a:endParaRPr lang="en-US" sz="2000" dirty="0">
              <a:solidFill>
                <a:schemeClr val="bg1"/>
              </a:solidFill>
            </a:endParaRPr>
          </a:p>
        </p:txBody>
      </p:sp>
      <p:sp>
        <p:nvSpPr>
          <p:cNvPr id="6" name="Footer Placeholder 5"/>
          <p:cNvSpPr>
            <a:spLocks noGrp="1"/>
          </p:cNvSpPr>
          <p:nvPr>
            <p:ph type="ftr" sz="quarter" idx="11"/>
          </p:nvPr>
        </p:nvSpPr>
        <p:spPr>
          <a:xfrm>
            <a:off x="108046" y="6473968"/>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
        <p:nvSpPr>
          <p:cNvPr id="9" name="TextBox 8"/>
          <p:cNvSpPr txBox="1"/>
          <p:nvPr/>
        </p:nvSpPr>
        <p:spPr>
          <a:xfrm>
            <a:off x="2019869" y="71789"/>
            <a:ext cx="1574470" cy="369332"/>
          </a:xfrm>
          <a:prstGeom prst="rect">
            <a:avLst/>
          </a:prstGeom>
          <a:noFill/>
        </p:spPr>
        <p:txBody>
          <a:bodyPr wrap="none" rtlCol="0">
            <a:spAutoFit/>
          </a:bodyPr>
          <a:lstStyle/>
          <a:p>
            <a:r>
              <a:rPr lang="en-US" dirty="0" smtClean="0">
                <a:solidFill>
                  <a:schemeClr val="bg1"/>
                </a:solidFill>
                <a:latin typeface="Bookman Old Style" panose="02050604050505020204" pitchFamily="18" charset="0"/>
              </a:rPr>
              <a:t>DIAGRAM-A</a:t>
            </a:r>
            <a:endParaRPr lang="en-US" dirty="0">
              <a:solidFill>
                <a:schemeClr val="bg1"/>
              </a:solidFill>
              <a:latin typeface="Bookman Old Style" panose="02050604050505020204" pitchFamily="18" charset="0"/>
            </a:endParaRPr>
          </a:p>
        </p:txBody>
      </p:sp>
      <p:sp>
        <p:nvSpPr>
          <p:cNvPr id="10" name="Rectangle 9"/>
          <p:cNvSpPr/>
          <p:nvPr/>
        </p:nvSpPr>
        <p:spPr>
          <a:xfrm>
            <a:off x="8379510" y="121987"/>
            <a:ext cx="1588897" cy="369332"/>
          </a:xfrm>
          <a:prstGeom prst="rect">
            <a:avLst/>
          </a:prstGeom>
        </p:spPr>
        <p:txBody>
          <a:bodyPr wrap="none">
            <a:spAutoFit/>
          </a:bodyPr>
          <a:lstStyle/>
          <a:p>
            <a:r>
              <a:rPr lang="en-US" dirty="0" smtClean="0">
                <a:solidFill>
                  <a:schemeClr val="bg1"/>
                </a:solidFill>
                <a:latin typeface="Bookman Old Style" panose="02050604050505020204" pitchFamily="18" charset="0"/>
              </a:rPr>
              <a:t>DIAGRAM-B</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48643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018" y="772374"/>
            <a:ext cx="6919415" cy="3760811"/>
          </a:xfrm>
        </p:spPr>
        <p:txBody>
          <a:bodyPr>
            <a:normAutofit/>
          </a:bodyPr>
          <a:lstStyle/>
          <a:p>
            <a:r>
              <a:rPr lang="en-US" dirty="0" smtClean="0">
                <a:latin typeface="Bookman Old Style" panose="02050604050505020204" pitchFamily="18" charset="0"/>
              </a:rPr>
              <a:t>    E-SAHAYA</a:t>
            </a:r>
            <a:r>
              <a:rPr lang="en-US" dirty="0">
                <a:latin typeface="Bookman Old Style" panose="02050604050505020204" pitchFamily="18" charset="0"/>
              </a:rPr>
              <a:t/>
            </a:r>
            <a:br>
              <a:rPr lang="en-US" dirty="0">
                <a:latin typeface="Bookman Old Style" panose="02050604050505020204" pitchFamily="18" charset="0"/>
              </a:rPr>
            </a:br>
            <a:r>
              <a:rPr lang="en-US" dirty="0" smtClean="0">
                <a:latin typeface="Bookman Old Style" panose="02050604050505020204" pitchFamily="18" charset="0"/>
              </a:rPr>
              <a:t/>
            </a:r>
            <a:br>
              <a:rPr lang="en-US" dirty="0" smtClean="0">
                <a:latin typeface="Bookman Old Style" panose="02050604050505020204" pitchFamily="18" charset="0"/>
              </a:rPr>
            </a:br>
            <a:r>
              <a:rPr lang="en-US" sz="2400" b="1" i="1" u="sng" dirty="0" smtClean="0">
                <a:latin typeface="Bookman Old Style" panose="02050604050505020204" pitchFamily="18" charset="0"/>
              </a:rPr>
              <a:t>AN ONLINE GRIEVANCE REPORTING APP</a:t>
            </a:r>
            <a:endParaRPr lang="en-US" sz="2800" b="1" i="1" u="sng" dirty="0">
              <a:latin typeface="Bookman Old Style" panose="0205060405050502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056" y="2070121"/>
            <a:ext cx="1485900" cy="1438275"/>
          </a:xfrm>
          <a:prstGeom prst="rect">
            <a:avLst/>
          </a:prstGeom>
        </p:spPr>
      </p:pic>
      <p:sp>
        <p:nvSpPr>
          <p:cNvPr id="6" name="Slide Number Placeholder 5"/>
          <p:cNvSpPr>
            <a:spLocks noGrp="1"/>
          </p:cNvSpPr>
          <p:nvPr>
            <p:ph type="sldNum" sz="quarter" idx="12"/>
          </p:nvPr>
        </p:nvSpPr>
        <p:spPr>
          <a:xfrm>
            <a:off x="11218460" y="6414448"/>
            <a:ext cx="1150961" cy="443552"/>
          </a:xfrm>
        </p:spPr>
        <p:txBody>
          <a:bodyPr/>
          <a:lstStyle/>
          <a:p>
            <a:pPr algn="ctr"/>
            <a:fld id="{6D22F896-40B5-4ADD-8801-0D06FADFA095}" type="slidenum">
              <a:rPr lang="en-US" sz="2000" smtClean="0">
                <a:solidFill>
                  <a:schemeClr val="bg1"/>
                </a:solidFill>
              </a:rPr>
              <a:pPr algn="ctr"/>
              <a:t>2</a:t>
            </a:fld>
            <a:endParaRPr lang="en-US" sz="2000" dirty="0">
              <a:solidFill>
                <a:schemeClr val="bg1"/>
              </a:solidFill>
            </a:endParaRPr>
          </a:p>
        </p:txBody>
      </p:sp>
      <p:sp>
        <p:nvSpPr>
          <p:cNvPr id="7" name="Footer Placeholder 6"/>
          <p:cNvSpPr>
            <a:spLocks noGrp="1"/>
          </p:cNvSpPr>
          <p:nvPr>
            <p:ph type="ftr" sz="quarter" idx="11"/>
          </p:nvPr>
        </p:nvSpPr>
        <p:spPr>
          <a:xfrm>
            <a:off x="98067" y="6414448"/>
            <a:ext cx="5214635"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218164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803234" y="1640851"/>
            <a:ext cx="6815669" cy="1825096"/>
          </a:xfrm>
        </p:spPr>
        <p:txBody>
          <a:bodyPr/>
          <a:lstStyle/>
          <a:p>
            <a:r>
              <a:rPr lang="en-US" sz="4800" dirty="0" smtClean="0">
                <a:latin typeface="Bookman Old Style" panose="02050604050505020204" pitchFamily="18" charset="0"/>
              </a:rPr>
              <a:t>4. IMPLEMENTATION DETAILS</a:t>
            </a:r>
            <a:endParaRPr lang="en-US" sz="4800" dirty="0">
              <a:latin typeface="Bookman Old Style" panose="02050604050505020204" pitchFamily="18" charset="0"/>
            </a:endParaRPr>
          </a:p>
        </p:txBody>
      </p:sp>
      <p:sp>
        <p:nvSpPr>
          <p:cNvPr id="2" name="Slide Number Placeholder 1"/>
          <p:cNvSpPr>
            <a:spLocks noGrp="1"/>
          </p:cNvSpPr>
          <p:nvPr>
            <p:ph type="sldNum" sz="quarter" idx="12"/>
          </p:nvPr>
        </p:nvSpPr>
        <p:spPr>
          <a:xfrm>
            <a:off x="11440793" y="6402439"/>
            <a:ext cx="551167" cy="279400"/>
          </a:xfrm>
        </p:spPr>
        <p:txBody>
          <a:bodyPr/>
          <a:lstStyle/>
          <a:p>
            <a:fld id="{6D22F896-40B5-4ADD-8801-0D06FADFA095}" type="slidenum">
              <a:rPr lang="en-US" sz="2000" smtClean="0">
                <a:solidFill>
                  <a:schemeClr val="bg1"/>
                </a:solidFill>
              </a:rPr>
              <a:t>20</a:t>
            </a:fld>
            <a:endParaRPr lang="en-US" dirty="0">
              <a:solidFill>
                <a:schemeClr val="bg1"/>
              </a:solidFill>
            </a:endParaRPr>
          </a:p>
        </p:txBody>
      </p:sp>
      <p:sp>
        <p:nvSpPr>
          <p:cNvPr id="3" name="Footer Placeholder 2"/>
          <p:cNvSpPr>
            <a:spLocks noGrp="1"/>
          </p:cNvSpPr>
          <p:nvPr>
            <p:ph type="ftr" sz="quarter" idx="11"/>
          </p:nvPr>
        </p:nvSpPr>
        <p:spPr>
          <a:xfrm>
            <a:off x="85080" y="6399405"/>
            <a:ext cx="5214635" cy="279400"/>
          </a:xfrm>
        </p:spPr>
        <p:txBody>
          <a:bodyPr/>
          <a:lstStyle/>
          <a:p>
            <a:r>
              <a:rPr lang="en-US" sz="180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3969145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23832" y="997066"/>
            <a:ext cx="9498843" cy="1293028"/>
          </a:xfrm>
        </p:spPr>
        <p:txBody>
          <a:bodyPr>
            <a:normAutofit fontScale="90000"/>
          </a:bodyPr>
          <a:lstStyle/>
          <a:p>
            <a:r>
              <a:rPr lang="en-US" dirty="0" smtClean="0">
                <a:latin typeface="Bookman Old Style" panose="02050604050505020204" pitchFamily="18" charset="0"/>
              </a:rPr>
              <a:t>4.1 SOFTWARE AND HARDWARE REQUIREMENTS</a:t>
            </a:r>
            <a:endParaRPr lang="en-US" dirty="0">
              <a:latin typeface="Bookman Old Style" panose="02050604050505020204" pitchFamily="18" charset="0"/>
            </a:endParaRPr>
          </a:p>
        </p:txBody>
      </p:sp>
      <p:sp>
        <p:nvSpPr>
          <p:cNvPr id="8" name="Content Placeholder 7"/>
          <p:cNvSpPr>
            <a:spLocks noGrp="1"/>
          </p:cNvSpPr>
          <p:nvPr>
            <p:ph sz="half" idx="1"/>
          </p:nvPr>
        </p:nvSpPr>
        <p:spPr>
          <a:xfrm>
            <a:off x="1323832" y="2524836"/>
            <a:ext cx="4602140" cy="3741616"/>
          </a:xfrm>
        </p:spPr>
        <p:txBody>
          <a:bodyPr>
            <a:normAutofit fontScale="92500"/>
          </a:bodyPr>
          <a:lstStyle/>
          <a:p>
            <a:pPr marL="0" indent="0" algn="just">
              <a:buNone/>
            </a:pPr>
            <a:r>
              <a:rPr lang="en-US" dirty="0">
                <a:latin typeface="Bookman Old Style" panose="02050604050505020204" pitchFamily="18" charset="0"/>
              </a:rPr>
              <a:t>	</a:t>
            </a:r>
            <a:r>
              <a:rPr lang="en-US" dirty="0" smtClean="0">
                <a:latin typeface="Bookman Old Style" panose="02050604050505020204" pitchFamily="18" charset="0"/>
              </a:rPr>
              <a:t>		</a:t>
            </a:r>
            <a:r>
              <a:rPr lang="en-US" u="sng" dirty="0" smtClean="0">
                <a:latin typeface="Bookman Old Style" panose="02050604050505020204" pitchFamily="18" charset="0"/>
              </a:rPr>
              <a:t>DEVELOPER</a:t>
            </a:r>
          </a:p>
          <a:p>
            <a:pPr marL="0" indent="0" algn="just">
              <a:buNone/>
            </a:pPr>
            <a:endParaRPr lang="en-US" sz="2200" dirty="0" smtClean="0">
              <a:latin typeface="Bookman Old Style" panose="02050604050505020204" pitchFamily="18" charset="0"/>
            </a:endParaRPr>
          </a:p>
          <a:p>
            <a:pPr marL="457200" lvl="0" indent="-457200" algn="just">
              <a:buFont typeface="+mj-lt"/>
              <a:buAutoNum type="arabicPeriod"/>
            </a:pPr>
            <a:r>
              <a:rPr lang="en-US" sz="1900" dirty="0">
                <a:latin typeface="Bookman Old Style" panose="02050604050505020204" pitchFamily="18" charset="0"/>
              </a:rPr>
              <a:t>APPLICATIONS –</a:t>
            </a:r>
          </a:p>
          <a:p>
            <a:pPr algn="just"/>
            <a:r>
              <a:rPr lang="en-US" sz="2200" dirty="0" smtClean="0">
                <a:latin typeface="Bookman Old Style" panose="02050604050505020204" pitchFamily="18" charset="0"/>
              </a:rPr>
              <a:t>Java Eclipse </a:t>
            </a:r>
            <a:r>
              <a:rPr lang="en-US" sz="2200" dirty="0">
                <a:latin typeface="Bookman Old Style" panose="02050604050505020204" pitchFamily="18" charset="0"/>
              </a:rPr>
              <a:t>IDE, </a:t>
            </a:r>
            <a:r>
              <a:rPr lang="en-US" sz="2200" dirty="0" smtClean="0">
                <a:latin typeface="Bookman Old Style" panose="02050604050505020204" pitchFamily="18" charset="0"/>
              </a:rPr>
              <a:t>Java </a:t>
            </a:r>
            <a:r>
              <a:rPr lang="en-US" sz="2200" dirty="0">
                <a:latin typeface="Bookman Old Style" panose="02050604050505020204" pitchFamily="18" charset="0"/>
              </a:rPr>
              <a:t>JDK </a:t>
            </a:r>
            <a:r>
              <a:rPr lang="en-US" sz="2200" dirty="0" smtClean="0">
                <a:latin typeface="Bookman Old Style" panose="02050604050505020204" pitchFamily="18" charset="0"/>
              </a:rPr>
              <a:t>14, </a:t>
            </a:r>
            <a:r>
              <a:rPr lang="en-US" sz="2200" dirty="0">
                <a:latin typeface="Bookman Old Style" panose="02050604050505020204" pitchFamily="18" charset="0"/>
              </a:rPr>
              <a:t>MYSQL </a:t>
            </a:r>
            <a:r>
              <a:rPr lang="en-US" sz="2200" dirty="0" smtClean="0">
                <a:latin typeface="Bookman Old Style" panose="02050604050505020204" pitchFamily="18" charset="0"/>
              </a:rPr>
              <a:t>Workbench , Browser</a:t>
            </a:r>
          </a:p>
          <a:p>
            <a:pPr marL="0" indent="0" algn="just">
              <a:buNone/>
            </a:pPr>
            <a:r>
              <a:rPr lang="en-US" sz="2200" dirty="0" smtClean="0">
                <a:solidFill>
                  <a:schemeClr val="accent4">
                    <a:lumMod val="75000"/>
                  </a:schemeClr>
                </a:solidFill>
                <a:latin typeface="Bookman Old Style" panose="02050604050505020204" pitchFamily="18" charset="0"/>
              </a:rPr>
              <a:t>2. </a:t>
            </a:r>
            <a:r>
              <a:rPr lang="en-US" sz="1900" dirty="0" smtClean="0">
                <a:latin typeface="Bookman Old Style" panose="02050604050505020204" pitchFamily="18" charset="0"/>
              </a:rPr>
              <a:t>OPERATING SYSTEM </a:t>
            </a:r>
            <a:r>
              <a:rPr lang="en-US" sz="2200" dirty="0" smtClean="0">
                <a:latin typeface="Bookman Old Style" panose="02050604050505020204" pitchFamily="18" charset="0"/>
              </a:rPr>
              <a:t>–</a:t>
            </a:r>
          </a:p>
          <a:p>
            <a:pPr algn="just"/>
            <a:r>
              <a:rPr lang="en-US" sz="2200" dirty="0" smtClean="0">
                <a:latin typeface="Bookman Old Style" panose="02050604050505020204" pitchFamily="18" charset="0"/>
              </a:rPr>
              <a:t>Windows </a:t>
            </a:r>
            <a:r>
              <a:rPr lang="en-US" sz="2200" dirty="0">
                <a:latin typeface="Bookman Old Style" panose="02050604050505020204" pitchFamily="18" charset="0"/>
              </a:rPr>
              <a:t>7/8/10 or </a:t>
            </a:r>
            <a:r>
              <a:rPr lang="en-US" sz="2200" dirty="0" smtClean="0">
                <a:latin typeface="Bookman Old Style" panose="02050604050505020204" pitchFamily="18" charset="0"/>
              </a:rPr>
              <a:t>Mac </a:t>
            </a:r>
            <a:r>
              <a:rPr lang="en-US" sz="2200" dirty="0">
                <a:latin typeface="Bookman Old Style" panose="02050604050505020204" pitchFamily="18" charset="0"/>
              </a:rPr>
              <a:t>OS or </a:t>
            </a:r>
            <a:r>
              <a:rPr lang="en-US" sz="2200" dirty="0" smtClean="0">
                <a:latin typeface="Bookman Old Style" panose="02050604050505020204" pitchFamily="18" charset="0"/>
              </a:rPr>
              <a:t>Linux</a:t>
            </a:r>
            <a:endParaRPr lang="en-US" sz="2200" dirty="0">
              <a:latin typeface="Bookman Old Style" panose="02050604050505020204" pitchFamily="18" charset="0"/>
            </a:endParaRPr>
          </a:p>
          <a:p>
            <a:pPr marL="457200" indent="-457200">
              <a:buFont typeface="+mj-lt"/>
              <a:buAutoNum type="arabicPeriod"/>
            </a:pPr>
            <a:endParaRPr lang="en-US" dirty="0"/>
          </a:p>
        </p:txBody>
      </p:sp>
      <p:sp>
        <p:nvSpPr>
          <p:cNvPr id="9" name="Content Placeholder 8"/>
          <p:cNvSpPr>
            <a:spLocks noGrp="1"/>
          </p:cNvSpPr>
          <p:nvPr>
            <p:ph sz="half" idx="2"/>
          </p:nvPr>
        </p:nvSpPr>
        <p:spPr>
          <a:xfrm>
            <a:off x="6172200" y="2524836"/>
            <a:ext cx="5334000" cy="3765500"/>
          </a:xfrm>
        </p:spPr>
        <p:txBody>
          <a:bodyPr>
            <a:normAutofit fontScale="92500"/>
          </a:bodyPr>
          <a:lstStyle/>
          <a:p>
            <a:pPr marL="0" indent="0" algn="just">
              <a:buNone/>
            </a:pPr>
            <a:r>
              <a:rPr lang="en-US" dirty="0" smtClean="0">
                <a:latin typeface="Bookman Old Style" panose="02050604050505020204" pitchFamily="18" charset="0"/>
              </a:rPr>
              <a:t>				</a:t>
            </a:r>
            <a:r>
              <a:rPr lang="en-US" u="sng" dirty="0" smtClean="0">
                <a:latin typeface="Bookman Old Style" panose="02050604050505020204" pitchFamily="18" charset="0"/>
              </a:rPr>
              <a:t>CLIENT</a:t>
            </a:r>
          </a:p>
          <a:p>
            <a:pPr marL="0" indent="0" algn="just">
              <a:buNone/>
            </a:pPr>
            <a:endParaRPr lang="en-US" sz="2200" dirty="0" smtClean="0">
              <a:latin typeface="Bookman Old Style" panose="02050604050505020204" pitchFamily="18" charset="0"/>
            </a:endParaRPr>
          </a:p>
          <a:p>
            <a:pPr marL="457200" lvl="0" indent="-457200" algn="just">
              <a:buFont typeface="+mj-lt"/>
              <a:buAutoNum type="arabicPeriod"/>
            </a:pPr>
            <a:r>
              <a:rPr lang="en-US" sz="2200" dirty="0">
                <a:latin typeface="Bookman Old Style" panose="02050604050505020204" pitchFamily="18" charset="0"/>
              </a:rPr>
              <a:t>A good Internet Connection</a:t>
            </a:r>
          </a:p>
          <a:p>
            <a:pPr marL="457200" lvl="0" indent="-457200" algn="just">
              <a:buFont typeface="+mj-lt"/>
              <a:buAutoNum type="arabicPeriod"/>
            </a:pPr>
            <a:r>
              <a:rPr lang="en-US" sz="2200" dirty="0" smtClean="0">
                <a:latin typeface="Bookman Old Style" panose="02050604050505020204" pitchFamily="18" charset="0"/>
              </a:rPr>
              <a:t>A Mobile </a:t>
            </a:r>
            <a:r>
              <a:rPr lang="en-US" sz="2200" dirty="0">
                <a:latin typeface="Bookman Old Style" panose="02050604050505020204" pitchFamily="18" charset="0"/>
              </a:rPr>
              <a:t>Phone/Camera to take the pictures) Authentic credentials of the user (to verify with Database)</a:t>
            </a:r>
          </a:p>
          <a:p>
            <a:pPr marL="457200" lvl="0" indent="-457200" algn="just">
              <a:buFont typeface="+mj-lt"/>
              <a:buAutoNum type="arabicPeriod"/>
            </a:pPr>
            <a:r>
              <a:rPr lang="en-US" sz="2200" dirty="0">
                <a:latin typeface="Bookman Old Style" panose="02050604050505020204" pitchFamily="18" charset="0"/>
              </a:rPr>
              <a:t>Any Computer Machine can be used as long as it fulfils the above mentioned requirements</a:t>
            </a:r>
          </a:p>
          <a:p>
            <a:endParaRPr lang="en-US" dirty="0"/>
          </a:p>
        </p:txBody>
      </p:sp>
      <p:sp>
        <p:nvSpPr>
          <p:cNvPr id="2" name="Slide Number Placeholder 1"/>
          <p:cNvSpPr>
            <a:spLocks noGrp="1"/>
          </p:cNvSpPr>
          <p:nvPr>
            <p:ph type="sldNum" sz="quarter" idx="12"/>
          </p:nvPr>
        </p:nvSpPr>
        <p:spPr>
          <a:xfrm>
            <a:off x="11506200" y="6525078"/>
            <a:ext cx="542697" cy="332922"/>
          </a:xfrm>
        </p:spPr>
        <p:txBody>
          <a:bodyPr/>
          <a:lstStyle/>
          <a:p>
            <a:fld id="{6D22F896-40B5-4ADD-8801-0D06FADFA095}" type="slidenum">
              <a:rPr lang="en-US" sz="2000" smtClean="0">
                <a:solidFill>
                  <a:schemeClr val="bg1"/>
                </a:solidFill>
              </a:rPr>
              <a:t>21</a:t>
            </a:fld>
            <a:endParaRPr lang="en-US" sz="2000" dirty="0">
              <a:solidFill>
                <a:schemeClr val="bg1"/>
              </a:solidFill>
            </a:endParaRPr>
          </a:p>
        </p:txBody>
      </p:sp>
      <p:sp>
        <p:nvSpPr>
          <p:cNvPr id="3" name="Footer Placeholder 2"/>
          <p:cNvSpPr>
            <a:spLocks noGrp="1"/>
          </p:cNvSpPr>
          <p:nvPr>
            <p:ph type="ftr" sz="quarter" idx="11"/>
          </p:nvPr>
        </p:nvSpPr>
        <p:spPr>
          <a:xfrm>
            <a:off x="135341" y="6525078"/>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231940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500"/>
                                        <p:tgtEl>
                                          <p:spTgt spid="9">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Effect transition="in" filter="fade">
                                      <p:cBhvr>
                                        <p:cTn id="36" dur="500"/>
                                        <p:tgtEl>
                                          <p:spTgt spid="9">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fade">
                                      <p:cBhvr>
                                        <p:cTn id="39"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891" y="905525"/>
            <a:ext cx="9462654" cy="1484463"/>
          </a:xfrm>
        </p:spPr>
        <p:txBody>
          <a:bodyPr>
            <a:normAutofit/>
          </a:bodyPr>
          <a:lstStyle/>
          <a:p>
            <a:r>
              <a:rPr lang="en-US" sz="3200" dirty="0" smtClean="0">
                <a:latin typeface="Bookman Old Style" panose="02050604050505020204" pitchFamily="18" charset="0"/>
              </a:rPr>
              <a:t>4.2 SOLUTION APPROACH AND    	METHODOLOGY</a:t>
            </a:r>
            <a:endParaRPr lang="en-US" sz="3200" dirty="0">
              <a:latin typeface="Bookman Old Style" panose="02050604050505020204" pitchFamily="18" charset="0"/>
            </a:endParaRPr>
          </a:p>
        </p:txBody>
      </p:sp>
      <p:sp>
        <p:nvSpPr>
          <p:cNvPr id="5" name="Content Placeholder 4"/>
          <p:cNvSpPr>
            <a:spLocks noGrp="1"/>
          </p:cNvSpPr>
          <p:nvPr>
            <p:ph idx="1"/>
          </p:nvPr>
        </p:nvSpPr>
        <p:spPr>
          <a:xfrm>
            <a:off x="1343891" y="2522106"/>
            <a:ext cx="9462655" cy="3687625"/>
          </a:xfrm>
        </p:spPr>
        <p:txBody>
          <a:bodyPr>
            <a:normAutofit fontScale="77500" lnSpcReduction="20000"/>
          </a:bodyPr>
          <a:lstStyle/>
          <a:p>
            <a:pPr algn="just"/>
            <a:r>
              <a:rPr lang="en-US" dirty="0">
                <a:latin typeface="Bookman Old Style" panose="02050604050505020204" pitchFamily="18" charset="0"/>
              </a:rPr>
              <a:t>Considering all the above factors in mind, the proposed system is an online web application</a:t>
            </a:r>
            <a:r>
              <a:rPr lang="en-US" dirty="0" smtClean="0">
                <a:latin typeface="Bookman Old Style" panose="02050604050505020204" pitchFamily="18" charset="0"/>
              </a:rPr>
              <a:t>.</a:t>
            </a:r>
          </a:p>
          <a:p>
            <a:pPr algn="just"/>
            <a:r>
              <a:rPr lang="en-US" dirty="0" smtClean="0">
                <a:latin typeface="Bookman Old Style" panose="02050604050505020204" pitchFamily="18" charset="0"/>
              </a:rPr>
              <a:t> </a:t>
            </a:r>
            <a:r>
              <a:rPr lang="en-US" dirty="0">
                <a:latin typeface="Bookman Old Style" panose="02050604050505020204" pitchFamily="18" charset="0"/>
              </a:rPr>
              <a:t>This system is supposed to control and avoid the limitation of the existing system. </a:t>
            </a:r>
            <a:r>
              <a:rPr lang="en-US" dirty="0" smtClean="0">
                <a:latin typeface="Bookman Old Style" panose="02050604050505020204" pitchFamily="18" charset="0"/>
              </a:rPr>
              <a:t>It will increase the efficiency </a:t>
            </a:r>
            <a:r>
              <a:rPr lang="en-US" dirty="0">
                <a:latin typeface="Bookman Old Style" panose="02050604050505020204" pitchFamily="18" charset="0"/>
              </a:rPr>
              <a:t>by speeding up the </a:t>
            </a:r>
            <a:r>
              <a:rPr lang="en-US" dirty="0" smtClean="0">
                <a:latin typeface="Bookman Old Style" panose="02050604050505020204" pitchFamily="18" charset="0"/>
              </a:rPr>
              <a:t>process. </a:t>
            </a:r>
          </a:p>
          <a:p>
            <a:pPr algn="just"/>
            <a:r>
              <a:rPr lang="en-US" dirty="0" smtClean="0">
                <a:latin typeface="Bookman Old Style" panose="02050604050505020204" pitchFamily="18" charset="0"/>
              </a:rPr>
              <a:t>The </a:t>
            </a:r>
            <a:r>
              <a:rPr lang="en-US" dirty="0">
                <a:latin typeface="Bookman Old Style" panose="02050604050505020204" pitchFamily="18" charset="0"/>
              </a:rPr>
              <a:t>major activities of this </a:t>
            </a:r>
            <a:r>
              <a:rPr lang="en-US" dirty="0" smtClean="0">
                <a:latin typeface="Bookman Old Style" panose="02050604050505020204" pitchFamily="18" charset="0"/>
              </a:rPr>
              <a:t>grievance </a:t>
            </a:r>
            <a:r>
              <a:rPr lang="en-US" dirty="0">
                <a:latin typeface="Bookman Old Style" panose="02050604050505020204" pitchFamily="18" charset="0"/>
              </a:rPr>
              <a:t>s</a:t>
            </a:r>
            <a:r>
              <a:rPr lang="en-US" dirty="0" smtClean="0">
                <a:latin typeface="Bookman Old Style" panose="02050604050505020204" pitchFamily="18" charset="0"/>
              </a:rPr>
              <a:t>ystem </a:t>
            </a:r>
            <a:r>
              <a:rPr lang="en-US" dirty="0">
                <a:latin typeface="Bookman Old Style" panose="02050604050505020204" pitchFamily="18" charset="0"/>
              </a:rPr>
              <a:t>are to receive various types of grievances from </a:t>
            </a:r>
            <a:r>
              <a:rPr lang="en-US" dirty="0" smtClean="0">
                <a:latin typeface="Bookman Old Style" panose="02050604050505020204" pitchFamily="18" charset="0"/>
              </a:rPr>
              <a:t>citizens, updating </a:t>
            </a:r>
            <a:r>
              <a:rPr lang="en-US" dirty="0">
                <a:latin typeface="Bookman Old Style" panose="02050604050505020204" pitchFamily="18" charset="0"/>
              </a:rPr>
              <a:t>the status of </a:t>
            </a:r>
            <a:r>
              <a:rPr lang="en-US" dirty="0" smtClean="0">
                <a:latin typeface="Bookman Old Style" panose="02050604050505020204" pitchFamily="18" charset="0"/>
              </a:rPr>
              <a:t>complaints and </a:t>
            </a:r>
            <a:r>
              <a:rPr lang="en-US" dirty="0">
                <a:latin typeface="Bookman Old Style" panose="02050604050505020204" pitchFamily="18" charset="0"/>
              </a:rPr>
              <a:t>informing the citizens about the </a:t>
            </a:r>
            <a:r>
              <a:rPr lang="en-US" dirty="0" smtClean="0">
                <a:latin typeface="Bookman Old Style" panose="02050604050505020204" pitchFamily="18" charset="0"/>
              </a:rPr>
              <a:t>action. </a:t>
            </a:r>
          </a:p>
          <a:p>
            <a:pPr algn="just"/>
            <a:r>
              <a:rPr lang="en-US" dirty="0" smtClean="0">
                <a:latin typeface="Bookman Old Style" panose="02050604050505020204" pitchFamily="18" charset="0"/>
              </a:rPr>
              <a:t>This </a:t>
            </a:r>
            <a:r>
              <a:rPr lang="en-US" dirty="0">
                <a:latin typeface="Bookman Old Style" panose="02050604050505020204" pitchFamily="18" charset="0"/>
              </a:rPr>
              <a:t>Web Application successfully performs actions like login, registration and orderly storage of data entered by the user.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This </a:t>
            </a:r>
            <a:r>
              <a:rPr lang="en-US" dirty="0">
                <a:latin typeface="Bookman Old Style" panose="02050604050505020204" pitchFamily="18" charset="0"/>
              </a:rPr>
              <a:t>Application will indeed help to save resources like human </a:t>
            </a:r>
            <a:r>
              <a:rPr lang="en-US" dirty="0" err="1">
                <a:latin typeface="Bookman Old Style" panose="02050604050505020204" pitchFamily="18" charset="0"/>
              </a:rPr>
              <a:t>labour</a:t>
            </a:r>
            <a:r>
              <a:rPr lang="en-US" dirty="0">
                <a:latin typeface="Bookman Old Style" panose="02050604050505020204" pitchFamily="18" charset="0"/>
              </a:rPr>
              <a:t>, paper work and time required by both, the client and the user to work efficiently.</a:t>
            </a:r>
          </a:p>
          <a:p>
            <a:pPr marL="0" indent="0">
              <a:buNone/>
            </a:pPr>
            <a:endParaRPr lang="en-US" dirty="0"/>
          </a:p>
        </p:txBody>
      </p:sp>
      <p:sp>
        <p:nvSpPr>
          <p:cNvPr id="3" name="Slide Number Placeholder 2"/>
          <p:cNvSpPr>
            <a:spLocks noGrp="1"/>
          </p:cNvSpPr>
          <p:nvPr>
            <p:ph type="sldNum" sz="quarter" idx="12"/>
          </p:nvPr>
        </p:nvSpPr>
        <p:spPr>
          <a:xfrm>
            <a:off x="11459370" y="6473967"/>
            <a:ext cx="542697" cy="279400"/>
          </a:xfrm>
        </p:spPr>
        <p:txBody>
          <a:bodyPr/>
          <a:lstStyle/>
          <a:p>
            <a:fld id="{6D22F896-40B5-4ADD-8801-0D06FADFA095}" type="slidenum">
              <a:rPr lang="en-US" sz="2000" smtClean="0">
                <a:solidFill>
                  <a:schemeClr val="bg1"/>
                </a:solidFill>
              </a:rPr>
              <a:t>22</a:t>
            </a:fld>
            <a:endParaRPr lang="en-US" sz="2000" dirty="0">
              <a:solidFill>
                <a:schemeClr val="bg1"/>
              </a:solidFill>
            </a:endParaRPr>
          </a:p>
        </p:txBody>
      </p:sp>
      <p:sp>
        <p:nvSpPr>
          <p:cNvPr id="4" name="Footer Placeholder 3"/>
          <p:cNvSpPr>
            <a:spLocks noGrp="1"/>
          </p:cNvSpPr>
          <p:nvPr>
            <p:ph type="ftr" sz="quarter" idx="11"/>
          </p:nvPr>
        </p:nvSpPr>
        <p:spPr>
          <a:xfrm>
            <a:off x="0" y="6473967"/>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212545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06046" y="1966665"/>
            <a:ext cx="6815669" cy="1515533"/>
          </a:xfrm>
        </p:spPr>
        <p:txBody>
          <a:bodyPr>
            <a:normAutofit fontScale="90000"/>
          </a:bodyPr>
          <a:lstStyle/>
          <a:p>
            <a:r>
              <a:rPr lang="en-US" dirty="0" smtClean="0">
                <a:latin typeface="Bookman Old Style" panose="02050604050505020204" pitchFamily="18" charset="0"/>
              </a:rPr>
              <a:t>5. EXPERIMENTAL RESULTS</a:t>
            </a:r>
            <a:endParaRPr lang="en-US" dirty="0">
              <a:latin typeface="Bookman Old Style" panose="02050604050505020204" pitchFamily="18" charset="0"/>
            </a:endParaRPr>
          </a:p>
        </p:txBody>
      </p:sp>
      <p:sp>
        <p:nvSpPr>
          <p:cNvPr id="2" name="Slide Number Placeholder 1"/>
          <p:cNvSpPr>
            <a:spLocks noGrp="1"/>
          </p:cNvSpPr>
          <p:nvPr>
            <p:ph type="sldNum" sz="quarter" idx="12"/>
          </p:nvPr>
        </p:nvSpPr>
        <p:spPr>
          <a:xfrm>
            <a:off x="11249724" y="6411793"/>
            <a:ext cx="551167" cy="279400"/>
          </a:xfrm>
        </p:spPr>
        <p:txBody>
          <a:bodyPr/>
          <a:lstStyle/>
          <a:p>
            <a:fld id="{6D22F896-40B5-4ADD-8801-0D06FADFA095}" type="slidenum">
              <a:rPr lang="en-US" sz="2000" smtClean="0">
                <a:solidFill>
                  <a:schemeClr val="bg1"/>
                </a:solidFill>
              </a:rPr>
              <a:t>23</a:t>
            </a:fld>
            <a:endParaRPr lang="en-US" sz="2000" dirty="0">
              <a:solidFill>
                <a:schemeClr val="bg1"/>
              </a:solidFill>
            </a:endParaRPr>
          </a:p>
        </p:txBody>
      </p:sp>
      <p:sp>
        <p:nvSpPr>
          <p:cNvPr id="3" name="Footer Placeholder 2"/>
          <p:cNvSpPr>
            <a:spLocks noGrp="1"/>
          </p:cNvSpPr>
          <p:nvPr>
            <p:ph type="ftr" sz="quarter" idx="11"/>
          </p:nvPr>
        </p:nvSpPr>
        <p:spPr>
          <a:xfrm>
            <a:off x="208505" y="6411793"/>
            <a:ext cx="5214635"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916442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692397" y="1966666"/>
            <a:ext cx="6815669" cy="1515533"/>
          </a:xfrm>
        </p:spPr>
        <p:txBody>
          <a:bodyPr/>
          <a:lstStyle/>
          <a:p>
            <a:r>
              <a:rPr lang="en-US" dirty="0" smtClean="0">
                <a:latin typeface="Bookman Old Style" panose="02050604050505020204" pitchFamily="18" charset="0"/>
              </a:rPr>
              <a:t>SCREENSHOTS</a:t>
            </a:r>
            <a:endParaRPr lang="en-US" dirty="0">
              <a:latin typeface="Bookman Old Style" panose="02050604050505020204" pitchFamily="18" charset="0"/>
            </a:endParaRPr>
          </a:p>
        </p:txBody>
      </p:sp>
      <p:sp>
        <p:nvSpPr>
          <p:cNvPr id="4" name="Footer Placeholder 3"/>
          <p:cNvSpPr>
            <a:spLocks noGrp="1"/>
          </p:cNvSpPr>
          <p:nvPr>
            <p:ph type="ftr" sz="quarter" idx="11"/>
          </p:nvPr>
        </p:nvSpPr>
        <p:spPr>
          <a:xfrm>
            <a:off x="85080" y="6457031"/>
            <a:ext cx="5214635"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
        <p:nvSpPr>
          <p:cNvPr id="5" name="Slide Number Placeholder 4"/>
          <p:cNvSpPr>
            <a:spLocks noGrp="1"/>
          </p:cNvSpPr>
          <p:nvPr>
            <p:ph type="sldNum" sz="quarter" idx="12"/>
          </p:nvPr>
        </p:nvSpPr>
        <p:spPr>
          <a:xfrm>
            <a:off x="11501980" y="6457031"/>
            <a:ext cx="551167" cy="279400"/>
          </a:xfrm>
        </p:spPr>
        <p:txBody>
          <a:bodyPr/>
          <a:lstStyle/>
          <a:p>
            <a:fld id="{6D22F896-40B5-4ADD-8801-0D06FADFA095}" type="slidenum">
              <a:rPr lang="en-US" sz="2000" smtClean="0">
                <a:solidFill>
                  <a:schemeClr val="bg1"/>
                </a:solidFill>
              </a:rPr>
              <a:t>24</a:t>
            </a:fld>
            <a:endParaRPr lang="en-US" dirty="0">
              <a:solidFill>
                <a:schemeClr val="bg1"/>
              </a:solidFill>
            </a:endParaRPr>
          </a:p>
        </p:txBody>
      </p:sp>
    </p:spTree>
    <p:extLst>
      <p:ext uri="{BB962C8B-B14F-4D97-AF65-F5344CB8AC3E}">
        <p14:creationId xmlns:p14="http://schemas.microsoft.com/office/powerpoint/2010/main" val="685020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9.jpeg"/>
          <p:cNvPicPr/>
          <p:nvPr/>
        </p:nvPicPr>
        <p:blipFill>
          <a:blip r:embed="rId2" cstate="print"/>
          <a:stretch>
            <a:fillRect/>
          </a:stretch>
        </p:blipFill>
        <p:spPr>
          <a:xfrm>
            <a:off x="0" y="0"/>
            <a:ext cx="6192678" cy="3325091"/>
          </a:xfrm>
          <a:prstGeom prst="rect">
            <a:avLst/>
          </a:prstGeom>
        </p:spPr>
      </p:pic>
      <p:pic>
        <p:nvPicPr>
          <p:cNvPr id="9" name="image25.png"/>
          <p:cNvPicPr/>
          <p:nvPr/>
        </p:nvPicPr>
        <p:blipFill>
          <a:blip r:embed="rId3">
            <a:extLst>
              <a:ext uri="{28A0092B-C50C-407E-A947-70E740481C1C}">
                <a14:useLocalDpi xmlns:a14="http://schemas.microsoft.com/office/drawing/2010/main" val="0"/>
              </a:ext>
            </a:extLst>
          </a:blip>
          <a:stretch>
            <a:fillRect/>
          </a:stretch>
        </p:blipFill>
        <p:spPr>
          <a:xfrm>
            <a:off x="6192678" y="3314342"/>
            <a:ext cx="5999321" cy="35436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680" y="5253"/>
            <a:ext cx="5999320" cy="3341285"/>
          </a:xfrm>
          <a:prstGeom prst="rect">
            <a:avLst/>
          </a:prstGeom>
        </p:spPr>
      </p:pic>
      <p:pic>
        <p:nvPicPr>
          <p:cNvPr id="11" name="image27.png"/>
          <p:cNvPicPr/>
          <p:nvPr/>
        </p:nvPicPr>
        <p:blipFill>
          <a:blip r:embed="rId5">
            <a:extLst>
              <a:ext uri="{28A0092B-C50C-407E-A947-70E740481C1C}">
                <a14:useLocalDpi xmlns:a14="http://schemas.microsoft.com/office/drawing/2010/main" val="0"/>
              </a:ext>
            </a:extLst>
          </a:blip>
          <a:stretch>
            <a:fillRect/>
          </a:stretch>
        </p:blipFill>
        <p:spPr>
          <a:xfrm>
            <a:off x="0" y="3314341"/>
            <a:ext cx="6192677" cy="3532962"/>
          </a:xfrm>
          <a:prstGeom prst="rect">
            <a:avLst/>
          </a:prstGeom>
        </p:spPr>
      </p:pic>
    </p:spTree>
    <p:extLst>
      <p:ext uri="{BB962C8B-B14F-4D97-AF65-F5344CB8AC3E}">
        <p14:creationId xmlns:p14="http://schemas.microsoft.com/office/powerpoint/2010/main" val="982828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9.jpeg"/>
          <p:cNvPicPr/>
          <p:nvPr/>
        </p:nvPicPr>
        <p:blipFill>
          <a:blip r:embed="rId2">
            <a:extLst>
              <a:ext uri="{28A0092B-C50C-407E-A947-70E740481C1C}">
                <a14:useLocalDpi xmlns:a14="http://schemas.microsoft.com/office/drawing/2010/main" val="0"/>
              </a:ext>
            </a:extLst>
          </a:blip>
          <a:stretch>
            <a:fillRect/>
          </a:stretch>
        </p:blipFill>
        <p:spPr>
          <a:xfrm>
            <a:off x="0" y="0"/>
            <a:ext cx="6179026" cy="3346538"/>
          </a:xfrm>
          <a:prstGeom prst="rect">
            <a:avLst/>
          </a:prstGeom>
        </p:spPr>
      </p:pic>
      <p:pic>
        <p:nvPicPr>
          <p:cNvPr id="9" name="image25.png"/>
          <p:cNvPicPr/>
          <p:nvPr/>
        </p:nvPicPr>
        <p:blipFill>
          <a:blip r:embed="rId3">
            <a:extLst>
              <a:ext uri="{28A0092B-C50C-407E-A947-70E740481C1C}">
                <a14:useLocalDpi xmlns:a14="http://schemas.microsoft.com/office/drawing/2010/main" val="0"/>
              </a:ext>
            </a:extLst>
          </a:blip>
          <a:stretch>
            <a:fillRect/>
          </a:stretch>
        </p:blipFill>
        <p:spPr>
          <a:xfrm>
            <a:off x="6178837" y="3346538"/>
            <a:ext cx="6013163" cy="351146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8838" y="0"/>
            <a:ext cx="6013162" cy="3346538"/>
          </a:xfrm>
          <a:prstGeom prst="rect">
            <a:avLst/>
          </a:prstGeom>
        </p:spPr>
      </p:pic>
      <p:pic>
        <p:nvPicPr>
          <p:cNvPr id="6" name="image27.png"/>
          <p:cNvPicPr/>
          <p:nvPr/>
        </p:nvPicPr>
        <p:blipFill>
          <a:blip r:embed="rId5">
            <a:extLst>
              <a:ext uri="{28A0092B-C50C-407E-A947-70E740481C1C}">
                <a14:useLocalDpi xmlns:a14="http://schemas.microsoft.com/office/drawing/2010/main" val="0"/>
              </a:ext>
            </a:extLst>
          </a:blip>
          <a:stretch>
            <a:fillRect/>
          </a:stretch>
        </p:blipFill>
        <p:spPr>
          <a:xfrm>
            <a:off x="-13936" y="3346538"/>
            <a:ext cx="6192773" cy="3511462"/>
          </a:xfrm>
          <a:prstGeom prst="rect">
            <a:avLst/>
          </a:prstGeom>
        </p:spPr>
      </p:pic>
    </p:spTree>
    <p:extLst>
      <p:ext uri="{BB962C8B-B14F-4D97-AF65-F5344CB8AC3E}">
        <p14:creationId xmlns:p14="http://schemas.microsoft.com/office/powerpoint/2010/main" val="2939301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7" y="1939370"/>
            <a:ext cx="6815669" cy="1515533"/>
          </a:xfrm>
        </p:spPr>
        <p:txBody>
          <a:bodyPr/>
          <a:lstStyle/>
          <a:p>
            <a:r>
              <a:rPr lang="en-US" dirty="0" smtClean="0">
                <a:latin typeface="Bookman Old Style" panose="02050604050505020204" pitchFamily="18" charset="0"/>
              </a:rPr>
              <a:t>6. CONCLUSION</a:t>
            </a:r>
            <a:endParaRPr lang="en-US" dirty="0">
              <a:latin typeface="Bookman Old Style" panose="02050604050505020204" pitchFamily="18" charset="0"/>
            </a:endParaRPr>
          </a:p>
        </p:txBody>
      </p:sp>
      <p:sp>
        <p:nvSpPr>
          <p:cNvPr id="2" name="Slide Number Placeholder 1"/>
          <p:cNvSpPr>
            <a:spLocks noGrp="1"/>
          </p:cNvSpPr>
          <p:nvPr>
            <p:ph type="sldNum" sz="quarter" idx="12"/>
          </p:nvPr>
        </p:nvSpPr>
        <p:spPr>
          <a:xfrm>
            <a:off x="11317963" y="6343175"/>
            <a:ext cx="551167" cy="338664"/>
          </a:xfrm>
        </p:spPr>
        <p:txBody>
          <a:bodyPr/>
          <a:lstStyle/>
          <a:p>
            <a:fld id="{6D22F896-40B5-4ADD-8801-0D06FADFA095}" type="slidenum">
              <a:rPr lang="en-US" sz="2000" smtClean="0">
                <a:solidFill>
                  <a:schemeClr val="bg1"/>
                </a:solidFill>
              </a:rPr>
              <a:t>27</a:t>
            </a:fld>
            <a:endParaRPr lang="en-US" sz="2000" dirty="0">
              <a:solidFill>
                <a:schemeClr val="bg1"/>
              </a:solidFill>
            </a:endParaRPr>
          </a:p>
        </p:txBody>
      </p:sp>
      <p:sp>
        <p:nvSpPr>
          <p:cNvPr id="3" name="Footer Placeholder 2"/>
          <p:cNvSpPr>
            <a:spLocks noGrp="1"/>
          </p:cNvSpPr>
          <p:nvPr>
            <p:ph type="ftr" sz="quarter" idx="11"/>
          </p:nvPr>
        </p:nvSpPr>
        <p:spPr>
          <a:xfrm>
            <a:off x="85080" y="6343175"/>
            <a:ext cx="5214635" cy="279400"/>
          </a:xfrm>
        </p:spPr>
        <p:txBody>
          <a:bodyPr/>
          <a:lstStyle/>
          <a:p>
            <a:r>
              <a:rPr lang="en-US" sz="180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2053157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988" y="1159393"/>
            <a:ext cx="9421091" cy="1293028"/>
          </a:xfrm>
        </p:spPr>
        <p:txBody>
          <a:bodyPr>
            <a:normAutofit/>
          </a:bodyPr>
          <a:lstStyle/>
          <a:p>
            <a:pPr algn="l"/>
            <a:r>
              <a:rPr lang="en-US" sz="3600" dirty="0" smtClean="0">
                <a:latin typeface="Bookman Old Style" panose="02050604050505020204" pitchFamily="18" charset="0"/>
              </a:rPr>
              <a:t>6.1 CONCLUSION AND FUTURE SCOPE</a:t>
            </a:r>
            <a:endParaRPr lang="en-US" sz="3600" dirty="0">
              <a:latin typeface="Bookman Old Style" panose="02050604050505020204" pitchFamily="18" charset="0"/>
            </a:endParaRPr>
          </a:p>
        </p:txBody>
      </p:sp>
      <p:sp>
        <p:nvSpPr>
          <p:cNvPr id="3" name="Content Placeholder 2"/>
          <p:cNvSpPr>
            <a:spLocks noGrp="1"/>
          </p:cNvSpPr>
          <p:nvPr>
            <p:ph idx="1"/>
          </p:nvPr>
        </p:nvSpPr>
        <p:spPr>
          <a:xfrm>
            <a:off x="1385454" y="2452421"/>
            <a:ext cx="9421091" cy="4024125"/>
          </a:xfrm>
        </p:spPr>
        <p:txBody>
          <a:bodyPr>
            <a:normAutofit/>
          </a:bodyPr>
          <a:lstStyle/>
          <a:p>
            <a:pPr algn="just"/>
            <a:r>
              <a:rPr lang="en-US" sz="1800" dirty="0">
                <a:latin typeface="Bookman Old Style" panose="02050604050505020204" pitchFamily="18" charset="0"/>
              </a:rPr>
              <a:t>The implementation of a complaint system in a city has a potential to make a city operations more responsive and </a:t>
            </a:r>
            <a:r>
              <a:rPr lang="en-US" sz="1800" dirty="0" smtClean="0">
                <a:latin typeface="Bookman Old Style" panose="02050604050505020204" pitchFamily="18" charset="0"/>
              </a:rPr>
              <a:t>efficient. </a:t>
            </a:r>
          </a:p>
          <a:p>
            <a:pPr algn="just"/>
            <a:r>
              <a:rPr lang="en-US" sz="1800" dirty="0" smtClean="0">
                <a:latin typeface="Bookman Old Style" panose="02050604050505020204" pitchFamily="18" charset="0"/>
              </a:rPr>
              <a:t>The </a:t>
            </a:r>
            <a:r>
              <a:rPr lang="en-US" sz="1800" dirty="0">
                <a:latin typeface="Bookman Old Style" panose="02050604050505020204" pitchFamily="18" charset="0"/>
              </a:rPr>
              <a:t>direct communication between the municipal corporation </a:t>
            </a:r>
            <a:r>
              <a:rPr lang="en-US" sz="1800" dirty="0" smtClean="0">
                <a:latin typeface="Bookman Old Style" panose="02050604050505020204" pitchFamily="18" charset="0"/>
              </a:rPr>
              <a:t>and citizens </a:t>
            </a:r>
            <a:r>
              <a:rPr lang="en-US" sz="1800" dirty="0">
                <a:latin typeface="Bookman Old Style" panose="02050604050505020204" pitchFamily="18" charset="0"/>
              </a:rPr>
              <a:t>to help in registered problems that citizen facing in urban areas and by continuously track them will result in a clean, peaceful and good environment</a:t>
            </a:r>
            <a:r>
              <a:rPr lang="en-US" sz="1800" dirty="0" smtClean="0">
                <a:latin typeface="Bookman Old Style" panose="02050604050505020204" pitchFamily="18" charset="0"/>
              </a:rPr>
              <a:t>.</a:t>
            </a:r>
            <a:endParaRPr lang="en-US" sz="1800" dirty="0">
              <a:latin typeface="Bookman Old Style" panose="02050604050505020204" pitchFamily="18" charset="0"/>
            </a:endParaRPr>
          </a:p>
          <a:p>
            <a:pPr algn="just"/>
            <a:r>
              <a:rPr lang="en-US" sz="1800" dirty="0">
                <a:latin typeface="Bookman Old Style" panose="02050604050505020204" pitchFamily="18" charset="0"/>
              </a:rPr>
              <a:t>This system is supposed to control and avoid the limitation of the existing system. </a:t>
            </a:r>
            <a:endParaRPr lang="en-US" sz="1800" dirty="0" smtClean="0">
              <a:latin typeface="Bookman Old Style" panose="02050604050505020204" pitchFamily="18" charset="0"/>
            </a:endParaRPr>
          </a:p>
          <a:p>
            <a:pPr algn="just"/>
            <a:r>
              <a:rPr lang="en-US" sz="1800" dirty="0" smtClean="0">
                <a:latin typeface="Bookman Old Style" panose="02050604050505020204" pitchFamily="18" charset="0"/>
              </a:rPr>
              <a:t>In </a:t>
            </a:r>
            <a:r>
              <a:rPr lang="en-US" sz="1800" dirty="0">
                <a:latin typeface="Bookman Old Style" panose="02050604050505020204" pitchFamily="18" charset="0"/>
              </a:rPr>
              <a:t>future, additional features like real-time location, biometric authentications, a </a:t>
            </a:r>
            <a:r>
              <a:rPr lang="en-US" sz="1800" dirty="0" smtClean="0">
                <a:latin typeface="Bookman Old Style" panose="02050604050505020204" pitchFamily="18" charset="0"/>
              </a:rPr>
              <a:t>Chabot and </a:t>
            </a:r>
            <a:r>
              <a:rPr lang="en-US" sz="1800" dirty="0">
                <a:latin typeface="Bookman Old Style" panose="02050604050505020204" pitchFamily="18" charset="0"/>
              </a:rPr>
              <a:t>multilingual </a:t>
            </a:r>
            <a:r>
              <a:rPr lang="en-US" sz="1800" dirty="0" smtClean="0">
                <a:latin typeface="Bookman Old Style" panose="02050604050505020204" pitchFamily="18" charset="0"/>
              </a:rPr>
              <a:t>interface </a:t>
            </a:r>
            <a:r>
              <a:rPr lang="en-US" sz="1800" dirty="0">
                <a:latin typeface="Bookman Old Style" panose="02050604050505020204" pitchFamily="18" charset="0"/>
              </a:rPr>
              <a:t>too, implemented. </a:t>
            </a:r>
            <a:endParaRPr lang="en-US" sz="1800" dirty="0" smtClean="0">
              <a:latin typeface="Bookman Old Style" panose="02050604050505020204" pitchFamily="18" charset="0"/>
            </a:endParaRPr>
          </a:p>
          <a:p>
            <a:pPr algn="just"/>
            <a:r>
              <a:rPr lang="en-US" sz="1800" dirty="0" smtClean="0">
                <a:latin typeface="Bookman Old Style" panose="02050604050505020204" pitchFamily="18" charset="0"/>
              </a:rPr>
              <a:t>Also</a:t>
            </a:r>
            <a:r>
              <a:rPr lang="en-US" sz="1800" dirty="0">
                <a:latin typeface="Bookman Old Style" panose="02050604050505020204" pitchFamily="18" charset="0"/>
              </a:rPr>
              <a:t>, an Android Application can be made based on this model enabling the user </a:t>
            </a:r>
            <a:r>
              <a:rPr lang="en-US" sz="1800" dirty="0" smtClean="0">
                <a:latin typeface="Bookman Old Style" panose="02050604050505020204" pitchFamily="18" charset="0"/>
              </a:rPr>
              <a:t>to </a:t>
            </a:r>
            <a:r>
              <a:rPr lang="en-US" sz="1800" dirty="0">
                <a:latin typeface="Bookman Old Style" panose="02050604050505020204" pitchFamily="18" charset="0"/>
              </a:rPr>
              <a:t>access </a:t>
            </a:r>
            <a:r>
              <a:rPr lang="en-US" sz="1800" dirty="0" smtClean="0">
                <a:latin typeface="Bookman Old Style" panose="02050604050505020204" pitchFamily="18" charset="0"/>
              </a:rPr>
              <a:t>using mobile.</a:t>
            </a:r>
            <a:endParaRPr lang="en-US" sz="1800" dirty="0"/>
          </a:p>
        </p:txBody>
      </p:sp>
      <p:sp>
        <p:nvSpPr>
          <p:cNvPr id="4" name="Slide Number Placeholder 3"/>
          <p:cNvSpPr>
            <a:spLocks noGrp="1"/>
          </p:cNvSpPr>
          <p:nvPr>
            <p:ph type="sldNum" sz="quarter" idx="12"/>
          </p:nvPr>
        </p:nvSpPr>
        <p:spPr>
          <a:xfrm>
            <a:off x="11418426" y="6476546"/>
            <a:ext cx="542697" cy="279400"/>
          </a:xfrm>
        </p:spPr>
        <p:txBody>
          <a:bodyPr/>
          <a:lstStyle/>
          <a:p>
            <a:r>
              <a:rPr lang="en-US" sz="2000" dirty="0" smtClean="0">
                <a:solidFill>
                  <a:schemeClr val="bg1"/>
                </a:solidFill>
              </a:rPr>
              <a:t>26</a:t>
            </a:r>
            <a:endParaRPr lang="en-US" sz="2000" dirty="0">
              <a:solidFill>
                <a:schemeClr val="bg1"/>
              </a:solidFill>
            </a:endParaRPr>
          </a:p>
        </p:txBody>
      </p:sp>
      <p:sp>
        <p:nvSpPr>
          <p:cNvPr id="5" name="Footer Placeholder 4"/>
          <p:cNvSpPr>
            <a:spLocks noGrp="1"/>
          </p:cNvSpPr>
          <p:nvPr>
            <p:ph type="ftr" sz="quarter" idx="11"/>
          </p:nvPr>
        </p:nvSpPr>
        <p:spPr>
          <a:xfrm>
            <a:off x="0" y="6476546"/>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103156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Bookman Old Style" panose="02050604050505020204" pitchFamily="18" charset="0"/>
              </a:rPr>
              <a:t>7. REFERENCES</a:t>
            </a:r>
            <a:endParaRPr lang="en-US" dirty="0">
              <a:latin typeface="Bookman Old Style" panose="02050604050505020204" pitchFamily="18" charset="0"/>
            </a:endParaRPr>
          </a:p>
        </p:txBody>
      </p:sp>
      <p:sp>
        <p:nvSpPr>
          <p:cNvPr id="2" name="Slide Number Placeholder 1"/>
          <p:cNvSpPr>
            <a:spLocks noGrp="1"/>
          </p:cNvSpPr>
          <p:nvPr>
            <p:ph type="sldNum" sz="quarter" idx="12"/>
          </p:nvPr>
        </p:nvSpPr>
        <p:spPr>
          <a:xfrm>
            <a:off x="11331612" y="6513259"/>
            <a:ext cx="551167" cy="279400"/>
          </a:xfrm>
        </p:spPr>
        <p:txBody>
          <a:bodyPr/>
          <a:lstStyle/>
          <a:p>
            <a:fld id="{6D22F896-40B5-4ADD-8801-0D06FADFA095}" type="slidenum">
              <a:rPr lang="en-US" sz="2000" smtClean="0">
                <a:solidFill>
                  <a:schemeClr val="bg1"/>
                </a:solidFill>
              </a:rPr>
              <a:t>29</a:t>
            </a:fld>
            <a:endParaRPr lang="en-US" sz="2000" dirty="0">
              <a:solidFill>
                <a:schemeClr val="bg1"/>
              </a:solidFill>
            </a:endParaRPr>
          </a:p>
        </p:txBody>
      </p:sp>
      <p:sp>
        <p:nvSpPr>
          <p:cNvPr id="3" name="Footer Placeholder 2"/>
          <p:cNvSpPr>
            <a:spLocks noGrp="1"/>
          </p:cNvSpPr>
          <p:nvPr>
            <p:ph type="ftr" sz="quarter" idx="11"/>
          </p:nvPr>
        </p:nvSpPr>
        <p:spPr>
          <a:xfrm>
            <a:off x="0" y="6513259"/>
            <a:ext cx="5214635"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1013740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INDEX</a:t>
            </a:r>
            <a:endParaRPr lang="en-US" dirty="0"/>
          </a:p>
        </p:txBody>
      </p:sp>
      <p:sp>
        <p:nvSpPr>
          <p:cNvPr id="6" name="Slide Number Placeholder 5"/>
          <p:cNvSpPr>
            <a:spLocks noGrp="1"/>
          </p:cNvSpPr>
          <p:nvPr>
            <p:ph type="sldNum" sz="quarter" idx="12"/>
          </p:nvPr>
        </p:nvSpPr>
        <p:spPr>
          <a:xfrm>
            <a:off x="11640833" y="6458670"/>
            <a:ext cx="551167" cy="279400"/>
          </a:xfrm>
        </p:spPr>
        <p:txBody>
          <a:bodyPr/>
          <a:lstStyle/>
          <a:p>
            <a:pPr algn="ctr"/>
            <a:fld id="{6D22F896-40B5-4ADD-8801-0D06FADFA095}" type="slidenum">
              <a:rPr lang="en-US" sz="2000" smtClean="0">
                <a:solidFill>
                  <a:schemeClr val="bg1"/>
                </a:solidFill>
              </a:rPr>
              <a:pPr algn="ctr"/>
              <a:t>3</a:t>
            </a:fld>
            <a:endParaRPr lang="en-US" sz="2000" dirty="0">
              <a:solidFill>
                <a:schemeClr val="bg1"/>
              </a:solidFill>
            </a:endParaRPr>
          </a:p>
        </p:txBody>
      </p:sp>
      <p:sp>
        <p:nvSpPr>
          <p:cNvPr id="7" name="Footer Placeholder 6"/>
          <p:cNvSpPr>
            <a:spLocks noGrp="1"/>
          </p:cNvSpPr>
          <p:nvPr>
            <p:ph type="ftr" sz="quarter" idx="11"/>
          </p:nvPr>
        </p:nvSpPr>
        <p:spPr>
          <a:xfrm>
            <a:off x="317092" y="6429735"/>
            <a:ext cx="5214635"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10483591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4" y="1039907"/>
            <a:ext cx="9485196" cy="1293028"/>
          </a:xfrm>
        </p:spPr>
        <p:txBody>
          <a:bodyPr/>
          <a:lstStyle/>
          <a:p>
            <a:pPr algn="ctr"/>
            <a:r>
              <a:rPr lang="en-US" dirty="0" smtClean="0">
                <a:latin typeface="Bookman Old Style" panose="02050604050505020204" pitchFamily="18" charset="0"/>
              </a:rPr>
              <a:t>7.1 REFERENCES</a:t>
            </a:r>
            <a:endParaRPr lang="en-US" dirty="0">
              <a:latin typeface="Bookman Old Style" panose="02050604050505020204" pitchFamily="18" charset="0"/>
            </a:endParaRPr>
          </a:p>
        </p:txBody>
      </p:sp>
      <p:sp>
        <p:nvSpPr>
          <p:cNvPr id="3" name="Content Placeholder 2"/>
          <p:cNvSpPr>
            <a:spLocks noGrp="1"/>
          </p:cNvSpPr>
          <p:nvPr>
            <p:ph idx="1"/>
          </p:nvPr>
        </p:nvSpPr>
        <p:spPr>
          <a:xfrm>
            <a:off x="1364775" y="2418917"/>
            <a:ext cx="9485195" cy="3721744"/>
          </a:xfrm>
        </p:spPr>
        <p:txBody>
          <a:bodyPr>
            <a:noAutofit/>
          </a:bodyPr>
          <a:lstStyle/>
          <a:p>
            <a:pPr marL="0" indent="0">
              <a:buNone/>
            </a:pPr>
            <a:r>
              <a:rPr lang="en-US" sz="1400" dirty="0">
                <a:latin typeface="Bookman Old Style" panose="02050604050505020204" pitchFamily="18" charset="0"/>
              </a:rPr>
              <a:t>[</a:t>
            </a:r>
            <a:r>
              <a:rPr lang="en-US" sz="1200" dirty="0">
                <a:latin typeface="Bookman Old Style" panose="02050604050505020204" pitchFamily="18" charset="0"/>
              </a:rPr>
              <a:t>1] </a:t>
            </a:r>
            <a:r>
              <a:rPr lang="en-US" sz="1200" dirty="0" err="1">
                <a:latin typeface="Bookman Old Style" panose="02050604050505020204" pitchFamily="18" charset="0"/>
              </a:rPr>
              <a:t>Kalsi</a:t>
            </a:r>
            <a:r>
              <a:rPr lang="en-US" sz="1200" dirty="0">
                <a:latin typeface="Bookman Old Style" panose="02050604050505020204" pitchFamily="18" charset="0"/>
              </a:rPr>
              <a:t>, </a:t>
            </a:r>
            <a:r>
              <a:rPr lang="en-US" sz="1200" dirty="0" err="1">
                <a:latin typeface="Bookman Old Style" panose="02050604050505020204" pitchFamily="18" charset="0"/>
              </a:rPr>
              <a:t>Nirmaljeet</a:t>
            </a:r>
            <a:r>
              <a:rPr lang="en-US" sz="1200" dirty="0">
                <a:latin typeface="Bookman Old Style" panose="02050604050505020204" pitchFamily="18" charset="0"/>
              </a:rPr>
              <a:t> Singh, and Ravi Kiran. </a:t>
            </a:r>
            <a:r>
              <a:rPr lang="en-US" sz="1200" i="1" dirty="0">
                <a:latin typeface="Bookman Old Style" panose="02050604050505020204" pitchFamily="18" charset="0"/>
              </a:rPr>
              <a:t>"A strategic framework for good governance through e-governance optimization." Program (2015). </a:t>
            </a:r>
          </a:p>
          <a:p>
            <a:pPr marL="0" indent="0">
              <a:buNone/>
            </a:pPr>
            <a:r>
              <a:rPr lang="en-US" sz="1200" dirty="0">
                <a:latin typeface="Bookman Old Style" panose="02050604050505020204" pitchFamily="18" charset="0"/>
              </a:rPr>
              <a:t>[2] </a:t>
            </a:r>
            <a:r>
              <a:rPr lang="en-US" sz="1200" dirty="0" err="1">
                <a:latin typeface="Bookman Old Style" panose="02050604050505020204" pitchFamily="18" charset="0"/>
              </a:rPr>
              <a:t>Kormpho</a:t>
            </a:r>
            <a:r>
              <a:rPr lang="en-US" sz="1200" dirty="0">
                <a:latin typeface="Bookman Old Style" panose="02050604050505020204" pitchFamily="18" charset="0"/>
              </a:rPr>
              <a:t>, </a:t>
            </a:r>
            <a:r>
              <a:rPr lang="en-US" sz="1200" dirty="0" err="1">
                <a:latin typeface="Bookman Old Style" panose="02050604050505020204" pitchFamily="18" charset="0"/>
              </a:rPr>
              <a:t>Pattamaporn</a:t>
            </a:r>
            <a:r>
              <a:rPr lang="en-US" sz="1200" dirty="0">
                <a:latin typeface="Bookman Old Style" panose="02050604050505020204" pitchFamily="18" charset="0"/>
              </a:rPr>
              <a:t>, et al</a:t>
            </a:r>
            <a:r>
              <a:rPr lang="en-US" sz="1200" i="1" dirty="0">
                <a:latin typeface="Bookman Old Style" panose="02050604050505020204" pitchFamily="18" charset="0"/>
              </a:rPr>
              <a:t>. "Smart complaint management system." 2018 Seventh ICT International Student Project Conference (ICT-ISPC). IEEE, 2018. </a:t>
            </a:r>
          </a:p>
          <a:p>
            <a:pPr marL="0" indent="0">
              <a:buNone/>
            </a:pPr>
            <a:r>
              <a:rPr lang="en-US" sz="1200" dirty="0">
                <a:latin typeface="Bookman Old Style" panose="02050604050505020204" pitchFamily="18" charset="0"/>
              </a:rPr>
              <a:t>[3] </a:t>
            </a:r>
            <a:r>
              <a:rPr lang="en-US" sz="1200" dirty="0" err="1">
                <a:latin typeface="Bookman Old Style" panose="02050604050505020204" pitchFamily="18" charset="0"/>
              </a:rPr>
              <a:t>Kedar</a:t>
            </a:r>
            <a:r>
              <a:rPr lang="en-US" sz="1200" dirty="0">
                <a:latin typeface="Bookman Old Style" panose="02050604050505020204" pitchFamily="18" charset="0"/>
              </a:rPr>
              <a:t>, </a:t>
            </a:r>
            <a:r>
              <a:rPr lang="en-US" sz="1200" dirty="0" err="1">
                <a:latin typeface="Bookman Old Style" panose="02050604050505020204" pitchFamily="18" charset="0"/>
              </a:rPr>
              <a:t>Maheshkumar</a:t>
            </a:r>
            <a:r>
              <a:rPr lang="en-US" sz="1200" dirty="0">
                <a:latin typeface="Bookman Old Style" panose="02050604050505020204" pitchFamily="18" charset="0"/>
              </a:rPr>
              <a:t> Shankar</a:t>
            </a:r>
            <a:r>
              <a:rPr lang="en-US" sz="1200" i="1" dirty="0">
                <a:latin typeface="Bookman Old Style" panose="02050604050505020204" pitchFamily="18" charset="0"/>
              </a:rPr>
              <a:t>. "Digital India new way of innovating India digitally." International Research Journal of Multidisciplinary Studies 1.4 (2015): 34-49. </a:t>
            </a:r>
          </a:p>
          <a:p>
            <a:pPr marL="0" indent="0">
              <a:buNone/>
            </a:pPr>
            <a:r>
              <a:rPr lang="en-US" sz="1200" dirty="0">
                <a:latin typeface="Bookman Old Style" panose="02050604050505020204" pitchFamily="18" charset="0"/>
              </a:rPr>
              <a:t>[4] Tan, Si Ying, and </a:t>
            </a:r>
            <a:r>
              <a:rPr lang="en-US" sz="1200" dirty="0" err="1">
                <a:latin typeface="Bookman Old Style" panose="02050604050505020204" pitchFamily="18" charset="0"/>
              </a:rPr>
              <a:t>Araz</a:t>
            </a:r>
            <a:r>
              <a:rPr lang="en-US" sz="1200" dirty="0">
                <a:latin typeface="Bookman Old Style" panose="02050604050505020204" pitchFamily="18" charset="0"/>
              </a:rPr>
              <a:t> </a:t>
            </a:r>
            <a:r>
              <a:rPr lang="en-US" sz="1200" dirty="0" err="1">
                <a:latin typeface="Bookman Old Style" panose="02050604050505020204" pitchFamily="18" charset="0"/>
              </a:rPr>
              <a:t>Taeihagh</a:t>
            </a:r>
            <a:r>
              <a:rPr lang="en-US" sz="1200" i="1" dirty="0">
                <a:latin typeface="Bookman Old Style" panose="02050604050505020204" pitchFamily="18" charset="0"/>
              </a:rPr>
              <a:t>. "Smart City Governance in Developing Countries: A Systematic Literature Review." Sustainability 12.3 (2020): 899. </a:t>
            </a:r>
          </a:p>
          <a:p>
            <a:pPr marL="0" indent="0">
              <a:buNone/>
            </a:pPr>
            <a:r>
              <a:rPr lang="en-US" sz="1200" dirty="0">
                <a:latin typeface="Bookman Old Style" panose="02050604050505020204" pitchFamily="18" charset="0"/>
              </a:rPr>
              <a:t>[5] </a:t>
            </a:r>
            <a:r>
              <a:rPr lang="en-US" sz="1200" dirty="0" err="1">
                <a:latin typeface="Bookman Old Style" panose="02050604050505020204" pitchFamily="18" charset="0"/>
              </a:rPr>
              <a:t>Trappey</a:t>
            </a:r>
            <a:r>
              <a:rPr lang="en-US" sz="1200" dirty="0">
                <a:latin typeface="Bookman Old Style" panose="02050604050505020204" pitchFamily="18" charset="0"/>
              </a:rPr>
              <a:t>, Amy JC, et al. </a:t>
            </a:r>
            <a:r>
              <a:rPr lang="en-US" sz="1200" i="1" dirty="0">
                <a:latin typeface="Bookman Old Style" panose="02050604050505020204" pitchFamily="18" charset="0"/>
              </a:rPr>
              <a:t>"A framework of customer complaint handling system." 2010 7th International Conference on Service Systems and Service Management. IEEE, 2010. </a:t>
            </a:r>
          </a:p>
          <a:p>
            <a:pPr marL="0" indent="0">
              <a:buNone/>
            </a:pPr>
            <a:r>
              <a:rPr lang="en-US" sz="1200" dirty="0">
                <a:latin typeface="Bookman Old Style" panose="02050604050505020204" pitchFamily="18" charset="0"/>
              </a:rPr>
              <a:t>[6] </a:t>
            </a:r>
            <a:r>
              <a:rPr lang="en-US" sz="1200" dirty="0" err="1">
                <a:latin typeface="Bookman Old Style" panose="02050604050505020204" pitchFamily="18" charset="0"/>
              </a:rPr>
              <a:t>Tabassum</a:t>
            </a:r>
            <a:r>
              <a:rPr lang="en-US" sz="1200" dirty="0">
                <a:latin typeface="Bookman Old Style" panose="02050604050505020204" pitchFamily="18" charset="0"/>
              </a:rPr>
              <a:t>, </a:t>
            </a:r>
            <a:r>
              <a:rPr lang="en-US" sz="1200" dirty="0" err="1">
                <a:latin typeface="Bookman Old Style" panose="02050604050505020204" pitchFamily="18" charset="0"/>
              </a:rPr>
              <a:t>Kahkashan</a:t>
            </a:r>
            <a:r>
              <a:rPr lang="en-US" sz="1200" dirty="0">
                <a:latin typeface="Bookman Old Style" panose="02050604050505020204" pitchFamily="18" charset="0"/>
              </a:rPr>
              <a:t>, et al. "</a:t>
            </a:r>
            <a:r>
              <a:rPr lang="en-US" sz="1200" i="1" dirty="0">
                <a:latin typeface="Bookman Old Style" panose="02050604050505020204" pitchFamily="18" charset="0"/>
              </a:rPr>
              <a:t>E-Cops: An Online Crime Reporting and Management System for Riyadh City." 2018 1st International Conference on Computer Applications &amp; Information Security (ICCAIS). IEEE, 2018. </a:t>
            </a:r>
          </a:p>
          <a:p>
            <a:pPr marL="0" indent="0">
              <a:buNone/>
            </a:pPr>
            <a:r>
              <a:rPr lang="en-US" sz="1200" dirty="0">
                <a:latin typeface="Bookman Old Style" panose="02050604050505020204" pitchFamily="18" charset="0"/>
              </a:rPr>
              <a:t>[7] </a:t>
            </a:r>
            <a:r>
              <a:rPr lang="en-US" sz="1200" dirty="0" err="1">
                <a:latin typeface="Bookman Old Style" panose="02050604050505020204" pitchFamily="18" charset="0"/>
              </a:rPr>
              <a:t>Kandhari</a:t>
            </a:r>
            <a:r>
              <a:rPr lang="en-US" sz="1200" dirty="0">
                <a:latin typeface="Bookman Old Style" panose="02050604050505020204" pitchFamily="18" charset="0"/>
              </a:rPr>
              <a:t>, </a:t>
            </a:r>
            <a:r>
              <a:rPr lang="en-US" sz="1200" dirty="0" err="1">
                <a:latin typeface="Bookman Old Style" panose="02050604050505020204" pitchFamily="18" charset="0"/>
              </a:rPr>
              <a:t>Vishesh</a:t>
            </a:r>
            <a:r>
              <a:rPr lang="en-US" sz="1200" dirty="0">
                <a:latin typeface="Bookman Old Style" panose="02050604050505020204" pitchFamily="18" charset="0"/>
              </a:rPr>
              <a:t> K., and </a:t>
            </a:r>
            <a:r>
              <a:rPr lang="en-US" sz="1200" dirty="0" err="1">
                <a:latin typeface="Bookman Old Style" panose="02050604050505020204" pitchFamily="18" charset="0"/>
              </a:rPr>
              <a:t>Keertika</a:t>
            </a:r>
            <a:r>
              <a:rPr lang="en-US" sz="1200" dirty="0">
                <a:latin typeface="Bookman Old Style" panose="02050604050505020204" pitchFamily="18" charset="0"/>
              </a:rPr>
              <a:t> D. </a:t>
            </a:r>
            <a:r>
              <a:rPr lang="en-US" sz="1200" dirty="0" err="1">
                <a:latin typeface="Bookman Old Style" panose="02050604050505020204" pitchFamily="18" charset="0"/>
              </a:rPr>
              <a:t>Mohinani</a:t>
            </a:r>
            <a:r>
              <a:rPr lang="en-US" sz="1200" dirty="0">
                <a:latin typeface="Bookman Old Style" panose="02050604050505020204" pitchFamily="18" charset="0"/>
              </a:rPr>
              <a:t>. </a:t>
            </a:r>
            <a:r>
              <a:rPr lang="en-US" sz="1200" i="1" dirty="0">
                <a:latin typeface="Bookman Old Style" panose="02050604050505020204" pitchFamily="18" charset="0"/>
              </a:rPr>
              <a:t>"GPS based complaint </a:t>
            </a:r>
            <a:r>
              <a:rPr lang="en-US" sz="1200" i="1" dirty="0" err="1">
                <a:latin typeface="Bookman Old Style" panose="02050604050505020204" pitchFamily="18" charset="0"/>
              </a:rPr>
              <a:t>redressal</a:t>
            </a:r>
            <a:r>
              <a:rPr lang="en-US" sz="1200" i="1" dirty="0">
                <a:latin typeface="Bookman Old Style" panose="02050604050505020204" pitchFamily="18" charset="0"/>
              </a:rPr>
              <a:t> system." 2014 IEEE Global Humanitarian Technology Conference-South Asia Satellite (GHTC-SAS). IEEE, 2014. </a:t>
            </a:r>
          </a:p>
        </p:txBody>
      </p:sp>
      <p:sp>
        <p:nvSpPr>
          <p:cNvPr id="4" name="Slide Number Placeholder 3"/>
          <p:cNvSpPr>
            <a:spLocks noGrp="1"/>
          </p:cNvSpPr>
          <p:nvPr>
            <p:ph type="sldNum" sz="quarter" idx="12"/>
          </p:nvPr>
        </p:nvSpPr>
        <p:spPr>
          <a:xfrm>
            <a:off x="11500313" y="6473967"/>
            <a:ext cx="542697" cy="279400"/>
          </a:xfrm>
        </p:spPr>
        <p:txBody>
          <a:bodyPr/>
          <a:lstStyle/>
          <a:p>
            <a:fld id="{6D22F896-40B5-4ADD-8801-0D06FADFA095}" type="slidenum">
              <a:rPr lang="en-US" sz="2000" smtClean="0">
                <a:solidFill>
                  <a:schemeClr val="bg1"/>
                </a:solidFill>
              </a:rPr>
              <a:t>30</a:t>
            </a:fld>
            <a:endParaRPr lang="en-US" sz="2000" dirty="0">
              <a:solidFill>
                <a:schemeClr val="bg1"/>
              </a:solidFill>
            </a:endParaRPr>
          </a:p>
        </p:txBody>
      </p:sp>
      <p:sp>
        <p:nvSpPr>
          <p:cNvPr id="5" name="Footer Placeholder 4"/>
          <p:cNvSpPr>
            <a:spLocks noGrp="1"/>
          </p:cNvSpPr>
          <p:nvPr>
            <p:ph type="ftr" sz="quarter" idx="11"/>
          </p:nvPr>
        </p:nvSpPr>
        <p:spPr>
          <a:xfrm>
            <a:off x="0" y="6473967"/>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30964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072" y="1091919"/>
            <a:ext cx="9350991" cy="1293028"/>
          </a:xfrm>
        </p:spPr>
        <p:txBody>
          <a:bodyPr/>
          <a:lstStyle/>
          <a:p>
            <a:r>
              <a:rPr lang="en-US" dirty="0" smtClean="0">
                <a:latin typeface="Bookman Old Style" panose="02050604050505020204" pitchFamily="18" charset="0"/>
              </a:rPr>
              <a:t>8. ACKNOWLEDGEMENT</a:t>
            </a:r>
            <a:endParaRPr lang="en-US" dirty="0">
              <a:latin typeface="Bookman Old Style" panose="02050604050505020204" pitchFamily="18" charset="0"/>
            </a:endParaRPr>
          </a:p>
        </p:txBody>
      </p:sp>
      <p:sp>
        <p:nvSpPr>
          <p:cNvPr id="3" name="Content Placeholder 2"/>
          <p:cNvSpPr>
            <a:spLocks noGrp="1"/>
          </p:cNvSpPr>
          <p:nvPr>
            <p:ph idx="1"/>
          </p:nvPr>
        </p:nvSpPr>
        <p:spPr>
          <a:xfrm>
            <a:off x="1392072" y="2699527"/>
            <a:ext cx="9350991" cy="3032533"/>
          </a:xfrm>
        </p:spPr>
        <p:txBody>
          <a:bodyPr>
            <a:normAutofit fontScale="77500" lnSpcReduction="20000"/>
          </a:bodyPr>
          <a:lstStyle/>
          <a:p>
            <a:pPr marL="0" indent="0" algn="just">
              <a:lnSpc>
                <a:spcPct val="120000"/>
              </a:lnSpc>
              <a:buNone/>
            </a:pPr>
            <a:r>
              <a:rPr lang="en-US" dirty="0">
                <a:latin typeface="Bookman Old Style" panose="02050604050505020204" pitchFamily="18" charset="0"/>
              </a:rPr>
              <a:t>We would like to express our gratitude to our college Fr. </a:t>
            </a:r>
            <a:r>
              <a:rPr lang="en-US" dirty="0" err="1">
                <a:latin typeface="Bookman Old Style" panose="02050604050505020204" pitchFamily="18" charset="0"/>
              </a:rPr>
              <a:t>Conceicao</a:t>
            </a:r>
            <a:r>
              <a:rPr lang="en-US" dirty="0">
                <a:latin typeface="Bookman Old Style" panose="02050604050505020204" pitchFamily="18" charset="0"/>
              </a:rPr>
              <a:t> Rodrigues Institute of Technology, </a:t>
            </a:r>
            <a:r>
              <a:rPr lang="en-US" dirty="0" err="1">
                <a:latin typeface="Bookman Old Style" panose="02050604050505020204" pitchFamily="18" charset="0"/>
              </a:rPr>
              <a:t>Vashi</a:t>
            </a:r>
            <a:r>
              <a:rPr lang="en-US" dirty="0">
                <a:latin typeface="Bookman Old Style" panose="02050604050505020204" pitchFamily="18" charset="0"/>
              </a:rPr>
              <a:t>, for giving us the opportunity to undertake this project. We are grateful to our Java Professor, Mr. </a:t>
            </a:r>
            <a:r>
              <a:rPr lang="en-US" dirty="0" err="1">
                <a:latin typeface="Bookman Old Style" panose="02050604050505020204" pitchFamily="18" charset="0"/>
              </a:rPr>
              <a:t>Anand</a:t>
            </a:r>
            <a:r>
              <a:rPr lang="en-US" dirty="0">
                <a:latin typeface="Bookman Old Style" panose="02050604050505020204" pitchFamily="18" charset="0"/>
              </a:rPr>
              <a:t> </a:t>
            </a:r>
            <a:r>
              <a:rPr lang="en-US" dirty="0" err="1">
                <a:latin typeface="Bookman Old Style" panose="02050604050505020204" pitchFamily="18" charset="0"/>
              </a:rPr>
              <a:t>Pardeshi</a:t>
            </a:r>
            <a:r>
              <a:rPr lang="en-US" dirty="0">
                <a:latin typeface="Bookman Old Style" panose="02050604050505020204" pitchFamily="18" charset="0"/>
              </a:rPr>
              <a:t>, our Guide, Mrs. </a:t>
            </a:r>
            <a:r>
              <a:rPr lang="en-US" dirty="0" err="1">
                <a:latin typeface="Bookman Old Style" panose="02050604050505020204" pitchFamily="18" charset="0"/>
              </a:rPr>
              <a:t>Chetana</a:t>
            </a:r>
            <a:r>
              <a:rPr lang="en-US" dirty="0">
                <a:latin typeface="Bookman Old Style" panose="02050604050505020204" pitchFamily="18" charset="0"/>
              </a:rPr>
              <a:t> </a:t>
            </a:r>
            <a:r>
              <a:rPr lang="en-US" dirty="0" err="1">
                <a:latin typeface="Bookman Old Style" panose="02050604050505020204" pitchFamily="18" charset="0"/>
              </a:rPr>
              <a:t>Badgujar</a:t>
            </a:r>
            <a:r>
              <a:rPr lang="en-US" dirty="0">
                <a:latin typeface="Bookman Old Style" panose="02050604050505020204" pitchFamily="18" charset="0"/>
              </a:rPr>
              <a:t>, the Head of the Department Mrs. </a:t>
            </a:r>
            <a:r>
              <a:rPr lang="en-US" dirty="0" err="1">
                <a:latin typeface="Bookman Old Style" panose="02050604050505020204" pitchFamily="18" charset="0"/>
              </a:rPr>
              <a:t>Dhanashree</a:t>
            </a:r>
            <a:r>
              <a:rPr lang="en-US" dirty="0">
                <a:latin typeface="Bookman Old Style" panose="02050604050505020204" pitchFamily="18" charset="0"/>
              </a:rPr>
              <a:t> </a:t>
            </a:r>
            <a:r>
              <a:rPr lang="en-US" dirty="0" err="1">
                <a:latin typeface="Bookman Old Style" panose="02050604050505020204" pitchFamily="18" charset="0"/>
              </a:rPr>
              <a:t>Hadsul</a:t>
            </a:r>
            <a:r>
              <a:rPr lang="en-US" dirty="0">
                <a:latin typeface="Bookman Old Style" panose="02050604050505020204" pitchFamily="18" charset="0"/>
              </a:rPr>
              <a:t> and our Principal, Dr. S.M. </a:t>
            </a:r>
            <a:r>
              <a:rPr lang="en-US" dirty="0" err="1">
                <a:latin typeface="Bookman Old Style" panose="02050604050505020204" pitchFamily="18" charset="0"/>
              </a:rPr>
              <a:t>Khot</a:t>
            </a:r>
            <a:r>
              <a:rPr lang="en-US" dirty="0">
                <a:latin typeface="Bookman Old Style" panose="02050604050505020204" pitchFamily="18" charset="0"/>
              </a:rPr>
              <a:t> for giving us a chance to work on this Project in our course of Engineering. We would also like to thank our parents for their support throughout, and the constant motivation of our friends which has helped us attain successful completion of our first Java project and our proposed system.</a:t>
            </a:r>
          </a:p>
        </p:txBody>
      </p:sp>
      <p:sp>
        <p:nvSpPr>
          <p:cNvPr id="4" name="Slide Number Placeholder 3"/>
          <p:cNvSpPr>
            <a:spLocks noGrp="1"/>
          </p:cNvSpPr>
          <p:nvPr>
            <p:ph type="sldNum" sz="quarter" idx="12"/>
          </p:nvPr>
        </p:nvSpPr>
        <p:spPr>
          <a:xfrm>
            <a:off x="11473017" y="6460408"/>
            <a:ext cx="542697" cy="279400"/>
          </a:xfrm>
        </p:spPr>
        <p:txBody>
          <a:bodyPr/>
          <a:lstStyle/>
          <a:p>
            <a:fld id="{6D22F896-40B5-4ADD-8801-0D06FADFA095}" type="slidenum">
              <a:rPr lang="en-US" sz="2000" smtClean="0">
                <a:solidFill>
                  <a:schemeClr val="bg1"/>
                </a:solidFill>
              </a:rPr>
              <a:t>31</a:t>
            </a:fld>
            <a:endParaRPr lang="en-US" dirty="0">
              <a:solidFill>
                <a:schemeClr val="bg1"/>
              </a:solidFill>
            </a:endParaRPr>
          </a:p>
        </p:txBody>
      </p:sp>
      <p:sp>
        <p:nvSpPr>
          <p:cNvPr id="5" name="Footer Placeholder 4"/>
          <p:cNvSpPr>
            <a:spLocks noGrp="1"/>
          </p:cNvSpPr>
          <p:nvPr>
            <p:ph type="ftr" sz="quarter" idx="11"/>
          </p:nvPr>
        </p:nvSpPr>
        <p:spPr>
          <a:xfrm>
            <a:off x="0" y="6460408"/>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377170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9694" y="2007609"/>
            <a:ext cx="6815669" cy="1515533"/>
          </a:xfrm>
        </p:spPr>
        <p:txBody>
          <a:bodyPr/>
          <a:lstStyle/>
          <a:p>
            <a:r>
              <a:rPr lang="en-US" dirty="0" smtClean="0">
                <a:latin typeface="Bookman Old Style" panose="02050604050505020204" pitchFamily="18" charset="0"/>
              </a:rPr>
              <a:t>THANK YOU!</a:t>
            </a:r>
            <a:endParaRPr lang="en-US" dirty="0">
              <a:latin typeface="Bookman Old Style" panose="02050604050505020204" pitchFamily="18" charset="0"/>
            </a:endParaRPr>
          </a:p>
        </p:txBody>
      </p:sp>
      <p:sp>
        <p:nvSpPr>
          <p:cNvPr id="3" name="Slide Number Placeholder 2"/>
          <p:cNvSpPr>
            <a:spLocks noGrp="1"/>
          </p:cNvSpPr>
          <p:nvPr>
            <p:ph type="sldNum" sz="quarter" idx="12"/>
          </p:nvPr>
        </p:nvSpPr>
        <p:spPr>
          <a:xfrm>
            <a:off x="11468089" y="6416087"/>
            <a:ext cx="551167" cy="279400"/>
          </a:xfrm>
        </p:spPr>
        <p:txBody>
          <a:bodyPr/>
          <a:lstStyle/>
          <a:p>
            <a:fld id="{6D22F896-40B5-4ADD-8801-0D06FADFA095}" type="slidenum">
              <a:rPr lang="en-US" sz="2000" smtClean="0">
                <a:solidFill>
                  <a:schemeClr val="bg1"/>
                </a:solidFill>
              </a:rPr>
              <a:t>32</a:t>
            </a:fld>
            <a:endParaRPr lang="en-US" sz="2000" dirty="0">
              <a:solidFill>
                <a:schemeClr val="bg1"/>
              </a:solidFill>
            </a:endParaRPr>
          </a:p>
        </p:txBody>
      </p:sp>
      <p:sp>
        <p:nvSpPr>
          <p:cNvPr id="5" name="Footer Placeholder 4"/>
          <p:cNvSpPr>
            <a:spLocks noGrp="1"/>
          </p:cNvSpPr>
          <p:nvPr>
            <p:ph type="ftr" sz="quarter" idx="11"/>
          </p:nvPr>
        </p:nvSpPr>
        <p:spPr>
          <a:xfrm>
            <a:off x="0" y="6416087"/>
            <a:ext cx="5214635"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4224765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57004078"/>
              </p:ext>
            </p:extLst>
          </p:nvPr>
        </p:nvGraphicFramePr>
        <p:xfrm>
          <a:off x="749489" y="878789"/>
          <a:ext cx="10731312" cy="5090618"/>
        </p:xfrm>
        <a:graphic>
          <a:graphicData uri="http://schemas.openxmlformats.org/drawingml/2006/table">
            <a:tbl>
              <a:tblPr firstRow="1" bandRow="1">
                <a:tableStyleId>{5C22544A-7EE6-4342-B048-85BDC9FD1C3A}</a:tableStyleId>
              </a:tblPr>
              <a:tblGrid>
                <a:gridCol w="1138910">
                  <a:extLst>
                    <a:ext uri="{9D8B030D-6E8A-4147-A177-3AD203B41FA5}">
                      <a16:colId xmlns:a16="http://schemas.microsoft.com/office/drawing/2014/main" val="3092695537"/>
                    </a:ext>
                  </a:extLst>
                </a:gridCol>
                <a:gridCol w="6015298">
                  <a:extLst>
                    <a:ext uri="{9D8B030D-6E8A-4147-A177-3AD203B41FA5}">
                      <a16:colId xmlns:a16="http://schemas.microsoft.com/office/drawing/2014/main" val="1580259128"/>
                    </a:ext>
                  </a:extLst>
                </a:gridCol>
                <a:gridCol w="3577104">
                  <a:extLst>
                    <a:ext uri="{9D8B030D-6E8A-4147-A177-3AD203B41FA5}">
                      <a16:colId xmlns:a16="http://schemas.microsoft.com/office/drawing/2014/main" val="1306704454"/>
                    </a:ext>
                  </a:extLst>
                </a:gridCol>
              </a:tblGrid>
              <a:tr h="391586">
                <a:tc>
                  <a:txBody>
                    <a:bodyPr/>
                    <a:lstStyle/>
                    <a:p>
                      <a:pPr algn="ctr"/>
                      <a:r>
                        <a:rPr lang="en-US" dirty="0" smtClean="0">
                          <a:latin typeface="Bookman Old Style" panose="02050604050505020204" pitchFamily="18" charset="0"/>
                        </a:rPr>
                        <a:t>SR</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TOPIC</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PAGE</a:t>
                      </a:r>
                      <a:endParaRPr lang="en-US" dirty="0">
                        <a:latin typeface="Bookman Old Style" panose="02050604050505020204" pitchFamily="18" charset="0"/>
                      </a:endParaRPr>
                    </a:p>
                  </a:txBody>
                  <a:tcPr/>
                </a:tc>
                <a:extLst>
                  <a:ext uri="{0D108BD9-81ED-4DB2-BD59-A6C34878D82A}">
                    <a16:rowId xmlns:a16="http://schemas.microsoft.com/office/drawing/2014/main" val="4133644366"/>
                  </a:ext>
                </a:extLst>
              </a:tr>
              <a:tr h="391586">
                <a:tc>
                  <a:txBody>
                    <a:bodyPr/>
                    <a:lstStyle/>
                    <a:p>
                      <a:pPr algn="ctr"/>
                      <a:r>
                        <a:rPr lang="en-US" dirty="0" smtClean="0">
                          <a:latin typeface="Bookman Old Style" panose="02050604050505020204" pitchFamily="18" charset="0"/>
                        </a:rPr>
                        <a:t>1</a:t>
                      </a: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INTRODUCTION</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6</a:t>
                      </a:r>
                      <a:endParaRPr lang="en-US" dirty="0">
                        <a:latin typeface="Bookman Old Style" panose="02050604050505020204" pitchFamily="18" charset="0"/>
                      </a:endParaRPr>
                    </a:p>
                  </a:txBody>
                  <a:tcPr/>
                </a:tc>
                <a:extLst>
                  <a:ext uri="{0D108BD9-81ED-4DB2-BD59-A6C34878D82A}">
                    <a16:rowId xmlns:a16="http://schemas.microsoft.com/office/drawing/2014/main" val="338506788"/>
                  </a:ext>
                </a:extLst>
              </a:tr>
              <a:tr h="391586">
                <a:tc>
                  <a:txBody>
                    <a:bodyPr/>
                    <a:lstStyle/>
                    <a:p>
                      <a:pPr algn="ctr"/>
                      <a:endParaRPr lang="en-US" dirty="0">
                        <a:latin typeface="Bookman Old Style" panose="02050604050505020204" pitchFamily="18" charset="0"/>
                      </a:endParaRPr>
                    </a:p>
                  </a:txBody>
                  <a:tcPr/>
                </a:tc>
                <a:tc>
                  <a:txBody>
                    <a:bodyPr/>
                    <a:lstStyle/>
                    <a:p>
                      <a:pPr marL="285750" indent="-285750" algn="l">
                        <a:buFontTx/>
                        <a:buChar char="-"/>
                      </a:pPr>
                      <a:r>
                        <a:rPr lang="en-US" dirty="0" smtClean="0">
                          <a:latin typeface="Bookman Old Style" panose="02050604050505020204" pitchFamily="18" charset="0"/>
                        </a:rPr>
                        <a:t>ABSTRACT</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7</a:t>
                      </a:r>
                      <a:endParaRPr lang="en-US" dirty="0">
                        <a:latin typeface="Bookman Old Style" panose="02050604050505020204" pitchFamily="18" charset="0"/>
                      </a:endParaRPr>
                    </a:p>
                  </a:txBody>
                  <a:tcPr/>
                </a:tc>
                <a:extLst>
                  <a:ext uri="{0D108BD9-81ED-4DB2-BD59-A6C34878D82A}">
                    <a16:rowId xmlns:a16="http://schemas.microsoft.com/office/drawing/2014/main" val="1756088365"/>
                  </a:ext>
                </a:extLst>
              </a:tr>
              <a:tr h="391586">
                <a:tc>
                  <a:txBody>
                    <a:bodyPr/>
                    <a:lstStyle/>
                    <a:p>
                      <a:pPr algn="ctr"/>
                      <a:endParaRPr lang="en-US" dirty="0">
                        <a:latin typeface="Bookman Old Style" panose="02050604050505020204" pitchFamily="18" charset="0"/>
                      </a:endParaRPr>
                    </a:p>
                  </a:txBody>
                  <a:tcPr/>
                </a:tc>
                <a:tc>
                  <a:txBody>
                    <a:bodyPr/>
                    <a:lstStyle/>
                    <a:p>
                      <a:pPr marL="285750" indent="-285750" algn="l">
                        <a:buFontTx/>
                        <a:buChar char="-"/>
                      </a:pPr>
                      <a:r>
                        <a:rPr lang="en-US" dirty="0" smtClean="0">
                          <a:latin typeface="Bookman Old Style" panose="02050604050505020204" pitchFamily="18" charset="0"/>
                        </a:rPr>
                        <a:t>MOTIVATION</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8</a:t>
                      </a:r>
                      <a:endParaRPr lang="en-US" dirty="0">
                        <a:latin typeface="Bookman Old Style" panose="02050604050505020204" pitchFamily="18" charset="0"/>
                      </a:endParaRPr>
                    </a:p>
                  </a:txBody>
                  <a:tcPr/>
                </a:tc>
                <a:extLst>
                  <a:ext uri="{0D108BD9-81ED-4DB2-BD59-A6C34878D82A}">
                    <a16:rowId xmlns:a16="http://schemas.microsoft.com/office/drawing/2014/main" val="3705231489"/>
                  </a:ext>
                </a:extLst>
              </a:tr>
              <a:tr h="391586">
                <a:tc>
                  <a:txBody>
                    <a:bodyPr/>
                    <a:lstStyle/>
                    <a:p>
                      <a:pPr algn="ct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    PROBLEM STATEMENT</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9</a:t>
                      </a:r>
                      <a:endParaRPr lang="en-US" dirty="0">
                        <a:latin typeface="Bookman Old Style" panose="02050604050505020204" pitchFamily="18" charset="0"/>
                      </a:endParaRPr>
                    </a:p>
                  </a:txBody>
                  <a:tcPr/>
                </a:tc>
                <a:extLst>
                  <a:ext uri="{0D108BD9-81ED-4DB2-BD59-A6C34878D82A}">
                    <a16:rowId xmlns:a16="http://schemas.microsoft.com/office/drawing/2014/main" val="2822188476"/>
                  </a:ext>
                </a:extLst>
              </a:tr>
              <a:tr h="391586">
                <a:tc>
                  <a:txBody>
                    <a:bodyPr/>
                    <a:lstStyle/>
                    <a:p>
                      <a:pPr algn="ct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    SCOPE</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10</a:t>
                      </a:r>
                      <a:endParaRPr lang="en-US" dirty="0">
                        <a:latin typeface="Bookman Old Style" panose="02050604050505020204" pitchFamily="18" charset="0"/>
                      </a:endParaRPr>
                    </a:p>
                  </a:txBody>
                  <a:tcPr/>
                </a:tc>
                <a:extLst>
                  <a:ext uri="{0D108BD9-81ED-4DB2-BD59-A6C34878D82A}">
                    <a16:rowId xmlns:a16="http://schemas.microsoft.com/office/drawing/2014/main" val="356638075"/>
                  </a:ext>
                </a:extLst>
              </a:tr>
              <a:tr h="391586">
                <a:tc>
                  <a:txBody>
                    <a:bodyPr/>
                    <a:lstStyle/>
                    <a:p>
                      <a:pPr algn="ctr"/>
                      <a:r>
                        <a:rPr lang="en-US" dirty="0" smtClean="0">
                          <a:latin typeface="Bookman Old Style" panose="02050604050505020204" pitchFamily="18" charset="0"/>
                        </a:rPr>
                        <a:t>2</a:t>
                      </a: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LITERATURE SURVEY</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11</a:t>
                      </a:r>
                      <a:endParaRPr lang="en-US" dirty="0">
                        <a:latin typeface="Bookman Old Style" panose="02050604050505020204" pitchFamily="18" charset="0"/>
                      </a:endParaRPr>
                    </a:p>
                  </a:txBody>
                  <a:tcPr/>
                </a:tc>
                <a:extLst>
                  <a:ext uri="{0D108BD9-81ED-4DB2-BD59-A6C34878D82A}">
                    <a16:rowId xmlns:a16="http://schemas.microsoft.com/office/drawing/2014/main" val="684064523"/>
                  </a:ext>
                </a:extLst>
              </a:tr>
              <a:tr h="391586">
                <a:tc>
                  <a:txBody>
                    <a:bodyPr/>
                    <a:lstStyle/>
                    <a:p>
                      <a:pPr algn="ct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a:t>
                      </a:r>
                      <a:r>
                        <a:rPr lang="en-US" baseline="0" dirty="0" smtClean="0">
                          <a:latin typeface="Bookman Old Style" panose="02050604050505020204" pitchFamily="18" charset="0"/>
                        </a:rPr>
                        <a:t>    </a:t>
                      </a:r>
                      <a:r>
                        <a:rPr lang="en-US" dirty="0" smtClean="0">
                          <a:latin typeface="Bookman Old Style" panose="02050604050505020204" pitchFamily="18" charset="0"/>
                        </a:rPr>
                        <a:t>ANALYSIS</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12</a:t>
                      </a:r>
                      <a:endParaRPr lang="en-US" dirty="0">
                        <a:latin typeface="Bookman Old Style" panose="02050604050505020204" pitchFamily="18" charset="0"/>
                      </a:endParaRPr>
                    </a:p>
                  </a:txBody>
                  <a:tcPr/>
                </a:tc>
                <a:extLst>
                  <a:ext uri="{0D108BD9-81ED-4DB2-BD59-A6C34878D82A}">
                    <a16:rowId xmlns:a16="http://schemas.microsoft.com/office/drawing/2014/main" val="1581299333"/>
                  </a:ext>
                </a:extLst>
              </a:tr>
              <a:tr h="391586">
                <a:tc>
                  <a:txBody>
                    <a:bodyPr/>
                    <a:lstStyle/>
                    <a:p>
                      <a:pPr algn="ct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    RESEARCH</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13</a:t>
                      </a:r>
                      <a:endParaRPr lang="en-US" dirty="0">
                        <a:latin typeface="Bookman Old Style" panose="02050604050505020204" pitchFamily="18" charset="0"/>
                      </a:endParaRPr>
                    </a:p>
                  </a:txBody>
                  <a:tcPr/>
                </a:tc>
                <a:extLst>
                  <a:ext uri="{0D108BD9-81ED-4DB2-BD59-A6C34878D82A}">
                    <a16:rowId xmlns:a16="http://schemas.microsoft.com/office/drawing/2014/main" val="2132145934"/>
                  </a:ext>
                </a:extLst>
              </a:tr>
              <a:tr h="391586">
                <a:tc>
                  <a:txBody>
                    <a:bodyPr/>
                    <a:lstStyle/>
                    <a:p>
                      <a:pPr algn="ct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    SURVEY</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14</a:t>
                      </a:r>
                      <a:endParaRPr lang="en-US" dirty="0">
                        <a:latin typeface="Bookman Old Style" panose="02050604050505020204" pitchFamily="18" charset="0"/>
                      </a:endParaRPr>
                    </a:p>
                  </a:txBody>
                  <a:tcPr/>
                </a:tc>
                <a:extLst>
                  <a:ext uri="{0D108BD9-81ED-4DB2-BD59-A6C34878D82A}">
                    <a16:rowId xmlns:a16="http://schemas.microsoft.com/office/drawing/2014/main" val="3232859521"/>
                  </a:ext>
                </a:extLst>
              </a:tr>
              <a:tr h="391586">
                <a:tc>
                  <a:txBody>
                    <a:bodyPr/>
                    <a:lstStyle/>
                    <a:p>
                      <a:pPr algn="ct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    STATISTICS</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15</a:t>
                      </a:r>
                      <a:endParaRPr lang="en-US" dirty="0">
                        <a:latin typeface="Bookman Old Style" panose="02050604050505020204" pitchFamily="18" charset="0"/>
                      </a:endParaRPr>
                    </a:p>
                  </a:txBody>
                  <a:tcPr/>
                </a:tc>
                <a:extLst>
                  <a:ext uri="{0D108BD9-81ED-4DB2-BD59-A6C34878D82A}">
                    <a16:rowId xmlns:a16="http://schemas.microsoft.com/office/drawing/2014/main" val="3399519979"/>
                  </a:ext>
                </a:extLst>
              </a:tr>
              <a:tr h="391586">
                <a:tc>
                  <a:txBody>
                    <a:bodyPr/>
                    <a:lstStyle/>
                    <a:p>
                      <a:pPr algn="ct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     EXISTING SYSTEM</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16</a:t>
                      </a:r>
                      <a:endParaRPr lang="en-US" dirty="0">
                        <a:latin typeface="Bookman Old Style" panose="02050604050505020204" pitchFamily="18" charset="0"/>
                      </a:endParaRPr>
                    </a:p>
                  </a:txBody>
                  <a:tcPr/>
                </a:tc>
                <a:extLst>
                  <a:ext uri="{0D108BD9-81ED-4DB2-BD59-A6C34878D82A}">
                    <a16:rowId xmlns:a16="http://schemas.microsoft.com/office/drawing/2014/main" val="3760457170"/>
                  </a:ext>
                </a:extLst>
              </a:tr>
              <a:tr h="391586">
                <a:tc>
                  <a:txBody>
                    <a:bodyPr/>
                    <a:lstStyle/>
                    <a:p>
                      <a:pPr algn="ct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     REQUIREMENT</a:t>
                      </a:r>
                      <a:r>
                        <a:rPr lang="en-US" baseline="0" dirty="0" smtClean="0">
                          <a:latin typeface="Bookman Old Style" panose="02050604050505020204" pitchFamily="18" charset="0"/>
                        </a:rPr>
                        <a:t> ANALYSIS</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17</a:t>
                      </a:r>
                      <a:endParaRPr lang="en-US" dirty="0">
                        <a:latin typeface="Bookman Old Style" panose="02050604050505020204" pitchFamily="18" charset="0"/>
                      </a:endParaRPr>
                    </a:p>
                  </a:txBody>
                  <a:tcPr/>
                </a:tc>
                <a:extLst>
                  <a:ext uri="{0D108BD9-81ED-4DB2-BD59-A6C34878D82A}">
                    <a16:rowId xmlns:a16="http://schemas.microsoft.com/office/drawing/2014/main" val="627611884"/>
                  </a:ext>
                </a:extLst>
              </a:tr>
            </a:tbl>
          </a:graphicData>
        </a:graphic>
      </p:graphicFrame>
      <p:sp>
        <p:nvSpPr>
          <p:cNvPr id="3" name="Slide Number Placeholder 2"/>
          <p:cNvSpPr>
            <a:spLocks noGrp="1"/>
          </p:cNvSpPr>
          <p:nvPr>
            <p:ph type="sldNum" sz="quarter" idx="12"/>
          </p:nvPr>
        </p:nvSpPr>
        <p:spPr>
          <a:xfrm>
            <a:off x="11480801" y="6556640"/>
            <a:ext cx="542697" cy="279400"/>
          </a:xfrm>
        </p:spPr>
        <p:txBody>
          <a:bodyPr/>
          <a:lstStyle/>
          <a:p>
            <a:pPr algn="ctr"/>
            <a:fld id="{6D22F896-40B5-4ADD-8801-0D06FADFA095}" type="slidenum">
              <a:rPr lang="en-US" sz="2000" smtClean="0">
                <a:solidFill>
                  <a:schemeClr val="bg1"/>
                </a:solidFill>
              </a:rPr>
              <a:pPr algn="ctr"/>
              <a:t>4</a:t>
            </a:fld>
            <a:endParaRPr lang="en-US" sz="2000" dirty="0">
              <a:solidFill>
                <a:schemeClr val="bg1"/>
              </a:solidFill>
            </a:endParaRPr>
          </a:p>
        </p:txBody>
      </p:sp>
      <p:sp>
        <p:nvSpPr>
          <p:cNvPr id="4" name="Footer Placeholder 3"/>
          <p:cNvSpPr>
            <a:spLocks noGrp="1"/>
          </p:cNvSpPr>
          <p:nvPr>
            <p:ph type="ftr" sz="quarter" idx="11"/>
          </p:nvPr>
        </p:nvSpPr>
        <p:spPr>
          <a:xfrm>
            <a:off x="108046" y="6534680"/>
            <a:ext cx="7305900" cy="279400"/>
          </a:xfrm>
        </p:spPr>
        <p:txBody>
          <a:bodyPr/>
          <a:lstStyle/>
          <a:p>
            <a:r>
              <a:rPr lang="en-US" sz="180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646810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08843288"/>
              </p:ext>
            </p:extLst>
          </p:nvPr>
        </p:nvGraphicFramePr>
        <p:xfrm>
          <a:off x="746455" y="818860"/>
          <a:ext cx="10731312" cy="5090618"/>
        </p:xfrm>
        <a:graphic>
          <a:graphicData uri="http://schemas.openxmlformats.org/drawingml/2006/table">
            <a:tbl>
              <a:tblPr firstRow="1" bandRow="1">
                <a:tableStyleId>{5C22544A-7EE6-4342-B048-85BDC9FD1C3A}</a:tableStyleId>
              </a:tblPr>
              <a:tblGrid>
                <a:gridCol w="1138910">
                  <a:extLst>
                    <a:ext uri="{9D8B030D-6E8A-4147-A177-3AD203B41FA5}">
                      <a16:colId xmlns:a16="http://schemas.microsoft.com/office/drawing/2014/main" val="4269540018"/>
                    </a:ext>
                  </a:extLst>
                </a:gridCol>
                <a:gridCol w="6015298">
                  <a:extLst>
                    <a:ext uri="{9D8B030D-6E8A-4147-A177-3AD203B41FA5}">
                      <a16:colId xmlns:a16="http://schemas.microsoft.com/office/drawing/2014/main" val="589901874"/>
                    </a:ext>
                  </a:extLst>
                </a:gridCol>
                <a:gridCol w="3577104">
                  <a:extLst>
                    <a:ext uri="{9D8B030D-6E8A-4147-A177-3AD203B41FA5}">
                      <a16:colId xmlns:a16="http://schemas.microsoft.com/office/drawing/2014/main" val="754746000"/>
                    </a:ext>
                  </a:extLst>
                </a:gridCol>
              </a:tblGrid>
              <a:tr h="391586">
                <a:tc>
                  <a:txBody>
                    <a:bodyPr/>
                    <a:lstStyle/>
                    <a:p>
                      <a:pPr algn="ctr"/>
                      <a:r>
                        <a:rPr lang="en-US" dirty="0" smtClean="0">
                          <a:latin typeface="Bookman Old Style" panose="02050604050505020204" pitchFamily="18" charset="0"/>
                        </a:rPr>
                        <a:t>SR</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TOPIC</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PAGE</a:t>
                      </a:r>
                      <a:endParaRPr lang="en-US" dirty="0">
                        <a:latin typeface="Bookman Old Style" panose="02050604050505020204" pitchFamily="18" charset="0"/>
                      </a:endParaRPr>
                    </a:p>
                  </a:txBody>
                  <a:tcPr/>
                </a:tc>
                <a:extLst>
                  <a:ext uri="{0D108BD9-81ED-4DB2-BD59-A6C34878D82A}">
                    <a16:rowId xmlns:a16="http://schemas.microsoft.com/office/drawing/2014/main" val="2974825621"/>
                  </a:ext>
                </a:extLst>
              </a:tr>
              <a:tr h="391586">
                <a:tc>
                  <a:txBody>
                    <a:bodyPr/>
                    <a:lstStyle/>
                    <a:p>
                      <a:pPr algn="ctr"/>
                      <a:r>
                        <a:rPr lang="en-US" dirty="0" smtClean="0">
                          <a:latin typeface="Bookman Old Style" panose="02050604050505020204" pitchFamily="18" charset="0"/>
                        </a:rPr>
                        <a:t>3</a:t>
                      </a: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SYSTEM DESIGN</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18</a:t>
                      </a:r>
                      <a:endParaRPr lang="en-US" dirty="0">
                        <a:latin typeface="Bookman Old Style" panose="02050604050505020204" pitchFamily="18" charset="0"/>
                      </a:endParaRPr>
                    </a:p>
                  </a:txBody>
                  <a:tcPr/>
                </a:tc>
                <a:extLst>
                  <a:ext uri="{0D108BD9-81ED-4DB2-BD59-A6C34878D82A}">
                    <a16:rowId xmlns:a16="http://schemas.microsoft.com/office/drawing/2014/main" val="1310716294"/>
                  </a:ext>
                </a:extLst>
              </a:tr>
              <a:tr h="391586">
                <a:tc>
                  <a:txBody>
                    <a:bodyPr/>
                    <a:lstStyle/>
                    <a:p>
                      <a:pPr algn="ctr"/>
                      <a:endParaRPr lang="en-US" dirty="0">
                        <a:latin typeface="Bookman Old Style" panose="02050604050505020204" pitchFamily="18" charset="0"/>
                      </a:endParaRPr>
                    </a:p>
                  </a:txBody>
                  <a:tcPr/>
                </a:tc>
                <a:tc>
                  <a:txBody>
                    <a:bodyPr/>
                    <a:lstStyle/>
                    <a:p>
                      <a:pPr marL="285750" indent="-285750" algn="l">
                        <a:buFontTx/>
                        <a:buChar char="-"/>
                      </a:pPr>
                      <a:r>
                        <a:rPr lang="en-US" dirty="0" smtClean="0">
                          <a:latin typeface="Bookman Old Style" panose="02050604050505020204" pitchFamily="18" charset="0"/>
                        </a:rPr>
                        <a:t>FLOWCHART</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19</a:t>
                      </a:r>
                      <a:endParaRPr lang="en-US" dirty="0">
                        <a:latin typeface="Bookman Old Style" panose="02050604050505020204" pitchFamily="18" charset="0"/>
                      </a:endParaRPr>
                    </a:p>
                  </a:txBody>
                  <a:tcPr/>
                </a:tc>
                <a:extLst>
                  <a:ext uri="{0D108BD9-81ED-4DB2-BD59-A6C34878D82A}">
                    <a16:rowId xmlns:a16="http://schemas.microsoft.com/office/drawing/2014/main" val="4090953258"/>
                  </a:ext>
                </a:extLst>
              </a:tr>
              <a:tr h="391586">
                <a:tc>
                  <a:txBody>
                    <a:bodyPr/>
                    <a:lstStyle/>
                    <a:p>
                      <a:pPr algn="ctr"/>
                      <a:r>
                        <a:rPr lang="en-US" dirty="0" smtClean="0">
                          <a:latin typeface="Bookman Old Style" panose="02050604050505020204" pitchFamily="18" charset="0"/>
                        </a:rPr>
                        <a:t>4</a:t>
                      </a: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IMPLEMENTATION</a:t>
                      </a:r>
                      <a:r>
                        <a:rPr lang="en-US" baseline="0" dirty="0" smtClean="0">
                          <a:latin typeface="Bookman Old Style" panose="02050604050505020204" pitchFamily="18" charset="0"/>
                        </a:rPr>
                        <a:t> DETAILS</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20</a:t>
                      </a:r>
                      <a:endParaRPr lang="en-US" dirty="0">
                        <a:latin typeface="Bookman Old Style" panose="02050604050505020204" pitchFamily="18" charset="0"/>
                      </a:endParaRPr>
                    </a:p>
                  </a:txBody>
                  <a:tcPr/>
                </a:tc>
                <a:extLst>
                  <a:ext uri="{0D108BD9-81ED-4DB2-BD59-A6C34878D82A}">
                    <a16:rowId xmlns:a16="http://schemas.microsoft.com/office/drawing/2014/main" val="3586302859"/>
                  </a:ext>
                </a:extLst>
              </a:tr>
              <a:tr h="391586">
                <a:tc>
                  <a:txBody>
                    <a:bodyPr/>
                    <a:lstStyle/>
                    <a:p>
                      <a:pPr algn="ct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    SYSTEM</a:t>
                      </a:r>
                      <a:r>
                        <a:rPr lang="en-US" baseline="0" dirty="0" smtClean="0">
                          <a:latin typeface="Bookman Old Style" panose="02050604050505020204" pitchFamily="18" charset="0"/>
                        </a:rPr>
                        <a:t> REQUIREMENTS</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21</a:t>
                      </a:r>
                      <a:endParaRPr lang="en-US" dirty="0">
                        <a:latin typeface="Bookman Old Style" panose="02050604050505020204" pitchFamily="18" charset="0"/>
                      </a:endParaRPr>
                    </a:p>
                  </a:txBody>
                  <a:tcPr/>
                </a:tc>
                <a:extLst>
                  <a:ext uri="{0D108BD9-81ED-4DB2-BD59-A6C34878D82A}">
                    <a16:rowId xmlns:a16="http://schemas.microsoft.com/office/drawing/2014/main" val="1598498475"/>
                  </a:ext>
                </a:extLst>
              </a:tr>
              <a:tr h="391586">
                <a:tc>
                  <a:txBody>
                    <a:bodyPr/>
                    <a:lstStyle/>
                    <a:p>
                      <a:pPr algn="ct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a:t>
                      </a:r>
                      <a:r>
                        <a:rPr lang="en-US" baseline="0" dirty="0" smtClean="0">
                          <a:latin typeface="Bookman Old Style" panose="02050604050505020204" pitchFamily="18" charset="0"/>
                        </a:rPr>
                        <a:t>     SOLUTION APRROACH / METHODOLOGY</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22</a:t>
                      </a:r>
                      <a:endParaRPr lang="en-US" dirty="0">
                        <a:latin typeface="Bookman Old Style" panose="02050604050505020204" pitchFamily="18" charset="0"/>
                      </a:endParaRPr>
                    </a:p>
                  </a:txBody>
                  <a:tcPr/>
                </a:tc>
                <a:extLst>
                  <a:ext uri="{0D108BD9-81ED-4DB2-BD59-A6C34878D82A}">
                    <a16:rowId xmlns:a16="http://schemas.microsoft.com/office/drawing/2014/main" val="2352248281"/>
                  </a:ext>
                </a:extLst>
              </a:tr>
              <a:tr h="391586">
                <a:tc>
                  <a:txBody>
                    <a:bodyPr/>
                    <a:lstStyle/>
                    <a:p>
                      <a:pPr algn="ctr"/>
                      <a:r>
                        <a:rPr lang="en-US" dirty="0" smtClean="0">
                          <a:latin typeface="Bookman Old Style" panose="02050604050505020204" pitchFamily="18" charset="0"/>
                        </a:rPr>
                        <a:t>5</a:t>
                      </a: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EXPERIMENTAL</a:t>
                      </a:r>
                      <a:r>
                        <a:rPr lang="en-US" baseline="0" dirty="0" smtClean="0">
                          <a:latin typeface="Bookman Old Style" panose="02050604050505020204" pitchFamily="18" charset="0"/>
                        </a:rPr>
                        <a:t> RESULTS</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23</a:t>
                      </a:r>
                      <a:endParaRPr lang="en-US" dirty="0">
                        <a:latin typeface="Bookman Old Style" panose="02050604050505020204" pitchFamily="18" charset="0"/>
                      </a:endParaRPr>
                    </a:p>
                  </a:txBody>
                  <a:tcPr/>
                </a:tc>
                <a:extLst>
                  <a:ext uri="{0D108BD9-81ED-4DB2-BD59-A6C34878D82A}">
                    <a16:rowId xmlns:a16="http://schemas.microsoft.com/office/drawing/2014/main" val="3916562239"/>
                  </a:ext>
                </a:extLst>
              </a:tr>
              <a:tr h="391586">
                <a:tc>
                  <a:txBody>
                    <a:bodyPr/>
                    <a:lstStyle/>
                    <a:p>
                      <a:pPr algn="ctr"/>
                      <a:endParaRPr lang="en-US" dirty="0">
                        <a:latin typeface="Bookman Old Style" panose="02050604050505020204" pitchFamily="18" charset="0"/>
                      </a:endParaRPr>
                    </a:p>
                  </a:txBody>
                  <a:tcPr/>
                </a:tc>
                <a:tc>
                  <a:txBody>
                    <a:bodyPr/>
                    <a:lstStyle/>
                    <a:p>
                      <a:pPr marL="285750" indent="-285750" algn="l">
                        <a:buFontTx/>
                        <a:buChar char="-"/>
                      </a:pPr>
                      <a:r>
                        <a:rPr lang="en-US" dirty="0" smtClean="0">
                          <a:latin typeface="Bookman Old Style" panose="02050604050505020204" pitchFamily="18" charset="0"/>
                        </a:rPr>
                        <a:t>SCREENSHOTS</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24</a:t>
                      </a:r>
                      <a:endParaRPr lang="en-US" dirty="0">
                        <a:latin typeface="Bookman Old Style" panose="02050604050505020204" pitchFamily="18" charset="0"/>
                      </a:endParaRPr>
                    </a:p>
                  </a:txBody>
                  <a:tcPr/>
                </a:tc>
                <a:extLst>
                  <a:ext uri="{0D108BD9-81ED-4DB2-BD59-A6C34878D82A}">
                    <a16:rowId xmlns:a16="http://schemas.microsoft.com/office/drawing/2014/main" val="1305364329"/>
                  </a:ext>
                </a:extLst>
              </a:tr>
              <a:tr h="391586">
                <a:tc>
                  <a:txBody>
                    <a:bodyPr/>
                    <a:lstStyle/>
                    <a:p>
                      <a:pPr algn="ctr"/>
                      <a:r>
                        <a:rPr lang="en-US" dirty="0" smtClean="0">
                          <a:latin typeface="Bookman Old Style" panose="02050604050505020204" pitchFamily="18" charset="0"/>
                        </a:rPr>
                        <a:t>6</a:t>
                      </a: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CONCLUSION</a:t>
                      </a:r>
                      <a:r>
                        <a:rPr lang="en-US" baseline="0" dirty="0" smtClean="0">
                          <a:latin typeface="Bookman Old Style" panose="02050604050505020204" pitchFamily="18" charset="0"/>
                        </a:rPr>
                        <a:t> AND FUTURE SCOPE</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27</a:t>
                      </a:r>
                      <a:endParaRPr lang="en-US" dirty="0">
                        <a:latin typeface="Bookman Old Style" panose="02050604050505020204" pitchFamily="18" charset="0"/>
                      </a:endParaRPr>
                    </a:p>
                  </a:txBody>
                  <a:tcPr/>
                </a:tc>
                <a:extLst>
                  <a:ext uri="{0D108BD9-81ED-4DB2-BD59-A6C34878D82A}">
                    <a16:rowId xmlns:a16="http://schemas.microsoft.com/office/drawing/2014/main" val="1805187519"/>
                  </a:ext>
                </a:extLst>
              </a:tr>
              <a:tr h="391586">
                <a:tc>
                  <a:txBody>
                    <a:bodyPr/>
                    <a:lstStyle/>
                    <a:p>
                      <a:pPr algn="ctr"/>
                      <a:r>
                        <a:rPr lang="en-US" dirty="0" smtClean="0">
                          <a:latin typeface="Bookman Old Style" panose="02050604050505020204" pitchFamily="18" charset="0"/>
                        </a:rPr>
                        <a:t>7</a:t>
                      </a: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REFERENCES</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29</a:t>
                      </a:r>
                      <a:endParaRPr lang="en-US" dirty="0">
                        <a:latin typeface="Bookman Old Style" panose="02050604050505020204" pitchFamily="18" charset="0"/>
                      </a:endParaRPr>
                    </a:p>
                  </a:txBody>
                  <a:tcPr/>
                </a:tc>
                <a:extLst>
                  <a:ext uri="{0D108BD9-81ED-4DB2-BD59-A6C34878D82A}">
                    <a16:rowId xmlns:a16="http://schemas.microsoft.com/office/drawing/2014/main" val="2254412725"/>
                  </a:ext>
                </a:extLst>
              </a:tr>
              <a:tr h="391586">
                <a:tc>
                  <a:txBody>
                    <a:bodyPr/>
                    <a:lstStyle/>
                    <a:p>
                      <a:pPr algn="ctr"/>
                      <a:r>
                        <a:rPr lang="en-US" dirty="0" smtClean="0">
                          <a:latin typeface="Bookman Old Style" panose="02050604050505020204" pitchFamily="18" charset="0"/>
                        </a:rPr>
                        <a:t>8</a:t>
                      </a: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ACKNOWLEDGEMENTS</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31</a:t>
                      </a:r>
                      <a:endParaRPr lang="en-US" dirty="0">
                        <a:latin typeface="Bookman Old Style" panose="02050604050505020204" pitchFamily="18" charset="0"/>
                      </a:endParaRPr>
                    </a:p>
                  </a:txBody>
                  <a:tcPr/>
                </a:tc>
                <a:extLst>
                  <a:ext uri="{0D108BD9-81ED-4DB2-BD59-A6C34878D82A}">
                    <a16:rowId xmlns:a16="http://schemas.microsoft.com/office/drawing/2014/main" val="2318464556"/>
                  </a:ext>
                </a:extLst>
              </a:tr>
              <a:tr h="391586">
                <a:tc>
                  <a:txBody>
                    <a:bodyPr/>
                    <a:lstStyle/>
                    <a:p>
                      <a:pPr algn="ctr"/>
                      <a:r>
                        <a:rPr lang="en-US" dirty="0" smtClean="0">
                          <a:latin typeface="Bookman Old Style" panose="02050604050505020204" pitchFamily="18" charset="0"/>
                        </a:rPr>
                        <a:t>9</a:t>
                      </a:r>
                      <a:endParaRPr lang="en-US" dirty="0">
                        <a:latin typeface="Bookman Old Style" panose="02050604050505020204" pitchFamily="18" charset="0"/>
                      </a:endParaRPr>
                    </a:p>
                  </a:txBody>
                  <a:tcPr/>
                </a:tc>
                <a:tc>
                  <a:txBody>
                    <a:bodyPr/>
                    <a:lstStyle/>
                    <a:p>
                      <a:pPr algn="l"/>
                      <a:r>
                        <a:rPr lang="en-US" dirty="0" smtClean="0">
                          <a:latin typeface="Bookman Old Style" panose="02050604050505020204" pitchFamily="18" charset="0"/>
                        </a:rPr>
                        <a:t>THANK</a:t>
                      </a:r>
                      <a:r>
                        <a:rPr lang="en-US" baseline="0" dirty="0" smtClean="0">
                          <a:latin typeface="Bookman Old Style" panose="02050604050505020204" pitchFamily="18" charset="0"/>
                        </a:rPr>
                        <a:t> </a:t>
                      </a:r>
                      <a:r>
                        <a:rPr lang="en-US" baseline="0" dirty="0" smtClean="0">
                          <a:latin typeface="Bookman Old Style" panose="02050604050505020204" pitchFamily="18" charset="0"/>
                        </a:rPr>
                        <a:t>YOU PAGE</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32</a:t>
                      </a:r>
                      <a:endParaRPr lang="en-US" dirty="0">
                        <a:latin typeface="Bookman Old Style" panose="02050604050505020204" pitchFamily="18" charset="0"/>
                      </a:endParaRPr>
                    </a:p>
                  </a:txBody>
                  <a:tcPr/>
                </a:tc>
                <a:extLst>
                  <a:ext uri="{0D108BD9-81ED-4DB2-BD59-A6C34878D82A}">
                    <a16:rowId xmlns:a16="http://schemas.microsoft.com/office/drawing/2014/main" val="149450786"/>
                  </a:ext>
                </a:extLst>
              </a:tr>
              <a:tr h="391586">
                <a:tc>
                  <a:txBody>
                    <a:bodyPr/>
                    <a:lstStyle/>
                    <a:p>
                      <a:pPr algn="ctr"/>
                      <a:endParaRPr lang="en-US" dirty="0"/>
                    </a:p>
                  </a:txBody>
                  <a:tcPr/>
                </a:tc>
                <a:tc>
                  <a:txBody>
                    <a:bodyPr/>
                    <a:lstStyle/>
                    <a:p>
                      <a:pPr algn="l"/>
                      <a:endParaRPr lang="en-US" dirty="0"/>
                    </a:p>
                  </a:txBody>
                  <a:tcPr/>
                </a:tc>
                <a:tc>
                  <a:txBody>
                    <a:bodyPr/>
                    <a:lstStyle/>
                    <a:p>
                      <a:pPr algn="ctr"/>
                      <a:endParaRPr lang="en-US" dirty="0"/>
                    </a:p>
                  </a:txBody>
                  <a:tcPr/>
                </a:tc>
                <a:extLst>
                  <a:ext uri="{0D108BD9-81ED-4DB2-BD59-A6C34878D82A}">
                    <a16:rowId xmlns:a16="http://schemas.microsoft.com/office/drawing/2014/main" val="2482133476"/>
                  </a:ext>
                </a:extLst>
              </a:tr>
            </a:tbl>
          </a:graphicData>
        </a:graphic>
      </p:graphicFrame>
      <p:sp>
        <p:nvSpPr>
          <p:cNvPr id="6" name="Slide Number Placeholder 5"/>
          <p:cNvSpPr>
            <a:spLocks noGrp="1"/>
          </p:cNvSpPr>
          <p:nvPr>
            <p:ph type="sldNum" sz="quarter" idx="12"/>
          </p:nvPr>
        </p:nvSpPr>
        <p:spPr>
          <a:xfrm>
            <a:off x="11477767" y="6524006"/>
            <a:ext cx="542697" cy="279400"/>
          </a:xfrm>
        </p:spPr>
        <p:txBody>
          <a:bodyPr/>
          <a:lstStyle/>
          <a:p>
            <a:fld id="{6D22F896-40B5-4ADD-8801-0D06FADFA095}" type="slidenum">
              <a:rPr lang="en-US" sz="2000" smtClean="0">
                <a:solidFill>
                  <a:schemeClr val="bg1"/>
                </a:solidFill>
              </a:rPr>
              <a:t>5</a:t>
            </a:fld>
            <a:endParaRPr lang="en-US" sz="2000" dirty="0">
              <a:solidFill>
                <a:schemeClr val="bg1"/>
              </a:solidFill>
            </a:endParaRPr>
          </a:p>
        </p:txBody>
      </p:sp>
      <p:sp>
        <p:nvSpPr>
          <p:cNvPr id="7" name="Footer Placeholder 6"/>
          <p:cNvSpPr>
            <a:spLocks noGrp="1"/>
          </p:cNvSpPr>
          <p:nvPr>
            <p:ph type="ftr" sz="quarter" idx="11"/>
          </p:nvPr>
        </p:nvSpPr>
        <p:spPr>
          <a:xfrm>
            <a:off x="0" y="6496711"/>
            <a:ext cx="7305900" cy="279400"/>
          </a:xfrm>
        </p:spPr>
        <p:txBody>
          <a:bodyPr/>
          <a:lstStyle/>
          <a:p>
            <a:r>
              <a:rPr lang="en-US" sz="180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2809509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7" y="1680575"/>
            <a:ext cx="6815669" cy="1825096"/>
          </a:xfrm>
        </p:spPr>
        <p:txBody>
          <a:bodyPr>
            <a:normAutofit/>
          </a:bodyPr>
          <a:lstStyle/>
          <a:p>
            <a:r>
              <a:rPr lang="en-US" dirty="0" smtClean="0">
                <a:latin typeface="Bookman Old Style" panose="02050604050505020204" pitchFamily="18" charset="0"/>
              </a:rPr>
              <a:t>1. INTRODUCTION</a:t>
            </a:r>
            <a:endParaRPr lang="en-US" dirty="0">
              <a:latin typeface="Bookman Old Style" panose="02050604050505020204" pitchFamily="18" charset="0"/>
            </a:endParaRPr>
          </a:p>
        </p:txBody>
      </p:sp>
      <p:sp>
        <p:nvSpPr>
          <p:cNvPr id="2" name="Slide Number Placeholder 1"/>
          <p:cNvSpPr>
            <a:spLocks noGrp="1"/>
          </p:cNvSpPr>
          <p:nvPr>
            <p:ph type="sldNum" sz="quarter" idx="12"/>
          </p:nvPr>
        </p:nvSpPr>
        <p:spPr>
          <a:xfrm>
            <a:off x="11468088" y="6520975"/>
            <a:ext cx="551167" cy="279400"/>
          </a:xfrm>
        </p:spPr>
        <p:txBody>
          <a:bodyPr/>
          <a:lstStyle/>
          <a:p>
            <a:fld id="{6D22F896-40B5-4ADD-8801-0D06FADFA095}" type="slidenum">
              <a:rPr lang="en-US" sz="2000" smtClean="0">
                <a:solidFill>
                  <a:schemeClr val="bg1"/>
                </a:solidFill>
              </a:rPr>
              <a:t>6</a:t>
            </a:fld>
            <a:endParaRPr lang="en-US" sz="2000" dirty="0">
              <a:solidFill>
                <a:schemeClr val="bg1"/>
              </a:solidFill>
            </a:endParaRPr>
          </a:p>
        </p:txBody>
      </p:sp>
      <p:sp>
        <p:nvSpPr>
          <p:cNvPr id="3" name="Footer Placeholder 2"/>
          <p:cNvSpPr>
            <a:spLocks noGrp="1"/>
          </p:cNvSpPr>
          <p:nvPr>
            <p:ph type="ftr" sz="quarter" idx="11"/>
          </p:nvPr>
        </p:nvSpPr>
        <p:spPr>
          <a:xfrm>
            <a:off x="85080" y="6463350"/>
            <a:ext cx="5214635"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3622834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137" y="1188916"/>
            <a:ext cx="9455727" cy="1303867"/>
          </a:xfrm>
        </p:spPr>
        <p:txBody>
          <a:bodyPr/>
          <a:lstStyle/>
          <a:p>
            <a:r>
              <a:rPr lang="en-US" dirty="0" smtClean="0">
                <a:latin typeface="Bookman Old Style" panose="02050604050505020204" pitchFamily="18" charset="0"/>
              </a:rPr>
              <a:t>1.1 ABSTRACT</a:t>
            </a:r>
            <a:endParaRPr lang="en-US" dirty="0">
              <a:latin typeface="Bookman Old Style" panose="02050604050505020204" pitchFamily="18" charset="0"/>
            </a:endParaRPr>
          </a:p>
        </p:txBody>
      </p:sp>
      <p:sp>
        <p:nvSpPr>
          <p:cNvPr id="3" name="Content Placeholder 2"/>
          <p:cNvSpPr>
            <a:spLocks noGrp="1"/>
          </p:cNvSpPr>
          <p:nvPr>
            <p:ph idx="1"/>
          </p:nvPr>
        </p:nvSpPr>
        <p:spPr>
          <a:xfrm>
            <a:off x="1368137" y="2492783"/>
            <a:ext cx="9455726" cy="4003551"/>
          </a:xfrm>
        </p:spPr>
        <p:txBody>
          <a:bodyPr>
            <a:noAutofit/>
          </a:bodyPr>
          <a:lstStyle/>
          <a:p>
            <a:pPr algn="just"/>
            <a:r>
              <a:rPr lang="en-US" sz="2000" dirty="0">
                <a:latin typeface="Bookman Old Style" panose="02050604050505020204" pitchFamily="18" charset="0"/>
              </a:rPr>
              <a:t>In today’s World, progressive countries like Denmark, Sweden, Switzerland, New Zealand, Norway, etc. have achieved more than 96% of Digitalization in the Governing system [1</a:t>
            </a:r>
            <a:r>
              <a:rPr lang="en-US" sz="2000" dirty="0" smtClean="0">
                <a:latin typeface="Bookman Old Style" panose="02050604050505020204" pitchFamily="18" charset="0"/>
              </a:rPr>
              <a:t>].</a:t>
            </a:r>
          </a:p>
          <a:p>
            <a:pPr algn="just"/>
            <a:r>
              <a:rPr lang="en-US" sz="2000" dirty="0">
                <a:latin typeface="Bookman Old Style" panose="02050604050505020204" pitchFamily="18" charset="0"/>
              </a:rPr>
              <a:t> </a:t>
            </a:r>
            <a:r>
              <a:rPr lang="en-US" sz="2000" dirty="0" smtClean="0">
                <a:latin typeface="Bookman Old Style" panose="02050604050505020204" pitchFamily="18" charset="0"/>
              </a:rPr>
              <a:t>This </a:t>
            </a:r>
            <a:r>
              <a:rPr lang="en-US" sz="2000" dirty="0">
                <a:latin typeface="Bookman Old Style" panose="02050604050505020204" pitchFamily="18" charset="0"/>
              </a:rPr>
              <a:t>makes governing a lot </a:t>
            </a:r>
            <a:r>
              <a:rPr lang="en-US" sz="2000" dirty="0" smtClean="0">
                <a:latin typeface="Bookman Old Style" panose="02050604050505020204" pitchFamily="18" charset="0"/>
              </a:rPr>
              <a:t>easier. </a:t>
            </a:r>
            <a:r>
              <a:rPr lang="en-US" sz="2000" dirty="0">
                <a:latin typeface="Bookman Old Style" panose="02050604050505020204" pitchFamily="18" charset="0"/>
              </a:rPr>
              <a:t>A major part of this is grievance reporting. </a:t>
            </a:r>
            <a:r>
              <a:rPr lang="en-US" sz="2000" dirty="0" smtClean="0">
                <a:latin typeface="Bookman Old Style" panose="02050604050505020204" pitchFamily="18" charset="0"/>
              </a:rPr>
              <a:t>So </a:t>
            </a:r>
            <a:r>
              <a:rPr lang="en-US" sz="2000" dirty="0">
                <a:latin typeface="Bookman Old Style" panose="02050604050505020204" pitchFamily="18" charset="0"/>
              </a:rPr>
              <a:t>we have decided to make a local authority grievance </a:t>
            </a:r>
            <a:r>
              <a:rPr lang="en-US" sz="2000" dirty="0" smtClean="0">
                <a:latin typeface="Bookman Old Style" panose="02050604050505020204" pitchFamily="18" charset="0"/>
              </a:rPr>
              <a:t>website. </a:t>
            </a:r>
            <a:r>
              <a:rPr lang="en-US" sz="2000" dirty="0">
                <a:latin typeface="Bookman Old Style" panose="02050604050505020204" pitchFamily="18" charset="0"/>
              </a:rPr>
              <a:t>In the current </a:t>
            </a:r>
            <a:r>
              <a:rPr lang="en-US" sz="2000" dirty="0" smtClean="0">
                <a:latin typeface="Bookman Old Style" panose="02050604050505020204" pitchFamily="18" charset="0"/>
              </a:rPr>
              <a:t>generation, crowdsourcing </a:t>
            </a:r>
            <a:r>
              <a:rPr lang="en-US" sz="2000" dirty="0">
                <a:latin typeface="Bookman Old Style" panose="02050604050505020204" pitchFamily="18" charset="0"/>
              </a:rPr>
              <a:t>can be achieved in a relatively hassle-free yet effective means of collecting data from large source pool [2], i.e. people in a locality. We are going to collect the location, image and the type of problem in order to register a complaint. Also, we are going to implement a login system so as to ensure the authenticity of the report registered. </a:t>
            </a:r>
          </a:p>
        </p:txBody>
      </p:sp>
      <p:sp>
        <p:nvSpPr>
          <p:cNvPr id="4" name="Slide Number Placeholder 3"/>
          <p:cNvSpPr>
            <a:spLocks noGrp="1"/>
          </p:cNvSpPr>
          <p:nvPr>
            <p:ph type="sldNum" sz="quarter" idx="12"/>
          </p:nvPr>
        </p:nvSpPr>
        <p:spPr>
          <a:xfrm>
            <a:off x="11527608" y="6496334"/>
            <a:ext cx="542697" cy="279400"/>
          </a:xfrm>
        </p:spPr>
        <p:txBody>
          <a:bodyPr/>
          <a:lstStyle/>
          <a:p>
            <a:pPr algn="ctr"/>
            <a:fld id="{6D22F896-40B5-4ADD-8801-0D06FADFA095}" type="slidenum">
              <a:rPr lang="en-US" sz="2000" smtClean="0">
                <a:solidFill>
                  <a:schemeClr val="bg1"/>
                </a:solidFill>
              </a:rPr>
              <a:pPr algn="ctr"/>
              <a:t>7</a:t>
            </a:fld>
            <a:endParaRPr lang="en-US" sz="2000" dirty="0">
              <a:solidFill>
                <a:schemeClr val="bg1"/>
              </a:solidFill>
            </a:endParaRPr>
          </a:p>
        </p:txBody>
      </p:sp>
      <p:sp>
        <p:nvSpPr>
          <p:cNvPr id="5" name="Footer Placeholder 4"/>
          <p:cNvSpPr>
            <a:spLocks noGrp="1"/>
          </p:cNvSpPr>
          <p:nvPr>
            <p:ph type="ftr" sz="quarter" idx="11"/>
          </p:nvPr>
        </p:nvSpPr>
        <p:spPr>
          <a:xfrm>
            <a:off x="216886" y="6496334"/>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416415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90944"/>
            <a:ext cx="9601196" cy="1303867"/>
          </a:xfrm>
        </p:spPr>
        <p:txBody>
          <a:bodyPr/>
          <a:lstStyle/>
          <a:p>
            <a:r>
              <a:rPr lang="en-US" dirty="0" smtClean="0">
                <a:latin typeface="Bookman Old Style" panose="02050604050505020204" pitchFamily="18" charset="0"/>
              </a:rPr>
              <a:t>1.2 MOTIVATION</a:t>
            </a:r>
            <a:endParaRPr lang="en-US" dirty="0">
              <a:latin typeface="Bookman Old Style" panose="02050604050505020204" pitchFamily="18" charset="0"/>
            </a:endParaRPr>
          </a:p>
        </p:txBody>
      </p:sp>
      <p:sp>
        <p:nvSpPr>
          <p:cNvPr id="3" name="Content Placeholder 2"/>
          <p:cNvSpPr>
            <a:spLocks noGrp="1"/>
          </p:cNvSpPr>
          <p:nvPr>
            <p:ph idx="1"/>
          </p:nvPr>
        </p:nvSpPr>
        <p:spPr>
          <a:xfrm>
            <a:off x="1295402" y="2494811"/>
            <a:ext cx="9601196" cy="4178944"/>
          </a:xfrm>
        </p:spPr>
        <p:txBody>
          <a:bodyPr>
            <a:normAutofit/>
          </a:bodyPr>
          <a:lstStyle/>
          <a:p>
            <a:pPr algn="just"/>
            <a:r>
              <a:rPr lang="en-US" sz="1800" dirty="0">
                <a:latin typeface="Bookman Old Style" panose="02050604050505020204" pitchFamily="18" charset="0"/>
              </a:rPr>
              <a:t>Our Project was motivated by the influential program ‘DIGITAL INDIA’ launched by Hon. Prime Minister Shree Narendra Modi [3]. </a:t>
            </a:r>
            <a:endParaRPr lang="en-US" sz="1800" dirty="0" smtClean="0">
              <a:latin typeface="Bookman Old Style" panose="02050604050505020204" pitchFamily="18" charset="0"/>
            </a:endParaRPr>
          </a:p>
          <a:p>
            <a:pPr algn="just"/>
            <a:r>
              <a:rPr lang="en-US" sz="1800" dirty="0" smtClean="0">
                <a:latin typeface="Bookman Old Style" panose="02050604050505020204" pitchFamily="18" charset="0"/>
              </a:rPr>
              <a:t>We </a:t>
            </a:r>
            <a:r>
              <a:rPr lang="en-US" sz="1800" dirty="0">
                <a:latin typeface="Bookman Old Style" panose="02050604050505020204" pitchFamily="18" charset="0"/>
              </a:rPr>
              <a:t>too, have a dream where all the work related to Governance should be converted to an online system as it would save a lot of resources, be easier for both, the authorities and the citizens and also will be Environment Friendly. </a:t>
            </a:r>
            <a:endParaRPr lang="en-US" sz="1800" dirty="0" smtClean="0">
              <a:latin typeface="Bookman Old Style" panose="02050604050505020204" pitchFamily="18" charset="0"/>
            </a:endParaRPr>
          </a:p>
          <a:p>
            <a:pPr algn="just"/>
            <a:r>
              <a:rPr lang="en-US" sz="1800" dirty="0" smtClean="0">
                <a:latin typeface="Bookman Old Style" panose="02050604050505020204" pitchFamily="18" charset="0"/>
              </a:rPr>
              <a:t>Bringing </a:t>
            </a:r>
            <a:r>
              <a:rPr lang="en-US" sz="1800" dirty="0">
                <a:latin typeface="Bookman Old Style" panose="02050604050505020204" pitchFamily="18" charset="0"/>
              </a:rPr>
              <a:t>digitization in our Governance will usher in a new era of Transparency, and will also be beneficial to our citizens. </a:t>
            </a:r>
            <a:endParaRPr lang="en-US" sz="1800" dirty="0" smtClean="0">
              <a:latin typeface="Bookman Old Style" panose="02050604050505020204" pitchFamily="18" charset="0"/>
            </a:endParaRPr>
          </a:p>
          <a:p>
            <a:pPr algn="just"/>
            <a:r>
              <a:rPr lang="en-US" sz="1800" dirty="0" smtClean="0">
                <a:latin typeface="Bookman Old Style" panose="02050604050505020204" pitchFamily="18" charset="0"/>
              </a:rPr>
              <a:t>As </a:t>
            </a:r>
            <a:r>
              <a:rPr lang="en-US" sz="1800" dirty="0">
                <a:latin typeface="Bookman Old Style" panose="02050604050505020204" pitchFamily="18" charset="0"/>
              </a:rPr>
              <a:t>a Digitized Governance is a sign of a Progressive Country, this would put India on the Global Map along with likes of Countries like Germany, Sweden, Denmark, Singapore, Australia, New Zealand, Japan, etc. who are known for their digital Governance and satisfaction of their </a:t>
            </a:r>
            <a:r>
              <a:rPr lang="en-US" sz="1800" dirty="0" smtClean="0">
                <a:latin typeface="Bookman Old Style" panose="02050604050505020204" pitchFamily="18" charset="0"/>
              </a:rPr>
              <a:t>citizens.</a:t>
            </a:r>
            <a:endParaRPr lang="en-US" sz="1800" dirty="0">
              <a:latin typeface="Bookman Old Style" panose="02050604050505020204" pitchFamily="18" charset="0"/>
            </a:endParaRPr>
          </a:p>
        </p:txBody>
      </p:sp>
      <p:sp>
        <p:nvSpPr>
          <p:cNvPr id="4" name="Slide Number Placeholder 3"/>
          <p:cNvSpPr>
            <a:spLocks noGrp="1"/>
          </p:cNvSpPr>
          <p:nvPr>
            <p:ph type="sldNum" sz="quarter" idx="12"/>
          </p:nvPr>
        </p:nvSpPr>
        <p:spPr>
          <a:xfrm>
            <a:off x="11649303" y="6534055"/>
            <a:ext cx="542697" cy="279400"/>
          </a:xfrm>
        </p:spPr>
        <p:txBody>
          <a:bodyPr/>
          <a:lstStyle/>
          <a:p>
            <a:pPr algn="ctr"/>
            <a:fld id="{6D22F896-40B5-4ADD-8801-0D06FADFA095}" type="slidenum">
              <a:rPr lang="en-US" sz="2000" smtClean="0">
                <a:solidFill>
                  <a:schemeClr val="bg1"/>
                </a:solidFill>
              </a:rPr>
              <a:pPr algn="ctr"/>
              <a:t>8</a:t>
            </a:fld>
            <a:endParaRPr lang="en-US" sz="2000" dirty="0">
              <a:solidFill>
                <a:schemeClr val="bg1"/>
              </a:solidFill>
            </a:endParaRPr>
          </a:p>
        </p:txBody>
      </p:sp>
      <p:sp>
        <p:nvSpPr>
          <p:cNvPr id="5" name="Footer Placeholder 4"/>
          <p:cNvSpPr>
            <a:spLocks noGrp="1"/>
          </p:cNvSpPr>
          <p:nvPr>
            <p:ph type="ftr" sz="quarter" idx="11"/>
          </p:nvPr>
        </p:nvSpPr>
        <p:spPr>
          <a:xfrm>
            <a:off x="148989" y="6534055"/>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240302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91919"/>
            <a:ext cx="10820400" cy="1293028"/>
          </a:xfrm>
        </p:spPr>
        <p:txBody>
          <a:bodyPr/>
          <a:lstStyle/>
          <a:p>
            <a:r>
              <a:rPr lang="en-US" dirty="0" smtClean="0">
                <a:latin typeface="Bookman Old Style" panose="02050604050505020204" pitchFamily="18" charset="0"/>
              </a:rPr>
              <a:t>1.3 PROBLEM STATEMENT</a:t>
            </a:r>
            <a:endParaRPr lang="en-US" dirty="0">
              <a:latin typeface="Bookman Old Style" panose="02050604050505020204" pitchFamily="18" charset="0"/>
            </a:endParaRPr>
          </a:p>
        </p:txBody>
      </p:sp>
      <p:sp>
        <p:nvSpPr>
          <p:cNvPr id="4" name="Content Placeholder 3"/>
          <p:cNvSpPr>
            <a:spLocks noGrp="1"/>
          </p:cNvSpPr>
          <p:nvPr>
            <p:ph idx="1"/>
          </p:nvPr>
        </p:nvSpPr>
        <p:spPr>
          <a:xfrm>
            <a:off x="1351128" y="2522106"/>
            <a:ext cx="9553433" cy="4024125"/>
          </a:xfrm>
        </p:spPr>
        <p:txBody>
          <a:bodyPr>
            <a:normAutofit/>
          </a:bodyPr>
          <a:lstStyle/>
          <a:p>
            <a:pPr marL="0" indent="0">
              <a:buNone/>
            </a:pPr>
            <a:endParaRPr lang="en-US" sz="2000" dirty="0" smtClean="0">
              <a:latin typeface="Bookman Old Style" panose="02050604050505020204" pitchFamily="18" charset="0"/>
            </a:endParaRPr>
          </a:p>
          <a:p>
            <a:pPr algn="just"/>
            <a:r>
              <a:rPr lang="en-US" sz="2000" dirty="0" smtClean="0">
                <a:latin typeface="Bookman Old Style" panose="02050604050505020204" pitchFamily="18" charset="0"/>
              </a:rPr>
              <a:t>The </a:t>
            </a:r>
            <a:r>
              <a:rPr lang="en-US" sz="2000" dirty="0">
                <a:latin typeface="Bookman Old Style" panose="02050604050505020204" pitchFamily="18" charset="0"/>
              </a:rPr>
              <a:t>existing system has many flaws and most of the people using it are not contended. </a:t>
            </a:r>
            <a:endParaRPr lang="en-US" sz="2000" dirty="0" smtClean="0">
              <a:latin typeface="Bookman Old Style" panose="02050604050505020204" pitchFamily="18" charset="0"/>
            </a:endParaRPr>
          </a:p>
          <a:p>
            <a:pPr algn="just"/>
            <a:r>
              <a:rPr lang="en-US" sz="2000" dirty="0" smtClean="0">
                <a:latin typeface="Bookman Old Style" panose="02050604050505020204" pitchFamily="18" charset="0"/>
              </a:rPr>
              <a:t>They </a:t>
            </a:r>
            <a:r>
              <a:rPr lang="en-US" sz="2000" dirty="0">
                <a:latin typeface="Bookman Old Style" panose="02050604050505020204" pitchFamily="18" charset="0"/>
              </a:rPr>
              <a:t>face difficulties like standing in queues, provision of physical documents, limited working hours of the administrative office, improper </a:t>
            </a:r>
            <a:r>
              <a:rPr lang="en-US" sz="2000" dirty="0" err="1">
                <a:latin typeface="Bookman Old Style" panose="02050604050505020204" pitchFamily="18" charset="0"/>
              </a:rPr>
              <a:t>redressal</a:t>
            </a:r>
            <a:r>
              <a:rPr lang="en-US" sz="2000" dirty="0">
                <a:latin typeface="Bookman Old Style" panose="02050604050505020204" pitchFamily="18" charset="0"/>
              </a:rPr>
              <a:t>, etc.</a:t>
            </a:r>
          </a:p>
          <a:p>
            <a:pPr marL="0" indent="0">
              <a:buNone/>
            </a:pPr>
            <a:endParaRPr lang="en-US" dirty="0"/>
          </a:p>
          <a:p>
            <a:pPr marL="0" indent="0">
              <a:buNone/>
            </a:pPr>
            <a:endParaRPr lang="en-US" dirty="0"/>
          </a:p>
        </p:txBody>
      </p:sp>
      <p:sp>
        <p:nvSpPr>
          <p:cNvPr id="3" name="Slide Number Placeholder 2"/>
          <p:cNvSpPr>
            <a:spLocks noGrp="1"/>
          </p:cNvSpPr>
          <p:nvPr>
            <p:ph type="sldNum" sz="quarter" idx="12"/>
          </p:nvPr>
        </p:nvSpPr>
        <p:spPr>
          <a:xfrm>
            <a:off x="11506200" y="6546231"/>
            <a:ext cx="542697" cy="311769"/>
          </a:xfrm>
        </p:spPr>
        <p:txBody>
          <a:bodyPr/>
          <a:lstStyle/>
          <a:p>
            <a:pPr algn="ctr"/>
            <a:fld id="{6D22F896-40B5-4ADD-8801-0D06FADFA095}" type="slidenum">
              <a:rPr lang="en-US" sz="2000" smtClean="0">
                <a:solidFill>
                  <a:schemeClr val="bg1"/>
                </a:solidFill>
              </a:rPr>
              <a:pPr algn="ctr"/>
              <a:t>9</a:t>
            </a:fld>
            <a:endParaRPr lang="en-US" sz="2000" dirty="0">
              <a:solidFill>
                <a:schemeClr val="bg1"/>
              </a:solidFill>
            </a:endParaRPr>
          </a:p>
        </p:txBody>
      </p:sp>
      <p:sp>
        <p:nvSpPr>
          <p:cNvPr id="5" name="Footer Placeholder 4"/>
          <p:cNvSpPr>
            <a:spLocks noGrp="1"/>
          </p:cNvSpPr>
          <p:nvPr>
            <p:ph type="ftr" sz="quarter" idx="11"/>
          </p:nvPr>
        </p:nvSpPr>
        <p:spPr>
          <a:xfrm>
            <a:off x="135341" y="6541537"/>
            <a:ext cx="7305900" cy="279400"/>
          </a:xfrm>
        </p:spPr>
        <p:txBody>
          <a:bodyPr/>
          <a:lstStyle/>
          <a:p>
            <a:r>
              <a:rPr lang="en-US" sz="1800" dirty="0" smtClean="0">
                <a:solidFill>
                  <a:schemeClr val="bg1"/>
                </a:solidFill>
              </a:rPr>
              <a:t>Department of Information Technology</a:t>
            </a:r>
            <a:endParaRPr lang="en-US" sz="1800" dirty="0">
              <a:solidFill>
                <a:schemeClr val="bg1"/>
              </a:solidFill>
            </a:endParaRPr>
          </a:p>
        </p:txBody>
      </p:sp>
    </p:spTree>
    <p:extLst>
      <p:ext uri="{BB962C8B-B14F-4D97-AF65-F5344CB8AC3E}">
        <p14:creationId xmlns:p14="http://schemas.microsoft.com/office/powerpoint/2010/main" val="233976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1005</TotalTime>
  <Words>1727</Words>
  <Application>Microsoft Office PowerPoint</Application>
  <PresentationFormat>Widescreen</PresentationFormat>
  <Paragraphs>232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Bookman Old Style</vt:lpstr>
      <vt:lpstr>Calibri</vt:lpstr>
      <vt:lpstr>Garamond</vt:lpstr>
      <vt:lpstr>Mangal</vt:lpstr>
      <vt:lpstr>Organic</vt:lpstr>
      <vt:lpstr>PowerPoint Presentation</vt:lpstr>
      <vt:lpstr>    E-SAHAYA  AN ONLINE GRIEVANCE REPORTING APP</vt:lpstr>
      <vt:lpstr>INDEX</vt:lpstr>
      <vt:lpstr>PowerPoint Presentation</vt:lpstr>
      <vt:lpstr>PowerPoint Presentation</vt:lpstr>
      <vt:lpstr>1. INTRODUCTION</vt:lpstr>
      <vt:lpstr>1.1 ABSTRACT</vt:lpstr>
      <vt:lpstr>1.2 MOTIVATION</vt:lpstr>
      <vt:lpstr>1.3 PROBLEM STATEMENT</vt:lpstr>
      <vt:lpstr>1.4 SCOPE</vt:lpstr>
      <vt:lpstr>2. LITERATURE SURVEY</vt:lpstr>
      <vt:lpstr>2.1 ANALYSIS</vt:lpstr>
      <vt:lpstr>2.2 RESEARCH</vt:lpstr>
      <vt:lpstr>PowerPoint Presentation</vt:lpstr>
      <vt:lpstr>2.4 STATISTICS</vt:lpstr>
      <vt:lpstr>2.5 EXISTING SYSTEM</vt:lpstr>
      <vt:lpstr>2.6 REQUIREMENT ANALYSIS</vt:lpstr>
      <vt:lpstr>3. SYSTEM DESIGN</vt:lpstr>
      <vt:lpstr>PowerPoint Presentation</vt:lpstr>
      <vt:lpstr>4. IMPLEMENTATION DETAILS</vt:lpstr>
      <vt:lpstr>4.1 SOFTWARE AND HARDWARE REQUIREMENTS</vt:lpstr>
      <vt:lpstr>4.2 SOLUTION APPROACH AND     METHODOLOGY</vt:lpstr>
      <vt:lpstr>5. EXPERIMENTAL RESULTS</vt:lpstr>
      <vt:lpstr>SCREENSHOTS</vt:lpstr>
      <vt:lpstr>PowerPoint Presentation</vt:lpstr>
      <vt:lpstr>PowerPoint Presentation</vt:lpstr>
      <vt:lpstr>6. CONCLUSION</vt:lpstr>
      <vt:lpstr>6.1 CONCLUSION AND FUTURE SCOPE</vt:lpstr>
      <vt:lpstr>7. REFERENCES</vt:lpstr>
      <vt:lpstr>7.1 REFERENCES</vt:lpstr>
      <vt:lpstr>8. 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68</cp:revision>
  <dcterms:created xsi:type="dcterms:W3CDTF">2020-12-08T11:40:39Z</dcterms:created>
  <dcterms:modified xsi:type="dcterms:W3CDTF">2020-12-12T12:48:35Z</dcterms:modified>
</cp:coreProperties>
</file>