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7" r:id="rId3"/>
    <p:sldId id="268" r:id="rId4"/>
    <p:sldId id="269" r:id="rId5"/>
    <p:sldId id="263" r:id="rId6"/>
    <p:sldId id="264" r:id="rId7"/>
    <p:sldId id="265" r:id="rId8"/>
    <p:sldId id="270" r:id="rId9"/>
    <p:sldId id="276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71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97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3795" y="5052545"/>
            <a:ext cx="5637010" cy="882119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647A-4B90-4752-92E0-4C46B39C73E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7C8B-0FFD-4E30-9A9A-EBDF85FFC24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581" y="3132290"/>
            <a:ext cx="7175351" cy="1793167"/>
          </a:xfrm>
          <a:effectLst/>
        </p:spPr>
        <p:txBody>
          <a:bodyPr>
            <a:noAutofit/>
          </a:bodyPr>
          <a:lstStyle>
            <a:lvl1pPr marL="640080" indent="-457200" algn="l"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05000" y="731519"/>
            <a:ext cx="6400800" cy="34747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647A-4B90-4752-92E0-4C46B39C73E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7C8B-0FFD-4E30-9A9A-EBDF85FFC2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3758" y="376517"/>
            <a:ext cx="2057400" cy="5238339"/>
          </a:xfrm>
          <a:effectLst/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24113" y="731519"/>
            <a:ext cx="4829287" cy="489472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647A-4B90-4752-92E0-4C46B39C73E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7C8B-0FFD-4E30-9A9A-EBDF85FFC2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647A-4B90-4752-92E0-4C46B39C73E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7C8B-0FFD-4E30-9A9A-EBDF85FFC2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143000" y="731520"/>
            <a:ext cx="6400800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195" y="2172648"/>
            <a:ext cx="5966666" cy="2423346"/>
          </a:xfrm>
          <a:effectLst/>
        </p:spPr>
        <p:txBody>
          <a:bodyPr anchor="b"/>
          <a:lstStyle>
            <a:lvl1pPr algn="r">
              <a:defRPr sz="4600" b="1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2438" y="4607511"/>
            <a:ext cx="5970494" cy="835460"/>
          </a:xfrm>
        </p:spPr>
        <p:txBody>
          <a:bodyPr anchor="t"/>
          <a:lstStyle>
            <a:lvl1pPr marL="0" indent="0" algn="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647A-4B90-4752-92E0-4C46B39C73E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7C8B-0FFD-4E30-9A9A-EBDF85FFC2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647A-4B90-4752-92E0-4C46B39C73E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7C8B-0FFD-4E30-9A9A-EBDF85FFC247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142999" y="731519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731520"/>
            <a:ext cx="3346704" cy="347472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6447" y="1400327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7302" y="731520"/>
            <a:ext cx="3346704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lang="en-US" sz="2400" b="1" i="0" kern="1200" dirty="0" smtClean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ctr" defTabSz="914400" rtl="0" eaLnBrk="1" latinLnBrk="0" hangingPunct="1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399032"/>
            <a:ext cx="3346704" cy="2743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647A-4B90-4752-92E0-4C46B39C73E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7C8B-0FFD-4E30-9A9A-EBDF85FFC247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647A-4B90-4752-92E0-4C46B39C73E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7C8B-0FFD-4E30-9A9A-EBDF85FFC2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647A-4B90-4752-92E0-4C46B39C73E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7C8B-0FFD-4E30-9A9A-EBDF85FFC2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095" y="2209800"/>
            <a:ext cx="3636085" cy="1258493"/>
          </a:xfrm>
          <a:effectLst/>
        </p:spPr>
        <p:txBody>
          <a:bodyPr anchor="b">
            <a:noAutofit/>
          </a:bodyPr>
          <a:lstStyle>
            <a:lvl1pPr marL="228600" indent="-228600" algn="l">
              <a:defRPr sz="2800" b="1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3515" y="731520"/>
            <a:ext cx="4017085" cy="4894730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5765" y="3497802"/>
            <a:ext cx="3388660" cy="21395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647A-4B90-4752-92E0-4C46B39C73E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7C8B-0FFD-4E30-9A9A-EBDF85FFC247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66920"/>
            <a:ext cx="9144000" cy="2991080"/>
          </a:xfrm>
          <a:prstGeom prst="rect">
            <a:avLst/>
          </a:prstGeom>
          <a:gradFill>
            <a:gsLst>
              <a:gs pos="0">
                <a:schemeClr val="bg1">
                  <a:alpha val="92000"/>
                </a:schemeClr>
              </a:gs>
              <a:gs pos="37000">
                <a:schemeClr val="bg1">
                  <a:alpha val="77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386692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90000"/>
                </a:schemeClr>
              </a:gs>
              <a:gs pos="48000">
                <a:schemeClr val="bg1">
                  <a:alpha val="63000"/>
                </a:schemeClr>
              </a:gs>
              <a:gs pos="100000">
                <a:schemeClr val="bg2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2652311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4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75175" y="1143000"/>
            <a:ext cx="4114800" cy="3127806"/>
          </a:xfrm>
          <a:prstGeom prst="roundRect">
            <a:avLst>
              <a:gd name="adj" fmla="val 4230"/>
            </a:avLst>
          </a:prstGeom>
          <a:solidFill>
            <a:schemeClr val="bg2">
              <a:lumMod val="90000"/>
            </a:schemeClr>
          </a:solidFill>
          <a:effectLst>
            <a:reflection blurRad="4350" stA="23000" endA="300" endPos="28000" dir="5400000" sy="-100000" algn="bl" rotWithShape="0"/>
          </a:effectLst>
          <a:scene3d>
            <a:camera prst="perspectiveContrastingLeftFacing" fov="1800000">
              <a:rot lat="300000" lon="2100000" rev="0"/>
            </a:camera>
            <a:lightRig rig="balanced" dir="t"/>
          </a:scene3d>
          <a:sp3d>
            <a:bevelT w="50800" h="50800"/>
          </a:sp3d>
        </p:spPr>
        <p:txBody>
          <a:bodyPr>
            <a:normAutofit/>
            <a:flatTx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77887" y="1010486"/>
            <a:ext cx="3694114" cy="2163020"/>
          </a:xfrm>
        </p:spPr>
        <p:txBody>
          <a:bodyPr anchor="b"/>
          <a:lstStyle>
            <a:lvl1pPr marL="182880" indent="-182880">
              <a:buFont typeface="Georgia" pitchFamily="18" charset="0"/>
              <a:buChar char="*"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647A-4B90-4752-92E0-4C46B39C73E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7C8B-0FFD-4E30-9A9A-EBDF85FFC247}" type="slidenum">
              <a:rPr lang="ru-RU" smtClean="0"/>
              <a:t>‹#›</a:t>
            </a:fld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268" y="4464421"/>
            <a:ext cx="6383538" cy="1143000"/>
          </a:xfrm>
        </p:spPr>
        <p:txBody>
          <a:bodyPr anchor="b">
            <a:noAutofit/>
          </a:bodyPr>
          <a:lstStyle>
            <a:lvl1pPr algn="l">
              <a:defRPr sz="4600" b="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05400"/>
            <a:ext cx="9144000" cy="1752600"/>
          </a:xfrm>
          <a:prstGeom prst="rect">
            <a:avLst/>
          </a:prstGeom>
          <a:gradFill>
            <a:gsLst>
              <a:gs pos="0">
                <a:schemeClr val="bg1">
                  <a:alpha val="91000"/>
                </a:schemeClr>
              </a:gs>
              <a:gs pos="37000">
                <a:schemeClr val="bg1">
                  <a:alpha val="76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9144000" cy="51054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89000"/>
                </a:schemeClr>
              </a:gs>
              <a:gs pos="48000">
                <a:schemeClr val="bg1">
                  <a:alpha val="62000"/>
                </a:schemeClr>
              </a:gs>
              <a:gs pos="100000">
                <a:schemeClr val="bg2">
                  <a:alpha val="79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768304"/>
            <a:ext cx="9144000" cy="2286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29000">
                <a:schemeClr val="bg1">
                  <a:alpha val="30000"/>
                </a:schemeClr>
              </a:gs>
              <a:gs pos="45000">
                <a:schemeClr val="bg2">
                  <a:alpha val="40000"/>
                </a:schemeClr>
              </a:gs>
              <a:gs pos="55000">
                <a:schemeClr val="bg1">
                  <a:alpha val="26000"/>
                </a:schemeClr>
              </a:gs>
              <a:gs pos="65000">
                <a:schemeClr val="bg2">
                  <a:alpha val="6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0" y="1600200"/>
            <a:ext cx="9144000" cy="5105400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56000">
                <a:schemeClr val="bg1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93289" y="4372168"/>
            <a:ext cx="6512511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732260"/>
            <a:ext cx="6400800" cy="3474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72200"/>
            <a:ext cx="251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424647A-4B90-4752-92E0-4C46B39C73E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199" y="6172200"/>
            <a:ext cx="33528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172200"/>
            <a:ext cx="1828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CF307C8B-0FFD-4E30-9A9A-EBDF85FFC247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marL="320040" indent="-320040" algn="r" defTabSz="914400" rtl="0" eaLnBrk="1" latinLnBrk="0" hangingPunct="1">
        <a:spcBef>
          <a:spcPct val="0"/>
        </a:spcBef>
        <a:buClr>
          <a:schemeClr val="accent6">
            <a:lumMod val="75000"/>
          </a:schemeClr>
        </a:buClr>
        <a:buSzPct val="128000"/>
        <a:buFont typeface="Georgia" pitchFamily="18" charset="0"/>
        <a:buChar char="*"/>
        <a:defRPr sz="4600" b="1" i="0" kern="1200">
          <a:gradFill>
            <a:gsLst>
              <a:gs pos="0">
                <a:schemeClr val="tx1"/>
              </a:gs>
              <a:gs pos="40000">
                <a:schemeClr val="tx1">
                  <a:lumMod val="75000"/>
                  <a:lumOff val="25000"/>
                </a:schemeClr>
              </a:gs>
              <a:gs pos="100000">
                <a:schemeClr val="tx2">
                  <a:alpha val="65000"/>
                </a:schemeClr>
              </a:gs>
            </a:gsLst>
            <a:lin ang="5400000" scaled="0"/>
          </a:gradFill>
          <a:effectLst>
            <a:reflection blurRad="6350" stA="55000" endA="300" endPos="45500" dir="5400000" sy="-100000" algn="bl" rotWithShape="0"/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8988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664208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96596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86000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587752" indent="-182880" algn="l" defTabSz="914400" rtl="0" eaLnBrk="1" latinLnBrk="0" hangingPunct="1">
        <a:spcBef>
          <a:spcPct val="20000"/>
        </a:spcBef>
        <a:spcAft>
          <a:spcPts val="300"/>
        </a:spcAft>
        <a:buClr>
          <a:schemeClr val="accent6">
            <a:lumMod val="75000"/>
          </a:schemeClr>
        </a:buClr>
        <a:buSzPct val="130000"/>
        <a:buFont typeface="Georgia" pitchFamily="18" charset="0"/>
        <a:buChar char="*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6512511" cy="1143000"/>
          </a:xfrm>
        </p:spPr>
        <p:txBody>
          <a:bodyPr/>
          <a:lstStyle/>
          <a:p>
            <a:pPr algn="l"/>
            <a:r>
              <a:rPr lang="ru-RU" dirty="0" smtClean="0"/>
              <a:t>Переменные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1340768"/>
            <a:ext cx="7632848" cy="4176464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/>
              <a:t>Правила для переменных в Python:</a:t>
            </a:r>
          </a:p>
          <a:p>
            <a:r>
              <a:rPr lang="ru-RU" dirty="0"/>
              <a:t>Имя переменной должно начинаться с буквы (</a:t>
            </a:r>
            <a:r>
              <a:rPr lang="ru-RU" dirty="0" err="1"/>
              <a:t>test</a:t>
            </a:r>
            <a:r>
              <a:rPr lang="ru-RU" dirty="0"/>
              <a:t>) или символа подчеркивания (_</a:t>
            </a:r>
            <a:r>
              <a:rPr lang="ru-RU" dirty="0" err="1"/>
              <a:t>test</a:t>
            </a:r>
            <a:r>
              <a:rPr lang="ru-RU" dirty="0"/>
              <a:t>);</a:t>
            </a:r>
          </a:p>
          <a:p>
            <a:r>
              <a:rPr lang="ru-RU" dirty="0"/>
              <a:t>Имя переменной не может начинаться с цифры;</a:t>
            </a:r>
          </a:p>
          <a:p>
            <a:r>
              <a:rPr lang="ru-RU" dirty="0"/>
              <a:t>Имя переменной может содержать только буквенно-цифровые символы и подчеркивание (</a:t>
            </a:r>
            <a:r>
              <a:rPr lang="ru-RU" dirty="0" err="1"/>
              <a:t>Az</a:t>
            </a:r>
            <a:r>
              <a:rPr lang="ru-RU" dirty="0"/>
              <a:t>, 0-9 и _);</a:t>
            </a:r>
          </a:p>
          <a:p>
            <a:r>
              <a:rPr lang="ru-RU" dirty="0"/>
              <a:t>Имена переменных чувствительны к регистру (</a:t>
            </a:r>
            <a:r>
              <a:rPr lang="ru-RU" dirty="0" err="1"/>
              <a:t>test</a:t>
            </a:r>
            <a:r>
              <a:rPr lang="ru-RU" dirty="0"/>
              <a:t>, </a:t>
            </a:r>
            <a:r>
              <a:rPr lang="ru-RU" dirty="0" err="1"/>
              <a:t>Test</a:t>
            </a:r>
            <a:r>
              <a:rPr lang="ru-RU" dirty="0"/>
              <a:t> и TEST — три разные переменные).</a:t>
            </a:r>
          </a:p>
          <a:p>
            <a:r>
              <a:rPr lang="ru-RU" dirty="0"/>
              <a:t>Имя переменной не должно совпадать с зарезервированным ключевым словом.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3418639" y="5517061"/>
            <a:ext cx="3241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Имя переменной = значение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5517061"/>
            <a:ext cx="2648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Создание переменной: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4049968" y="6084423"/>
            <a:ext cx="2754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Оператор присваивания</a:t>
            </a:r>
            <a:endParaRPr lang="ru-RU" dirty="0"/>
          </a:p>
        </p:txBody>
      </p:sp>
      <p:cxnSp>
        <p:nvCxnSpPr>
          <p:cNvPr id="8" name="Прямая со стрелкой 7"/>
          <p:cNvCxnSpPr>
            <a:stCxn id="6" idx="0"/>
          </p:cNvCxnSpPr>
          <p:nvPr/>
        </p:nvCxnSpPr>
        <p:spPr>
          <a:xfrm flipV="1">
            <a:off x="5427108" y="5837041"/>
            <a:ext cx="0" cy="247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0200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6512511" cy="1143000"/>
          </a:xfrm>
        </p:spPr>
        <p:txBody>
          <a:bodyPr/>
          <a:lstStyle/>
          <a:p>
            <a:pPr algn="l"/>
            <a:r>
              <a:rPr lang="ru-RU" dirty="0" smtClean="0"/>
              <a:t>Строка в </a:t>
            </a:r>
            <a:r>
              <a:rPr lang="en-US" dirty="0" smtClean="0"/>
              <a:t>Python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484784"/>
            <a:ext cx="6400800" cy="3474720"/>
          </a:xfrm>
        </p:spPr>
        <p:txBody>
          <a:bodyPr/>
          <a:lstStyle/>
          <a:p>
            <a:r>
              <a:rPr lang="ru-RU" dirty="0"/>
              <a:t>Строковый тип данных — один из основных типов данных в Python. Он используется для хранения символьной информации: букв, чисел, знаков препинания и других символов.</a:t>
            </a:r>
            <a:endParaRPr lang="ru-RU" dirty="0" smtClean="0"/>
          </a:p>
          <a:p>
            <a:r>
              <a:rPr lang="ru-RU" dirty="0" smtClean="0"/>
              <a:t>Строка </a:t>
            </a:r>
            <a:r>
              <a:rPr lang="ru-RU" dirty="0"/>
              <a:t>– это последовательность символов произвольной длины. </a:t>
            </a:r>
            <a:endParaRPr lang="ru-RU" dirty="0" smtClean="0"/>
          </a:p>
          <a:p>
            <a:pPr marL="45720" indent="0">
              <a:buNone/>
            </a:pPr>
            <a:endParaRPr lang="ru-RU" dirty="0" smtClean="0"/>
          </a:p>
          <a:p>
            <a:pPr marL="45720" indent="0">
              <a:buNone/>
            </a:pP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str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= </a:t>
            </a:r>
            <a:r>
              <a:rPr lang="pt-BR" dirty="0" smtClean="0">
                <a:solidFill>
                  <a:schemeClr val="bg2">
                    <a:lumMod val="50000"/>
                  </a:schemeClr>
                </a:solidFill>
              </a:rPr>
              <a:t>“Python”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pt-BR" dirty="0"/>
          </a:p>
          <a:p>
            <a:pPr marL="45720" indent="0">
              <a:buNone/>
            </a:pPr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430092"/>
              </p:ext>
            </p:extLst>
          </p:nvPr>
        </p:nvGraphicFramePr>
        <p:xfrm>
          <a:off x="1187624" y="52292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ru-R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7366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910264" cy="1143000"/>
          </a:xfrm>
        </p:spPr>
        <p:txBody>
          <a:bodyPr/>
          <a:lstStyle/>
          <a:p>
            <a:pPr algn="l"/>
            <a:r>
              <a:rPr lang="ru-RU" dirty="0" smtClean="0"/>
              <a:t>Операции над строками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1556792"/>
            <a:ext cx="6400800" cy="3474720"/>
          </a:xfrm>
        </p:spPr>
        <p:txBody>
          <a:bodyPr/>
          <a:lstStyle/>
          <a:p>
            <a:r>
              <a:rPr lang="ru-RU" dirty="0" smtClean="0"/>
              <a:t>Сложение (конкатенация)</a:t>
            </a:r>
          </a:p>
          <a:p>
            <a:r>
              <a:rPr lang="ru-RU" dirty="0" smtClean="0"/>
              <a:t>Дублирование (умножение)</a:t>
            </a:r>
          </a:p>
          <a:p>
            <a:r>
              <a:rPr lang="ru-RU" dirty="0" smtClean="0"/>
              <a:t>Определение длины строки</a:t>
            </a:r>
          </a:p>
          <a:p>
            <a:r>
              <a:rPr lang="ru-RU" dirty="0" smtClean="0"/>
              <a:t>Принадлежность строки</a:t>
            </a:r>
          </a:p>
          <a:p>
            <a:r>
              <a:rPr lang="ru-RU" dirty="0" smtClean="0"/>
              <a:t>Доступ по индексу</a:t>
            </a:r>
          </a:p>
          <a:p>
            <a:r>
              <a:rPr lang="ru-RU" dirty="0" smtClean="0"/>
              <a:t>Срезы…..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3723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6512511" cy="1143000"/>
          </a:xfrm>
        </p:spPr>
        <p:txBody>
          <a:bodyPr/>
          <a:lstStyle/>
          <a:p>
            <a:pPr algn="l"/>
            <a:r>
              <a:rPr lang="ru-RU" dirty="0" smtClean="0"/>
              <a:t>Конкатенация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67544" y="1556792"/>
            <a:ext cx="8208912" cy="4248472"/>
          </a:xfrm>
        </p:spPr>
        <p:txBody>
          <a:bodyPr>
            <a:normAutofit fontScale="92500" lnSpcReduction="20000"/>
          </a:bodyPr>
          <a:lstStyle/>
          <a:p>
            <a:pPr marL="45720" indent="0">
              <a:buNone/>
            </a:pPr>
            <a:r>
              <a:rPr lang="ru-RU" dirty="0"/>
              <a:t>Строки, как и числа, можно складывать, проще говоря, склеивать между собой с помощью оператора </a:t>
            </a:r>
            <a:r>
              <a:rPr lang="ru-RU" dirty="0" smtClean="0"/>
              <a:t>+. </a:t>
            </a:r>
            <a:r>
              <a:rPr lang="ru-RU" dirty="0"/>
              <a:t>Эту операцию иногда называют «</a:t>
            </a:r>
            <a:r>
              <a:rPr lang="ru-RU" dirty="0" smtClean="0"/>
              <a:t>склеиванием» или «объединением».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str1 = ‘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Py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’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str2 = ‘Charm’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str3 = str1 + str2 # ‘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PyCharm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’</a:t>
            </a:r>
          </a:p>
          <a:p>
            <a:pPr marL="4572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ru-RU" dirty="0" smtClean="0">
                <a:solidFill>
                  <a:srgbClr val="FF0000"/>
                </a:solidFill>
              </a:rPr>
              <a:t>Важно! </a:t>
            </a:r>
            <a:r>
              <a:rPr lang="ru-RU" dirty="0" smtClean="0">
                <a:solidFill>
                  <a:schemeClr val="tx1"/>
                </a:solidFill>
              </a:rPr>
              <a:t>При выполнении операции объединения строк </a:t>
            </a:r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ru-RU" dirty="0" smtClean="0">
                <a:solidFill>
                  <a:schemeClr val="tx1"/>
                </a:solidFill>
              </a:rPr>
              <a:t>ип данных должен быть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ru-RU" dirty="0" smtClean="0">
                <a:solidFill>
                  <a:schemeClr val="tx1"/>
                </a:solidFill>
              </a:rPr>
              <a:t>. Нельзя объединить число и строку вместе. Для преобразования чисел в строку используется функция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marL="45720" indent="0">
              <a:buNone/>
            </a:pPr>
            <a:endParaRPr lang="en-US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 =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47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print(‘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До нового года осталось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‘ +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str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(a) + ‘ 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дней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’)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157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80528" y="188640"/>
            <a:ext cx="7766248" cy="1143000"/>
          </a:xfrm>
        </p:spPr>
        <p:txBody>
          <a:bodyPr/>
          <a:lstStyle/>
          <a:p>
            <a:r>
              <a:rPr lang="ru-RU" dirty="0" smtClean="0"/>
              <a:t>Числовые типы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43608" y="1700808"/>
            <a:ext cx="7344816" cy="4824536"/>
          </a:xfrm>
        </p:spPr>
        <p:txBody>
          <a:bodyPr/>
          <a:lstStyle/>
          <a:p>
            <a:r>
              <a:rPr lang="ru-RU" dirty="0" smtClean="0"/>
              <a:t>Целые числа (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</a:p>
          <a:p>
            <a:r>
              <a:rPr lang="ru-RU" dirty="0" smtClean="0"/>
              <a:t>Вещественные числа </a:t>
            </a:r>
            <a:r>
              <a:rPr lang="en-US" dirty="0" smtClean="0"/>
              <a:t>(float)</a:t>
            </a:r>
          </a:p>
          <a:p>
            <a:r>
              <a:rPr lang="ru-RU" dirty="0" smtClean="0"/>
              <a:t>Комплексные числа (</a:t>
            </a:r>
            <a:r>
              <a:rPr lang="en-US" dirty="0" smtClean="0"/>
              <a:t>complex)</a:t>
            </a:r>
            <a:endParaRPr lang="ru-RU" dirty="0" smtClean="0"/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 = 42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			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 = 4.53		n = 14 + 2j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b = 0			b = 0.0</a:t>
            </a:r>
          </a:p>
          <a:p>
            <a:pPr marL="45720" indent="0">
              <a:buNone/>
            </a:pP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с = -5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			c = -43.234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883167" cy="1143000"/>
          </a:xfrm>
        </p:spPr>
        <p:txBody>
          <a:bodyPr/>
          <a:lstStyle/>
          <a:p>
            <a:pPr algn="l"/>
            <a:r>
              <a:rPr lang="ru-RU" dirty="0" smtClean="0"/>
              <a:t>Арифметические операторы</a:t>
            </a:r>
            <a:endParaRPr lang="ru-RU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5808664" cy="4350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1153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883167" cy="1143000"/>
          </a:xfrm>
        </p:spPr>
        <p:txBody>
          <a:bodyPr/>
          <a:lstStyle/>
          <a:p>
            <a:pPr algn="l"/>
            <a:r>
              <a:rPr lang="ru-RU" dirty="0" smtClean="0"/>
              <a:t>Арифметические операторы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07" b="4407"/>
          <a:stretch/>
        </p:blipFill>
        <p:spPr bwMode="auto">
          <a:xfrm>
            <a:off x="1403648" y="1988840"/>
            <a:ext cx="5763589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62410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6883167" cy="1143000"/>
          </a:xfrm>
        </p:spPr>
        <p:txBody>
          <a:bodyPr/>
          <a:lstStyle/>
          <a:p>
            <a:pPr algn="l"/>
            <a:r>
              <a:rPr lang="ru-RU" dirty="0" smtClean="0"/>
              <a:t>Арифметические операторы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916832"/>
            <a:ext cx="6823711" cy="4551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275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6512511" cy="1143000"/>
          </a:xfrm>
        </p:spPr>
        <p:txBody>
          <a:bodyPr/>
          <a:lstStyle/>
          <a:p>
            <a:pPr algn="l"/>
            <a:r>
              <a:rPr lang="ru-RU" dirty="0" smtClean="0"/>
              <a:t>Тренажер   </a:t>
            </a:r>
            <a:endParaRPr lang="ru-RU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42" y="2492896"/>
            <a:ext cx="8127619" cy="72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42" y="3659772"/>
            <a:ext cx="8064896" cy="732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802507"/>
            <a:ext cx="8155477" cy="6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1547500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https://www.online-python.com/</a:t>
            </a: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588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76672"/>
            <a:ext cx="6512511" cy="1143000"/>
          </a:xfrm>
        </p:spPr>
        <p:txBody>
          <a:bodyPr/>
          <a:lstStyle/>
          <a:p>
            <a:r>
              <a:rPr lang="ru-RU" dirty="0" smtClean="0"/>
              <a:t>Логический тип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67544" y="155679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Логический тип Python - это один из встроенных типов данных, предоставляемых Python, который представляет одно из двух значений, то есть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ru-RU" dirty="0" err="1" smtClean="0">
                <a:solidFill>
                  <a:schemeClr val="tx2"/>
                </a:solidFill>
              </a:rPr>
              <a:t>True</a:t>
            </a:r>
            <a:r>
              <a:rPr lang="ru-RU" dirty="0" smtClean="0">
                <a:solidFill>
                  <a:schemeClr val="tx2"/>
                </a:solidFill>
              </a:rPr>
              <a:t> </a:t>
            </a:r>
            <a:r>
              <a:rPr lang="ru-RU" dirty="0">
                <a:solidFill>
                  <a:schemeClr val="tx2"/>
                </a:solidFill>
              </a:rPr>
              <a:t>или </a:t>
            </a:r>
            <a:r>
              <a:rPr lang="ru-RU" dirty="0" err="1" smtClean="0">
                <a:solidFill>
                  <a:schemeClr val="tx2"/>
                </a:solidFill>
              </a:rPr>
              <a:t>False</a:t>
            </a:r>
            <a:endParaRPr lang="ru-RU" dirty="0" smtClean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ru-RU" dirty="0" err="1"/>
              <a:t>True</a:t>
            </a:r>
            <a:r>
              <a:rPr lang="ru-RU" dirty="0"/>
              <a:t> и </a:t>
            </a:r>
            <a:r>
              <a:rPr lang="ru-RU" dirty="0" err="1"/>
              <a:t>False</a:t>
            </a:r>
            <a:r>
              <a:rPr lang="ru-RU" dirty="0"/>
              <a:t> являются экземплярами класса </a:t>
            </a:r>
            <a:r>
              <a:rPr lang="ru-RU" dirty="0" err="1">
                <a:solidFill>
                  <a:schemeClr val="tx2"/>
                </a:solidFill>
              </a:rPr>
              <a:t>bool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/>
              <a:t>который в свою очередь является подклассом </a:t>
            </a:r>
            <a:r>
              <a:rPr lang="ru-RU" dirty="0" err="1">
                <a:solidFill>
                  <a:schemeClr val="tx2"/>
                </a:solidFill>
              </a:rPr>
              <a:t>int</a:t>
            </a:r>
            <a:r>
              <a:rPr lang="ru-RU" dirty="0">
                <a:solidFill>
                  <a:schemeClr val="tx2"/>
                </a:solidFill>
              </a:rPr>
              <a:t> </a:t>
            </a:r>
            <a:r>
              <a:rPr lang="ru-RU" dirty="0"/>
              <a:t>Поэтому </a:t>
            </a:r>
            <a:r>
              <a:rPr lang="ru-RU" dirty="0" err="1"/>
              <a:t>True</a:t>
            </a:r>
            <a:r>
              <a:rPr lang="ru-RU" dirty="0"/>
              <a:t> и </a:t>
            </a:r>
            <a:r>
              <a:rPr lang="ru-RU" dirty="0" err="1"/>
              <a:t>False</a:t>
            </a:r>
            <a:r>
              <a:rPr lang="ru-RU" dirty="0"/>
              <a:t> в Python ведут себя как числа 1 и 0. 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Преобразовать в логический тип можно с помощью функции </a:t>
            </a:r>
            <a:r>
              <a:rPr lang="en-US" dirty="0" smtClean="0"/>
              <a:t>bool()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7925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692696"/>
            <a:ext cx="7920880" cy="1143000"/>
          </a:xfrm>
        </p:spPr>
        <p:txBody>
          <a:bodyPr/>
          <a:lstStyle/>
          <a:p>
            <a:r>
              <a:rPr lang="ru-RU" dirty="0" smtClean="0"/>
              <a:t>Операторы сравнения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280" y="2408673"/>
            <a:ext cx="6565439" cy="290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0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68952" cy="1143000"/>
          </a:xfrm>
        </p:spPr>
        <p:txBody>
          <a:bodyPr/>
          <a:lstStyle/>
          <a:p>
            <a:pPr algn="l"/>
            <a:r>
              <a:rPr lang="ru-RU" sz="4000" dirty="0" smtClean="0"/>
              <a:t>Хранение переменных в памяти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1412776"/>
            <a:ext cx="8128992" cy="1008112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Каждый элемент данных в </a:t>
            </a:r>
            <a:r>
              <a:rPr lang="ru-RU" i="1" dirty="0"/>
              <a:t>Python</a:t>
            </a:r>
            <a:r>
              <a:rPr lang="ru-RU" dirty="0"/>
              <a:t> является объектом определенного типа или класса.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1259" y="234888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100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646059" y="55892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Память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88557" y="4797152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100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82695" y="407592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Id:145236657885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" idx="2"/>
          </p:cNvCxnSpPr>
          <p:nvPr/>
        </p:nvCxnSpPr>
        <p:spPr>
          <a:xfrm flipH="1">
            <a:off x="4144657" y="4445255"/>
            <a:ext cx="1" cy="311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318250" y="2852936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cxnSp>
        <p:nvCxnSpPr>
          <p:cNvPr id="13" name="Скругленная соединительная линия 12"/>
          <p:cNvCxnSpPr>
            <a:stCxn id="11" idx="3"/>
          </p:cNvCxnSpPr>
          <p:nvPr/>
        </p:nvCxnSpPr>
        <p:spPr>
          <a:xfrm>
            <a:off x="2750298" y="3104964"/>
            <a:ext cx="832781" cy="9144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24267" y="493652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Объект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228184" y="409045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Адрес 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1" idx="3"/>
            <a:endCxn id="6" idx="1"/>
          </p:cNvCxnSpPr>
          <p:nvPr/>
        </p:nvCxnSpPr>
        <p:spPr>
          <a:xfrm>
            <a:off x="2281580" y="5121188"/>
            <a:ext cx="11069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2" idx="1"/>
            <a:endCxn id="7" idx="3"/>
          </p:cNvCxnSpPr>
          <p:nvPr/>
        </p:nvCxnSpPr>
        <p:spPr>
          <a:xfrm flipH="1" flipV="1">
            <a:off x="5106620" y="4260589"/>
            <a:ext cx="1121564" cy="14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299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8280920" cy="1143000"/>
          </a:xfrm>
        </p:spPr>
        <p:txBody>
          <a:bodyPr/>
          <a:lstStyle/>
          <a:p>
            <a:r>
              <a:rPr lang="ru-RU" dirty="0" smtClean="0"/>
              <a:t>Логическое выражение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ru-RU" b="1" dirty="0"/>
              <a:t>Логические выражения</a:t>
            </a:r>
            <a:r>
              <a:rPr lang="ru-RU" dirty="0"/>
              <a:t> — это выражения, которые содержат в себе один или больше логических операторов. Они позволяют </a:t>
            </a:r>
            <a:r>
              <a:rPr lang="ru-RU" dirty="0" smtClean="0"/>
              <a:t>устанавливать </a:t>
            </a:r>
            <a:r>
              <a:rPr lang="ru-RU" i="1" dirty="0" smtClean="0"/>
              <a:t>истинность</a:t>
            </a:r>
            <a:r>
              <a:rPr lang="ru-RU" dirty="0"/>
              <a:t> </a:t>
            </a:r>
            <a:r>
              <a:rPr lang="ru-RU" dirty="0" smtClean="0"/>
              <a:t>и</a:t>
            </a:r>
            <a:r>
              <a:rPr lang="ru-RU" dirty="0"/>
              <a:t> </a:t>
            </a:r>
            <a:r>
              <a:rPr lang="ru-RU" i="1" dirty="0"/>
              <a:t>ложность</a:t>
            </a:r>
            <a:r>
              <a:rPr lang="ru-RU" dirty="0"/>
              <a:t> сложных условий, каждое из которых само по </a:t>
            </a:r>
            <a:r>
              <a:rPr lang="ru-RU" dirty="0" smtClean="0"/>
              <a:t>себе является </a:t>
            </a:r>
            <a:r>
              <a:rPr lang="ru-RU" i="1" dirty="0" smtClean="0"/>
              <a:t>истинным </a:t>
            </a:r>
            <a:r>
              <a:rPr lang="ru-RU" dirty="0" smtClean="0"/>
              <a:t>или </a:t>
            </a:r>
            <a:r>
              <a:rPr lang="ru-RU" i="1" dirty="0" smtClean="0"/>
              <a:t>ложным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Приоритет у логических операторы ниже, чем у операторов сравнения.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96751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260648"/>
            <a:ext cx="7848872" cy="1143000"/>
          </a:xfrm>
        </p:spPr>
        <p:txBody>
          <a:bodyPr/>
          <a:lstStyle/>
          <a:p>
            <a:r>
              <a:rPr lang="ru-RU" dirty="0" smtClean="0"/>
              <a:t>Логические операторы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700808"/>
            <a:ext cx="7516275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003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7262192" cy="1143000"/>
          </a:xfrm>
        </p:spPr>
        <p:txBody>
          <a:bodyPr/>
          <a:lstStyle/>
          <a:p>
            <a:r>
              <a:rPr lang="ru-RU" dirty="0" smtClean="0"/>
              <a:t>Условные операторы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115616" y="1412776"/>
            <a:ext cx="6400800" cy="1872208"/>
          </a:xfrm>
        </p:spPr>
        <p:txBody>
          <a:bodyPr/>
          <a:lstStyle/>
          <a:p>
            <a:pPr marL="45720" indent="0">
              <a:buNone/>
            </a:pPr>
            <a:r>
              <a:rPr lang="ru-RU" dirty="0" err="1"/>
              <a:t>if</a:t>
            </a:r>
            <a:r>
              <a:rPr lang="ru-RU" dirty="0"/>
              <a:t> условие: </a:t>
            </a:r>
            <a:endParaRPr lang="ru-RU" dirty="0" smtClean="0"/>
          </a:p>
          <a:p>
            <a:pPr marL="45720" indent="0">
              <a:buNone/>
            </a:pPr>
            <a:r>
              <a:rPr lang="ru-RU" dirty="0"/>
              <a:t> </a:t>
            </a:r>
            <a:r>
              <a:rPr lang="ru-RU" dirty="0" smtClean="0"/>
              <a:t>   Блок_кода_1 </a:t>
            </a:r>
          </a:p>
          <a:p>
            <a:pPr marL="45720" indent="0">
              <a:buNone/>
            </a:pPr>
            <a:r>
              <a:rPr lang="ru-RU" dirty="0" err="1" smtClean="0"/>
              <a:t>else</a:t>
            </a:r>
            <a:r>
              <a:rPr lang="ru-RU" dirty="0" smtClean="0"/>
              <a:t>:</a:t>
            </a:r>
          </a:p>
          <a:p>
            <a:pPr marL="45720" indent="0">
              <a:buNone/>
            </a:pPr>
            <a:r>
              <a:rPr lang="ru-RU" dirty="0" smtClean="0"/>
              <a:t>    Блок_кода_2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3429000"/>
            <a:ext cx="7488832" cy="1508105"/>
          </a:xfrm>
          <a:prstGeom prst="rect">
            <a:avLst/>
          </a:prstGeom>
          <a:effectLst/>
        </p:spPr>
        <p:txBody>
          <a:bodyPr vert="horz" lIns="91440" tIns="45720" rIns="91440" bIns="45720" rtlCol="0" anchor="t" anchorCtr="0">
            <a:noAutofit/>
          </a:bodyPr>
          <a:lstStyle>
            <a:lvl1pPr marL="320040" indent="-320040" algn="r">
              <a:spcBef>
                <a:spcPct val="0"/>
              </a:spcBef>
              <a:buClr>
                <a:schemeClr val="accent6">
                  <a:lumMod val="75000"/>
                </a:schemeClr>
              </a:buClr>
              <a:buSzPct val="128000"/>
              <a:buFont typeface="Georgia" pitchFamily="18" charset="0"/>
              <a:buChar char="*"/>
              <a:defRPr sz="4600" b="1" i="0">
                <a:gradFill>
                  <a:gsLst>
                    <a:gs pos="0">
                      <a:schemeClr val="tx1"/>
                    </a:gs>
                    <a:gs pos="40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2">
                        <a:alpha val="65000"/>
                      </a:schemeClr>
                    </a:gs>
                  </a:gsLst>
                  <a:lin ang="5400000" scaled="0"/>
                </a:gradFill>
                <a:effectLst>
                  <a:reflection blurRad="6350" stA="55000" endA="300" endPos="45500" dir="5400000" sy="-100000" algn="bl" rotWithShape="0"/>
                </a:effectLst>
                <a:latin typeface="+mj-lt"/>
                <a:ea typeface="+mj-ea"/>
                <a:cs typeface="+mj-c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/>
              <a:t>Тернарный оператор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469815" y="4506218"/>
            <a:ext cx="63745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</a:pP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[если истина]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if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[выражение] </a:t>
            </a:r>
            <a:r>
              <a:rPr lang="ru-RU" sz="2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else</a:t>
            </a:r>
            <a:r>
              <a:rPr lang="ru-RU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[если ложь]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19872" y="5229200"/>
            <a:ext cx="2834109" cy="875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" indent="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None/>
              <a:defRPr sz="2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2296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09728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389888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1664208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196596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2286000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2587752" indent="-182880">
              <a:spcBef>
                <a:spcPct val="20000"/>
              </a:spcBef>
              <a:spcAft>
                <a:spcPts val="300"/>
              </a:spcAft>
              <a:buClr>
                <a:schemeClr val="accent6">
                  <a:lumMod val="75000"/>
                </a:schemeClr>
              </a:buClr>
              <a:buSzPct val="130000"/>
              <a:buFont typeface="Georgia" pitchFamily="18" charset="0"/>
              <a:buChar char="*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r>
              <a:rPr lang="es-ES" dirty="0"/>
              <a:t>x, y = 25, 50 </a:t>
            </a:r>
            <a:endParaRPr lang="ru-RU" dirty="0"/>
          </a:p>
          <a:p>
            <a:r>
              <a:rPr lang="es-ES" dirty="0"/>
              <a:t>big = x if x &lt; y else 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758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6512511" cy="1143000"/>
          </a:xfrm>
        </p:spPr>
        <p:txBody>
          <a:bodyPr/>
          <a:lstStyle/>
          <a:p>
            <a:pPr fontAlgn="base"/>
            <a:r>
              <a:rPr lang="ru-RU" dirty="0">
                <a:effectLst/>
              </a:rPr>
              <a:t>Оператор </a:t>
            </a:r>
            <a:r>
              <a:rPr lang="en-US" dirty="0">
                <a:effectLst/>
              </a:rPr>
              <a:t>if-</a:t>
            </a:r>
            <a:r>
              <a:rPr lang="en-US" dirty="0" err="1">
                <a:effectLst/>
              </a:rPr>
              <a:t>elif</a:t>
            </a:r>
            <a:r>
              <a:rPr lang="en-US" dirty="0">
                <a:effectLst/>
              </a:rPr>
              <a:t>-else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475656" y="1628800"/>
            <a:ext cx="6400800" cy="347472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dirty="0" err="1"/>
              <a:t>if</a:t>
            </a:r>
            <a:r>
              <a:rPr lang="ru-RU" dirty="0"/>
              <a:t> условие</a:t>
            </a:r>
            <a:r>
              <a:rPr lang="ru-RU" dirty="0"/>
              <a:t>1</a:t>
            </a:r>
            <a:r>
              <a:rPr lang="ru-RU" dirty="0"/>
              <a:t>: </a:t>
            </a:r>
            <a:endParaRPr lang="ru-RU" dirty="0" smtClean="0"/>
          </a:p>
          <a:p>
            <a:pPr marL="45720" indent="0">
              <a:buNone/>
            </a:pPr>
            <a:r>
              <a:rPr lang="ru-RU" dirty="0"/>
              <a:t>	</a:t>
            </a:r>
            <a:r>
              <a:rPr lang="ru-RU" dirty="0" smtClean="0"/>
              <a:t>блок_кода1 </a:t>
            </a:r>
          </a:p>
          <a:p>
            <a:pPr marL="45720" indent="0">
              <a:buNone/>
            </a:pPr>
            <a:r>
              <a:rPr lang="ru-RU" dirty="0" err="1" smtClean="0"/>
              <a:t>elif</a:t>
            </a:r>
            <a:r>
              <a:rPr lang="ru-RU" dirty="0" smtClean="0"/>
              <a:t> </a:t>
            </a:r>
            <a:r>
              <a:rPr lang="ru-RU" dirty="0"/>
              <a:t>условие</a:t>
            </a:r>
            <a:r>
              <a:rPr lang="ru-RU" dirty="0"/>
              <a:t>2</a:t>
            </a:r>
            <a:r>
              <a:rPr lang="ru-RU" dirty="0"/>
              <a:t>: </a:t>
            </a:r>
            <a:endParaRPr lang="ru-RU" dirty="0" smtClean="0"/>
          </a:p>
          <a:p>
            <a:pPr marL="45720" indent="0">
              <a:buNone/>
            </a:pPr>
            <a:r>
              <a:rPr lang="ru-RU" dirty="0"/>
              <a:t>	</a:t>
            </a:r>
            <a:r>
              <a:rPr lang="ru-RU" dirty="0" smtClean="0"/>
              <a:t>блок_кода2 </a:t>
            </a:r>
          </a:p>
          <a:p>
            <a:pPr marL="45720" indent="0">
              <a:buNone/>
            </a:pPr>
            <a:r>
              <a:rPr lang="ru-RU" dirty="0" err="1" smtClean="0"/>
              <a:t>elif</a:t>
            </a:r>
            <a:r>
              <a:rPr lang="ru-RU" dirty="0" smtClean="0"/>
              <a:t> </a:t>
            </a:r>
            <a:r>
              <a:rPr lang="ru-RU" dirty="0"/>
              <a:t>условие</a:t>
            </a:r>
            <a:r>
              <a:rPr lang="ru-RU" dirty="0"/>
              <a:t>3</a:t>
            </a:r>
            <a:r>
              <a:rPr lang="ru-RU" dirty="0"/>
              <a:t>: </a:t>
            </a:r>
            <a:endParaRPr lang="ru-RU" dirty="0" smtClean="0"/>
          </a:p>
          <a:p>
            <a:pPr marL="45720" indent="0">
              <a:buNone/>
            </a:pPr>
            <a:r>
              <a:rPr lang="ru-RU" dirty="0"/>
              <a:t>	</a:t>
            </a:r>
            <a:r>
              <a:rPr lang="ru-RU" dirty="0" smtClean="0"/>
              <a:t>блок_кода3</a:t>
            </a:r>
          </a:p>
          <a:p>
            <a:pPr marL="45720" indent="0">
              <a:buNone/>
            </a:pPr>
            <a:r>
              <a:rPr lang="ru-RU" dirty="0" err="1" smtClean="0"/>
              <a:t>else</a:t>
            </a:r>
            <a:r>
              <a:rPr lang="ru-RU" dirty="0"/>
              <a:t>: </a:t>
            </a:r>
            <a:endParaRPr lang="ru-RU" dirty="0" smtClean="0"/>
          </a:p>
          <a:p>
            <a:pPr marL="45720" indent="0">
              <a:buNone/>
            </a:pPr>
            <a:r>
              <a:rPr lang="ru-RU" dirty="0"/>
              <a:t>	</a:t>
            </a:r>
            <a:r>
              <a:rPr lang="ru-RU" dirty="0" err="1" smtClean="0"/>
              <a:t>блок_кодаN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384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7920879" cy="1143000"/>
          </a:xfrm>
        </p:spPr>
        <p:txBody>
          <a:bodyPr/>
          <a:lstStyle/>
          <a:p>
            <a:pPr algn="l"/>
            <a:r>
              <a:rPr lang="en-US" sz="4400" dirty="0">
                <a:effectLst/>
              </a:rPr>
              <a:t>match-case — </a:t>
            </a:r>
            <a:r>
              <a:rPr lang="ru-RU" sz="4400" dirty="0" smtClean="0">
                <a:effectLst/>
              </a:rPr>
              <a:t/>
            </a:r>
            <a:br>
              <a:rPr lang="ru-RU" sz="4400" dirty="0" smtClean="0">
                <a:effectLst/>
              </a:rPr>
            </a:br>
            <a:r>
              <a:rPr lang="en-US" sz="4400" dirty="0" smtClean="0">
                <a:effectLst/>
              </a:rPr>
              <a:t>Python-</a:t>
            </a:r>
            <a:r>
              <a:rPr lang="ru-RU" sz="4400" dirty="0">
                <a:effectLst/>
              </a:rPr>
              <a:t>версия </a:t>
            </a:r>
            <a:r>
              <a:rPr lang="en-US" sz="4400" dirty="0">
                <a:effectLst/>
              </a:rPr>
              <a:t>switch-case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755576" y="2060848"/>
            <a:ext cx="6400800" cy="3474720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b="1" dirty="0"/>
              <a:t>match element:</a:t>
            </a:r>
          </a:p>
          <a:p>
            <a:pPr marL="45720" indent="0">
              <a:buNone/>
            </a:pPr>
            <a:r>
              <a:rPr lang="ru-RU" b="1" dirty="0"/>
              <a:t>	</a:t>
            </a:r>
            <a:r>
              <a:rPr lang="en-US" b="1" dirty="0" smtClean="0"/>
              <a:t>case </a:t>
            </a:r>
            <a:r>
              <a:rPr lang="en-US" b="1" dirty="0"/>
              <a:t>pattern1:</a:t>
            </a:r>
          </a:p>
          <a:p>
            <a:pPr marL="45720" indent="0">
              <a:buNone/>
            </a:pPr>
            <a:r>
              <a:rPr lang="ru-RU" b="1" dirty="0" smtClean="0"/>
              <a:t>		</a:t>
            </a:r>
            <a:r>
              <a:rPr lang="en-US" b="1" dirty="0" smtClean="0"/>
              <a:t># </a:t>
            </a:r>
            <a:r>
              <a:rPr lang="en-US" b="1" dirty="0"/>
              <a:t>statements</a:t>
            </a:r>
          </a:p>
          <a:p>
            <a:pPr marL="45720" indent="0"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case </a:t>
            </a:r>
            <a:r>
              <a:rPr lang="en-US" b="1" dirty="0"/>
              <a:t>pattern2:</a:t>
            </a:r>
          </a:p>
          <a:p>
            <a:pPr marL="45720" indent="0">
              <a:buNone/>
            </a:pPr>
            <a:r>
              <a:rPr lang="ru-RU" b="1" dirty="0" smtClean="0"/>
              <a:t>		</a:t>
            </a:r>
            <a:r>
              <a:rPr lang="en-US" b="1" dirty="0" smtClean="0"/>
              <a:t># statements</a:t>
            </a:r>
            <a:endParaRPr lang="ru-RU" b="1" dirty="0" smtClean="0"/>
          </a:p>
          <a:p>
            <a:pPr marL="45720" indent="0">
              <a:buNone/>
            </a:pPr>
            <a:r>
              <a:rPr lang="ru-RU" b="1" dirty="0"/>
              <a:t>		</a:t>
            </a:r>
            <a:r>
              <a:rPr lang="ru-RU" b="1" dirty="0" smtClean="0"/>
              <a:t>. . .</a:t>
            </a:r>
            <a:endParaRPr lang="en-US" b="1" dirty="0"/>
          </a:p>
          <a:p>
            <a:pPr marL="45720" indent="0">
              <a:buNone/>
            </a:pPr>
            <a:r>
              <a:rPr lang="ru-RU" b="1" dirty="0" smtClean="0"/>
              <a:t>	</a:t>
            </a:r>
            <a:r>
              <a:rPr lang="en-US" b="1" dirty="0" smtClean="0"/>
              <a:t>case </a:t>
            </a:r>
            <a:r>
              <a:rPr lang="ru-RU" b="1" dirty="0" smtClean="0"/>
              <a:t>_</a:t>
            </a:r>
            <a:r>
              <a:rPr lang="en-US" b="1" dirty="0" smtClean="0"/>
              <a:t>:</a:t>
            </a:r>
            <a:endParaRPr lang="en-US" b="1" dirty="0"/>
          </a:p>
          <a:p>
            <a:pPr marL="45720" indent="0">
              <a:buNone/>
            </a:pPr>
            <a:r>
              <a:rPr lang="ru-RU" b="1" dirty="0" smtClean="0"/>
              <a:t>		</a:t>
            </a:r>
            <a:r>
              <a:rPr lang="en-US" b="1" dirty="0" smtClean="0"/>
              <a:t># </a:t>
            </a:r>
            <a:r>
              <a:rPr lang="en-US" b="1" dirty="0"/>
              <a:t>statements</a:t>
            </a: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35448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552" y="404664"/>
            <a:ext cx="6512511" cy="1143000"/>
          </a:xfrm>
        </p:spPr>
        <p:txBody>
          <a:bodyPr/>
          <a:lstStyle/>
          <a:p>
            <a:pPr algn="l"/>
            <a:r>
              <a:rPr lang="ru-RU" dirty="0" smtClean="0"/>
              <a:t>Тренажер  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242837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https://www.online-python.com/</a:t>
            </a:r>
            <a:endParaRPr lang="ru-RU" sz="3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15081"/>
              </p:ext>
            </p:extLst>
          </p:nvPr>
        </p:nvGraphicFramePr>
        <p:xfrm>
          <a:off x="1420205" y="3189169"/>
          <a:ext cx="6400800" cy="1466850"/>
        </p:xfrm>
        <a:graphic>
          <a:graphicData uri="http://schemas.openxmlformats.org/drawingml/2006/table">
            <a:tbl>
              <a:tblPr/>
              <a:tblGrid>
                <a:gridCol w="3200400"/>
                <a:gridCol w="3200400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Сумма продажи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Скидка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0-5000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5%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5000-15000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12%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15000-25000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20%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>
                          <a:effectLst/>
                        </a:rPr>
                        <a:t>свыше 25000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dirty="0">
                          <a:effectLst/>
                        </a:rPr>
                        <a:t>30%</a:t>
                      </a:r>
                    </a:p>
                  </a:txBody>
                  <a:tcPr marL="47625" marR="28575" marT="9525" marB="952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539552" y="2081173"/>
            <a:ext cx="683533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Напишите программу, которая вычисляет сумму скидки в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зависимости от суммы продажи. Пусть скидки установлены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следующим образом: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1942" y="4725144"/>
            <a:ext cx="79904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После вычисления скидки программа должна вывести саму скидку и сумму с </a:t>
            </a:r>
            <a:r>
              <a:rPr lang="ru-RU" altLang="ru-RU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вычетом </a:t>
            </a:r>
            <a:r>
              <a:rPr lang="ru-RU" alt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скидки. Например:</a:t>
            </a:r>
            <a:endParaRPr lang="ru-RU" alt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5167461"/>
            <a:ext cx="421005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82843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6512511" cy="1143000"/>
          </a:xfrm>
        </p:spPr>
        <p:txBody>
          <a:bodyPr/>
          <a:lstStyle/>
          <a:p>
            <a:pPr algn="l"/>
            <a:r>
              <a:rPr lang="ru-RU" dirty="0" smtClean="0"/>
              <a:t>Задачи на зачет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51520" y="1484784"/>
            <a:ext cx="8640960" cy="4968552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ru-RU" b="1" dirty="0" smtClean="0"/>
              <a:t>Задача 1</a:t>
            </a:r>
          </a:p>
          <a:p>
            <a:pPr marL="45720" indent="0">
              <a:buNone/>
            </a:pPr>
            <a:r>
              <a:rPr lang="ru-RU" dirty="0" smtClean="0"/>
              <a:t>Ипотечный </a:t>
            </a:r>
            <a:r>
              <a:rPr lang="ru-RU" dirty="0"/>
              <a:t>калькулятор В новом банке решили начать выдавать ипотеку. Появилась необходимость разработать для них ипотечный калькулятор. Нужно рассчитать финальную процентную ставку по ипотеке. От каких критериев зависит скидка на ипотеку:</a:t>
            </a:r>
          </a:p>
          <a:p>
            <a:r>
              <a:rPr lang="ru-RU" dirty="0"/>
              <a:t>Если клиент из Дальнего Востока(список регионов определить самостоятельно), то базовая ставка становится 2%.</a:t>
            </a:r>
          </a:p>
          <a:p>
            <a:r>
              <a:rPr lang="ru-RU" dirty="0"/>
              <a:t>Если количество детей больше 3, то базовая ставка уменьшается на 1%.</a:t>
            </a:r>
          </a:p>
          <a:p>
            <a:r>
              <a:rPr lang="ru-RU" dirty="0"/>
              <a:t>Если у клиента зарплатный проект в этом банке, то базовая ставка уменьшается на 0.5%.</a:t>
            </a:r>
          </a:p>
          <a:p>
            <a:r>
              <a:rPr lang="ru-RU" dirty="0"/>
              <a:t>Если в этом же банке будет оформлена страхование, то базовая ставка уменьшается на 1.5% Базовую процентную ставку выбрать самостоятельно.</a:t>
            </a:r>
          </a:p>
          <a:p>
            <a:r>
              <a:rPr lang="ru-RU" b="1" dirty="0"/>
              <a:t>Если клиент оформляет ипотеку по дальневосточной программе, то остальные скидки не применяются.</a:t>
            </a:r>
            <a:endParaRPr lang="ru-RU" dirty="0"/>
          </a:p>
          <a:p>
            <a:pPr marL="45720" indent="0">
              <a:buNone/>
            </a:pPr>
            <a:endParaRPr lang="ru-RU" dirty="0" smtClean="0"/>
          </a:p>
          <a:p>
            <a:pPr marL="45720" indent="0">
              <a:buNone/>
            </a:pPr>
            <a:r>
              <a:rPr lang="ru-RU" b="1" dirty="0" smtClean="0"/>
              <a:t>Задача 2</a:t>
            </a:r>
          </a:p>
          <a:p>
            <a:pPr marL="45720" indent="0">
              <a:buNone/>
            </a:pPr>
            <a:r>
              <a:rPr lang="ru-RU" dirty="0"/>
              <a:t>Разработать приложение для определения знака зодиака по дате рождения.</a:t>
            </a:r>
            <a:endParaRPr lang="ru-RU" b="1" dirty="0"/>
          </a:p>
          <a:p>
            <a:pPr marL="45720" indent="0">
              <a:buNone/>
            </a:pP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89298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528" y="332656"/>
            <a:ext cx="8568952" cy="1143000"/>
          </a:xfrm>
        </p:spPr>
        <p:txBody>
          <a:bodyPr/>
          <a:lstStyle/>
          <a:p>
            <a:pPr algn="l"/>
            <a:r>
              <a:rPr lang="ru-RU" sz="4000" dirty="0" smtClean="0"/>
              <a:t>Хранение переменных в памяти</a:t>
            </a:r>
            <a:endParaRPr lang="ru-RU" sz="4000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83568" y="1412776"/>
            <a:ext cx="8128992" cy="1008112"/>
          </a:xfrm>
        </p:spPr>
        <p:txBody>
          <a:bodyPr/>
          <a:lstStyle/>
          <a:p>
            <a:pPr marL="45720" indent="0">
              <a:buNone/>
            </a:pPr>
            <a:r>
              <a:rPr lang="ru-RU" dirty="0"/>
              <a:t>Каждый элемент данных в </a:t>
            </a:r>
            <a:r>
              <a:rPr lang="ru-RU" i="1" dirty="0"/>
              <a:t>Python</a:t>
            </a:r>
            <a:r>
              <a:rPr lang="ru-RU" dirty="0"/>
              <a:t> является объектом определенного типа или класса.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1259" y="2348880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 = 100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3646059" y="55892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Память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3388557" y="4797152"/>
            <a:ext cx="144016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100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82695" y="4075923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Id:145236657885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" idx="2"/>
          </p:cNvCxnSpPr>
          <p:nvPr/>
        </p:nvCxnSpPr>
        <p:spPr>
          <a:xfrm flipH="1">
            <a:off x="4144657" y="4445255"/>
            <a:ext cx="1" cy="3112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 10"/>
          <p:cNvSpPr/>
          <p:nvPr/>
        </p:nvSpPr>
        <p:spPr>
          <a:xfrm>
            <a:off x="2318250" y="2852936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</a:t>
            </a:r>
            <a:endParaRPr lang="ru-RU" dirty="0"/>
          </a:p>
        </p:txBody>
      </p:sp>
      <p:cxnSp>
        <p:nvCxnSpPr>
          <p:cNvPr id="13" name="Скругленная соединительная линия 12"/>
          <p:cNvCxnSpPr>
            <a:stCxn id="11" idx="3"/>
          </p:cNvCxnSpPr>
          <p:nvPr/>
        </p:nvCxnSpPr>
        <p:spPr>
          <a:xfrm>
            <a:off x="2750298" y="3104964"/>
            <a:ext cx="832781" cy="914400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324267" y="493652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Объект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6228184" y="4090452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Адрес </a:t>
            </a:r>
            <a:endParaRPr lang="ru-RU" dirty="0"/>
          </a:p>
        </p:txBody>
      </p:sp>
      <p:cxnSp>
        <p:nvCxnSpPr>
          <p:cNvPr id="26" name="Прямая со стрелкой 25"/>
          <p:cNvCxnSpPr>
            <a:stCxn id="21" idx="3"/>
            <a:endCxn id="6" idx="1"/>
          </p:cNvCxnSpPr>
          <p:nvPr/>
        </p:nvCxnSpPr>
        <p:spPr>
          <a:xfrm>
            <a:off x="2281580" y="5121188"/>
            <a:ext cx="110697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22" idx="1"/>
            <a:endCxn id="7" idx="3"/>
          </p:cNvCxnSpPr>
          <p:nvPr/>
        </p:nvCxnSpPr>
        <p:spPr>
          <a:xfrm flipH="1" flipV="1">
            <a:off x="5106620" y="4260589"/>
            <a:ext cx="1121564" cy="145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48264" y="2348880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 = 100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5438927" y="2852936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</a:t>
            </a:r>
            <a:endParaRPr lang="ru-RU" dirty="0"/>
          </a:p>
        </p:txBody>
      </p:sp>
      <p:cxnSp>
        <p:nvCxnSpPr>
          <p:cNvPr id="17" name="Скругленная соединительная линия 16"/>
          <p:cNvCxnSpPr>
            <a:stCxn id="16" idx="1"/>
          </p:cNvCxnSpPr>
          <p:nvPr/>
        </p:nvCxnSpPr>
        <p:spPr>
          <a:xfrm rot="10800000" flipV="1">
            <a:off x="4615525" y="3104963"/>
            <a:ext cx="823403" cy="914401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Прямоугольник 7"/>
          <p:cNvSpPr/>
          <p:nvPr/>
        </p:nvSpPr>
        <p:spPr>
          <a:xfrm>
            <a:off x="900908" y="5989595"/>
            <a:ext cx="75703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Идентификатор объекта</a:t>
            </a:r>
            <a:r>
              <a:rPr lang="ru-RU" dirty="0"/>
              <a:t> – это адрес объекта в памяти.</a:t>
            </a:r>
          </a:p>
        </p:txBody>
      </p:sp>
    </p:spTree>
    <p:extLst>
      <p:ext uri="{BB962C8B-B14F-4D97-AF65-F5344CB8AC3E}">
        <p14:creationId xmlns:p14="http://schemas.microsoft.com/office/powerpoint/2010/main" val="3553277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1520" y="332656"/>
            <a:ext cx="6512511" cy="1143000"/>
          </a:xfrm>
        </p:spPr>
        <p:txBody>
          <a:bodyPr/>
          <a:lstStyle/>
          <a:p>
            <a:pPr algn="l"/>
            <a:r>
              <a:rPr lang="ru-RU" dirty="0" smtClean="0"/>
              <a:t>Константы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1340768"/>
            <a:ext cx="4608512" cy="4896544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ru-RU" b="1" dirty="0"/>
              <a:t>Константа</a:t>
            </a:r>
            <a:r>
              <a:rPr lang="ru-RU" dirty="0"/>
              <a:t> — это постоянная переменная, значение которой нельзя изменить. </a:t>
            </a:r>
            <a:endParaRPr lang="ru-RU" dirty="0" smtClean="0"/>
          </a:p>
          <a:p>
            <a:pPr marL="45720" indent="0">
              <a:buNone/>
            </a:pPr>
            <a:r>
              <a:rPr lang="ru-RU" dirty="0"/>
              <a:t>В Python константы обычно объявляются в модуле. В этом контексте под модулем подразумевается файл, который содержит переменные, функции и т.д. и который можно импортировать в основной файл. Внутри модуля константы записываются заглавными буквами. Если нужно разделить слова, используются подчеркивания. 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530" y="1412776"/>
            <a:ext cx="3801714" cy="4679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25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51520" y="692696"/>
            <a:ext cx="4464496" cy="3088034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sz="2400" dirty="0"/>
              <a:t>Функция </a:t>
            </a:r>
            <a:r>
              <a:rPr lang="ru-RU" sz="2400" dirty="0" err="1"/>
              <a:t>print</a:t>
            </a:r>
            <a:r>
              <a:rPr lang="ru-RU" sz="2400" dirty="0"/>
              <a:t>() в языке Питон предназначена для вывода заданных объектов на стандартное устройство вывода — обычно экран, также может отправлять их в файл.</a:t>
            </a: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308" y="3501008"/>
            <a:ext cx="5191509" cy="3024336"/>
          </a:xfr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0" y="116632"/>
            <a:ext cx="6512511" cy="1143000"/>
          </a:xfrm>
        </p:spPr>
        <p:txBody>
          <a:bodyPr/>
          <a:lstStyle/>
          <a:p>
            <a:r>
              <a:rPr lang="ru-RU" dirty="0" smtClean="0"/>
              <a:t>Функция </a:t>
            </a:r>
            <a:r>
              <a:rPr lang="en-US" dirty="0" smtClean="0"/>
              <a:t>print()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439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2"/>
          </p:nvPr>
        </p:nvSpPr>
        <p:spPr>
          <a:xfrm>
            <a:off x="395536" y="1556792"/>
            <a:ext cx="8424936" cy="4543400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ru-RU" dirty="0"/>
              <a:t>Полная версия </a:t>
            </a:r>
            <a:r>
              <a:rPr lang="en-US" dirty="0"/>
              <a:t>print </a:t>
            </a:r>
            <a:r>
              <a:rPr lang="ru-RU" dirty="0"/>
              <a:t>выглядит так</a:t>
            </a:r>
            <a:r>
              <a:rPr lang="ru-RU" dirty="0" smtClean="0"/>
              <a:t>:</a:t>
            </a: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print(object1, object2, ...,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sep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=' ', end='\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n')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ru-RU" b="1" dirty="0"/>
          </a:p>
          <a:p>
            <a:pPr marL="45720" indent="0">
              <a:buNone/>
            </a:pPr>
            <a:r>
              <a:rPr lang="en-US" b="1" dirty="0" smtClean="0"/>
              <a:t>*</a:t>
            </a:r>
            <a:r>
              <a:rPr lang="en-US" b="1" dirty="0"/>
              <a:t>objects</a:t>
            </a:r>
            <a:r>
              <a:rPr lang="en-US" dirty="0"/>
              <a:t> — </a:t>
            </a:r>
            <a:r>
              <a:rPr lang="ru-RU" dirty="0"/>
              <a:t>объект/объекты которые необходимо вывести</a:t>
            </a:r>
            <a:r>
              <a:rPr lang="ru-RU" dirty="0" smtClean="0"/>
              <a:t>;</a:t>
            </a:r>
          </a:p>
          <a:p>
            <a:pPr marL="45720" indent="0">
              <a:buNone/>
            </a:pPr>
            <a:endParaRPr lang="ru-RU" dirty="0"/>
          </a:p>
          <a:p>
            <a:r>
              <a:rPr lang="en-US" b="1" dirty="0" err="1"/>
              <a:t>sep</a:t>
            </a:r>
            <a:r>
              <a:rPr lang="en-US" dirty="0"/>
              <a:t> — </a:t>
            </a:r>
            <a:r>
              <a:rPr lang="ru-RU" dirty="0"/>
              <a:t>разделитель между объектами. В качестве своего значения можно передавать строку или </a:t>
            </a:r>
            <a:r>
              <a:rPr lang="en-US" dirty="0"/>
              <a:t>None (</a:t>
            </a:r>
            <a:r>
              <a:rPr lang="ru-RU" dirty="0"/>
              <a:t>по умолчанию пробел " </a:t>
            </a:r>
            <a:r>
              <a:rPr lang="ru-RU" dirty="0" smtClean="0"/>
              <a:t>");</a:t>
            </a:r>
          </a:p>
          <a:p>
            <a:pPr marL="45720" indent="0">
              <a:buNone/>
            </a:pPr>
            <a:endParaRPr lang="ru-RU" dirty="0"/>
          </a:p>
          <a:p>
            <a:r>
              <a:rPr lang="en-US" b="1" dirty="0"/>
              <a:t>end</a:t>
            </a:r>
            <a:r>
              <a:rPr lang="en-US" dirty="0"/>
              <a:t> — </a:t>
            </a:r>
            <a:r>
              <a:rPr lang="ru-RU" dirty="0"/>
              <a:t>символ в конце строки (по умолчанию перенос строки \</a:t>
            </a:r>
            <a:r>
              <a:rPr lang="en-US" dirty="0"/>
              <a:t>n);</a:t>
            </a:r>
          </a:p>
          <a:p>
            <a:pPr marL="45720" indent="0">
              <a:buNone/>
            </a:pPr>
            <a:endParaRPr lang="ru-RU" dirty="0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179512" y="260648"/>
            <a:ext cx="8208911" cy="1143000"/>
          </a:xfrm>
        </p:spPr>
        <p:txBody>
          <a:bodyPr/>
          <a:lstStyle/>
          <a:p>
            <a:r>
              <a:rPr lang="ru-RU" sz="4000" b="0" dirty="0">
                <a:effectLst/>
              </a:rPr>
              <a:t>Именованные аргументы </a:t>
            </a:r>
            <a:r>
              <a:rPr lang="en-US" sz="4000" b="0" dirty="0">
                <a:effectLst/>
              </a:rPr>
              <a:t>print</a:t>
            </a:r>
            <a:r>
              <a:rPr lang="en-US" sz="4000" b="0" dirty="0" smtClean="0">
                <a:effectLst/>
              </a:rPr>
              <a:t>()</a:t>
            </a:r>
            <a:endParaRPr lang="en-US" sz="4000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19344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179512" y="188641"/>
            <a:ext cx="8352928" cy="1008112"/>
          </a:xfrm>
        </p:spPr>
        <p:txBody>
          <a:bodyPr/>
          <a:lstStyle/>
          <a:p>
            <a:r>
              <a:rPr lang="ru-RU" b="0" dirty="0"/>
              <a:t>Экранирующая последовательность</a:t>
            </a:r>
            <a:br>
              <a:rPr lang="ru-RU" b="0" dirty="0"/>
            </a:br>
            <a:endParaRPr lang="ru-RU" dirty="0"/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924944"/>
            <a:ext cx="8688870" cy="3240360"/>
          </a:xfrm>
        </p:spPr>
      </p:pic>
      <p:sp>
        <p:nvSpPr>
          <p:cNvPr id="9" name="Текст 8"/>
          <p:cNvSpPr>
            <a:spLocks noGrp="1"/>
          </p:cNvSpPr>
          <p:nvPr>
            <p:ph type="body" sz="half" idx="2"/>
          </p:nvPr>
        </p:nvSpPr>
        <p:spPr>
          <a:xfrm>
            <a:off x="395536" y="1124744"/>
            <a:ext cx="8136904" cy="1800200"/>
          </a:xfrm>
        </p:spPr>
        <p:txBody>
          <a:bodyPr>
            <a:normAutofit/>
          </a:bodyPr>
          <a:lstStyle/>
          <a:p>
            <a:r>
              <a:rPr lang="ru-RU" b="1" i="1" dirty="0"/>
              <a:t>Экранированные последовательности</a:t>
            </a:r>
            <a:r>
              <a:rPr lang="ru-RU" dirty="0"/>
              <a:t> – это последовательности символов, определяющие специальные символы которые тяжело ввести с клавиатуры или отобразить на экране. К таким символам можно отнести, например, символ новой строки, символ звукового сигнала PC </a:t>
            </a:r>
            <a:r>
              <a:rPr lang="ru-RU" dirty="0" err="1"/>
              <a:t>Speaker</a:t>
            </a:r>
            <a:r>
              <a:rPr lang="ru-RU" dirty="0"/>
              <a:t>, символ клавиши </a:t>
            </a:r>
            <a:r>
              <a:rPr lang="ru-RU" dirty="0" err="1"/>
              <a:t>BackSpace</a:t>
            </a:r>
            <a:r>
              <a:rPr lang="ru-RU" dirty="0"/>
              <a:t> и прочее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Для того, чтобы представить специальные символы используется символ </a:t>
            </a:r>
            <a:r>
              <a:rPr lang="ru-RU" b="1" dirty="0"/>
              <a:t>\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6650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6512511" cy="1143000"/>
          </a:xfrm>
        </p:spPr>
        <p:txBody>
          <a:bodyPr/>
          <a:lstStyle/>
          <a:p>
            <a:pPr algn="l"/>
            <a:r>
              <a:rPr lang="ru-RU" b="0" dirty="0" smtClean="0">
                <a:effectLst/>
              </a:rPr>
              <a:t>Функция</a:t>
            </a:r>
            <a:r>
              <a:rPr lang="ru-RU" b="0" dirty="0">
                <a:effectLst/>
              </a:rPr>
              <a:t> </a:t>
            </a:r>
            <a:r>
              <a:rPr lang="en-US" b="0" dirty="0">
                <a:effectLst/>
              </a:rPr>
              <a:t>input( )</a:t>
            </a:r>
            <a:br>
              <a:rPr lang="en-US" b="0" dirty="0">
                <a:effectLst/>
              </a:rPr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323528" y="1196752"/>
            <a:ext cx="8496944" cy="5256584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ru-RU" dirty="0"/>
              <a:t>Данные в программу могут поступать различными способами. Самый простой и привычный для пользователя — это ввод с клавиатуры. Для этого в Python используется функция </a:t>
            </a:r>
            <a:r>
              <a:rPr lang="ru-RU" dirty="0" err="1"/>
              <a:t>input</a:t>
            </a:r>
            <a:r>
              <a:rPr lang="ru-RU" dirty="0"/>
              <a:t>(), которая возвращает в программу введённую пользователем строку</a:t>
            </a:r>
            <a:r>
              <a:rPr lang="ru-RU" dirty="0" smtClean="0"/>
              <a:t>.</a:t>
            </a:r>
          </a:p>
          <a:p>
            <a:pPr marL="45720" indent="0">
              <a:buNone/>
            </a:pPr>
            <a:endParaRPr lang="ru-RU" dirty="0" smtClean="0"/>
          </a:p>
          <a:p>
            <a:pPr marL="45720" indent="0">
              <a:buNone/>
            </a:pPr>
            <a:r>
              <a:rPr lang="ru-RU" dirty="0" smtClean="0"/>
              <a:t>Синтаксис</a:t>
            </a:r>
            <a:r>
              <a:rPr lang="ru-RU" dirty="0"/>
              <a:t>: </a:t>
            </a:r>
            <a:r>
              <a:rPr lang="ru-RU" dirty="0" err="1" smtClean="0">
                <a:solidFill>
                  <a:schemeClr val="bg2">
                    <a:lumMod val="50000"/>
                  </a:schemeClr>
                </a:solidFill>
              </a:rPr>
              <a:t>input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(подсказка) 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#</a:t>
            </a:r>
            <a:r>
              <a:rPr lang="ru-RU" dirty="0" smtClean="0">
                <a:solidFill>
                  <a:schemeClr val="bg2">
                    <a:lumMod val="50000"/>
                  </a:schemeClr>
                </a:solidFill>
              </a:rPr>
              <a:t>подсказка является необязательной </a:t>
            </a:r>
            <a:r>
              <a:rPr lang="ru-RU" dirty="0"/>
              <a:t/>
            </a:r>
            <a:br>
              <a:rPr lang="ru-RU" dirty="0"/>
            </a:br>
            <a:endParaRPr lang="ru-RU" dirty="0" smtClean="0"/>
          </a:p>
          <a:p>
            <a:pPr marL="45720" indent="0">
              <a:buNone/>
            </a:pPr>
            <a:r>
              <a:rPr lang="ru-RU" dirty="0"/>
              <a:t>Но данные нужно куда-то сохранить, и в этом нам помогают переменные</a:t>
            </a:r>
            <a:r>
              <a:rPr lang="ru-RU" dirty="0" smtClean="0"/>
              <a:t>.</a:t>
            </a:r>
          </a:p>
          <a:p>
            <a:pPr marL="45720" indent="0">
              <a:buNone/>
            </a:pPr>
            <a:endParaRPr lang="ru-RU" dirty="0"/>
          </a:p>
          <a:p>
            <a:pPr marL="45720" indent="0">
              <a:buNone/>
            </a:pPr>
            <a:r>
              <a:rPr lang="ru-RU" dirty="0"/>
              <a:t>А чтобы вводить целые или вещественные числа с клавиатуры, можно использовать уже знакомую нам функцию </a:t>
            </a:r>
            <a:r>
              <a:rPr lang="ru-RU" dirty="0" err="1"/>
              <a:t>input</a:t>
            </a:r>
            <a:r>
              <a:rPr lang="ru-RU" dirty="0"/>
              <a:t>() в сочетании с функциями </a:t>
            </a:r>
            <a:r>
              <a:rPr lang="ru-RU" dirty="0" err="1"/>
              <a:t>int</a:t>
            </a:r>
            <a:r>
              <a:rPr lang="ru-RU" dirty="0"/>
              <a:t>() и </a:t>
            </a:r>
            <a:r>
              <a:rPr lang="ru-RU" dirty="0" err="1"/>
              <a:t>float</a:t>
            </a:r>
            <a:r>
              <a:rPr lang="ru-RU" dirty="0" smtClean="0"/>
              <a:t>():</a:t>
            </a:r>
          </a:p>
          <a:p>
            <a:pPr marL="45720" indent="0">
              <a:buNone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int_number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=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(input()) 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float_number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= float(input())</a:t>
            </a:r>
            <a:endParaRPr lang="ru-RU" dirty="0" smtClean="0">
              <a:solidFill>
                <a:schemeClr val="bg2">
                  <a:lumMod val="50000"/>
                </a:schemeClr>
              </a:solidFill>
            </a:endParaRPr>
          </a:p>
          <a:p>
            <a:pPr marL="4572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8360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512511" cy="1143000"/>
          </a:xfrm>
        </p:spPr>
        <p:txBody>
          <a:bodyPr/>
          <a:lstStyle/>
          <a:p>
            <a:pPr algn="l"/>
            <a:r>
              <a:rPr lang="ru-RU" dirty="0" smtClean="0"/>
              <a:t>Функция </a:t>
            </a:r>
            <a:r>
              <a:rPr lang="en-US" dirty="0" smtClean="0"/>
              <a:t>type()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611560" y="1628800"/>
            <a:ext cx="7704856" cy="3474720"/>
          </a:xfrm>
        </p:spPr>
        <p:txBody>
          <a:bodyPr/>
          <a:lstStyle/>
          <a:p>
            <a:pPr marL="45720" indent="0">
              <a:buNone/>
            </a:pPr>
            <a:r>
              <a:rPr lang="en-US" dirty="0" smtClean="0"/>
              <a:t>type</a:t>
            </a:r>
            <a:r>
              <a:rPr lang="ru-RU" dirty="0" smtClean="0"/>
              <a:t> </a:t>
            </a:r>
            <a:r>
              <a:rPr lang="ru-RU" dirty="0"/>
              <a:t>() — это </a:t>
            </a:r>
            <a:r>
              <a:rPr lang="ru-RU" b="1" dirty="0"/>
              <a:t>встроенная функция Python, которая в зависимости от переданных аргументов возвращает тип </a:t>
            </a:r>
            <a:r>
              <a:rPr lang="ru-RU" b="1" dirty="0" smtClean="0"/>
              <a:t>объектов </a:t>
            </a:r>
            <a:r>
              <a:rPr lang="ru-RU" b="1" dirty="0"/>
              <a:t>или объект нового типа</a:t>
            </a:r>
            <a:r>
              <a:rPr lang="ru-RU" dirty="0" smtClean="0"/>
              <a:t>.</a:t>
            </a: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a = 42</a:t>
            </a:r>
          </a:p>
          <a:p>
            <a:pPr marL="45720" indent="0">
              <a:buNone/>
            </a:pP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print(type(a)) #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&lt;class '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int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'&gt;</a:t>
            </a:r>
            <a:endParaRPr lang="ru-RU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7829119"/>
      </p:ext>
    </p:extLst>
  </p:cSld>
  <p:clrMapOvr>
    <a:masterClrMapping/>
  </p:clrMapOvr>
</p:sld>
</file>

<file path=ppt/theme/theme1.xml><?xml version="1.0" encoding="utf-8"?>
<a:theme xmlns:a="http://schemas.openxmlformats.org/drawingml/2006/main" name="Воздушный поток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здушный поток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Воздушный поток">
      <a:fillStyleLst>
        <a:solidFill>
          <a:schemeClr val="phClr"/>
        </a:solidFill>
        <a:gradFill rotWithShape="1">
          <a:gsLst>
            <a:gs pos="28000">
              <a:schemeClr val="phClr">
                <a:tint val="18000"/>
                <a:satMod val="120000"/>
                <a:lumMod val="88000"/>
              </a:schemeClr>
            </a:gs>
            <a:gs pos="100000">
              <a:schemeClr val="phClr">
                <a:tint val="40000"/>
                <a:satMod val="100000"/>
                <a:lumMod val="7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lumMod val="95000"/>
              </a:schemeClr>
            </a:gs>
            <a:gs pos="100000">
              <a:schemeClr val="phClr">
                <a:shade val="82000"/>
                <a:satMod val="125000"/>
                <a:lumMod val="74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satMod val="125000"/>
              <a:lumMod val="7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50800" dir="5400000" sx="98000" sy="98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40005" dist="22984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alanced" dir="tr"/>
          </a:scene3d>
          <a:sp3d prstMaterial="matte">
            <a:bevelT w="19050" h="38100"/>
          </a:sp3d>
        </a:effectStyle>
        <a:effectStyle>
          <a:effectLst>
            <a:reflection blurRad="38100" stA="26000" endPos="23000" dist="25400" dir="5400000" sy="-100000" rotWithShape="0"/>
          </a:effectLst>
          <a:scene3d>
            <a:camera prst="orthographicFront">
              <a:rot lat="0" lon="0" rev="0"/>
            </a:camera>
            <a:lightRig rig="balanced" dir="tr"/>
          </a:scene3d>
          <a:sp3d contourW="14605" prstMaterial="plastic">
            <a:bevelT w="50800"/>
            <a:contourClr>
              <a:schemeClr val="phClr">
                <a:shade val="30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shade val="90000"/>
                <a:satMod val="160000"/>
                <a:lumMod val="100000"/>
              </a:schemeClr>
            </a:gs>
            <a:gs pos="60000">
              <a:schemeClr val="phClr">
                <a:tint val="95000"/>
                <a:shade val="100000"/>
                <a:satMod val="130000"/>
                <a:lumMod val="130000"/>
              </a:schemeClr>
            </a:gs>
            <a:gs pos="100000">
              <a:schemeClr val="phClr">
                <a:tint val="97000"/>
                <a:shade val="100000"/>
                <a:hueMod val="100000"/>
                <a:satMod val="140000"/>
                <a:lumMod val="80000"/>
              </a:schemeClr>
            </a:gs>
          </a:gsLst>
          <a:path path="circle">
            <a:fillToRect l="20000" t="10000" r="20000" b="60000"/>
          </a:path>
        </a:gradFill>
        <a:gradFill rotWithShape="1">
          <a:gsLst>
            <a:gs pos="0">
              <a:schemeClr val="phClr">
                <a:tint val="94000"/>
                <a:satMod val="160000"/>
                <a:lumMod val="160000"/>
              </a:schemeClr>
            </a:gs>
            <a:gs pos="42000">
              <a:schemeClr val="phClr">
                <a:tint val="94000"/>
                <a:shade val="94000"/>
                <a:satMod val="160000"/>
                <a:lumMod val="130000"/>
              </a:schemeClr>
            </a:gs>
            <a:gs pos="100000">
              <a:schemeClr val="phClr">
                <a:tint val="97000"/>
                <a:shade val="94000"/>
                <a:satMod val="180000"/>
                <a:lumMod val="84000"/>
              </a:schemeClr>
            </a:gs>
          </a:gsLst>
          <a:path path="circle">
            <a:fillToRect l="24000" t="44000" r="24000" b="12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223</TotalTime>
  <Words>596</Words>
  <Application>Microsoft Office PowerPoint</Application>
  <PresentationFormat>Экран (4:3)</PresentationFormat>
  <Paragraphs>184</Paragraphs>
  <Slides>26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Воздушный поток</vt:lpstr>
      <vt:lpstr>Переменные</vt:lpstr>
      <vt:lpstr>Хранение переменных в памяти</vt:lpstr>
      <vt:lpstr>Хранение переменных в памяти</vt:lpstr>
      <vt:lpstr>Константы</vt:lpstr>
      <vt:lpstr>Функция print()</vt:lpstr>
      <vt:lpstr>Именованные аргументы print()</vt:lpstr>
      <vt:lpstr>Экранирующая последовательность </vt:lpstr>
      <vt:lpstr>Функция input( ) </vt:lpstr>
      <vt:lpstr>Функция type()</vt:lpstr>
      <vt:lpstr>Строка в Python</vt:lpstr>
      <vt:lpstr>Операции над строками</vt:lpstr>
      <vt:lpstr>Конкатенация</vt:lpstr>
      <vt:lpstr>Числовые типы данных</vt:lpstr>
      <vt:lpstr>Арифметические операторы</vt:lpstr>
      <vt:lpstr>Арифметические операторы</vt:lpstr>
      <vt:lpstr>Арифметические операторы</vt:lpstr>
      <vt:lpstr>Тренажер   </vt:lpstr>
      <vt:lpstr>Логический тип</vt:lpstr>
      <vt:lpstr>Операторы сравнения</vt:lpstr>
      <vt:lpstr>Логическое выражение</vt:lpstr>
      <vt:lpstr>Логические операторы</vt:lpstr>
      <vt:lpstr>Условные операторы</vt:lpstr>
      <vt:lpstr>Оператор if-elif-else</vt:lpstr>
      <vt:lpstr>match-case —  Python-версия switch-case</vt:lpstr>
      <vt:lpstr>Тренажер   </vt:lpstr>
      <vt:lpstr>Задачи на зачет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2.   Вывод данных</dc:title>
  <dc:creator>Пользователь Windows</dc:creator>
  <cp:lastModifiedBy>Пользователь Windows</cp:lastModifiedBy>
  <cp:revision>15</cp:revision>
  <dcterms:created xsi:type="dcterms:W3CDTF">2023-11-06T15:31:18Z</dcterms:created>
  <dcterms:modified xsi:type="dcterms:W3CDTF">2024-09-05T17:42:53Z</dcterms:modified>
</cp:coreProperties>
</file>