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1656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Прямоугольник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Прямоугольник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Прямоугольник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Прямоугольник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Скругленный прямоугольник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Скругленный прямоугольник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Прямоугольник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8F37A041-33F2-4A0D-945B-BA8E18EB2A13}" type="datetimeFigureOut">
              <a:rPr lang="ru-RU" smtClean="0"/>
              <a:t>25.09.2024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D68D80C7-6E52-4A91-AF3C-0CE4160A5B2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7A041-33F2-4A0D-945B-BA8E18EB2A13}" type="datetimeFigureOut">
              <a:rPr lang="ru-RU" smtClean="0"/>
              <a:t>25.09.2024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D80C7-6E52-4A91-AF3C-0CE4160A5B2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7A041-33F2-4A0D-945B-BA8E18EB2A13}" type="datetimeFigureOut">
              <a:rPr lang="ru-RU" smtClean="0"/>
              <a:t>25.09.2024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D80C7-6E52-4A91-AF3C-0CE4160A5B2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7A041-33F2-4A0D-945B-BA8E18EB2A13}" type="datetimeFigureOut">
              <a:rPr lang="ru-RU" smtClean="0"/>
              <a:t>25.09.2024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D80C7-6E52-4A91-AF3C-0CE4160A5B2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7A041-33F2-4A0D-945B-BA8E18EB2A13}" type="datetimeFigureOut">
              <a:rPr lang="ru-RU" smtClean="0"/>
              <a:t>25.09.2024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D80C7-6E52-4A91-AF3C-0CE4160A5B2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7A041-33F2-4A0D-945B-BA8E18EB2A13}" type="datetimeFigureOut">
              <a:rPr lang="ru-RU" smtClean="0"/>
              <a:t>25.09.2024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D80C7-6E52-4A91-AF3C-0CE4160A5B2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6" name="Дата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F37A041-33F2-4A0D-945B-BA8E18EB2A13}" type="datetimeFigureOut">
              <a:rPr lang="ru-RU" smtClean="0"/>
              <a:t>25.09.2024</a:t>
            </a:fld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68D80C7-6E52-4A91-AF3C-0CE4160A5B2B}" type="slidenum">
              <a:rPr lang="ru-RU" smtClean="0"/>
              <a:t>‹#›</a:t>
            </a:fld>
            <a:endParaRPr lang="ru-RU"/>
          </a:p>
        </p:txBody>
      </p:sp>
      <p:sp>
        <p:nvSpPr>
          <p:cNvPr id="28" name="Нижний колонтитул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8F37A041-33F2-4A0D-945B-BA8E18EB2A13}" type="datetimeFigureOut">
              <a:rPr lang="ru-RU" smtClean="0"/>
              <a:t>25.09.2024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D68D80C7-6E52-4A91-AF3C-0CE4160A5B2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7A041-33F2-4A0D-945B-BA8E18EB2A13}" type="datetimeFigureOut">
              <a:rPr lang="ru-RU" smtClean="0"/>
              <a:t>25.09.2024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D80C7-6E52-4A91-AF3C-0CE4160A5B2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7A041-33F2-4A0D-945B-BA8E18EB2A13}" type="datetimeFigureOut">
              <a:rPr lang="ru-RU" smtClean="0"/>
              <a:t>25.09.2024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D80C7-6E52-4A91-AF3C-0CE4160A5B2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7A041-33F2-4A0D-945B-BA8E18EB2A13}" type="datetimeFigureOut">
              <a:rPr lang="ru-RU" smtClean="0"/>
              <a:t>25.09.2024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D80C7-6E52-4A91-AF3C-0CE4160A5B2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Прямоугольник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Прямоугольник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Прямоугольник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Прямоугольник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Скругленный прямоугольник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Скругленный прямоугольник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Прямоугольник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Прямоугольник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Прямоугольник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Прямоугольник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Прямоугольник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Прямоугольник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8F37A041-33F2-4A0D-945B-BA8E18EB2A13}" type="datetimeFigureOut">
              <a:rPr lang="ru-RU" smtClean="0"/>
              <a:t>25.09.2024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D68D80C7-6E52-4A91-AF3C-0CE4160A5B2B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REST" TargetMode="External"/><Relationship Id="rId2" Type="http://schemas.openxmlformats.org/officeDocument/2006/relationships/hyperlink" Target="https://ru.wikipedia.org/wiki/SOAP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i="1" dirty="0"/>
              <a:t>API (Application programming interface)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— это контракт, который предоставляет программа.</a:t>
            </a:r>
          </a:p>
        </p:txBody>
      </p:sp>
    </p:spTree>
    <p:extLst>
      <p:ext uri="{BB962C8B-B14F-4D97-AF65-F5344CB8AC3E}">
        <p14:creationId xmlns:p14="http://schemas.microsoft.com/office/powerpoint/2010/main" val="32701964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Описание, атрибуты и методы объекта </a:t>
            </a:r>
            <a:r>
              <a:rPr lang="ru-RU" dirty="0" err="1"/>
              <a:t>requests.Response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11560" y="2852936"/>
            <a:ext cx="8229600" cy="4325112"/>
          </a:xfrm>
        </p:spPr>
        <p:txBody>
          <a:bodyPr/>
          <a:lstStyle/>
          <a:p>
            <a:pPr marL="109728" indent="0">
              <a:buNone/>
            </a:pPr>
            <a:r>
              <a:rPr lang="en-US" dirty="0"/>
              <a:t>https://docs-python.ru/packages/modul-requests-python/obekt-otvet-servera-response/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496153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1066800"/>
          </a:xfrm>
        </p:spPr>
        <p:txBody>
          <a:bodyPr/>
          <a:lstStyle/>
          <a:p>
            <a:r>
              <a:rPr lang="ru-RU" dirty="0"/>
              <a:t>Коды состояний </a:t>
            </a:r>
            <a:r>
              <a:rPr lang="en-US" dirty="0"/>
              <a:t>HTTP</a:t>
            </a: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796275"/>
              </p:ext>
            </p:extLst>
          </p:nvPr>
        </p:nvGraphicFramePr>
        <p:xfrm>
          <a:off x="899592" y="1340768"/>
          <a:ext cx="7389712" cy="4324352"/>
        </p:xfrm>
        <a:graphic>
          <a:graphicData uri="http://schemas.openxmlformats.org/drawingml/2006/table">
            <a:tbl>
              <a:tblPr/>
              <a:tblGrid>
                <a:gridCol w="36948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948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7382">
                <a:tc>
                  <a:txBody>
                    <a:bodyPr/>
                    <a:lstStyle/>
                    <a:p>
                      <a:r>
                        <a:rPr lang="ru-RU" sz="1600" b="1" dirty="0">
                          <a:effectLst/>
                        </a:rPr>
                        <a:t>Код состояния</a:t>
                      </a:r>
                      <a:endParaRPr lang="ru-RU" sz="1600" dirty="0">
                        <a:effectLst/>
                      </a:endParaRPr>
                    </a:p>
                  </a:txBody>
                  <a:tcPr marL="128294" marR="128294" marT="85529" marB="855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1">
                          <a:effectLst/>
                        </a:rPr>
                        <a:t>Описание</a:t>
                      </a:r>
                      <a:endParaRPr lang="ru-RU" sz="1600">
                        <a:effectLst/>
                      </a:endParaRPr>
                    </a:p>
                  </a:txBody>
                  <a:tcPr marL="128294" marR="128294" marT="85529" marB="855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7382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200 OK</a:t>
                      </a:r>
                    </a:p>
                  </a:txBody>
                  <a:tcPr marL="128294" marR="128294" marT="85529" marB="855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>
                          <a:effectLst/>
                        </a:rPr>
                        <a:t>Запрос успешно выполнен.</a:t>
                      </a:r>
                    </a:p>
                  </a:txBody>
                  <a:tcPr marL="128294" marR="128294" marT="85529" marB="855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7382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201 Created</a:t>
                      </a:r>
                    </a:p>
                  </a:txBody>
                  <a:tcPr marL="128294" marR="128294" marT="85529" marB="855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>
                          <a:effectLst/>
                        </a:rPr>
                        <a:t>Запрос принят и создан ресурс.</a:t>
                      </a:r>
                    </a:p>
                  </a:txBody>
                  <a:tcPr marL="128294" marR="128294" marT="85529" marB="855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3706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400 Bad Request</a:t>
                      </a:r>
                    </a:p>
                  </a:txBody>
                  <a:tcPr marL="128294" marR="128294" marT="85529" marB="855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>
                          <a:effectLst/>
                        </a:rPr>
                        <a:t>Запрос неверен или отсутствует некоторая информация.</a:t>
                      </a:r>
                    </a:p>
                  </a:txBody>
                  <a:tcPr marL="128294" marR="128294" marT="85529" marB="855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3706"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401 Unauthorized</a:t>
                      </a:r>
                    </a:p>
                  </a:txBody>
                  <a:tcPr marL="128294" marR="128294" marT="85529" marB="855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>
                          <a:effectLst/>
                        </a:rPr>
                        <a:t>Запрос требует дополнительных прав.</a:t>
                      </a:r>
                    </a:p>
                  </a:txBody>
                  <a:tcPr marL="128294" marR="128294" marT="85529" marB="855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63706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404 Not Found</a:t>
                      </a:r>
                    </a:p>
                  </a:txBody>
                  <a:tcPr marL="128294" marR="128294" marT="85529" marB="855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>
                          <a:effectLst/>
                        </a:rPr>
                        <a:t>Запрошенный ресурс не существует.</a:t>
                      </a:r>
                    </a:p>
                  </a:txBody>
                  <a:tcPr marL="128294" marR="128294" marT="85529" marB="855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63706"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405 Method Not Allowed</a:t>
                      </a:r>
                    </a:p>
                  </a:txBody>
                  <a:tcPr marL="128294" marR="128294" marT="85529" marB="855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effectLst/>
                        </a:rPr>
                        <a:t>Конечная точка не поддерживает этот метод HTTP.</a:t>
                      </a:r>
                    </a:p>
                  </a:txBody>
                  <a:tcPr marL="128294" marR="128294" marT="85529" marB="855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7382"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500 Internal Server Error</a:t>
                      </a:r>
                    </a:p>
                  </a:txBody>
                  <a:tcPr marL="128294" marR="128294" marT="85529" marB="855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effectLst/>
                        </a:rPr>
                        <a:t>Ошибка на стороне сервера.</a:t>
                      </a:r>
                    </a:p>
                  </a:txBody>
                  <a:tcPr marL="128294" marR="128294" marT="85529" marB="855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Прямоугольник 4"/>
          <p:cNvSpPr/>
          <p:nvPr/>
        </p:nvSpPr>
        <p:spPr>
          <a:xfrm>
            <a:off x="467544" y="5877272"/>
            <a:ext cx="806489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 smtClean="0">
                <a:solidFill>
                  <a:schemeClr val="accent3"/>
                </a:solidFill>
              </a:rPr>
              <a:t>Статус ответа можно проверить, используя </a:t>
            </a:r>
            <a:endParaRPr lang="en-US" sz="2000" b="1" dirty="0" smtClean="0">
              <a:solidFill>
                <a:schemeClr val="accent3"/>
              </a:solidFill>
            </a:endParaRPr>
          </a:p>
          <a:p>
            <a:r>
              <a:rPr lang="ru-RU" sz="2000" b="1" dirty="0" smtClean="0">
                <a:solidFill>
                  <a:schemeClr val="accent3"/>
                </a:solidFill>
              </a:rPr>
              <a:t>.</a:t>
            </a:r>
            <a:r>
              <a:rPr lang="ru-RU" sz="2000" b="1" dirty="0" err="1" smtClean="0">
                <a:solidFill>
                  <a:schemeClr val="accent3"/>
                </a:solidFill>
              </a:rPr>
              <a:t>status_code</a:t>
            </a:r>
            <a:r>
              <a:rPr lang="ru-RU" sz="2000" b="1" dirty="0" smtClean="0">
                <a:solidFill>
                  <a:schemeClr val="accent3"/>
                </a:solidFill>
              </a:rPr>
              <a:t> и .</a:t>
            </a:r>
            <a:r>
              <a:rPr lang="ru-RU" sz="2000" b="1" dirty="0" err="1" smtClean="0">
                <a:solidFill>
                  <a:schemeClr val="accent3"/>
                </a:solidFill>
              </a:rPr>
              <a:t>reason</a:t>
            </a:r>
            <a:r>
              <a:rPr lang="ru-RU" sz="2000" b="1" dirty="0" smtClean="0">
                <a:solidFill>
                  <a:schemeClr val="accent3"/>
                </a:solidFill>
              </a:rPr>
              <a:t>.</a:t>
            </a:r>
            <a:endParaRPr lang="ru-RU" sz="2000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10325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476672"/>
            <a:ext cx="8229600" cy="1066800"/>
          </a:xfrm>
        </p:spPr>
        <p:txBody>
          <a:bodyPr>
            <a:normAutofit/>
          </a:bodyPr>
          <a:lstStyle/>
          <a:p>
            <a:r>
              <a:rPr lang="ru-RU" dirty="0"/>
              <a:t>Заголовки </a:t>
            </a:r>
            <a:r>
              <a:rPr lang="en-US" dirty="0" smtClean="0"/>
              <a:t>HTTP</a:t>
            </a:r>
            <a:endParaRPr lang="ru-RU" dirty="0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8212773"/>
              </p:ext>
            </p:extLst>
          </p:nvPr>
        </p:nvGraphicFramePr>
        <p:xfrm>
          <a:off x="755576" y="1628800"/>
          <a:ext cx="7557116" cy="4417644"/>
        </p:xfrm>
        <a:graphic>
          <a:graphicData uri="http://schemas.openxmlformats.org/drawingml/2006/table">
            <a:tbl>
              <a:tblPr/>
              <a:tblGrid>
                <a:gridCol w="37785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785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6837">
                <a:tc>
                  <a:txBody>
                    <a:bodyPr/>
                    <a:lstStyle/>
                    <a:p>
                      <a:r>
                        <a:rPr lang="en-US" sz="1700" b="1">
                          <a:effectLst/>
                        </a:rPr>
                        <a:t>HTTP Header</a:t>
                      </a:r>
                      <a:endParaRPr lang="en-US" sz="1700">
                        <a:effectLst/>
                      </a:endParaRPr>
                    </a:p>
                  </a:txBody>
                  <a:tcPr marL="131200" marR="131200" marT="87467" marB="874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700" b="1">
                          <a:effectLst/>
                        </a:rPr>
                        <a:t>Описание</a:t>
                      </a:r>
                      <a:endParaRPr lang="ru-RU" sz="1700">
                        <a:effectLst/>
                      </a:endParaRPr>
                    </a:p>
                  </a:txBody>
                  <a:tcPr marL="131200" marR="131200" marT="87467" marB="874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8741"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</a:rPr>
                        <a:t>Accept</a:t>
                      </a:r>
                    </a:p>
                  </a:txBody>
                  <a:tcPr marL="131200" marR="131200" marT="87467" marB="874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700">
                          <a:effectLst/>
                        </a:rPr>
                        <a:t>Какой тип контента может принять клиент</a:t>
                      </a:r>
                    </a:p>
                  </a:txBody>
                  <a:tcPr marL="131200" marR="131200" marT="87467" marB="874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8741"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</a:rPr>
                        <a:t>Content-Type</a:t>
                      </a:r>
                    </a:p>
                  </a:txBody>
                  <a:tcPr marL="131200" marR="131200" marT="87467" marB="874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700">
                          <a:effectLst/>
                        </a:rPr>
                        <a:t>Какой тип контента в ответе сервера</a:t>
                      </a:r>
                    </a:p>
                  </a:txBody>
                  <a:tcPr marL="131200" marR="131200" marT="87467" marB="874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30645"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</a:rPr>
                        <a:t>User-Agent</a:t>
                      </a:r>
                    </a:p>
                  </a:txBody>
                  <a:tcPr marL="131200" marR="131200" marT="87467" marB="874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700">
                          <a:effectLst/>
                        </a:rPr>
                        <a:t>Какое программное обеспечение клиент использует для связи с сервером</a:t>
                      </a:r>
                    </a:p>
                  </a:txBody>
                  <a:tcPr marL="131200" marR="131200" marT="87467" marB="874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30645"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</a:rPr>
                        <a:t>Server</a:t>
                      </a:r>
                    </a:p>
                  </a:txBody>
                  <a:tcPr marL="131200" marR="131200" marT="87467" marB="874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700">
                          <a:effectLst/>
                        </a:rPr>
                        <a:t>Какое программное обеспечение сервер использует для связи с клиентом</a:t>
                      </a:r>
                    </a:p>
                  </a:txBody>
                  <a:tcPr marL="131200" marR="131200" marT="87467" marB="874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78741"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</a:rPr>
                        <a:t>Authentication</a:t>
                      </a:r>
                    </a:p>
                  </a:txBody>
                  <a:tcPr marL="131200" marR="131200" marT="87467" marB="874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700" dirty="0">
                          <a:effectLst/>
                        </a:rPr>
                        <a:t>Кто вызывает API и с какими учетными данными</a:t>
                      </a:r>
                    </a:p>
                  </a:txBody>
                  <a:tcPr marL="131200" marR="131200" marT="87467" marB="874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15095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692696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ru-RU" dirty="0"/>
              <a:t>Содержание ответа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628800"/>
            <a:ext cx="8229600" cy="4325112"/>
          </a:xfrm>
        </p:spPr>
        <p:txBody>
          <a:bodyPr>
            <a:normAutofit fontScale="85000" lnSpcReduction="10000"/>
          </a:bodyPr>
          <a:lstStyle/>
          <a:p>
            <a:pPr marL="109728" indent="0">
              <a:buNone/>
            </a:pPr>
            <a:r>
              <a:rPr lang="ru-RU" dirty="0"/>
              <a:t>Чтобы правильно прочитать содержимое ответа в соответствии с различными заголовками </a:t>
            </a:r>
            <a:r>
              <a:rPr lang="ru-RU" dirty="0" err="1"/>
              <a:t>Content-Type</a:t>
            </a:r>
            <a:r>
              <a:rPr lang="ru-RU" dirty="0"/>
              <a:t>, объект </a:t>
            </a:r>
            <a:r>
              <a:rPr lang="ru-RU" dirty="0" err="1"/>
              <a:t>Response</a:t>
            </a:r>
            <a:r>
              <a:rPr lang="ru-RU" dirty="0"/>
              <a:t> поддерживает пару полезных атрибутов:</a:t>
            </a:r>
          </a:p>
          <a:p>
            <a:r>
              <a:rPr lang="ru-RU" dirty="0"/>
              <a:t>.</a:t>
            </a:r>
            <a:r>
              <a:rPr lang="ru-RU" dirty="0" err="1"/>
              <a:t>text</a:t>
            </a:r>
            <a:r>
              <a:rPr lang="ru-RU" dirty="0"/>
              <a:t> возвращает содержание ответа в формате юникод.</a:t>
            </a:r>
          </a:p>
          <a:p>
            <a:r>
              <a:rPr lang="ru-RU" dirty="0"/>
              <a:t>.</a:t>
            </a:r>
            <a:r>
              <a:rPr lang="ru-RU" dirty="0" err="1"/>
              <a:t>content</a:t>
            </a:r>
            <a:r>
              <a:rPr lang="ru-RU" dirty="0"/>
              <a:t> возвращает содержание ответа в виде байтовой строки.</a:t>
            </a:r>
          </a:p>
          <a:p>
            <a:pPr marL="109728" indent="0">
              <a:buNone/>
            </a:pPr>
            <a:r>
              <a:rPr lang="ru-RU" dirty="0" smtClean="0"/>
              <a:t>Атрибут</a:t>
            </a:r>
            <a:r>
              <a:rPr lang="ru-RU" dirty="0"/>
              <a:t> .</a:t>
            </a:r>
            <a:r>
              <a:rPr lang="ru-RU" dirty="0" err="1" smtClean="0"/>
              <a:t>text</a:t>
            </a:r>
            <a:r>
              <a:rPr lang="ru-RU" dirty="0" smtClean="0"/>
              <a:t> больше </a:t>
            </a:r>
            <a:r>
              <a:rPr lang="ru-RU" dirty="0" err="1" smtClean="0"/>
              <a:t>подхоит</a:t>
            </a:r>
            <a:r>
              <a:rPr lang="ru-RU" dirty="0" smtClean="0"/>
              <a:t> для работы с текстовыми данными. </a:t>
            </a:r>
            <a:r>
              <a:rPr lang="ru-RU" dirty="0"/>
              <a:t>Но для некоторых типов данных, таких как изображения и другие нетекстовые данные, обычно лучшим подходом является использование .</a:t>
            </a:r>
            <a:r>
              <a:rPr lang="ru-RU" dirty="0" err="1"/>
              <a:t>content</a:t>
            </a:r>
            <a:r>
              <a:rPr lang="ru-RU" dirty="0"/>
              <a:t>.</a:t>
            </a:r>
          </a:p>
          <a:p>
            <a:pPr marL="109728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94674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692696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ru-RU" dirty="0"/>
              <a:t>Содержание ответа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628800"/>
            <a:ext cx="8229600" cy="4325112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ru-RU" dirty="0"/>
              <a:t>Для ответов API с типом содержимого </a:t>
            </a:r>
            <a:r>
              <a:rPr lang="ru-RU" dirty="0" err="1"/>
              <a:t>application</a:t>
            </a:r>
            <a:r>
              <a:rPr lang="ru-RU" dirty="0"/>
              <a:t>/</a:t>
            </a:r>
            <a:r>
              <a:rPr lang="ru-RU" dirty="0" err="1"/>
              <a:t>json</a:t>
            </a:r>
            <a:r>
              <a:rPr lang="ru-RU" dirty="0"/>
              <a:t> библиотека </a:t>
            </a:r>
            <a:r>
              <a:rPr lang="ru-RU" dirty="0" err="1"/>
              <a:t>requests</a:t>
            </a:r>
            <a:r>
              <a:rPr lang="ru-RU" dirty="0"/>
              <a:t> поддерживает специальный метод .</a:t>
            </a:r>
            <a:r>
              <a:rPr lang="ru-RU" dirty="0" err="1"/>
              <a:t>json</a:t>
            </a:r>
            <a:r>
              <a:rPr lang="ru-RU" dirty="0"/>
              <a:t>(), позволяющий получить представление данных в виде объекта </a:t>
            </a:r>
            <a:r>
              <a:rPr lang="ru-RU" dirty="0" smtClean="0"/>
              <a:t>Python</a:t>
            </a:r>
          </a:p>
          <a:p>
            <a:pPr marL="109728" indent="0">
              <a:buNone/>
            </a:pPr>
            <a:endParaRPr lang="ru-RU" dirty="0"/>
          </a:p>
          <a:p>
            <a:pPr marL="109728" indent="0">
              <a:buNone/>
            </a:pPr>
            <a:r>
              <a:rPr lang="en-US" dirty="0" err="1">
                <a:solidFill>
                  <a:schemeClr val="accent3"/>
                </a:solidFill>
              </a:rPr>
              <a:t>response.json</a:t>
            </a:r>
            <a:r>
              <a:rPr lang="en-US" dirty="0">
                <a:solidFill>
                  <a:schemeClr val="accent3"/>
                </a:solidFill>
              </a:rPr>
              <a:t>()</a:t>
            </a:r>
            <a:endParaRPr lang="ru-RU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03265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1066800"/>
          </a:xfrm>
        </p:spPr>
        <p:txBody>
          <a:bodyPr/>
          <a:lstStyle/>
          <a:p>
            <a:r>
              <a:rPr lang="ru-RU" dirty="0"/>
              <a:t>Методы </a:t>
            </a:r>
            <a:r>
              <a:rPr lang="en-US" dirty="0"/>
              <a:t>HTTP</a:t>
            </a: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1195961"/>
              </p:ext>
            </p:extLst>
          </p:nvPr>
        </p:nvGraphicFramePr>
        <p:xfrm>
          <a:off x="467544" y="1844824"/>
          <a:ext cx="8229600" cy="2872740"/>
        </p:xfrm>
        <a:graphic>
          <a:graphicData uri="http://schemas.openxmlformats.org/drawingml/2006/table">
            <a:tbl>
              <a:tblPr/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HTTP-</a:t>
                      </a:r>
                      <a:r>
                        <a:rPr lang="ru-RU">
                          <a:effectLst/>
                        </a:rPr>
                        <a:t>метод</a:t>
                      </a:r>
                    </a:p>
                  </a:txBody>
                  <a:tcPr marL="142875" marR="142875" marT="95250" marB="95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Описание</a:t>
                      </a:r>
                    </a:p>
                  </a:txBody>
                  <a:tcPr marL="142875" marR="142875" marT="95250" marB="95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Метод </a:t>
                      </a:r>
                      <a:r>
                        <a:rPr lang="en-US">
                          <a:effectLst/>
                        </a:rPr>
                        <a:t>requests</a:t>
                      </a:r>
                    </a:p>
                  </a:txBody>
                  <a:tcPr marL="142875" marR="142875" marT="95250" marB="95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POST</a:t>
                      </a:r>
                    </a:p>
                  </a:txBody>
                  <a:tcPr marL="142875" marR="142875" marT="95250" marB="95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Создает новый ресурс.</a:t>
                      </a:r>
                    </a:p>
                  </a:txBody>
                  <a:tcPr marL="142875" marR="142875" marT="95250" marB="95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requests.post()</a:t>
                      </a:r>
                    </a:p>
                  </a:txBody>
                  <a:tcPr marL="142875" marR="142875" marT="95250" marB="95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GET</a:t>
                      </a:r>
                    </a:p>
                  </a:txBody>
                  <a:tcPr marL="142875" marR="142875" marT="95250" marB="95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Считывает имеющийся ресурс.</a:t>
                      </a:r>
                    </a:p>
                  </a:txBody>
                  <a:tcPr marL="142875" marR="142875" marT="95250" marB="95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requests.get()</a:t>
                      </a:r>
                    </a:p>
                  </a:txBody>
                  <a:tcPr marL="142875" marR="142875" marT="95250" marB="95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PUT</a:t>
                      </a:r>
                    </a:p>
                  </a:txBody>
                  <a:tcPr marL="142875" marR="142875" marT="95250" marB="95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Обновляет существующий ресурс.</a:t>
                      </a:r>
                    </a:p>
                  </a:txBody>
                  <a:tcPr marL="142875" marR="142875" marT="95250" marB="95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requests.put()</a:t>
                      </a:r>
                    </a:p>
                  </a:txBody>
                  <a:tcPr marL="142875" marR="142875" marT="95250" marB="95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DELETE</a:t>
                      </a:r>
                    </a:p>
                  </a:txBody>
                  <a:tcPr marL="142875" marR="142875" marT="95250" marB="95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Удаляет ресурс.</a:t>
                      </a:r>
                    </a:p>
                  </a:txBody>
                  <a:tcPr marL="142875" marR="142875" marT="95250" marB="95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effectLst/>
                        </a:rPr>
                        <a:t>requests.delete</a:t>
                      </a:r>
                      <a:r>
                        <a:rPr lang="en-US" dirty="0">
                          <a:effectLst/>
                        </a:rPr>
                        <a:t>()</a:t>
                      </a:r>
                    </a:p>
                  </a:txBody>
                  <a:tcPr marL="142875" marR="142875" marT="95250" marB="95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26670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476672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ru-RU" dirty="0"/>
              <a:t>Аутентификация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196752"/>
            <a:ext cx="8280920" cy="5040560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ru-RU" dirty="0"/>
              <a:t>Хотя многие API бесплатны и полностью общедоступны, аутентификация обычно существенно расширяет права доступа. Существует множество API, требующих </a:t>
            </a:r>
            <a:r>
              <a:rPr lang="ru-RU" dirty="0" smtClean="0"/>
              <a:t>аутентификации.</a:t>
            </a:r>
          </a:p>
          <a:p>
            <a:pPr marL="109728" indent="0">
              <a:buNone/>
            </a:pPr>
            <a:r>
              <a:rPr lang="ru-RU" dirty="0"/>
              <a:t>Подходы к аутентификации варьируются от очень простых, например, использования ключей API или базовой аутентификации, до гораздо более сложных и безопасных методов, таких как </a:t>
            </a:r>
            <a:r>
              <a:rPr lang="ru-RU" dirty="0" err="1"/>
              <a:t>OAuth</a:t>
            </a:r>
            <a:r>
              <a:rPr lang="ru-RU" dirty="0"/>
              <a:t>.</a:t>
            </a:r>
          </a:p>
          <a:p>
            <a:pPr marL="109728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84766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548680"/>
            <a:ext cx="8229600" cy="1066800"/>
          </a:xfrm>
        </p:spPr>
        <p:txBody>
          <a:bodyPr/>
          <a:lstStyle/>
          <a:p>
            <a:r>
              <a:rPr lang="ru-RU" dirty="0"/>
              <a:t>Ключи </a:t>
            </a:r>
            <a:r>
              <a:rPr lang="en-US" dirty="0"/>
              <a:t>API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556792"/>
            <a:ext cx="8229600" cy="4325112"/>
          </a:xfrm>
        </p:spPr>
        <p:txBody>
          <a:bodyPr/>
          <a:lstStyle/>
          <a:p>
            <a:pPr marL="109728" indent="0">
              <a:buNone/>
            </a:pPr>
            <a:r>
              <a:rPr lang="ru-RU" dirty="0"/>
              <a:t>Самый распространенный подход к аутентификации — это ключ API (API </a:t>
            </a:r>
            <a:r>
              <a:rPr lang="ru-RU" dirty="0" err="1"/>
              <a:t>key</a:t>
            </a:r>
            <a:r>
              <a:rPr lang="ru-RU" dirty="0" smtClean="0"/>
              <a:t>).</a:t>
            </a:r>
          </a:p>
          <a:p>
            <a:pPr marL="109728" indent="0">
              <a:buNone/>
            </a:pPr>
            <a:endParaRPr lang="ru-RU" dirty="0"/>
          </a:p>
          <a:p>
            <a:pPr marL="109728" indent="0">
              <a:buNone/>
            </a:pPr>
            <a:r>
              <a:rPr lang="ru-RU" dirty="0"/>
              <a:t>Ключи API обычно отправляются как заголовок запроса или как параметр запроса</a:t>
            </a:r>
            <a:r>
              <a:rPr lang="ru-RU" dirty="0" smtClean="0"/>
              <a:t>.</a:t>
            </a:r>
          </a:p>
          <a:p>
            <a:pPr marL="109728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51254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 урока: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Что такое API.</a:t>
            </a:r>
          </a:p>
          <a:p>
            <a:r>
              <a:rPr lang="ru-RU" dirty="0"/>
              <a:t>Наиболее важные концепции, связанные с API.</a:t>
            </a:r>
          </a:p>
          <a:p>
            <a:r>
              <a:rPr lang="ru-RU" dirty="0"/>
              <a:t>Как использовать Python для чтения данных, доступных через общедоступные API.</a:t>
            </a:r>
          </a:p>
          <a:p>
            <a:pPr marL="109728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91016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764704"/>
            <a:ext cx="8229600" cy="1066800"/>
          </a:xfrm>
        </p:spPr>
        <p:txBody>
          <a:bodyPr/>
          <a:lstStyle/>
          <a:p>
            <a:r>
              <a:rPr lang="ru-RU" dirty="0"/>
              <a:t>Знакомство с </a:t>
            </a:r>
            <a:r>
              <a:rPr lang="en-US" dirty="0"/>
              <a:t>API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700808"/>
            <a:ext cx="8229600" cy="4752528"/>
          </a:xfrm>
        </p:spPr>
        <p:txBody>
          <a:bodyPr>
            <a:normAutofit lnSpcReduction="10000"/>
          </a:bodyPr>
          <a:lstStyle/>
          <a:p>
            <a:pPr marL="109728" indent="0">
              <a:buNone/>
            </a:pPr>
            <a:r>
              <a:rPr lang="ru-RU" dirty="0"/>
              <a:t>По сути, API действует как коммуникационный уровень или интерфейс, который позволяет различным системам взаимодействовать друг с другом без необходимости точно понимать, что делает каждая из систем</a:t>
            </a:r>
            <a:r>
              <a:rPr lang="ru-RU" dirty="0" smtClean="0"/>
              <a:t>.</a:t>
            </a:r>
          </a:p>
          <a:p>
            <a:pPr marL="109728" indent="0">
              <a:buNone/>
            </a:pPr>
            <a:endParaRPr lang="ru-RU" dirty="0"/>
          </a:p>
          <a:p>
            <a:pPr marL="109728" indent="0">
              <a:buNone/>
            </a:pPr>
            <a:r>
              <a:rPr lang="ru-RU" dirty="0"/>
              <a:t>Независимо от типа, все API-интерфейсы работают приблизительно одинаково. Обычно программа-клиент запрашивает информацию или данные, а API возвращает ответ в соответствии с тем, что мы запросили.</a:t>
            </a:r>
          </a:p>
        </p:txBody>
      </p:sp>
    </p:spTree>
    <p:extLst>
      <p:ext uri="{BB962C8B-B14F-4D97-AF65-F5344CB8AC3E}">
        <p14:creationId xmlns:p14="http://schemas.microsoft.com/office/powerpoint/2010/main" val="3717882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980728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US" dirty="0"/>
              <a:t>SOAP vs </a:t>
            </a:r>
            <a:r>
              <a:rPr lang="en-US" dirty="0" smtClean="0"/>
              <a:t>REST</a:t>
            </a:r>
            <a:r>
              <a:rPr lang="en-US" dirty="0"/>
              <a:t/>
            </a:r>
            <a:br>
              <a:rPr lang="en-US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729712"/>
          </a:xfrm>
        </p:spPr>
        <p:txBody>
          <a:bodyPr>
            <a:normAutofit/>
          </a:bodyPr>
          <a:lstStyle/>
          <a:p>
            <a:r>
              <a:rPr lang="ru-RU" dirty="0">
                <a:hlinkClick r:id="rId2"/>
              </a:rPr>
              <a:t>SOAP</a:t>
            </a:r>
            <a:r>
              <a:rPr lang="ru-RU" dirty="0"/>
              <a:t> (</a:t>
            </a:r>
            <a:r>
              <a:rPr lang="ru-RU" dirty="0" err="1"/>
              <a:t>Simple</a:t>
            </a:r>
            <a:r>
              <a:rPr lang="ru-RU" dirty="0"/>
              <a:t> </a:t>
            </a:r>
            <a:r>
              <a:rPr lang="ru-RU" dirty="0" err="1"/>
              <a:t>Object</a:t>
            </a:r>
            <a:r>
              <a:rPr lang="ru-RU" dirty="0"/>
              <a:t> </a:t>
            </a:r>
            <a:r>
              <a:rPr lang="ru-RU" dirty="0" err="1"/>
              <a:t>Access</a:t>
            </a:r>
            <a:r>
              <a:rPr lang="ru-RU" dirty="0"/>
              <a:t> </a:t>
            </a:r>
            <a:r>
              <a:rPr lang="ru-RU" dirty="0" err="1"/>
              <a:t>Protocol</a:t>
            </a:r>
            <a:r>
              <a:rPr lang="ru-RU" dirty="0"/>
              <a:t>) ассоциируется с корпоративным миром, имеет строгую систему на основе «контрактов». Этот подход в основном связан скорее с обработкой действий, чем с данными.</a:t>
            </a:r>
          </a:p>
          <a:p>
            <a:r>
              <a:rPr lang="ru-RU" dirty="0">
                <a:hlinkClick r:id="rId3"/>
              </a:rPr>
              <a:t>REST</a:t>
            </a:r>
            <a:r>
              <a:rPr lang="ru-RU" dirty="0"/>
              <a:t> (</a:t>
            </a:r>
            <a:r>
              <a:rPr lang="ru-RU" dirty="0" err="1"/>
              <a:t>Representational</a:t>
            </a:r>
            <a:r>
              <a:rPr lang="ru-RU" dirty="0"/>
              <a:t> </a:t>
            </a:r>
            <a:r>
              <a:rPr lang="ru-RU" dirty="0" err="1"/>
              <a:t>State</a:t>
            </a:r>
            <a:r>
              <a:rPr lang="ru-RU" dirty="0"/>
              <a:t> </a:t>
            </a:r>
            <a:r>
              <a:rPr lang="ru-RU" dirty="0" err="1"/>
              <a:t>Transfer</a:t>
            </a:r>
            <a:r>
              <a:rPr lang="ru-RU" dirty="0"/>
              <a:t>) используется для общедоступных API и идеально подходит для получения данных из интернета.</a:t>
            </a:r>
          </a:p>
          <a:p>
            <a:pPr marL="109728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62365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692696"/>
            <a:ext cx="8229600" cy="1066800"/>
          </a:xfrm>
        </p:spPr>
        <p:txBody>
          <a:bodyPr>
            <a:normAutofit/>
          </a:bodyPr>
          <a:lstStyle/>
          <a:p>
            <a:r>
              <a:rPr lang="en-US" dirty="0"/>
              <a:t>requests </a:t>
            </a:r>
            <a:r>
              <a:rPr lang="ru-RU" dirty="0"/>
              <a:t>и </a:t>
            </a:r>
            <a:r>
              <a:rPr lang="en-US" dirty="0" smtClean="0"/>
              <a:t>API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9552" y="1772816"/>
            <a:ext cx="8229600" cy="4608512"/>
          </a:xfrm>
        </p:spPr>
        <p:txBody>
          <a:bodyPr/>
          <a:lstStyle/>
          <a:p>
            <a:pPr marL="109728" indent="0">
              <a:buNone/>
            </a:pPr>
            <a:r>
              <a:rPr lang="ru-RU" dirty="0" smtClean="0"/>
              <a:t>Библиотека </a:t>
            </a:r>
            <a:r>
              <a:rPr lang="en-US" dirty="0" smtClean="0"/>
              <a:t>requests.</a:t>
            </a:r>
            <a:endParaRPr lang="ru-RU" dirty="0" smtClean="0"/>
          </a:p>
          <a:p>
            <a:pPr marL="109728" indent="0">
              <a:buNone/>
            </a:pPr>
            <a:r>
              <a:rPr lang="ru-RU" dirty="0" smtClean="0"/>
              <a:t>Установить </a:t>
            </a:r>
            <a:r>
              <a:rPr lang="ru-RU" dirty="0"/>
              <a:t>библиотеку </a:t>
            </a:r>
            <a:r>
              <a:rPr lang="ru-RU" dirty="0" smtClean="0"/>
              <a:t>можно любым </a:t>
            </a:r>
            <a:r>
              <a:rPr lang="ru-RU" dirty="0"/>
              <a:t>удобным вам способом, например, с помощью </a:t>
            </a:r>
            <a:r>
              <a:rPr lang="ru-RU" dirty="0" err="1"/>
              <a:t>pip</a:t>
            </a:r>
            <a:r>
              <a:rPr lang="ru-RU" dirty="0" smtClean="0"/>
              <a:t>:</a:t>
            </a:r>
          </a:p>
          <a:p>
            <a:pPr marL="109728" indent="0">
              <a:buNone/>
            </a:pPr>
            <a:r>
              <a:rPr lang="en-US" dirty="0">
                <a:solidFill>
                  <a:schemeClr val="accent3"/>
                </a:solidFill>
              </a:rPr>
              <a:t>p</a:t>
            </a:r>
            <a:r>
              <a:rPr lang="en-US" dirty="0" smtClean="0">
                <a:solidFill>
                  <a:schemeClr val="accent3"/>
                </a:solidFill>
              </a:rPr>
              <a:t>ython3 </a:t>
            </a:r>
            <a:r>
              <a:rPr lang="en-US" dirty="0">
                <a:solidFill>
                  <a:schemeClr val="accent3"/>
                </a:solidFill>
              </a:rPr>
              <a:t>-m pip install </a:t>
            </a:r>
            <a:r>
              <a:rPr lang="en-US" dirty="0" smtClean="0">
                <a:solidFill>
                  <a:schemeClr val="accent3"/>
                </a:solidFill>
              </a:rPr>
              <a:t>requests</a:t>
            </a:r>
            <a:endParaRPr lang="ru-RU" dirty="0" smtClean="0">
              <a:solidFill>
                <a:schemeClr val="accent3"/>
              </a:solidFill>
            </a:endParaRPr>
          </a:p>
          <a:p>
            <a:pPr marL="109728" indent="0">
              <a:buNone/>
            </a:pPr>
            <a:endParaRPr lang="en-US" b="1" dirty="0" smtClean="0">
              <a:solidFill>
                <a:schemeClr val="accent3"/>
              </a:solidFill>
            </a:endParaRPr>
          </a:p>
          <a:p>
            <a:pPr marL="109728" indent="0">
              <a:buNone/>
            </a:pPr>
            <a:endParaRPr lang="ru-RU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3866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Обращение к API с помощью Python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ru-RU" dirty="0"/>
              <a:t>В</a:t>
            </a:r>
            <a:r>
              <a:rPr lang="ru-RU" dirty="0" smtClean="0"/>
              <a:t>ызовем </a:t>
            </a:r>
            <a:r>
              <a:rPr lang="ru-RU" dirty="0"/>
              <a:t>популярный API для генерации случайных пользовательских </a:t>
            </a:r>
            <a:r>
              <a:rPr lang="ru-RU" dirty="0" smtClean="0"/>
              <a:t>данных.</a:t>
            </a:r>
          </a:p>
          <a:p>
            <a:pPr marL="109728" indent="0">
              <a:buNone/>
            </a:pPr>
            <a:r>
              <a:rPr lang="ru-RU" dirty="0"/>
              <a:t>Д</a:t>
            </a:r>
            <a:r>
              <a:rPr lang="ru-RU" dirty="0" smtClean="0"/>
              <a:t>ля </a:t>
            </a:r>
            <a:r>
              <a:rPr lang="ru-RU" dirty="0"/>
              <a:t>начала работы с API </a:t>
            </a:r>
            <a:r>
              <a:rPr lang="ru-RU" dirty="0" smtClean="0"/>
              <a:t> нужно знать </a:t>
            </a:r>
            <a:r>
              <a:rPr lang="ru-RU" dirty="0"/>
              <a:t>по какому URL-адресу его </a:t>
            </a:r>
            <a:r>
              <a:rPr lang="ru-RU" dirty="0" smtClean="0"/>
              <a:t>вызывать.</a:t>
            </a:r>
            <a:r>
              <a:rPr lang="ru-RU" dirty="0"/>
              <a:t> </a:t>
            </a:r>
            <a:endParaRPr lang="ru-RU" dirty="0" smtClean="0"/>
          </a:p>
          <a:p>
            <a:pPr marL="109728" indent="0">
              <a:buNone/>
            </a:pPr>
            <a:endParaRPr lang="ru-RU" dirty="0"/>
          </a:p>
          <a:p>
            <a:pPr marL="109728" indent="0">
              <a:buNone/>
            </a:pPr>
            <a:r>
              <a:rPr lang="en-US" dirty="0" smtClean="0"/>
              <a:t>https</a:t>
            </a:r>
            <a:r>
              <a:rPr lang="en-US" dirty="0"/>
              <a:t>://api.thedogapi.com</a:t>
            </a:r>
            <a:r>
              <a:rPr lang="en-US" dirty="0" smtClean="0"/>
              <a:t>/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4858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Создание запроса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dirty="0"/>
              <a:t>import requests </a:t>
            </a:r>
            <a:r>
              <a:rPr lang="en-US" dirty="0" err="1" smtClean="0"/>
              <a:t>requests.get</a:t>
            </a:r>
            <a:r>
              <a:rPr lang="en-US" dirty="0"/>
              <a:t>("https://randomuser.me/</a:t>
            </a:r>
            <a:r>
              <a:rPr lang="en-US" dirty="0" err="1"/>
              <a:t>api</a:t>
            </a:r>
            <a:r>
              <a:rPr lang="en-US" dirty="0"/>
              <a:t>/")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130313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548680"/>
            <a:ext cx="8229600" cy="1066800"/>
          </a:xfrm>
        </p:spPr>
        <p:txBody>
          <a:bodyPr/>
          <a:lstStyle/>
          <a:p>
            <a:r>
              <a:rPr lang="ru-RU" dirty="0" smtClean="0"/>
              <a:t>Получение данных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628800"/>
            <a:ext cx="8568952" cy="4325112"/>
          </a:xfrm>
        </p:spPr>
        <p:txBody>
          <a:bodyPr>
            <a:normAutofit fontScale="92500" lnSpcReduction="20000"/>
          </a:bodyPr>
          <a:lstStyle/>
          <a:p>
            <a:pPr marL="109728" indent="0">
              <a:buNone/>
            </a:pPr>
            <a:r>
              <a:rPr lang="ru-RU" dirty="0" smtClean="0"/>
              <a:t>Обращение к базовому </a:t>
            </a:r>
            <a:r>
              <a:rPr lang="en-US" dirty="0" smtClean="0"/>
              <a:t>URL</a:t>
            </a:r>
          </a:p>
          <a:p>
            <a:pPr marL="109728" indent="0">
              <a:buNone/>
            </a:pPr>
            <a:r>
              <a:rPr lang="en-US" dirty="0" smtClean="0">
                <a:solidFill>
                  <a:schemeClr val="accent3"/>
                </a:solidFill>
              </a:rPr>
              <a:t>response </a:t>
            </a:r>
            <a:r>
              <a:rPr lang="en-US" dirty="0">
                <a:solidFill>
                  <a:schemeClr val="accent3"/>
                </a:solidFill>
              </a:rPr>
              <a:t>= </a:t>
            </a:r>
            <a:r>
              <a:rPr lang="en-US" dirty="0" err="1" smtClean="0">
                <a:solidFill>
                  <a:schemeClr val="accent3"/>
                </a:solidFill>
              </a:rPr>
              <a:t>requests.get</a:t>
            </a:r>
            <a:r>
              <a:rPr lang="en-US" dirty="0" smtClean="0">
                <a:solidFill>
                  <a:schemeClr val="accent3"/>
                </a:solidFill>
              </a:rPr>
              <a:t>("</a:t>
            </a:r>
            <a:r>
              <a:rPr lang="en-US" dirty="0">
                <a:solidFill>
                  <a:schemeClr val="accent3"/>
                </a:solidFill>
              </a:rPr>
              <a:t>https://api.thedogapi.com/"</a:t>
            </a:r>
            <a:r>
              <a:rPr lang="en-US" dirty="0" smtClean="0">
                <a:solidFill>
                  <a:schemeClr val="accent3"/>
                </a:solidFill>
              </a:rPr>
              <a:t>) </a:t>
            </a:r>
          </a:p>
          <a:p>
            <a:pPr marL="109728" indent="0">
              <a:buNone/>
            </a:pPr>
            <a:r>
              <a:rPr lang="en-US" dirty="0" err="1">
                <a:solidFill>
                  <a:schemeClr val="accent3"/>
                </a:solidFill>
              </a:rPr>
              <a:t>r</a:t>
            </a:r>
            <a:r>
              <a:rPr lang="en-US" dirty="0" err="1" smtClean="0">
                <a:solidFill>
                  <a:schemeClr val="accent3"/>
                </a:solidFill>
              </a:rPr>
              <a:t>esponse.text</a:t>
            </a:r>
            <a:endParaRPr lang="ru-RU" dirty="0" smtClean="0">
              <a:solidFill>
                <a:schemeClr val="accent3"/>
              </a:solidFill>
            </a:endParaRPr>
          </a:p>
          <a:p>
            <a:pPr marL="109728" indent="0">
              <a:buNone/>
            </a:pPr>
            <a:r>
              <a:rPr lang="ru-RU" dirty="0" smtClean="0"/>
              <a:t>Конечная </a:t>
            </a:r>
            <a:r>
              <a:rPr lang="ru-RU" dirty="0"/>
              <a:t>точка (</a:t>
            </a:r>
            <a:r>
              <a:rPr lang="ru-RU" dirty="0" err="1"/>
              <a:t>endpoint</a:t>
            </a:r>
            <a:r>
              <a:rPr lang="ru-RU" dirty="0"/>
              <a:t>) — это часть URL-адреса, указывающая, какой ресурс мы хотим получить. Хорошо документированные API-интерфейсы содержат справочник по API, описывающий конечные точки и ресурсы API, а также способы их использования</a:t>
            </a:r>
            <a:r>
              <a:rPr lang="ru-RU" dirty="0" smtClean="0"/>
              <a:t>.</a:t>
            </a:r>
          </a:p>
          <a:p>
            <a:pPr marL="109728" indent="0">
              <a:buNone/>
            </a:pPr>
            <a:r>
              <a:rPr lang="en-US" dirty="0">
                <a:solidFill>
                  <a:schemeClr val="accent3"/>
                </a:solidFill>
              </a:rPr>
              <a:t>response = </a:t>
            </a:r>
            <a:r>
              <a:rPr lang="en-US" dirty="0" err="1">
                <a:solidFill>
                  <a:schemeClr val="accent3"/>
                </a:solidFill>
              </a:rPr>
              <a:t>requests.get</a:t>
            </a:r>
            <a:r>
              <a:rPr lang="en-US" dirty="0">
                <a:solidFill>
                  <a:schemeClr val="accent3"/>
                </a:solidFill>
              </a:rPr>
              <a:t>("https://api.thedogapi.com/v1/breeds</a:t>
            </a:r>
            <a:r>
              <a:rPr lang="en-US" dirty="0" smtClean="0">
                <a:solidFill>
                  <a:schemeClr val="accent3"/>
                </a:solidFill>
              </a:rPr>
              <a:t>")</a:t>
            </a:r>
            <a:endParaRPr lang="ru-RU" dirty="0" smtClean="0">
              <a:solidFill>
                <a:schemeClr val="accent3"/>
              </a:solidFill>
            </a:endParaRPr>
          </a:p>
          <a:p>
            <a:pPr marL="109728" indent="0">
              <a:buNone/>
            </a:pPr>
            <a:r>
              <a:rPr lang="en-US" dirty="0" err="1" smtClean="0">
                <a:solidFill>
                  <a:schemeClr val="accent3"/>
                </a:solidFill>
              </a:rPr>
              <a:t>response.text</a:t>
            </a:r>
            <a:endParaRPr lang="ru-RU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80077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620688"/>
            <a:ext cx="8229600" cy="1066800"/>
          </a:xfrm>
        </p:spPr>
        <p:txBody>
          <a:bodyPr/>
          <a:lstStyle/>
          <a:p>
            <a:r>
              <a:rPr lang="en-US" dirty="0"/>
              <a:t>Request </a:t>
            </a:r>
            <a:r>
              <a:rPr lang="ru-RU" dirty="0"/>
              <a:t>и </a:t>
            </a:r>
            <a:r>
              <a:rPr lang="en-US" dirty="0"/>
              <a:t>Response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5089752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ru-RU" dirty="0"/>
              <a:t>Все взаимодействия между клиентом (в нашем случае консолью Python) и API разделены на запрос (</a:t>
            </a:r>
            <a:r>
              <a:rPr lang="ru-RU" dirty="0" err="1"/>
              <a:t>request</a:t>
            </a:r>
            <a:r>
              <a:rPr lang="ru-RU" dirty="0"/>
              <a:t>) и ответ (</a:t>
            </a:r>
            <a:r>
              <a:rPr lang="ru-RU" dirty="0" err="1"/>
              <a:t>response</a:t>
            </a:r>
            <a:r>
              <a:rPr lang="ru-RU" dirty="0" smtClean="0"/>
              <a:t>):</a:t>
            </a:r>
            <a:endParaRPr lang="en-US" dirty="0" smtClean="0"/>
          </a:p>
          <a:p>
            <a:pPr marL="109728" indent="0">
              <a:buNone/>
            </a:pPr>
            <a:endParaRPr lang="ru-RU" dirty="0"/>
          </a:p>
          <a:p>
            <a:r>
              <a:rPr lang="ru-RU" dirty="0" err="1"/>
              <a:t>request</a:t>
            </a:r>
            <a:r>
              <a:rPr lang="ru-RU" dirty="0"/>
              <a:t> содержит данные запроса API: базовый URL, конечную точку, используемый метод, заголовки и т. д</a:t>
            </a:r>
            <a:r>
              <a:rPr lang="ru-RU" dirty="0" smtClean="0"/>
              <a:t>.</a:t>
            </a:r>
            <a:endParaRPr lang="en-US" dirty="0" smtClean="0"/>
          </a:p>
          <a:p>
            <a:endParaRPr lang="ru-RU" dirty="0"/>
          </a:p>
          <a:p>
            <a:r>
              <a:rPr lang="ru-RU" dirty="0" err="1"/>
              <a:t>response</a:t>
            </a:r>
            <a:r>
              <a:rPr lang="ru-RU" dirty="0"/>
              <a:t> содержит соответствующие данные, возвращаемые сервером, в том числе контент, код состояния и заголовки.</a:t>
            </a:r>
          </a:p>
          <a:p>
            <a:pPr marL="109728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922077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Городская">
  <a:themeElements>
    <a:clrScheme name="Городская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Городская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Городская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103</TotalTime>
  <Words>532</Words>
  <Application>Microsoft Office PowerPoint</Application>
  <PresentationFormat>Экран (4:3)</PresentationFormat>
  <Paragraphs>103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1" baseType="lpstr">
      <vt:lpstr>Georgia</vt:lpstr>
      <vt:lpstr>Trebuchet MS</vt:lpstr>
      <vt:lpstr>Wingdings 2</vt:lpstr>
      <vt:lpstr>Городская</vt:lpstr>
      <vt:lpstr>API (Application programming interface)</vt:lpstr>
      <vt:lpstr>Цель урока:</vt:lpstr>
      <vt:lpstr>Знакомство с API</vt:lpstr>
      <vt:lpstr>SOAP vs REST </vt:lpstr>
      <vt:lpstr>requests и API</vt:lpstr>
      <vt:lpstr>Обращение к API с помощью Python</vt:lpstr>
      <vt:lpstr>Создание запроса</vt:lpstr>
      <vt:lpstr>Получение данных</vt:lpstr>
      <vt:lpstr>Request и Response</vt:lpstr>
      <vt:lpstr>Описание, атрибуты и методы объекта requests.Response </vt:lpstr>
      <vt:lpstr>Коды состояний HTTP</vt:lpstr>
      <vt:lpstr>Заголовки HTTP</vt:lpstr>
      <vt:lpstr>Содержание ответа </vt:lpstr>
      <vt:lpstr>Содержание ответа </vt:lpstr>
      <vt:lpstr>Методы HTTP</vt:lpstr>
      <vt:lpstr>Аутентификация </vt:lpstr>
      <vt:lpstr>Ключи API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API (Application programming interface)</dc:title>
  <dc:creator>Пользователь Windows</dc:creator>
  <cp:lastModifiedBy>user</cp:lastModifiedBy>
  <cp:revision>8</cp:revision>
  <dcterms:created xsi:type="dcterms:W3CDTF">2024-09-24T16:44:00Z</dcterms:created>
  <dcterms:modified xsi:type="dcterms:W3CDTF">2024-09-25T04:49:33Z</dcterms:modified>
</cp:coreProperties>
</file>