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9" r:id="rId2"/>
    <p:sldId id="282" r:id="rId3"/>
    <p:sldId id="280" r:id="rId4"/>
    <p:sldId id="281" r:id="rId5"/>
  </p:sldIdLst>
  <p:sldSz cx="18288000" cy="10287000"/>
  <p:notesSz cx="6858000" cy="9144000"/>
  <p:embeddedFontLst>
    <p:embeddedFont>
      <p:font typeface="맑은 고딕" panose="020B0503020000020004" pitchFamily="50" charset="-127"/>
      <p:regular r:id="rId6"/>
      <p:bold r:id="rId7"/>
    </p:embeddedFont>
    <p:embeddedFont>
      <p:font typeface="Canva Sans" panose="020B0600000101010101" charset="0"/>
      <p:regular r:id="rId8"/>
    </p:embeddedFont>
    <p:embeddedFont>
      <p:font typeface="Canva Sans Bold" panose="020B0600000101010101" charset="0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B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39" autoAdjust="0"/>
    <p:restoredTop sz="94622" autoAdjust="0"/>
  </p:normalViewPr>
  <p:slideViewPr>
    <p:cSldViewPr>
      <p:cViewPr varScale="1">
        <p:scale>
          <a:sx n="52" d="100"/>
          <a:sy n="52" d="100"/>
        </p:scale>
        <p:origin x="138" y="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직사각형 381"/>
          <p:cNvSpPr/>
          <p:nvPr/>
        </p:nvSpPr>
        <p:spPr>
          <a:xfrm>
            <a:off x="3661006" y="4685854"/>
            <a:ext cx="776455" cy="800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395972" y="4676013"/>
            <a:ext cx="1752600" cy="8001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dirty="0" smtClean="0">
                <a:solidFill>
                  <a:schemeClr val="tx1"/>
                </a:solidFill>
              </a:rPr>
              <a:t>펫 종류</a:t>
            </a:r>
            <a:endParaRPr lang="ko-KR" altLang="en-US" sz="2600" dirty="0">
              <a:solidFill>
                <a:schemeClr val="tx1"/>
              </a:solidFill>
            </a:endParaRPr>
          </a:p>
        </p:txBody>
      </p:sp>
      <p:sp>
        <p:nvSpPr>
          <p:cNvPr id="4" name="다이아몬드 3"/>
          <p:cNvSpPr/>
          <p:nvPr/>
        </p:nvSpPr>
        <p:spPr>
          <a:xfrm>
            <a:off x="6420200" y="6920867"/>
            <a:ext cx="2057400" cy="990600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펫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62142" y="3685165"/>
            <a:ext cx="1611285" cy="88963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685234" y="4686300"/>
            <a:ext cx="1752600" cy="8001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dirty="0" smtClean="0">
                <a:solidFill>
                  <a:schemeClr val="tx1"/>
                </a:solidFill>
              </a:rPr>
              <a:t>회원</a:t>
            </a:r>
            <a:endParaRPr lang="ko-KR" altLang="en-US" sz="26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1506200" y="4676013"/>
            <a:ext cx="1752600" cy="8001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dirty="0" smtClean="0">
                <a:solidFill>
                  <a:schemeClr val="tx1"/>
                </a:solidFill>
              </a:rPr>
              <a:t>주소</a:t>
            </a:r>
            <a:endParaRPr lang="ko-KR" altLang="en-US" sz="2600" dirty="0">
              <a:solidFill>
                <a:schemeClr val="tx1"/>
              </a:solidFill>
            </a:endParaRPr>
          </a:p>
        </p:txBody>
      </p:sp>
      <p:sp>
        <p:nvSpPr>
          <p:cNvPr id="44" name="다이아몬드 43"/>
          <p:cNvSpPr/>
          <p:nvPr/>
        </p:nvSpPr>
        <p:spPr>
          <a:xfrm>
            <a:off x="9710342" y="6920867"/>
            <a:ext cx="2057400" cy="990600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상품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다이아몬드 44"/>
          <p:cNvSpPr/>
          <p:nvPr/>
        </p:nvSpPr>
        <p:spPr>
          <a:xfrm>
            <a:off x="7243572" y="2843310"/>
            <a:ext cx="2057400" cy="990600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 smtClean="0">
                <a:solidFill>
                  <a:schemeClr val="tx1"/>
                </a:solidFill>
              </a:rPr>
              <a:t>게시판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46" name="다이아몬드 45"/>
          <p:cNvSpPr/>
          <p:nvPr/>
        </p:nvSpPr>
        <p:spPr>
          <a:xfrm>
            <a:off x="11359369" y="1534789"/>
            <a:ext cx="2057400" cy="990600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댓글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33746" y="4631246"/>
            <a:ext cx="1240655" cy="88963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547458" y="5580978"/>
            <a:ext cx="1240655" cy="88963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나이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547458" y="2739083"/>
            <a:ext cx="1240655" cy="88963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547458" y="1784737"/>
            <a:ext cx="1240655" cy="88963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>
                <a:solidFill>
                  <a:schemeClr val="tx1"/>
                </a:solidFill>
              </a:rPr>
              <a:t>아이디</a:t>
            </a:r>
            <a:endParaRPr lang="ko-KR" altLang="en-US" u="sng" dirty="0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547456" y="6527482"/>
            <a:ext cx="1240655" cy="88963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성별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547456" y="7475988"/>
            <a:ext cx="1240655" cy="88963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/>
          <p:cNvCxnSpPr>
            <a:stCxn id="53" idx="6"/>
            <a:endCxn id="41" idx="1"/>
          </p:cNvCxnSpPr>
          <p:nvPr/>
        </p:nvCxnSpPr>
        <p:spPr>
          <a:xfrm>
            <a:off x="1788113" y="2229555"/>
            <a:ext cx="897121" cy="2856795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2" idx="6"/>
            <a:endCxn id="41" idx="1"/>
          </p:cNvCxnSpPr>
          <p:nvPr/>
        </p:nvCxnSpPr>
        <p:spPr>
          <a:xfrm>
            <a:off x="1788113" y="3183901"/>
            <a:ext cx="897121" cy="1902449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13" idx="6"/>
            <a:endCxn id="41" idx="1"/>
          </p:cNvCxnSpPr>
          <p:nvPr/>
        </p:nvCxnSpPr>
        <p:spPr>
          <a:xfrm>
            <a:off x="1973427" y="4129983"/>
            <a:ext cx="711807" cy="956367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47" idx="6"/>
            <a:endCxn id="41" idx="1"/>
          </p:cNvCxnSpPr>
          <p:nvPr/>
        </p:nvCxnSpPr>
        <p:spPr>
          <a:xfrm>
            <a:off x="1774401" y="5076064"/>
            <a:ext cx="910833" cy="10286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48" idx="6"/>
            <a:endCxn id="41" idx="1"/>
          </p:cNvCxnSpPr>
          <p:nvPr/>
        </p:nvCxnSpPr>
        <p:spPr>
          <a:xfrm flipV="1">
            <a:off x="1788113" y="5086350"/>
            <a:ext cx="897121" cy="939446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5" idx="6"/>
            <a:endCxn id="41" idx="1"/>
          </p:cNvCxnSpPr>
          <p:nvPr/>
        </p:nvCxnSpPr>
        <p:spPr>
          <a:xfrm flipV="1">
            <a:off x="1788111" y="5086350"/>
            <a:ext cx="897123" cy="188595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56" idx="6"/>
            <a:endCxn id="41" idx="1"/>
          </p:cNvCxnSpPr>
          <p:nvPr/>
        </p:nvCxnSpPr>
        <p:spPr>
          <a:xfrm flipV="1">
            <a:off x="1788111" y="5086350"/>
            <a:ext cx="897123" cy="2834456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5594545" y="3718248"/>
            <a:ext cx="1240655" cy="88963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>
                <a:solidFill>
                  <a:schemeClr val="tx1"/>
                </a:solidFill>
              </a:rPr>
              <a:t>분류</a:t>
            </a:r>
            <a:endParaRPr lang="ko-KR" altLang="en-US" u="sng" dirty="0">
              <a:solidFill>
                <a:schemeClr val="tx1"/>
              </a:solidFill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14554200" y="4631246"/>
            <a:ext cx="1240655" cy="88963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>
                <a:solidFill>
                  <a:schemeClr val="tx1"/>
                </a:solidFill>
              </a:rPr>
              <a:t>지역</a:t>
            </a:r>
            <a:endParaRPr lang="ko-KR" altLang="en-US" u="sng" dirty="0">
              <a:solidFill>
                <a:schemeClr val="tx1"/>
              </a:solidFill>
            </a:endParaRPr>
          </a:p>
        </p:txBody>
      </p:sp>
      <p:cxnSp>
        <p:nvCxnSpPr>
          <p:cNvPr id="102" name="직선 연결선 101"/>
          <p:cNvCxnSpPr>
            <a:stCxn id="100" idx="5"/>
            <a:endCxn id="7" idx="1"/>
          </p:cNvCxnSpPr>
          <p:nvPr/>
        </p:nvCxnSpPr>
        <p:spPr>
          <a:xfrm>
            <a:off x="6653510" y="4477599"/>
            <a:ext cx="742462" cy="598464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101" idx="2"/>
            <a:endCxn id="43" idx="3"/>
          </p:cNvCxnSpPr>
          <p:nvPr/>
        </p:nvCxnSpPr>
        <p:spPr>
          <a:xfrm flipH="1" flipV="1">
            <a:off x="13258800" y="5076063"/>
            <a:ext cx="1295400" cy="1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41" idx="2"/>
            <a:endCxn id="44" idx="2"/>
          </p:cNvCxnSpPr>
          <p:nvPr/>
        </p:nvCxnSpPr>
        <p:spPr>
          <a:xfrm rot="16200000" flipH="1">
            <a:off x="5937755" y="3110179"/>
            <a:ext cx="2425067" cy="7177508"/>
          </a:xfrm>
          <a:prstGeom prst="bentConnector3">
            <a:avLst>
              <a:gd name="adj1" fmla="val 185625"/>
            </a:avLst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/>
          <p:cNvSpPr/>
          <p:nvPr/>
        </p:nvSpPr>
        <p:spPr>
          <a:xfrm>
            <a:off x="4704332" y="8730245"/>
            <a:ext cx="1240655" cy="88963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>
                <a:solidFill>
                  <a:schemeClr val="tx1"/>
                </a:solidFill>
              </a:rPr>
              <a:t>번호</a:t>
            </a:r>
            <a:endParaRPr lang="ko-KR" altLang="en-US" u="sng" dirty="0">
              <a:solidFill>
                <a:schemeClr val="tx1"/>
              </a:solidFill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6095271" y="8730245"/>
            <a:ext cx="1240655" cy="88963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7485751" y="8730244"/>
            <a:ext cx="1240655" cy="88963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나이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8876231" y="8730244"/>
            <a:ext cx="1240655" cy="88963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성별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4" name="직선 연결선 123"/>
          <p:cNvCxnSpPr>
            <a:stCxn id="120" idx="0"/>
            <a:endCxn id="4" idx="2"/>
          </p:cNvCxnSpPr>
          <p:nvPr/>
        </p:nvCxnSpPr>
        <p:spPr>
          <a:xfrm flipV="1">
            <a:off x="5324660" y="7911467"/>
            <a:ext cx="2124240" cy="818778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>
            <a:stCxn id="121" idx="0"/>
            <a:endCxn id="4" idx="2"/>
          </p:cNvCxnSpPr>
          <p:nvPr/>
        </p:nvCxnSpPr>
        <p:spPr>
          <a:xfrm flipV="1">
            <a:off x="6715599" y="7911467"/>
            <a:ext cx="733301" cy="818778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stCxn id="122" idx="0"/>
            <a:endCxn id="4" idx="2"/>
          </p:cNvCxnSpPr>
          <p:nvPr/>
        </p:nvCxnSpPr>
        <p:spPr>
          <a:xfrm flipH="1" flipV="1">
            <a:off x="7448900" y="7911467"/>
            <a:ext cx="657179" cy="818777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>
            <a:stCxn id="123" idx="0"/>
            <a:endCxn id="4" idx="2"/>
          </p:cNvCxnSpPr>
          <p:nvPr/>
        </p:nvCxnSpPr>
        <p:spPr>
          <a:xfrm flipH="1" flipV="1">
            <a:off x="7448900" y="7911467"/>
            <a:ext cx="2047659" cy="818777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>
            <a:stCxn id="4" idx="3"/>
            <a:endCxn id="44" idx="1"/>
          </p:cNvCxnSpPr>
          <p:nvPr/>
        </p:nvCxnSpPr>
        <p:spPr>
          <a:xfrm>
            <a:off x="8477600" y="7416167"/>
            <a:ext cx="123274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타원 143"/>
          <p:cNvSpPr/>
          <p:nvPr/>
        </p:nvSpPr>
        <p:spPr>
          <a:xfrm>
            <a:off x="11191887" y="9081134"/>
            <a:ext cx="1240655" cy="88963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5" name="타원 144"/>
          <p:cNvSpPr/>
          <p:nvPr/>
        </p:nvSpPr>
        <p:spPr>
          <a:xfrm>
            <a:off x="12533586" y="8833589"/>
            <a:ext cx="1240655" cy="88963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갯수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타원 145"/>
          <p:cNvSpPr/>
          <p:nvPr/>
        </p:nvSpPr>
        <p:spPr>
          <a:xfrm>
            <a:off x="13416769" y="8037090"/>
            <a:ext cx="1240655" cy="88963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7" name="타원 146"/>
          <p:cNvSpPr/>
          <p:nvPr/>
        </p:nvSpPr>
        <p:spPr>
          <a:xfrm>
            <a:off x="13419922" y="7059402"/>
            <a:ext cx="1240655" cy="88963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타원 147"/>
          <p:cNvSpPr/>
          <p:nvPr/>
        </p:nvSpPr>
        <p:spPr>
          <a:xfrm>
            <a:off x="13258800" y="6081714"/>
            <a:ext cx="1240655" cy="88963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>
                <a:solidFill>
                  <a:schemeClr val="tx1"/>
                </a:solidFill>
              </a:rPr>
              <a:t>번호</a:t>
            </a:r>
            <a:endParaRPr lang="ko-KR" altLang="en-US" u="sng" dirty="0">
              <a:solidFill>
                <a:schemeClr val="tx1"/>
              </a:solidFill>
            </a:endParaRPr>
          </a:p>
        </p:txBody>
      </p:sp>
      <p:cxnSp>
        <p:nvCxnSpPr>
          <p:cNvPr id="149" name="직선 연결선 148"/>
          <p:cNvCxnSpPr>
            <a:stCxn id="148" idx="2"/>
            <a:endCxn id="44" idx="3"/>
          </p:cNvCxnSpPr>
          <p:nvPr/>
        </p:nvCxnSpPr>
        <p:spPr>
          <a:xfrm flipH="1">
            <a:off x="11767742" y="6526532"/>
            <a:ext cx="1491058" cy="889635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>
            <a:stCxn id="147" idx="2"/>
            <a:endCxn id="44" idx="3"/>
          </p:cNvCxnSpPr>
          <p:nvPr/>
        </p:nvCxnSpPr>
        <p:spPr>
          <a:xfrm flipH="1" flipV="1">
            <a:off x="11767742" y="7416167"/>
            <a:ext cx="1652180" cy="88053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>
            <a:stCxn id="146" idx="2"/>
            <a:endCxn id="44" idx="3"/>
          </p:cNvCxnSpPr>
          <p:nvPr/>
        </p:nvCxnSpPr>
        <p:spPr>
          <a:xfrm flipH="1" flipV="1">
            <a:off x="11767742" y="7416167"/>
            <a:ext cx="1649027" cy="1065741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145" idx="1"/>
            <a:endCxn id="44" idx="3"/>
          </p:cNvCxnSpPr>
          <p:nvPr/>
        </p:nvCxnSpPr>
        <p:spPr>
          <a:xfrm flipH="1" flipV="1">
            <a:off x="11767742" y="7416167"/>
            <a:ext cx="947534" cy="1547706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>
            <a:stCxn id="144" idx="0"/>
            <a:endCxn id="44" idx="3"/>
          </p:cNvCxnSpPr>
          <p:nvPr/>
        </p:nvCxnSpPr>
        <p:spPr>
          <a:xfrm flipH="1" flipV="1">
            <a:off x="11767742" y="7416167"/>
            <a:ext cx="44473" cy="1664967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7" idx="2"/>
            <a:endCxn id="4" idx="0"/>
          </p:cNvCxnSpPr>
          <p:nvPr/>
        </p:nvCxnSpPr>
        <p:spPr>
          <a:xfrm rot="5400000">
            <a:off x="7138209" y="5786804"/>
            <a:ext cx="1444754" cy="823372"/>
          </a:xfrm>
          <a:prstGeom prst="bentConnector3">
            <a:avLst>
              <a:gd name="adj1" fmla="val 50000"/>
            </a:avLst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41" idx="0"/>
            <a:endCxn id="45" idx="1"/>
          </p:cNvCxnSpPr>
          <p:nvPr/>
        </p:nvCxnSpPr>
        <p:spPr>
          <a:xfrm rot="5400000" flipH="1" flipV="1">
            <a:off x="4728708" y="2171436"/>
            <a:ext cx="1347690" cy="3682038"/>
          </a:xfrm>
          <a:prstGeom prst="bentConnector2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꺾인 연결선 170"/>
          <p:cNvCxnSpPr>
            <a:stCxn id="43" idx="0"/>
            <a:endCxn id="45" idx="3"/>
          </p:cNvCxnSpPr>
          <p:nvPr/>
        </p:nvCxnSpPr>
        <p:spPr>
          <a:xfrm rot="16200000" flipV="1">
            <a:off x="10173035" y="2466548"/>
            <a:ext cx="1337403" cy="3081528"/>
          </a:xfrm>
          <a:prstGeom prst="bentConnector2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>
            <a:stCxn id="7" idx="0"/>
            <a:endCxn id="45" idx="2"/>
          </p:cNvCxnSpPr>
          <p:nvPr/>
        </p:nvCxnSpPr>
        <p:spPr>
          <a:xfrm flipV="1">
            <a:off x="8272272" y="3833910"/>
            <a:ext cx="0" cy="842103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꺾인 연결선 179"/>
          <p:cNvCxnSpPr>
            <a:stCxn id="46" idx="1"/>
            <a:endCxn id="45" idx="0"/>
          </p:cNvCxnSpPr>
          <p:nvPr/>
        </p:nvCxnSpPr>
        <p:spPr>
          <a:xfrm rot="10800000" flipV="1">
            <a:off x="8272273" y="2030088"/>
            <a:ext cx="3087097" cy="813221"/>
          </a:xfrm>
          <a:prstGeom prst="bentConnector2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타원 183"/>
          <p:cNvSpPr/>
          <p:nvPr/>
        </p:nvSpPr>
        <p:spPr>
          <a:xfrm>
            <a:off x="5460189" y="1067963"/>
            <a:ext cx="1240655" cy="88963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5" name="타원 184"/>
          <p:cNvSpPr/>
          <p:nvPr/>
        </p:nvSpPr>
        <p:spPr>
          <a:xfrm>
            <a:off x="4902625" y="2167502"/>
            <a:ext cx="1240655" cy="88963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6902850" y="985385"/>
            <a:ext cx="1240655" cy="88963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>
                <a:solidFill>
                  <a:schemeClr val="tx1"/>
                </a:solidFill>
              </a:rPr>
              <a:t>번호</a:t>
            </a:r>
            <a:endParaRPr lang="ko-KR" altLang="en-US" u="sng" dirty="0">
              <a:solidFill>
                <a:schemeClr val="tx1"/>
              </a:solidFill>
            </a:endParaRPr>
          </a:p>
        </p:txBody>
      </p:sp>
      <p:sp>
        <p:nvSpPr>
          <p:cNvPr id="191" name="타원 190"/>
          <p:cNvSpPr/>
          <p:nvPr/>
        </p:nvSpPr>
        <p:spPr>
          <a:xfrm>
            <a:off x="14028862" y="1432168"/>
            <a:ext cx="1240655" cy="88963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>
                <a:solidFill>
                  <a:schemeClr val="tx1"/>
                </a:solidFill>
              </a:rPr>
              <a:t>번호</a:t>
            </a:r>
            <a:endParaRPr lang="ko-KR" altLang="en-US" u="sng" dirty="0">
              <a:solidFill>
                <a:schemeClr val="tx1"/>
              </a:solidFill>
            </a:endParaRPr>
          </a:p>
        </p:txBody>
      </p:sp>
      <p:sp>
        <p:nvSpPr>
          <p:cNvPr id="192" name="타원 191"/>
          <p:cNvSpPr/>
          <p:nvPr/>
        </p:nvSpPr>
        <p:spPr>
          <a:xfrm>
            <a:off x="13564261" y="2483233"/>
            <a:ext cx="1240655" cy="88963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3" name="직선 연결선 192"/>
          <p:cNvCxnSpPr>
            <a:stCxn id="190" idx="4"/>
          </p:cNvCxnSpPr>
          <p:nvPr/>
        </p:nvCxnSpPr>
        <p:spPr>
          <a:xfrm>
            <a:off x="7523178" y="1875020"/>
            <a:ext cx="271394" cy="1182117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/>
          <p:cNvCxnSpPr>
            <a:stCxn id="184" idx="5"/>
          </p:cNvCxnSpPr>
          <p:nvPr/>
        </p:nvCxnSpPr>
        <p:spPr>
          <a:xfrm>
            <a:off x="6519154" y="1827314"/>
            <a:ext cx="1273949" cy="1250864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>
            <a:stCxn id="185" idx="6"/>
          </p:cNvCxnSpPr>
          <p:nvPr/>
        </p:nvCxnSpPr>
        <p:spPr>
          <a:xfrm>
            <a:off x="6143280" y="2612320"/>
            <a:ext cx="1649823" cy="469928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46" idx="3"/>
            <a:endCxn id="191" idx="2"/>
          </p:cNvCxnSpPr>
          <p:nvPr/>
        </p:nvCxnSpPr>
        <p:spPr>
          <a:xfrm flipV="1">
            <a:off x="13416769" y="1876986"/>
            <a:ext cx="612093" cy="153103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>
            <a:stCxn id="46" idx="3"/>
            <a:endCxn id="192" idx="1"/>
          </p:cNvCxnSpPr>
          <p:nvPr/>
        </p:nvCxnSpPr>
        <p:spPr>
          <a:xfrm>
            <a:off x="13416769" y="2030089"/>
            <a:ext cx="329182" cy="583428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꺾인 연결선 212"/>
          <p:cNvCxnSpPr>
            <a:stCxn id="7" idx="3"/>
            <a:endCxn id="44" idx="0"/>
          </p:cNvCxnSpPr>
          <p:nvPr/>
        </p:nvCxnSpPr>
        <p:spPr>
          <a:xfrm>
            <a:off x="9148572" y="5076063"/>
            <a:ext cx="1590470" cy="1844804"/>
          </a:xfrm>
          <a:prstGeom prst="bentConnector2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꺾인 연결선 227"/>
          <p:cNvCxnSpPr>
            <a:stCxn id="41" idx="3"/>
            <a:endCxn id="4" idx="1"/>
          </p:cNvCxnSpPr>
          <p:nvPr/>
        </p:nvCxnSpPr>
        <p:spPr>
          <a:xfrm>
            <a:off x="4437834" y="5086350"/>
            <a:ext cx="1982366" cy="2329817"/>
          </a:xfrm>
          <a:prstGeom prst="bentConnector3">
            <a:avLst>
              <a:gd name="adj1" fmla="val 50000"/>
            </a:avLst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연결선 261"/>
          <p:cNvCxnSpPr/>
          <p:nvPr/>
        </p:nvCxnSpPr>
        <p:spPr>
          <a:xfrm flipV="1">
            <a:off x="4648200" y="4876039"/>
            <a:ext cx="0" cy="400048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4" name="그룹 333"/>
          <p:cNvGrpSpPr/>
          <p:nvPr/>
        </p:nvGrpSpPr>
        <p:grpSpPr>
          <a:xfrm>
            <a:off x="6048767" y="7216143"/>
            <a:ext cx="428233" cy="400048"/>
            <a:chOff x="5775971" y="5232212"/>
            <a:chExt cx="428233" cy="400048"/>
          </a:xfrm>
        </p:grpSpPr>
        <p:cxnSp>
          <p:nvCxnSpPr>
            <p:cNvPr id="57" name="직선 연결선 56"/>
            <p:cNvCxnSpPr/>
            <p:nvPr/>
          </p:nvCxnSpPr>
          <p:spPr>
            <a:xfrm flipH="1">
              <a:off x="5986338" y="5270561"/>
              <a:ext cx="217866" cy="165743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타원 69"/>
            <p:cNvSpPr/>
            <p:nvPr/>
          </p:nvSpPr>
          <p:spPr>
            <a:xfrm flipH="1">
              <a:off x="5775971" y="5337550"/>
              <a:ext cx="205661" cy="19751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1" name="직선 연결선 330"/>
            <p:cNvCxnSpPr/>
            <p:nvPr/>
          </p:nvCxnSpPr>
          <p:spPr>
            <a:xfrm flipV="1">
              <a:off x="5986338" y="5232212"/>
              <a:ext cx="0" cy="400048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직선 연결선 332"/>
            <p:cNvCxnSpPr/>
            <p:nvPr/>
          </p:nvCxnSpPr>
          <p:spPr>
            <a:xfrm>
              <a:off x="5986338" y="5432236"/>
              <a:ext cx="217866" cy="165743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5" name="직선 연결선 334"/>
          <p:cNvCxnSpPr/>
          <p:nvPr/>
        </p:nvCxnSpPr>
        <p:spPr>
          <a:xfrm rot="16200000" flipV="1">
            <a:off x="3561533" y="5486667"/>
            <a:ext cx="0" cy="400048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직선 연결선 335"/>
          <p:cNvCxnSpPr/>
          <p:nvPr/>
        </p:nvCxnSpPr>
        <p:spPr>
          <a:xfrm rot="5400000" flipV="1">
            <a:off x="3563890" y="4264181"/>
            <a:ext cx="0" cy="400048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직선 연결선 336"/>
          <p:cNvCxnSpPr/>
          <p:nvPr/>
        </p:nvCxnSpPr>
        <p:spPr>
          <a:xfrm rot="5400000" flipV="1">
            <a:off x="8272705" y="5476876"/>
            <a:ext cx="0" cy="400048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연결선 338"/>
          <p:cNvCxnSpPr/>
          <p:nvPr/>
        </p:nvCxnSpPr>
        <p:spPr>
          <a:xfrm flipV="1">
            <a:off x="9372600" y="4876039"/>
            <a:ext cx="0" cy="400048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직선 연결선 339"/>
          <p:cNvCxnSpPr/>
          <p:nvPr/>
        </p:nvCxnSpPr>
        <p:spPr>
          <a:xfrm rot="5400000" flipV="1">
            <a:off x="8263180" y="4264181"/>
            <a:ext cx="0" cy="400048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1" name="그룹 340"/>
          <p:cNvGrpSpPr/>
          <p:nvPr/>
        </p:nvGrpSpPr>
        <p:grpSpPr>
          <a:xfrm rot="16200000">
            <a:off x="10524926" y="7900793"/>
            <a:ext cx="428233" cy="400048"/>
            <a:chOff x="5775971" y="5232212"/>
            <a:chExt cx="428233" cy="400048"/>
          </a:xfrm>
        </p:grpSpPr>
        <p:cxnSp>
          <p:nvCxnSpPr>
            <p:cNvPr id="342" name="직선 연결선 341"/>
            <p:cNvCxnSpPr/>
            <p:nvPr/>
          </p:nvCxnSpPr>
          <p:spPr>
            <a:xfrm flipH="1">
              <a:off x="5986338" y="5270561"/>
              <a:ext cx="217866" cy="165743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3" name="타원 342"/>
            <p:cNvSpPr/>
            <p:nvPr/>
          </p:nvSpPr>
          <p:spPr>
            <a:xfrm flipH="1">
              <a:off x="5775971" y="5337550"/>
              <a:ext cx="205661" cy="19751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44" name="직선 연결선 343"/>
            <p:cNvCxnSpPr/>
            <p:nvPr/>
          </p:nvCxnSpPr>
          <p:spPr>
            <a:xfrm flipV="1">
              <a:off x="5986338" y="5232212"/>
              <a:ext cx="0" cy="400048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직선 연결선 344"/>
            <p:cNvCxnSpPr/>
            <p:nvPr/>
          </p:nvCxnSpPr>
          <p:spPr>
            <a:xfrm>
              <a:off x="5986338" y="5432236"/>
              <a:ext cx="217866" cy="165743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7" name="그룹 346"/>
          <p:cNvGrpSpPr/>
          <p:nvPr/>
        </p:nvGrpSpPr>
        <p:grpSpPr>
          <a:xfrm rot="5400000">
            <a:off x="7238801" y="6541575"/>
            <a:ext cx="428233" cy="400048"/>
            <a:chOff x="5775971" y="5232212"/>
            <a:chExt cx="428233" cy="400048"/>
          </a:xfrm>
        </p:grpSpPr>
        <p:cxnSp>
          <p:nvCxnSpPr>
            <p:cNvPr id="348" name="직선 연결선 347"/>
            <p:cNvCxnSpPr/>
            <p:nvPr/>
          </p:nvCxnSpPr>
          <p:spPr>
            <a:xfrm flipH="1">
              <a:off x="5986338" y="5270561"/>
              <a:ext cx="217866" cy="165743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타원 348"/>
            <p:cNvSpPr/>
            <p:nvPr/>
          </p:nvSpPr>
          <p:spPr>
            <a:xfrm flipH="1">
              <a:off x="5775971" y="5337550"/>
              <a:ext cx="205661" cy="19751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50" name="직선 연결선 349"/>
            <p:cNvCxnSpPr/>
            <p:nvPr/>
          </p:nvCxnSpPr>
          <p:spPr>
            <a:xfrm flipV="1">
              <a:off x="5986338" y="5232212"/>
              <a:ext cx="0" cy="400048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직선 연결선 350"/>
            <p:cNvCxnSpPr/>
            <p:nvPr/>
          </p:nvCxnSpPr>
          <p:spPr>
            <a:xfrm>
              <a:off x="5986338" y="5432236"/>
              <a:ext cx="217866" cy="165743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2" name="그룹 351"/>
          <p:cNvGrpSpPr/>
          <p:nvPr/>
        </p:nvGrpSpPr>
        <p:grpSpPr>
          <a:xfrm rot="5400000">
            <a:off x="10515504" y="6541575"/>
            <a:ext cx="428233" cy="400048"/>
            <a:chOff x="5775971" y="5232212"/>
            <a:chExt cx="428233" cy="400048"/>
          </a:xfrm>
        </p:grpSpPr>
        <p:cxnSp>
          <p:nvCxnSpPr>
            <p:cNvPr id="353" name="직선 연결선 352"/>
            <p:cNvCxnSpPr/>
            <p:nvPr/>
          </p:nvCxnSpPr>
          <p:spPr>
            <a:xfrm flipH="1">
              <a:off x="5986338" y="5270561"/>
              <a:ext cx="217866" cy="165743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타원 353"/>
            <p:cNvSpPr/>
            <p:nvPr/>
          </p:nvSpPr>
          <p:spPr>
            <a:xfrm flipH="1">
              <a:off x="5775971" y="5337550"/>
              <a:ext cx="205661" cy="19751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55" name="직선 연결선 354"/>
            <p:cNvCxnSpPr/>
            <p:nvPr/>
          </p:nvCxnSpPr>
          <p:spPr>
            <a:xfrm flipV="1">
              <a:off x="5986338" y="5232212"/>
              <a:ext cx="0" cy="400048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 355"/>
            <p:cNvCxnSpPr/>
            <p:nvPr/>
          </p:nvCxnSpPr>
          <p:spPr>
            <a:xfrm>
              <a:off x="5986338" y="5432236"/>
              <a:ext cx="217866" cy="165743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7" name="직선 연결선 356"/>
          <p:cNvCxnSpPr/>
          <p:nvPr/>
        </p:nvCxnSpPr>
        <p:spPr>
          <a:xfrm rot="5400000" flipV="1">
            <a:off x="12382706" y="4264181"/>
            <a:ext cx="0" cy="400048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직선 연결선 357"/>
          <p:cNvCxnSpPr/>
          <p:nvPr/>
        </p:nvCxnSpPr>
        <p:spPr>
          <a:xfrm rot="5400000" flipV="1">
            <a:off x="8263180" y="2448638"/>
            <a:ext cx="0" cy="400048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9" name="그룹 358"/>
          <p:cNvGrpSpPr/>
          <p:nvPr/>
        </p:nvGrpSpPr>
        <p:grpSpPr>
          <a:xfrm>
            <a:off x="10997760" y="1829616"/>
            <a:ext cx="428233" cy="400048"/>
            <a:chOff x="5775971" y="5232212"/>
            <a:chExt cx="428233" cy="400048"/>
          </a:xfrm>
        </p:grpSpPr>
        <p:cxnSp>
          <p:nvCxnSpPr>
            <p:cNvPr id="360" name="직선 연결선 359"/>
            <p:cNvCxnSpPr/>
            <p:nvPr/>
          </p:nvCxnSpPr>
          <p:spPr>
            <a:xfrm flipH="1">
              <a:off x="5986338" y="5270561"/>
              <a:ext cx="217866" cy="165743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타원 360"/>
            <p:cNvSpPr/>
            <p:nvPr/>
          </p:nvSpPr>
          <p:spPr>
            <a:xfrm flipH="1">
              <a:off x="5775971" y="5337550"/>
              <a:ext cx="205661" cy="19751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62" name="직선 연결선 361"/>
            <p:cNvCxnSpPr/>
            <p:nvPr/>
          </p:nvCxnSpPr>
          <p:spPr>
            <a:xfrm flipV="1">
              <a:off x="5986338" y="5232212"/>
              <a:ext cx="0" cy="400048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직선 연결선 362"/>
            <p:cNvCxnSpPr/>
            <p:nvPr/>
          </p:nvCxnSpPr>
          <p:spPr>
            <a:xfrm>
              <a:off x="5986338" y="5432236"/>
              <a:ext cx="217866" cy="165743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4" name="그룹 363"/>
          <p:cNvGrpSpPr/>
          <p:nvPr/>
        </p:nvGrpSpPr>
        <p:grpSpPr>
          <a:xfrm>
            <a:off x="6891539" y="3138585"/>
            <a:ext cx="428233" cy="400048"/>
            <a:chOff x="5775971" y="5232212"/>
            <a:chExt cx="428233" cy="400048"/>
          </a:xfrm>
        </p:grpSpPr>
        <p:cxnSp>
          <p:nvCxnSpPr>
            <p:cNvPr id="365" name="직선 연결선 364"/>
            <p:cNvCxnSpPr/>
            <p:nvPr/>
          </p:nvCxnSpPr>
          <p:spPr>
            <a:xfrm flipH="1">
              <a:off x="5986338" y="5270561"/>
              <a:ext cx="217866" cy="165743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타원 365"/>
            <p:cNvSpPr/>
            <p:nvPr/>
          </p:nvSpPr>
          <p:spPr>
            <a:xfrm flipH="1">
              <a:off x="5775971" y="5337550"/>
              <a:ext cx="205661" cy="19751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67" name="직선 연결선 366"/>
            <p:cNvCxnSpPr/>
            <p:nvPr/>
          </p:nvCxnSpPr>
          <p:spPr>
            <a:xfrm flipV="1">
              <a:off x="5986338" y="5232212"/>
              <a:ext cx="0" cy="400048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직선 연결선 367"/>
            <p:cNvCxnSpPr/>
            <p:nvPr/>
          </p:nvCxnSpPr>
          <p:spPr>
            <a:xfrm>
              <a:off x="5986338" y="5432236"/>
              <a:ext cx="217866" cy="165743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9" name="그룹 368"/>
          <p:cNvGrpSpPr/>
          <p:nvPr/>
        </p:nvGrpSpPr>
        <p:grpSpPr>
          <a:xfrm rot="16200000">
            <a:off x="8045914" y="3826729"/>
            <a:ext cx="428233" cy="400048"/>
            <a:chOff x="5775971" y="5232212"/>
            <a:chExt cx="428233" cy="400048"/>
          </a:xfrm>
        </p:grpSpPr>
        <p:cxnSp>
          <p:nvCxnSpPr>
            <p:cNvPr id="370" name="직선 연결선 369"/>
            <p:cNvCxnSpPr/>
            <p:nvPr/>
          </p:nvCxnSpPr>
          <p:spPr>
            <a:xfrm flipH="1">
              <a:off x="5986338" y="5270561"/>
              <a:ext cx="217866" cy="165743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1" name="타원 370"/>
            <p:cNvSpPr/>
            <p:nvPr/>
          </p:nvSpPr>
          <p:spPr>
            <a:xfrm flipH="1">
              <a:off x="5775971" y="5337550"/>
              <a:ext cx="205661" cy="19751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72" name="직선 연결선 371"/>
            <p:cNvCxnSpPr/>
            <p:nvPr/>
          </p:nvCxnSpPr>
          <p:spPr>
            <a:xfrm flipV="1">
              <a:off x="5986338" y="5232212"/>
              <a:ext cx="0" cy="400048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직선 연결선 372"/>
            <p:cNvCxnSpPr/>
            <p:nvPr/>
          </p:nvCxnSpPr>
          <p:spPr>
            <a:xfrm>
              <a:off x="5986338" y="5432236"/>
              <a:ext cx="217866" cy="165743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4" name="그룹 373"/>
          <p:cNvGrpSpPr/>
          <p:nvPr/>
        </p:nvGrpSpPr>
        <p:grpSpPr>
          <a:xfrm rot="10800000">
            <a:off x="9184186" y="3128747"/>
            <a:ext cx="428233" cy="400048"/>
            <a:chOff x="5775971" y="5232212"/>
            <a:chExt cx="428233" cy="400048"/>
          </a:xfrm>
        </p:grpSpPr>
        <p:cxnSp>
          <p:nvCxnSpPr>
            <p:cNvPr id="375" name="직선 연결선 374"/>
            <p:cNvCxnSpPr/>
            <p:nvPr/>
          </p:nvCxnSpPr>
          <p:spPr>
            <a:xfrm flipH="1">
              <a:off x="5986338" y="5270561"/>
              <a:ext cx="217866" cy="165743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6" name="타원 375"/>
            <p:cNvSpPr/>
            <p:nvPr/>
          </p:nvSpPr>
          <p:spPr>
            <a:xfrm flipH="1">
              <a:off x="5775971" y="5337550"/>
              <a:ext cx="205661" cy="19751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77" name="직선 연결선 376"/>
            <p:cNvCxnSpPr/>
            <p:nvPr/>
          </p:nvCxnSpPr>
          <p:spPr>
            <a:xfrm flipV="1">
              <a:off x="5986338" y="5232212"/>
              <a:ext cx="0" cy="400048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직선 연결선 377"/>
            <p:cNvCxnSpPr/>
            <p:nvPr/>
          </p:nvCxnSpPr>
          <p:spPr>
            <a:xfrm>
              <a:off x="5986338" y="5432236"/>
              <a:ext cx="217866" cy="165743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9" name="꺾인 연결선 378"/>
          <p:cNvCxnSpPr>
            <a:stCxn id="46" idx="0"/>
            <a:endCxn id="382" idx="0"/>
          </p:cNvCxnSpPr>
          <p:nvPr/>
        </p:nvCxnSpPr>
        <p:spPr>
          <a:xfrm rot="16200000" flipH="1" flipV="1">
            <a:off x="6643119" y="-1059097"/>
            <a:ext cx="3151065" cy="8338835"/>
          </a:xfrm>
          <a:prstGeom prst="bentConnector3">
            <a:avLst>
              <a:gd name="adj1" fmla="val -33971"/>
            </a:avLst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직선 연결선 417"/>
          <p:cNvCxnSpPr/>
          <p:nvPr/>
        </p:nvCxnSpPr>
        <p:spPr>
          <a:xfrm rot="5400000" flipV="1">
            <a:off x="4049233" y="4264181"/>
            <a:ext cx="0" cy="400048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9" name="그룹 418"/>
          <p:cNvGrpSpPr/>
          <p:nvPr/>
        </p:nvGrpSpPr>
        <p:grpSpPr>
          <a:xfrm rot="5400000">
            <a:off x="12194984" y="1156381"/>
            <a:ext cx="428233" cy="400048"/>
            <a:chOff x="5775971" y="5232212"/>
            <a:chExt cx="428233" cy="400048"/>
          </a:xfrm>
        </p:grpSpPr>
        <p:cxnSp>
          <p:nvCxnSpPr>
            <p:cNvPr id="420" name="직선 연결선 419"/>
            <p:cNvCxnSpPr/>
            <p:nvPr/>
          </p:nvCxnSpPr>
          <p:spPr>
            <a:xfrm flipH="1">
              <a:off x="5986338" y="5270561"/>
              <a:ext cx="217866" cy="165743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1" name="타원 420"/>
            <p:cNvSpPr/>
            <p:nvPr/>
          </p:nvSpPr>
          <p:spPr>
            <a:xfrm flipH="1">
              <a:off x="5775971" y="5337550"/>
              <a:ext cx="205661" cy="19751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22" name="직선 연결선 421"/>
            <p:cNvCxnSpPr/>
            <p:nvPr/>
          </p:nvCxnSpPr>
          <p:spPr>
            <a:xfrm flipV="1">
              <a:off x="5986338" y="5232212"/>
              <a:ext cx="0" cy="400048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직선 연결선 422"/>
            <p:cNvCxnSpPr/>
            <p:nvPr/>
          </p:nvCxnSpPr>
          <p:spPr>
            <a:xfrm>
              <a:off x="5986338" y="5432236"/>
              <a:ext cx="217866" cy="165743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5" name="그룹 424"/>
          <p:cNvGrpSpPr/>
          <p:nvPr/>
        </p:nvGrpSpPr>
        <p:grpSpPr>
          <a:xfrm>
            <a:off x="9339754" y="7200712"/>
            <a:ext cx="428233" cy="400048"/>
            <a:chOff x="5775971" y="5232212"/>
            <a:chExt cx="428233" cy="400048"/>
          </a:xfrm>
        </p:grpSpPr>
        <p:cxnSp>
          <p:nvCxnSpPr>
            <p:cNvPr id="426" name="직선 연결선 425"/>
            <p:cNvCxnSpPr/>
            <p:nvPr/>
          </p:nvCxnSpPr>
          <p:spPr>
            <a:xfrm flipH="1">
              <a:off x="5986338" y="5270561"/>
              <a:ext cx="217866" cy="165743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7" name="타원 426"/>
            <p:cNvSpPr/>
            <p:nvPr/>
          </p:nvSpPr>
          <p:spPr>
            <a:xfrm flipH="1">
              <a:off x="5775971" y="5337550"/>
              <a:ext cx="205661" cy="19751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28" name="직선 연결선 427"/>
            <p:cNvCxnSpPr/>
            <p:nvPr/>
          </p:nvCxnSpPr>
          <p:spPr>
            <a:xfrm flipV="1">
              <a:off x="5986338" y="5232212"/>
              <a:ext cx="0" cy="400048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직선 연결선 428"/>
            <p:cNvCxnSpPr/>
            <p:nvPr/>
          </p:nvCxnSpPr>
          <p:spPr>
            <a:xfrm>
              <a:off x="5986338" y="5432236"/>
              <a:ext cx="217866" cy="165743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5" name="그룹 434"/>
          <p:cNvGrpSpPr/>
          <p:nvPr/>
        </p:nvGrpSpPr>
        <p:grpSpPr>
          <a:xfrm>
            <a:off x="8364193" y="7207856"/>
            <a:ext cx="217866" cy="400048"/>
            <a:chOff x="8384852" y="7203696"/>
            <a:chExt cx="217866" cy="400048"/>
          </a:xfrm>
        </p:grpSpPr>
        <p:cxnSp>
          <p:nvCxnSpPr>
            <p:cNvPr id="431" name="직선 연결선 430"/>
            <p:cNvCxnSpPr/>
            <p:nvPr/>
          </p:nvCxnSpPr>
          <p:spPr>
            <a:xfrm rot="10800000" flipH="1">
              <a:off x="8384852" y="7399652"/>
              <a:ext cx="217866" cy="165743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직선 연결선 432"/>
            <p:cNvCxnSpPr/>
            <p:nvPr/>
          </p:nvCxnSpPr>
          <p:spPr>
            <a:xfrm rot="10800000" flipV="1">
              <a:off x="8602718" y="7203696"/>
              <a:ext cx="0" cy="400048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직선 연결선 433"/>
            <p:cNvCxnSpPr/>
            <p:nvPr/>
          </p:nvCxnSpPr>
          <p:spPr>
            <a:xfrm rot="10800000">
              <a:off x="8384852" y="7237977"/>
              <a:ext cx="217866" cy="165743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24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553200" y="4914900"/>
            <a:ext cx="1752600" cy="90312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dirty="0" smtClean="0">
                <a:solidFill>
                  <a:schemeClr val="tx1"/>
                </a:solidFill>
              </a:rPr>
              <a:t>펫 종류</a:t>
            </a:r>
            <a:endParaRPr lang="ko-KR" altLang="en-US" sz="2600" dirty="0">
              <a:solidFill>
                <a:schemeClr val="tx1"/>
              </a:solidFill>
            </a:endParaRPr>
          </a:p>
        </p:txBody>
      </p:sp>
      <p:sp>
        <p:nvSpPr>
          <p:cNvPr id="4" name="다이아몬드 3"/>
          <p:cNvSpPr/>
          <p:nvPr/>
        </p:nvSpPr>
        <p:spPr>
          <a:xfrm>
            <a:off x="6400800" y="8563747"/>
            <a:ext cx="2057400" cy="990600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펫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138472" y="4914900"/>
            <a:ext cx="1897353" cy="90312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dirty="0" smtClean="0">
                <a:solidFill>
                  <a:schemeClr val="tx1"/>
                </a:solidFill>
              </a:rPr>
              <a:t>회원</a:t>
            </a:r>
            <a:endParaRPr lang="ko-KR" altLang="en-US" sz="26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823175" y="4914900"/>
            <a:ext cx="1752600" cy="90312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dirty="0" smtClean="0">
                <a:solidFill>
                  <a:schemeClr val="tx1"/>
                </a:solidFill>
              </a:rPr>
              <a:t>주소</a:t>
            </a:r>
            <a:endParaRPr lang="ko-KR" altLang="en-US" sz="2600" dirty="0">
              <a:solidFill>
                <a:schemeClr val="tx1"/>
              </a:solidFill>
            </a:endParaRPr>
          </a:p>
        </p:txBody>
      </p:sp>
      <p:sp>
        <p:nvSpPr>
          <p:cNvPr id="45" name="다이아몬드 44"/>
          <p:cNvSpPr/>
          <p:nvPr/>
        </p:nvSpPr>
        <p:spPr>
          <a:xfrm>
            <a:off x="6400800" y="1028700"/>
            <a:ext cx="2057400" cy="990600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 smtClean="0">
                <a:solidFill>
                  <a:schemeClr val="tx1"/>
                </a:solidFill>
              </a:rPr>
              <a:t>작성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46" name="다이아몬드 45"/>
          <p:cNvSpPr/>
          <p:nvPr/>
        </p:nvSpPr>
        <p:spPr>
          <a:xfrm>
            <a:off x="14630400" y="1028699"/>
            <a:ext cx="2057400" cy="990600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작성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68" name="꺾인 연결선 167"/>
          <p:cNvCxnSpPr>
            <a:stCxn id="41" idx="0"/>
            <a:endCxn id="45" idx="2"/>
          </p:cNvCxnSpPr>
          <p:nvPr/>
        </p:nvCxnSpPr>
        <p:spPr>
          <a:xfrm rot="5400000" flipH="1" flipV="1">
            <a:off x="3810524" y="1295925"/>
            <a:ext cx="2895600" cy="4342351"/>
          </a:xfrm>
          <a:prstGeom prst="bentConnector3">
            <a:avLst>
              <a:gd name="adj1" fmla="val 50000"/>
            </a:avLst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꺾인 연결선 170"/>
          <p:cNvCxnSpPr>
            <a:stCxn id="43" idx="0"/>
            <a:endCxn id="45" idx="2"/>
          </p:cNvCxnSpPr>
          <p:nvPr/>
        </p:nvCxnSpPr>
        <p:spPr>
          <a:xfrm rot="16200000" flipV="1">
            <a:off x="8116688" y="1332112"/>
            <a:ext cx="2895600" cy="4269975"/>
          </a:xfrm>
          <a:prstGeom prst="bentConnector3">
            <a:avLst>
              <a:gd name="adj1" fmla="val 50000"/>
            </a:avLst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>
            <a:stCxn id="7" idx="0"/>
            <a:endCxn id="45" idx="2"/>
          </p:cNvCxnSpPr>
          <p:nvPr/>
        </p:nvCxnSpPr>
        <p:spPr>
          <a:xfrm flipV="1">
            <a:off x="7429500" y="2019300"/>
            <a:ext cx="0" cy="28956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꺾인 연결선 227"/>
          <p:cNvCxnSpPr>
            <a:stCxn id="41" idx="2"/>
            <a:endCxn id="4" idx="0"/>
          </p:cNvCxnSpPr>
          <p:nvPr/>
        </p:nvCxnSpPr>
        <p:spPr>
          <a:xfrm rot="16200000" flipH="1">
            <a:off x="3885464" y="5019710"/>
            <a:ext cx="2745721" cy="4342351"/>
          </a:xfrm>
          <a:prstGeom prst="bentConnector3">
            <a:avLst>
              <a:gd name="adj1" fmla="val 50000"/>
            </a:avLst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직선 연결선 339"/>
          <p:cNvCxnSpPr/>
          <p:nvPr/>
        </p:nvCxnSpPr>
        <p:spPr>
          <a:xfrm rot="5400000" flipV="1">
            <a:off x="733424" y="371476"/>
            <a:ext cx="0" cy="400048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4" name="그룹 363"/>
          <p:cNvGrpSpPr/>
          <p:nvPr/>
        </p:nvGrpSpPr>
        <p:grpSpPr>
          <a:xfrm>
            <a:off x="1524000" y="371476"/>
            <a:ext cx="428233" cy="400048"/>
            <a:chOff x="5775971" y="5232212"/>
            <a:chExt cx="428233" cy="400048"/>
          </a:xfrm>
        </p:grpSpPr>
        <p:cxnSp>
          <p:nvCxnSpPr>
            <p:cNvPr id="365" name="직선 연결선 364"/>
            <p:cNvCxnSpPr/>
            <p:nvPr/>
          </p:nvCxnSpPr>
          <p:spPr>
            <a:xfrm flipH="1">
              <a:off x="5986338" y="5270561"/>
              <a:ext cx="217866" cy="165743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타원 365"/>
            <p:cNvSpPr/>
            <p:nvPr/>
          </p:nvSpPr>
          <p:spPr>
            <a:xfrm flipH="1">
              <a:off x="5775971" y="5337550"/>
              <a:ext cx="205661" cy="19751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67" name="직선 연결선 366"/>
            <p:cNvCxnSpPr/>
            <p:nvPr/>
          </p:nvCxnSpPr>
          <p:spPr>
            <a:xfrm flipV="1">
              <a:off x="5986338" y="5232212"/>
              <a:ext cx="0" cy="400048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직선 연결선 367"/>
            <p:cNvCxnSpPr/>
            <p:nvPr/>
          </p:nvCxnSpPr>
          <p:spPr>
            <a:xfrm>
              <a:off x="5986338" y="5432236"/>
              <a:ext cx="217866" cy="165743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0" name="직선 연결선 139"/>
          <p:cNvCxnSpPr>
            <a:stCxn id="4" idx="0"/>
            <a:endCxn id="7" idx="2"/>
          </p:cNvCxnSpPr>
          <p:nvPr/>
        </p:nvCxnSpPr>
        <p:spPr>
          <a:xfrm flipV="1">
            <a:off x="7429500" y="5818026"/>
            <a:ext cx="0" cy="274572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/>
          <p:cNvSpPr/>
          <p:nvPr/>
        </p:nvSpPr>
        <p:spPr>
          <a:xfrm>
            <a:off x="10823175" y="1072437"/>
            <a:ext cx="1752600" cy="90312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dirty="0" smtClean="0">
                <a:solidFill>
                  <a:schemeClr val="tx1"/>
                </a:solidFill>
              </a:rPr>
              <a:t>게시판</a:t>
            </a:r>
            <a:endParaRPr lang="ko-KR" altLang="en-US" sz="2600" dirty="0">
              <a:solidFill>
                <a:schemeClr val="tx1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14782800" y="3314700"/>
            <a:ext cx="1752600" cy="90312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dirty="0" smtClean="0">
                <a:solidFill>
                  <a:schemeClr val="tx1"/>
                </a:solidFill>
              </a:rPr>
              <a:t>댓글</a:t>
            </a:r>
            <a:endParaRPr lang="ko-KR" altLang="en-US" sz="2600" dirty="0">
              <a:solidFill>
                <a:schemeClr val="tx1"/>
              </a:solidFill>
            </a:endParaRPr>
          </a:p>
        </p:txBody>
      </p:sp>
      <p:cxnSp>
        <p:nvCxnSpPr>
          <p:cNvPr id="151" name="직선 연결선 150"/>
          <p:cNvCxnSpPr>
            <a:stCxn id="143" idx="1"/>
            <a:endCxn id="45" idx="3"/>
          </p:cNvCxnSpPr>
          <p:nvPr/>
        </p:nvCxnSpPr>
        <p:spPr>
          <a:xfrm flipH="1">
            <a:off x="8458200" y="1524000"/>
            <a:ext cx="2364975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>
            <a:stCxn id="46" idx="1"/>
            <a:endCxn id="143" idx="3"/>
          </p:cNvCxnSpPr>
          <p:nvPr/>
        </p:nvCxnSpPr>
        <p:spPr>
          <a:xfrm flipH="1">
            <a:off x="12575775" y="1523999"/>
            <a:ext cx="2054625" cy="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154"/>
          <p:cNvSpPr/>
          <p:nvPr/>
        </p:nvSpPr>
        <p:spPr>
          <a:xfrm>
            <a:off x="10823175" y="8607484"/>
            <a:ext cx="1752600" cy="90312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dirty="0" smtClean="0">
                <a:solidFill>
                  <a:schemeClr val="tx1"/>
                </a:solidFill>
              </a:rPr>
              <a:t>상품</a:t>
            </a:r>
            <a:endParaRPr lang="ko-KR" altLang="en-US" sz="2600" dirty="0">
              <a:solidFill>
                <a:schemeClr val="tx1"/>
              </a:solidFill>
            </a:endParaRPr>
          </a:p>
        </p:txBody>
      </p:sp>
      <p:cxnSp>
        <p:nvCxnSpPr>
          <p:cNvPr id="157" name="직선 연결선 156"/>
          <p:cNvCxnSpPr>
            <a:stCxn id="155" idx="1"/>
            <a:endCxn id="4" idx="3"/>
          </p:cNvCxnSpPr>
          <p:nvPr/>
        </p:nvCxnSpPr>
        <p:spPr>
          <a:xfrm flipH="1">
            <a:off x="8458200" y="9059047"/>
            <a:ext cx="2364975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/>
          <p:cNvCxnSpPr>
            <a:stCxn id="150" idx="0"/>
            <a:endCxn id="46" idx="2"/>
          </p:cNvCxnSpPr>
          <p:nvPr/>
        </p:nvCxnSpPr>
        <p:spPr>
          <a:xfrm flipV="1">
            <a:off x="15659100" y="2019299"/>
            <a:ext cx="0" cy="129540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 rot="5400000" flipV="1">
            <a:off x="3077233" y="4410076"/>
            <a:ext cx="0" cy="400048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 rot="5400000" flipV="1">
            <a:off x="3087148" y="5934076"/>
            <a:ext cx="0" cy="400048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56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66882" y="1342271"/>
            <a:ext cx="16554237" cy="0"/>
          </a:xfrm>
          <a:prstGeom prst="line">
            <a:avLst/>
          </a:prstGeom>
          <a:ln w="19050" cap="flat">
            <a:solidFill>
              <a:srgbClr val="000000">
                <a:alpha val="19608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4"/>
          <p:cNvSpPr txBox="1"/>
          <p:nvPr/>
        </p:nvSpPr>
        <p:spPr>
          <a:xfrm>
            <a:off x="990707" y="382588"/>
            <a:ext cx="16430412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5599"/>
              </a:lnSpc>
              <a:spcBef>
                <a:spcPct val="0"/>
              </a:spcBef>
            </a:pPr>
            <a:r>
              <a:rPr lang="ko-KR" altLang="en-US" sz="3999" dirty="0" smtClean="0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시나리오</a:t>
            </a:r>
            <a:r>
              <a:rPr lang="en-US" altLang="ko-KR" sz="3999" dirty="0" smtClean="0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 : </a:t>
            </a:r>
            <a:r>
              <a:rPr lang="ko-KR" altLang="en-US" sz="3999" dirty="0" smtClean="0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논리적 설계</a:t>
            </a:r>
            <a:endParaRPr lang="en-US" sz="3999" dirty="0">
              <a:solidFill>
                <a:srgbClr val="47557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840880"/>
              </p:ext>
            </p:extLst>
          </p:nvPr>
        </p:nvGraphicFramePr>
        <p:xfrm>
          <a:off x="2514600" y="4076700"/>
          <a:ext cx="2743200" cy="261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31784851"/>
                    </a:ext>
                  </a:extLst>
                </a:gridCol>
              </a:tblGrid>
              <a:tr h="6540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</a:rPr>
                        <a:t>(PK)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889178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218826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</a:rPr>
                        <a:t>성별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627708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23682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094247"/>
              </p:ext>
            </p:extLst>
          </p:nvPr>
        </p:nvGraphicFramePr>
        <p:xfrm>
          <a:off x="7772400" y="4076700"/>
          <a:ext cx="2743200" cy="261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31784851"/>
                    </a:ext>
                  </a:extLst>
                </a:gridCol>
              </a:tblGrid>
              <a:tr h="6540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</a:rPr>
                        <a:t>(PK)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889178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</a:rPr>
                        <a:t>고객 아이디</a:t>
                      </a:r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</a:rPr>
                        <a:t>(FK)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218826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</a:rPr>
                        <a:t>이벤트 번호</a:t>
                      </a:r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</a:rPr>
                        <a:t>(FK)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627708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200" dirty="0" err="1" smtClean="0">
                          <a:solidFill>
                            <a:schemeClr val="tx1"/>
                          </a:solidFill>
                        </a:rPr>
                        <a:t>신청사연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23682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643359"/>
              </p:ext>
            </p:extLst>
          </p:nvPr>
        </p:nvGraphicFramePr>
        <p:xfrm>
          <a:off x="13030200" y="4076700"/>
          <a:ext cx="2743200" cy="1962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31784851"/>
                    </a:ext>
                  </a:extLst>
                </a:gridCol>
              </a:tblGrid>
              <a:tr h="6540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</a:rPr>
                        <a:t>번호 </a:t>
                      </a:r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</a:rPr>
                        <a:t>(PK)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889178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218826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627708"/>
                  </a:ext>
                </a:extLst>
              </a:tr>
            </a:tbl>
          </a:graphicData>
        </a:graphic>
      </p:graphicFrame>
      <p:sp>
        <p:nvSpPr>
          <p:cNvPr id="36" name="TextBox 5"/>
          <p:cNvSpPr txBox="1"/>
          <p:nvPr/>
        </p:nvSpPr>
        <p:spPr>
          <a:xfrm>
            <a:off x="2510971" y="3629976"/>
            <a:ext cx="2746829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200"/>
              </a:lnSpc>
            </a:pPr>
            <a:r>
              <a:rPr lang="ko-KR" altLang="en-US" sz="2400" smtClean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고객</a:t>
            </a:r>
            <a:endParaRPr lang="en-US" altLang="ko-KR" sz="2400" dirty="0" smtClean="0">
              <a:solidFill>
                <a:srgbClr val="47557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37" name="TextBox 5"/>
          <p:cNvSpPr txBox="1"/>
          <p:nvPr/>
        </p:nvSpPr>
        <p:spPr>
          <a:xfrm>
            <a:off x="7768771" y="3629976"/>
            <a:ext cx="2746829" cy="3846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200"/>
              </a:lnSpc>
            </a:pPr>
            <a:r>
              <a:rPr lang="ko-KR" altLang="en-US" sz="2400" dirty="0" smtClean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이벤트 참여 리스트</a:t>
            </a:r>
            <a:endParaRPr lang="en-US" altLang="ko-KR" sz="2400" dirty="0" smtClean="0">
              <a:solidFill>
                <a:srgbClr val="47557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38" name="TextBox 5"/>
          <p:cNvSpPr txBox="1"/>
          <p:nvPr/>
        </p:nvSpPr>
        <p:spPr>
          <a:xfrm>
            <a:off x="13028385" y="3629976"/>
            <a:ext cx="2746829" cy="3910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200"/>
              </a:lnSpc>
            </a:pPr>
            <a:r>
              <a:rPr lang="ko-KR" altLang="en-US" sz="2400" dirty="0" smtClean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이벤트</a:t>
            </a:r>
            <a:endParaRPr lang="en-US" altLang="ko-KR" sz="2400" dirty="0" smtClean="0">
              <a:solidFill>
                <a:srgbClr val="47557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57800" y="4381500"/>
            <a:ext cx="2510971" cy="6762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10515600" y="4360309"/>
            <a:ext cx="2512785" cy="13467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66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66882" y="1342271"/>
            <a:ext cx="16554237" cy="0"/>
          </a:xfrm>
          <a:prstGeom prst="line">
            <a:avLst/>
          </a:prstGeom>
          <a:ln w="19050" cap="flat">
            <a:solidFill>
              <a:srgbClr val="000000">
                <a:alpha val="19608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4"/>
          <p:cNvSpPr txBox="1"/>
          <p:nvPr/>
        </p:nvSpPr>
        <p:spPr>
          <a:xfrm>
            <a:off x="990707" y="382588"/>
            <a:ext cx="16430412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5599"/>
              </a:lnSpc>
              <a:spcBef>
                <a:spcPct val="0"/>
              </a:spcBef>
            </a:pPr>
            <a:r>
              <a:rPr lang="ko-KR" altLang="en-US" sz="3999" dirty="0" smtClean="0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시나리오</a:t>
            </a:r>
            <a:r>
              <a:rPr lang="en-US" altLang="ko-KR" sz="3999" dirty="0" smtClean="0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 : </a:t>
            </a:r>
            <a:r>
              <a:rPr lang="ko-KR" altLang="en-US" sz="3999" dirty="0" smtClean="0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물리적 설계</a:t>
            </a:r>
            <a:endParaRPr lang="en-US" sz="3999" dirty="0">
              <a:solidFill>
                <a:srgbClr val="47557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36" name="TextBox 5"/>
          <p:cNvSpPr txBox="1"/>
          <p:nvPr/>
        </p:nvSpPr>
        <p:spPr>
          <a:xfrm>
            <a:off x="990707" y="1572736"/>
            <a:ext cx="16430412" cy="800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ko-KR" altLang="en-US" sz="2000" dirty="0" smtClean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▶ 고객</a:t>
            </a:r>
            <a:endParaRPr lang="en-US" altLang="ko-KR" sz="2000" dirty="0" smtClean="0">
              <a:solidFill>
                <a:srgbClr val="47557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r>
              <a:rPr lang="en-US" altLang="ko-KR" sz="2000" dirty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CREATE TABLE customer (</a:t>
            </a:r>
          </a:p>
          <a:p>
            <a:r>
              <a:rPr lang="en-US" altLang="ko-KR" sz="2000" dirty="0" err="1" smtClean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user</a:t>
            </a:r>
            <a:r>
              <a:rPr lang="en-US" altLang="ko-KR" sz="2000" dirty="0" err="1" smtClean="0">
                <a:solidFill>
                  <a:srgbClr val="475570"/>
                </a:solidFill>
                <a:latin typeface="+mn-ea"/>
                <a:cs typeface="Canva Sans"/>
                <a:sym typeface="Canva Sans"/>
              </a:rPr>
              <a:t>_i</a:t>
            </a:r>
            <a:r>
              <a:rPr lang="en-US" altLang="ko-KR" sz="2000" dirty="0" err="1" smtClean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d</a:t>
            </a:r>
            <a:r>
              <a:rPr lang="en-US" altLang="ko-KR" sz="2000" dirty="0" smtClean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altLang="ko-KR" sz="2000" dirty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VARCHAR2(8) PRIMARY KEY,</a:t>
            </a:r>
          </a:p>
          <a:p>
            <a:r>
              <a:rPr lang="en-US" altLang="ko-KR" sz="2000" dirty="0" err="1" smtClean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user</a:t>
            </a:r>
            <a:r>
              <a:rPr lang="en-US" altLang="ko-KR" sz="2000" dirty="0" err="1" smtClean="0">
                <a:solidFill>
                  <a:srgbClr val="475570"/>
                </a:solidFill>
                <a:latin typeface="+mn-ea"/>
                <a:cs typeface="Canva Sans"/>
                <a:sym typeface="Canva Sans"/>
              </a:rPr>
              <a:t>_</a:t>
            </a:r>
            <a:r>
              <a:rPr lang="en-US" altLang="ko-KR" sz="2000" dirty="0" err="1" smtClean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name</a:t>
            </a:r>
            <a:r>
              <a:rPr lang="en-US" altLang="ko-KR" sz="2000" dirty="0" smtClean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altLang="ko-KR" sz="2000" dirty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VARCHAR2(10) NOT NULL,</a:t>
            </a:r>
          </a:p>
          <a:p>
            <a:r>
              <a:rPr lang="en-US" altLang="ko-KR" sz="2000" dirty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gender VARCHAR2(2) NOT NULL CHECK (gender IN('</a:t>
            </a:r>
            <a:r>
              <a:rPr lang="ko-KR" altLang="en-US" sz="2000" dirty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남</a:t>
            </a:r>
            <a:r>
              <a:rPr lang="en-US" altLang="ko-KR" sz="2000" dirty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','</a:t>
            </a:r>
            <a:r>
              <a:rPr lang="ko-KR" altLang="en-US" sz="2000" dirty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여</a:t>
            </a:r>
            <a:r>
              <a:rPr lang="en-US" altLang="ko-KR" sz="2000" dirty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')),</a:t>
            </a:r>
          </a:p>
          <a:p>
            <a:r>
              <a:rPr lang="en-US" altLang="ko-KR" sz="2000" dirty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point NUMBER(6,2) DEFAULT 0 CHECK (point BETWEEN 0 </a:t>
            </a:r>
            <a:r>
              <a:rPr lang="en-US" altLang="ko-KR" sz="200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AND </a:t>
            </a:r>
            <a:r>
              <a:rPr lang="en-US" altLang="ko-KR" sz="2000" smtClean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9999.99)</a:t>
            </a:r>
            <a:endParaRPr lang="en-US" altLang="ko-KR" sz="2000" dirty="0">
              <a:solidFill>
                <a:srgbClr val="47557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r>
              <a:rPr lang="en-US" altLang="ko-KR" sz="2000" dirty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);</a:t>
            </a:r>
          </a:p>
          <a:p>
            <a:endParaRPr lang="en-US" altLang="ko-KR" sz="2000" dirty="0" smtClean="0">
              <a:solidFill>
                <a:srgbClr val="47557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endParaRPr lang="en-US" altLang="ko-KR" sz="2000" dirty="0" smtClean="0">
              <a:solidFill>
                <a:srgbClr val="47557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r>
              <a:rPr lang="ko-KR" altLang="en-US" sz="2000" dirty="0" smtClean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▶ 이벤트</a:t>
            </a:r>
            <a:endParaRPr lang="en-US" altLang="ko-KR" sz="2000" dirty="0">
              <a:solidFill>
                <a:srgbClr val="47557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r>
              <a:rPr lang="en-US" altLang="ko-KR" sz="2000" dirty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CREATE TABLE event (</a:t>
            </a:r>
          </a:p>
          <a:p>
            <a:r>
              <a:rPr lang="en-US" altLang="ko-KR" sz="20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event</a:t>
            </a:r>
            <a:r>
              <a:rPr lang="en-US" altLang="ko-KR" sz="2000" dirty="0" err="1">
                <a:solidFill>
                  <a:srgbClr val="475570"/>
                </a:solidFill>
                <a:latin typeface="+mn-ea"/>
                <a:cs typeface="Canva Sans"/>
                <a:sym typeface="Canva Sans"/>
              </a:rPr>
              <a:t>_</a:t>
            </a:r>
            <a:r>
              <a:rPr lang="en-US" altLang="ko-KR" sz="20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number</a:t>
            </a:r>
            <a:r>
              <a:rPr lang="en-US" altLang="ko-KR" sz="2000" dirty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 NUMBER(3) PRIMARY KEY,</a:t>
            </a:r>
          </a:p>
          <a:p>
            <a:r>
              <a:rPr lang="en-US" altLang="ko-KR" sz="20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event</a:t>
            </a:r>
            <a:r>
              <a:rPr lang="en-US" altLang="ko-KR" sz="2000" dirty="0" err="1">
                <a:solidFill>
                  <a:srgbClr val="475570"/>
                </a:solidFill>
                <a:latin typeface="+mn-ea"/>
                <a:cs typeface="Canva Sans"/>
                <a:sym typeface="Canva Sans"/>
              </a:rPr>
              <a:t>_</a:t>
            </a:r>
            <a:r>
              <a:rPr lang="en-US" altLang="ko-KR" sz="20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name</a:t>
            </a:r>
            <a:r>
              <a:rPr lang="en-US" altLang="ko-KR" sz="2000" dirty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 VARCHAR2(30) NOT NULL,</a:t>
            </a:r>
          </a:p>
          <a:p>
            <a:r>
              <a:rPr lang="en-US" altLang="ko-KR" sz="20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event</a:t>
            </a:r>
            <a:r>
              <a:rPr lang="en-US" altLang="ko-KR" sz="2000" dirty="0" err="1">
                <a:solidFill>
                  <a:srgbClr val="475570"/>
                </a:solidFill>
                <a:latin typeface="+mn-ea"/>
                <a:cs typeface="Canva Sans"/>
                <a:sym typeface="Canva Sans"/>
              </a:rPr>
              <a:t>_</a:t>
            </a:r>
            <a:r>
              <a:rPr lang="en-US" altLang="ko-KR" sz="20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date</a:t>
            </a:r>
            <a:r>
              <a:rPr lang="en-US" altLang="ko-KR" sz="2000" dirty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 DATE NOT NULL</a:t>
            </a:r>
          </a:p>
          <a:p>
            <a:r>
              <a:rPr lang="en-US" altLang="ko-KR" sz="2000" dirty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);</a:t>
            </a:r>
          </a:p>
          <a:p>
            <a:endParaRPr lang="en-US" altLang="ko-KR" sz="2000" dirty="0" smtClean="0">
              <a:solidFill>
                <a:srgbClr val="47557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endParaRPr lang="en-US" altLang="ko-KR" sz="2000" dirty="0" smtClean="0">
              <a:solidFill>
                <a:srgbClr val="47557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r>
              <a:rPr lang="ko-KR" altLang="en-US" sz="2000" dirty="0" smtClean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▶ 이벤트 참여 리스트</a:t>
            </a:r>
            <a:endParaRPr lang="en-US" altLang="ko-KR" sz="2000" dirty="0">
              <a:solidFill>
                <a:srgbClr val="47557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r>
              <a:rPr lang="en-US" altLang="ko-KR" sz="2000" dirty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CREATE </a:t>
            </a:r>
            <a:r>
              <a:rPr lang="en-US" altLang="ko-KR" sz="20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event</a:t>
            </a:r>
            <a:r>
              <a:rPr lang="en-US" altLang="ko-KR" sz="2000" dirty="0" err="1">
                <a:solidFill>
                  <a:srgbClr val="475570"/>
                </a:solidFill>
                <a:latin typeface="+mn-ea"/>
                <a:cs typeface="Canva Sans"/>
                <a:sym typeface="Canva Sans"/>
              </a:rPr>
              <a:t>_</a:t>
            </a:r>
            <a:r>
              <a:rPr lang="en-US" altLang="ko-KR" sz="20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list</a:t>
            </a:r>
            <a:r>
              <a:rPr lang="en-US" altLang="ko-KR" sz="2000" dirty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 (</a:t>
            </a:r>
          </a:p>
          <a:p>
            <a:r>
              <a:rPr lang="en-US" altLang="ko-KR" sz="20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list</a:t>
            </a:r>
            <a:r>
              <a:rPr lang="en-US" altLang="ko-KR" sz="2000" dirty="0" err="1">
                <a:solidFill>
                  <a:srgbClr val="475570"/>
                </a:solidFill>
                <a:latin typeface="+mn-ea"/>
                <a:cs typeface="Canva Sans"/>
                <a:sym typeface="Canva Sans"/>
              </a:rPr>
              <a:t>_</a:t>
            </a:r>
            <a:r>
              <a:rPr lang="en-US" altLang="ko-KR" sz="20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number</a:t>
            </a:r>
            <a:r>
              <a:rPr lang="en-US" altLang="ko-KR" sz="2000" dirty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 NUMBER PRIMARY KEY,</a:t>
            </a:r>
          </a:p>
          <a:p>
            <a:r>
              <a:rPr lang="en-US" altLang="ko-KR" sz="20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user</a:t>
            </a:r>
            <a:r>
              <a:rPr lang="en-US" altLang="ko-KR" sz="2000" dirty="0" err="1">
                <a:solidFill>
                  <a:srgbClr val="475570"/>
                </a:solidFill>
                <a:latin typeface="+mn-ea"/>
                <a:cs typeface="Canva Sans"/>
                <a:sym typeface="Canva Sans"/>
              </a:rPr>
              <a:t>_</a:t>
            </a:r>
            <a:r>
              <a:rPr lang="en-US" altLang="ko-KR" sz="20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id</a:t>
            </a:r>
            <a:r>
              <a:rPr lang="en-US" altLang="ko-KR" sz="2000" dirty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 VARCHAR2(8),</a:t>
            </a:r>
          </a:p>
          <a:p>
            <a:r>
              <a:rPr lang="en-US" altLang="ko-KR" sz="20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event</a:t>
            </a:r>
            <a:r>
              <a:rPr lang="en-US" altLang="ko-KR" sz="2000" dirty="0" err="1">
                <a:solidFill>
                  <a:srgbClr val="475570"/>
                </a:solidFill>
                <a:latin typeface="+mn-ea"/>
                <a:cs typeface="Canva Sans"/>
                <a:sym typeface="Canva Sans"/>
              </a:rPr>
              <a:t>_</a:t>
            </a:r>
            <a:r>
              <a:rPr lang="en-US" altLang="ko-KR" sz="20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number</a:t>
            </a:r>
            <a:r>
              <a:rPr lang="en-US" altLang="ko-KR" sz="2000" dirty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 NUMBER(3),</a:t>
            </a:r>
          </a:p>
          <a:p>
            <a:r>
              <a:rPr lang="en-US" altLang="ko-KR" sz="2000" dirty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story VARCHAR2(255),</a:t>
            </a:r>
          </a:p>
          <a:p>
            <a:r>
              <a:rPr lang="en-US" altLang="ko-KR" sz="2000" dirty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CONSTRAINT </a:t>
            </a:r>
            <a:r>
              <a:rPr lang="en-US" altLang="ko-KR" sz="20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fk</a:t>
            </a:r>
            <a:r>
              <a:rPr lang="en-US" altLang="ko-KR" sz="2000" dirty="0" err="1">
                <a:solidFill>
                  <a:srgbClr val="475570"/>
                </a:solidFill>
                <a:latin typeface="+mn-ea"/>
                <a:cs typeface="Canva Sans"/>
                <a:sym typeface="Canva Sans"/>
              </a:rPr>
              <a:t>_</a:t>
            </a:r>
            <a:r>
              <a:rPr lang="en-US" altLang="ko-KR" sz="20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event</a:t>
            </a:r>
            <a:r>
              <a:rPr lang="en-US" altLang="ko-KR" sz="2000" dirty="0" err="1">
                <a:solidFill>
                  <a:srgbClr val="475570"/>
                </a:solidFill>
                <a:latin typeface="+mn-ea"/>
                <a:cs typeface="Canva Sans"/>
                <a:sym typeface="Canva Sans"/>
              </a:rPr>
              <a:t>_</a:t>
            </a:r>
            <a:r>
              <a:rPr lang="en-US" altLang="ko-KR" sz="20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list</a:t>
            </a:r>
            <a:r>
              <a:rPr lang="en-US" altLang="ko-KR" sz="2000" dirty="0" err="1">
                <a:solidFill>
                  <a:srgbClr val="475570"/>
                </a:solidFill>
                <a:latin typeface="+mn-ea"/>
                <a:cs typeface="Canva Sans"/>
                <a:sym typeface="Canva Sans"/>
              </a:rPr>
              <a:t>_</a:t>
            </a:r>
            <a:r>
              <a:rPr lang="en-US" altLang="ko-KR" sz="20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user</a:t>
            </a:r>
            <a:r>
              <a:rPr lang="en-US" altLang="ko-KR" sz="2000" dirty="0" err="1">
                <a:solidFill>
                  <a:srgbClr val="475570"/>
                </a:solidFill>
                <a:latin typeface="+mn-ea"/>
                <a:cs typeface="Canva Sans"/>
                <a:sym typeface="Canva Sans"/>
              </a:rPr>
              <a:t>_</a:t>
            </a:r>
            <a:r>
              <a:rPr lang="en-US" altLang="ko-KR" sz="20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id</a:t>
            </a:r>
            <a:r>
              <a:rPr lang="en-US" altLang="ko-KR" sz="2000" dirty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 FOREIGN KEY(</a:t>
            </a:r>
            <a:r>
              <a:rPr lang="en-US" altLang="ko-KR" sz="20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user</a:t>
            </a:r>
            <a:r>
              <a:rPr lang="en-US" altLang="ko-KR" sz="2000" dirty="0" err="1">
                <a:solidFill>
                  <a:srgbClr val="475570"/>
                </a:solidFill>
                <a:latin typeface="+mn-ea"/>
                <a:cs typeface="Canva Sans"/>
                <a:sym typeface="Canva Sans"/>
              </a:rPr>
              <a:t>_</a:t>
            </a:r>
            <a:r>
              <a:rPr lang="en-US" altLang="ko-KR" sz="20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id</a:t>
            </a:r>
            <a:r>
              <a:rPr lang="en-US" altLang="ko-KR" sz="2000" dirty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) REFERENCES customer (</a:t>
            </a:r>
            <a:r>
              <a:rPr lang="en-US" altLang="ko-KR" sz="20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user</a:t>
            </a:r>
            <a:r>
              <a:rPr lang="en-US" altLang="ko-KR" sz="2000" dirty="0" err="1">
                <a:solidFill>
                  <a:srgbClr val="475570"/>
                </a:solidFill>
                <a:latin typeface="+mn-ea"/>
                <a:cs typeface="Canva Sans"/>
                <a:sym typeface="Canva Sans"/>
              </a:rPr>
              <a:t>_</a:t>
            </a:r>
            <a:r>
              <a:rPr lang="en-US" altLang="ko-KR" sz="20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id</a:t>
            </a:r>
            <a:r>
              <a:rPr lang="en-US" altLang="ko-KR" sz="2000" dirty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),</a:t>
            </a:r>
          </a:p>
          <a:p>
            <a:r>
              <a:rPr lang="en-US" altLang="ko-KR" sz="2000" dirty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CONSTRAINT </a:t>
            </a:r>
            <a:r>
              <a:rPr lang="en-US" altLang="ko-KR" sz="20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fk</a:t>
            </a:r>
            <a:r>
              <a:rPr lang="en-US" altLang="ko-KR" sz="2000" dirty="0" err="1">
                <a:solidFill>
                  <a:srgbClr val="475570"/>
                </a:solidFill>
                <a:latin typeface="+mn-ea"/>
                <a:cs typeface="Canva Sans"/>
                <a:sym typeface="Canva Sans"/>
              </a:rPr>
              <a:t>_</a:t>
            </a:r>
            <a:r>
              <a:rPr lang="en-US" altLang="ko-KR" sz="20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event</a:t>
            </a:r>
            <a:r>
              <a:rPr lang="en-US" altLang="ko-KR" sz="2000" dirty="0" err="1">
                <a:solidFill>
                  <a:srgbClr val="475570"/>
                </a:solidFill>
                <a:latin typeface="+mn-ea"/>
                <a:cs typeface="Canva Sans"/>
                <a:sym typeface="Canva Sans"/>
              </a:rPr>
              <a:t>_</a:t>
            </a:r>
            <a:r>
              <a:rPr lang="en-US" altLang="ko-KR" sz="20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list</a:t>
            </a:r>
            <a:r>
              <a:rPr lang="en-US" altLang="ko-KR" sz="2000" dirty="0" err="1">
                <a:solidFill>
                  <a:srgbClr val="475570"/>
                </a:solidFill>
                <a:latin typeface="+mn-ea"/>
                <a:cs typeface="Canva Sans"/>
                <a:sym typeface="Canva Sans"/>
              </a:rPr>
              <a:t>_</a:t>
            </a:r>
            <a:r>
              <a:rPr lang="en-US" altLang="ko-KR" sz="20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event</a:t>
            </a:r>
            <a:r>
              <a:rPr lang="en-US" altLang="ko-KR" sz="2000" dirty="0" err="1">
                <a:solidFill>
                  <a:srgbClr val="475570"/>
                </a:solidFill>
                <a:latin typeface="+mn-ea"/>
                <a:cs typeface="Canva Sans"/>
                <a:sym typeface="Canva Sans"/>
              </a:rPr>
              <a:t>_</a:t>
            </a:r>
            <a:r>
              <a:rPr lang="en-US" altLang="ko-KR" sz="20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number</a:t>
            </a:r>
            <a:r>
              <a:rPr lang="en-US" altLang="ko-KR" sz="2000" dirty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 FOREIGN KEY(</a:t>
            </a:r>
            <a:r>
              <a:rPr lang="en-US" altLang="ko-KR" sz="20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event</a:t>
            </a:r>
            <a:r>
              <a:rPr lang="en-US" altLang="ko-KR" sz="2000" dirty="0" err="1">
                <a:solidFill>
                  <a:srgbClr val="475570"/>
                </a:solidFill>
                <a:latin typeface="+mn-ea"/>
                <a:cs typeface="Canva Sans"/>
                <a:sym typeface="Canva Sans"/>
              </a:rPr>
              <a:t>_</a:t>
            </a:r>
            <a:r>
              <a:rPr lang="en-US" altLang="ko-KR" sz="20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number</a:t>
            </a:r>
            <a:r>
              <a:rPr lang="en-US" altLang="ko-KR" sz="2000" dirty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) REFERENCES event (</a:t>
            </a:r>
            <a:r>
              <a:rPr lang="en-US" altLang="ko-KR" sz="20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event</a:t>
            </a:r>
            <a:r>
              <a:rPr lang="en-US" altLang="ko-KR" sz="2000" dirty="0" err="1">
                <a:solidFill>
                  <a:srgbClr val="475570"/>
                </a:solidFill>
                <a:latin typeface="+mn-ea"/>
                <a:cs typeface="Canva Sans"/>
                <a:sym typeface="Canva Sans"/>
              </a:rPr>
              <a:t>_</a:t>
            </a:r>
            <a:r>
              <a:rPr lang="en-US" altLang="ko-KR" sz="20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number</a:t>
            </a:r>
            <a:r>
              <a:rPr lang="en-US" altLang="ko-KR" sz="2000" dirty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)</a:t>
            </a:r>
          </a:p>
          <a:p>
            <a:r>
              <a:rPr lang="en-US" altLang="ko-KR" sz="2000" dirty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);</a:t>
            </a:r>
            <a:endParaRPr lang="en-US" altLang="ko-KR" sz="2000" dirty="0" smtClean="0">
              <a:solidFill>
                <a:srgbClr val="47557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  <p:extLst>
      <p:ext uri="{BB962C8B-B14F-4D97-AF65-F5344CB8AC3E}">
        <p14:creationId xmlns:p14="http://schemas.microsoft.com/office/powerpoint/2010/main" val="401815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197</Words>
  <Application>Microsoft Office PowerPoint</Application>
  <PresentationFormat>사용자 지정</PresentationFormat>
  <Paragraphs>83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Canva Sans</vt:lpstr>
      <vt:lpstr>Canva Sans 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240826_DB과제</dc:title>
  <cp:lastModifiedBy>05</cp:lastModifiedBy>
  <cp:revision>39</cp:revision>
  <dcterms:created xsi:type="dcterms:W3CDTF">2006-08-16T00:00:00Z</dcterms:created>
  <dcterms:modified xsi:type="dcterms:W3CDTF">2024-08-29T00:51:23Z</dcterms:modified>
  <dc:identifier>DAGO7xbWSrU</dc:identifier>
</cp:coreProperties>
</file>