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1" r:id="rId4"/>
    <p:sldId id="262" r:id="rId5"/>
    <p:sldId id="257" r:id="rId6"/>
    <p:sldId id="263" r:id="rId7"/>
    <p:sldId id="258"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87" autoAdjust="0"/>
  </p:normalViewPr>
  <p:slideViewPr>
    <p:cSldViewPr snapToGrid="0">
      <p:cViewPr varScale="1">
        <p:scale>
          <a:sx n="70" d="100"/>
          <a:sy n="70" d="100"/>
        </p:scale>
        <p:origin x="11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A9A2E-9CC6-4A64-B268-D167D0980B71}" type="datetimeFigureOut">
              <a:rPr lang="en-GB" smtClean="0"/>
              <a:t>12/07/2023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430A3-28DF-461D-B517-DC18A460FEE1}" type="slidenum">
              <a:rPr lang="en-GB" smtClean="0"/>
              <a:t>‹#›</a:t>
            </a:fld>
            <a:endParaRPr lang="en-GB"/>
          </a:p>
        </p:txBody>
      </p:sp>
    </p:spTree>
    <p:extLst>
      <p:ext uri="{BB962C8B-B14F-4D97-AF65-F5344CB8AC3E}">
        <p14:creationId xmlns:p14="http://schemas.microsoft.com/office/powerpoint/2010/main" val="395270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Machine learning failures are a part of the learning process.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By analysing and understanding the reasons behind these failures, we can improve our models.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Troubleshooting involves careful data exploration, feature selection, and preprocessing.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It is crucial to strike the right balance between model complexity and available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With each iteration, we learn and refine our machine learning models.</a:t>
            </a:r>
          </a:p>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3</a:t>
            </a:fld>
            <a:endParaRPr lang="en-GB"/>
          </a:p>
        </p:txBody>
      </p:sp>
    </p:spTree>
    <p:extLst>
      <p:ext uri="{BB962C8B-B14F-4D97-AF65-F5344CB8AC3E}">
        <p14:creationId xmlns:p14="http://schemas.microsoft.com/office/powerpoint/2010/main" val="339072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4</a:t>
            </a:fld>
            <a:endParaRPr lang="en-GB"/>
          </a:p>
        </p:txBody>
      </p:sp>
    </p:spTree>
    <p:extLst>
      <p:ext uri="{BB962C8B-B14F-4D97-AF65-F5344CB8AC3E}">
        <p14:creationId xmlns:p14="http://schemas.microsoft.com/office/powerpoint/2010/main" val="289255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Model: Refers to the name of the model used, in this case, the Gradient Boosting Classifier.</a:t>
            </a:r>
          </a:p>
          <a:p>
            <a:pPr algn="l">
              <a:buFont typeface="+mj-lt"/>
              <a:buAutoNum type="arabicPeriod"/>
            </a:pPr>
            <a:r>
              <a:rPr lang="en-US" b="0" i="0" dirty="0">
                <a:solidFill>
                  <a:srgbClr val="374151"/>
                </a:solidFill>
                <a:effectLst/>
                <a:latin typeface="Söhne"/>
              </a:rPr>
              <a:t>Accuracy: Represents the proportion of correctly classified instances out of the total instances in the dataset. It indicates how well the model predicts the correct class labels overall.</a:t>
            </a:r>
          </a:p>
          <a:p>
            <a:pPr algn="l">
              <a:buFont typeface="+mj-lt"/>
              <a:buAutoNum type="arabicPeriod"/>
            </a:pPr>
            <a:r>
              <a:rPr lang="en-US" b="0" i="0" dirty="0">
                <a:solidFill>
                  <a:srgbClr val="374151"/>
                </a:solidFill>
                <a:effectLst/>
                <a:latin typeface="Söhne"/>
              </a:rPr>
              <a:t>AUC (Area Under the Curve): Measures the performance of the model by calculating the area under the Receiver Operating Characteristic (ROC) curve. It assesses the model's ability to distinguish between positive and negative classes.</a:t>
            </a:r>
          </a:p>
          <a:p>
            <a:pPr algn="l">
              <a:buFont typeface="+mj-lt"/>
              <a:buAutoNum type="arabicPeriod"/>
            </a:pPr>
            <a:r>
              <a:rPr lang="en-US" b="0" i="0" dirty="0">
                <a:solidFill>
                  <a:srgbClr val="374151"/>
                </a:solidFill>
                <a:effectLst/>
                <a:latin typeface="Söhne"/>
              </a:rPr>
              <a:t>Recall: Also known as sensitivity or true positive rate, it measures the proportion of actual positive instances correctly identified by the model. It indicates how well the model captures the positive instances.</a:t>
            </a:r>
          </a:p>
          <a:p>
            <a:pPr algn="l">
              <a:buFont typeface="+mj-lt"/>
              <a:buAutoNum type="arabicPeriod"/>
            </a:pPr>
            <a:r>
              <a:rPr lang="en-US" b="0" i="0" dirty="0">
                <a:solidFill>
                  <a:srgbClr val="374151"/>
                </a:solidFill>
                <a:effectLst/>
                <a:latin typeface="Söhne"/>
              </a:rPr>
              <a:t>Precision: Represents the proportion of correctly predicted positive instances out of all instances predicted as positive by the model. It assesses the correctness of positive predictions made by the model.</a:t>
            </a:r>
          </a:p>
          <a:p>
            <a:pPr algn="l">
              <a:buFont typeface="+mj-lt"/>
              <a:buAutoNum type="arabicPeriod"/>
            </a:pPr>
            <a:r>
              <a:rPr lang="en-US" b="0" i="0" dirty="0">
                <a:solidFill>
                  <a:srgbClr val="374151"/>
                </a:solidFill>
                <a:effectLst/>
                <a:latin typeface="Söhne"/>
              </a:rPr>
              <a:t>F1: Harmonic mean of precision and recall. It provides a balance between precision and recall, considering both false positives and false negatives. Higher values indicate a better trade-off between precision and recall.</a:t>
            </a:r>
          </a:p>
          <a:p>
            <a:pPr algn="l">
              <a:buFont typeface="+mj-lt"/>
              <a:buAutoNum type="arabicPeriod"/>
            </a:pPr>
            <a:r>
              <a:rPr lang="en-US" b="0" i="0" dirty="0">
                <a:solidFill>
                  <a:srgbClr val="374151"/>
                </a:solidFill>
                <a:effectLst/>
                <a:latin typeface="Söhne"/>
              </a:rPr>
              <a:t>Kappa: Measures the agreement between the model's predictions and the actual labels, taking into account the possibility of correct predictions occurring by chance alone. It considers the imbalance in class distribution.</a:t>
            </a:r>
          </a:p>
          <a:p>
            <a:pPr algn="l">
              <a:buFont typeface="+mj-lt"/>
              <a:buAutoNum type="arabicPeriod"/>
            </a:pPr>
            <a:r>
              <a:rPr lang="en-US" b="0" i="0" dirty="0">
                <a:solidFill>
                  <a:srgbClr val="374151"/>
                </a:solidFill>
                <a:effectLst/>
                <a:latin typeface="Söhne"/>
              </a:rPr>
              <a:t>MCC (Matthews Correlation Coefficient): Evaluates the quality of binary classification models, taking into account true positives, true negatives, false positives, and false negatives. It considers both class imbalance and binary confusion matrices.</a:t>
            </a:r>
          </a:p>
          <a:p>
            <a:pPr algn="l"/>
            <a:r>
              <a:rPr lang="en-US" b="0" i="0" dirty="0">
                <a:solidFill>
                  <a:srgbClr val="374151"/>
                </a:solidFill>
                <a:effectLst/>
                <a:latin typeface="Söhne"/>
              </a:rPr>
              <a:t>Gradient Boosting Classifier:</a:t>
            </a:r>
          </a:p>
          <a:p>
            <a:pPr algn="l">
              <a:buFont typeface="Arial" panose="020B0604020202020204" pitchFamily="34" charset="0"/>
              <a:buChar char="•"/>
            </a:pPr>
            <a:r>
              <a:rPr lang="en-US" b="0" i="0" dirty="0">
                <a:solidFill>
                  <a:srgbClr val="374151"/>
                </a:solidFill>
                <a:effectLst/>
                <a:latin typeface="Söhne"/>
              </a:rPr>
              <a:t>Gradient Boosting is an ensemble learning technique that combines multiple weak prediction models (typically decision trees) to create a strong predictive model.</a:t>
            </a:r>
          </a:p>
          <a:p>
            <a:pPr algn="l">
              <a:buFont typeface="Arial" panose="020B0604020202020204" pitchFamily="34" charset="0"/>
              <a:buChar char="•"/>
            </a:pPr>
            <a:r>
              <a:rPr lang="en-US" b="0" i="0" dirty="0">
                <a:solidFill>
                  <a:srgbClr val="374151"/>
                </a:solidFill>
                <a:effectLst/>
                <a:latin typeface="Söhne"/>
              </a:rPr>
              <a:t>It builds an ensemble of models sequentially, where each subsequent model focuses on correcting the mistakes made by the previous models.</a:t>
            </a:r>
          </a:p>
          <a:p>
            <a:pPr algn="l">
              <a:buFont typeface="Arial" panose="020B0604020202020204" pitchFamily="34" charset="0"/>
              <a:buChar char="•"/>
            </a:pPr>
            <a:r>
              <a:rPr lang="en-US" b="0" i="0" dirty="0">
                <a:solidFill>
                  <a:srgbClr val="374151"/>
                </a:solidFill>
                <a:effectLst/>
                <a:latin typeface="Söhne"/>
              </a:rPr>
              <a:t>Gradient Boosting Classifier is specifically designed for classification tasks, making it suitable for predicting categorical outcomes.</a:t>
            </a:r>
          </a:p>
          <a:p>
            <a:pPr algn="l">
              <a:buFont typeface="Arial" panose="020B0604020202020204" pitchFamily="34" charset="0"/>
              <a:buChar char="•"/>
            </a:pPr>
            <a:r>
              <a:rPr lang="en-US" b="0" i="0" dirty="0">
                <a:solidFill>
                  <a:srgbClr val="374151"/>
                </a:solidFill>
                <a:effectLst/>
                <a:latin typeface="Söhne"/>
              </a:rPr>
              <a:t>Advantage of using Gradient Boosting Classifier:</a:t>
            </a:r>
          </a:p>
          <a:p>
            <a:pPr marL="742950" lvl="1" indent="-285750" algn="l">
              <a:buFont typeface="Arial" panose="020B0604020202020204" pitchFamily="34" charset="0"/>
              <a:buChar char="•"/>
            </a:pPr>
            <a:r>
              <a:rPr lang="en-US" b="0" i="0" dirty="0">
                <a:solidFill>
                  <a:srgbClr val="374151"/>
                </a:solidFill>
                <a:effectLst/>
                <a:latin typeface="Söhne"/>
              </a:rPr>
              <a:t>High predictive accuracy: Gradient Boosting often achieves high accuracy due to its ensemble approach and ability to capture complex relationships in the data.</a:t>
            </a:r>
          </a:p>
          <a:p>
            <a:pPr marL="742950" lvl="1" indent="-285750" algn="l">
              <a:buFont typeface="Arial" panose="020B0604020202020204" pitchFamily="34" charset="0"/>
              <a:buChar char="•"/>
            </a:pPr>
            <a:r>
              <a:rPr lang="en-US" b="0" i="0" dirty="0">
                <a:solidFill>
                  <a:srgbClr val="374151"/>
                </a:solidFill>
                <a:effectLst/>
                <a:latin typeface="Söhne"/>
              </a:rPr>
              <a:t>Handling heterogeneous features: It can handle a combination of numerical and categorical features effectively.</a:t>
            </a:r>
          </a:p>
          <a:p>
            <a:pPr marL="742950" lvl="1" indent="-285750" algn="l">
              <a:buFont typeface="Arial" panose="020B0604020202020204" pitchFamily="34" charset="0"/>
              <a:buChar char="•"/>
            </a:pPr>
            <a:r>
              <a:rPr lang="en-US" b="0" i="0" dirty="0">
                <a:solidFill>
                  <a:srgbClr val="374151"/>
                </a:solidFill>
                <a:effectLst/>
                <a:latin typeface="Söhne"/>
              </a:rPr>
              <a:t>Robustness to outliers: Gradient Boosting can handle outliers and noisy data by assigning lower weights to misclassified instances during training.</a:t>
            </a:r>
          </a:p>
          <a:p>
            <a:pPr marL="742950" lvl="1" indent="-285750" algn="l">
              <a:buFont typeface="Arial" panose="020B0604020202020204" pitchFamily="34" charset="0"/>
              <a:buChar char="•"/>
            </a:pPr>
            <a:r>
              <a:rPr lang="en-US" b="0" i="0" dirty="0">
                <a:solidFill>
                  <a:srgbClr val="374151"/>
                </a:solidFill>
                <a:effectLst/>
                <a:latin typeface="Söhne"/>
              </a:rPr>
              <a:t>Feature importance: It provides a measure of feature importance, allowing for insights into which features contribute most to the model's predictions.</a:t>
            </a:r>
          </a:p>
          <a:p>
            <a:pPr algn="l"/>
            <a:r>
              <a:rPr lang="en-US" b="0" i="0" dirty="0">
                <a:solidFill>
                  <a:srgbClr val="374151"/>
                </a:solidFill>
                <a:effectLst/>
                <a:latin typeface="Söhne"/>
              </a:rPr>
              <a:t>The Gradient Boosting Classifier, based on your results, achieved an accuracy of 0.8228 and showed good performance in terms of recall, precision, F1 score, Kappa, and MCC.</a:t>
            </a:r>
          </a:p>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6</a:t>
            </a:fld>
            <a:endParaRPr lang="en-GB"/>
          </a:p>
        </p:txBody>
      </p:sp>
    </p:spTree>
    <p:extLst>
      <p:ext uri="{BB962C8B-B14F-4D97-AF65-F5344CB8AC3E}">
        <p14:creationId xmlns:p14="http://schemas.microsoft.com/office/powerpoint/2010/main" val="40194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True Positive (TP):130 (15.45%) instances where the model correctly predicted Class 0.</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False Negative (FN): 71 (8.45%) instances where the model incorrectly predicted Class 1 instead of Class 0.</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False Positive (FP): 78 (9.27%) instances where the model incorrectly predicted Class 0 instead of Class 1. we want to avoid, test say you will graduate but you actually don’t.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True Negative (TN): 562 (66.83%) instances where the model correctly predicted Class 1.</a:t>
            </a:r>
          </a:p>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7</a:t>
            </a:fld>
            <a:endParaRPr lang="en-GB"/>
          </a:p>
        </p:txBody>
      </p:sp>
    </p:spTree>
    <p:extLst>
      <p:ext uri="{BB962C8B-B14F-4D97-AF65-F5344CB8AC3E}">
        <p14:creationId xmlns:p14="http://schemas.microsoft.com/office/powerpoint/2010/main" val="172331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8</a:t>
            </a:fld>
            <a:endParaRPr lang="en-GB"/>
          </a:p>
        </p:txBody>
      </p:sp>
    </p:spTree>
    <p:extLst>
      <p:ext uri="{BB962C8B-B14F-4D97-AF65-F5344CB8AC3E}">
        <p14:creationId xmlns:p14="http://schemas.microsoft.com/office/powerpoint/2010/main" val="269838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9</a:t>
            </a:fld>
            <a:endParaRPr lang="en-GB"/>
          </a:p>
        </p:txBody>
      </p:sp>
    </p:spTree>
    <p:extLst>
      <p:ext uri="{BB962C8B-B14F-4D97-AF65-F5344CB8AC3E}">
        <p14:creationId xmlns:p14="http://schemas.microsoft.com/office/powerpoint/2010/main" val="306726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Precision focuses on the accuracy of positive predictions. </a:t>
            </a:r>
            <a:r>
              <a:rPr lang="en-US" b="0" i="0" dirty="0" err="1">
                <a:solidFill>
                  <a:srgbClr val="374151"/>
                </a:solidFill>
                <a:effectLst/>
                <a:latin typeface="Söhne"/>
              </a:rPr>
              <a:t>Eg</a:t>
            </a:r>
            <a:r>
              <a:rPr lang="en-US" b="0" i="0" dirty="0">
                <a:solidFill>
                  <a:srgbClr val="374151"/>
                </a:solidFill>
                <a:effectLst/>
                <a:latin typeface="Söhne"/>
              </a:rPr>
              <a:t>, how many 1s are actually 1. </a:t>
            </a:r>
          </a:p>
          <a:p>
            <a:pPr algn="l"/>
            <a:r>
              <a:rPr lang="en-US" b="0" i="0" dirty="0">
                <a:solidFill>
                  <a:srgbClr val="374151"/>
                </a:solidFill>
                <a:effectLst/>
                <a:latin typeface="Söhne"/>
              </a:rPr>
              <a:t>For </a:t>
            </a:r>
            <a:r>
              <a:rPr lang="en-US" b="0" i="0" dirty="0" err="1">
                <a:solidFill>
                  <a:srgbClr val="374151"/>
                </a:solidFill>
                <a:effectLst/>
                <a:latin typeface="Söhne"/>
              </a:rPr>
              <a:t>recal</a:t>
            </a:r>
            <a:r>
              <a:rPr lang="en-US" b="0" i="0" dirty="0">
                <a:solidFill>
                  <a:srgbClr val="374151"/>
                </a:solidFill>
                <a:effectLst/>
                <a:latin typeface="Söhne"/>
              </a:rPr>
              <a:t> we are only looking at FN (you do have it but algorithm says you don’t) and TP (test says you will graduate(1)/or dropout(0))</a:t>
            </a:r>
            <a:br>
              <a:rPr lang="en-US" b="0" i="0" dirty="0">
                <a:solidFill>
                  <a:srgbClr val="374151"/>
                </a:solidFill>
                <a:effectLst/>
                <a:latin typeface="Söhne"/>
              </a:rPr>
            </a:br>
            <a:r>
              <a:rPr lang="en-US" b="0" i="0" dirty="0">
                <a:solidFill>
                  <a:srgbClr val="374151"/>
                </a:solidFill>
                <a:effectLst/>
                <a:latin typeface="Söhne"/>
              </a:rPr>
              <a:t>a recall of 0.63 for Class 0 means that the model correctly identified 63% of the actual instances that belonged to Class 0.</a:t>
            </a:r>
          </a:p>
          <a:p>
            <a:pPr algn="l"/>
            <a:r>
              <a:rPr lang="en-US" b="0" i="0" dirty="0">
                <a:solidFill>
                  <a:srgbClr val="374151"/>
                </a:solidFill>
                <a:effectLst/>
                <a:latin typeface="Söhne"/>
              </a:rPr>
              <a:t>The remaining 37% would be the false negatives, which means that the algorithm incorrectly predicted those instances as Class 1 when, in reality, they belonged to Class 0. This indicates instances that were misclassified by the model and were false negatives with respect to Class 0.</a:t>
            </a:r>
          </a:p>
          <a:p>
            <a:pPr algn="l"/>
            <a:r>
              <a:rPr lang="en-US" b="0" i="0" dirty="0">
                <a:solidFill>
                  <a:srgbClr val="374151"/>
                </a:solidFill>
                <a:effectLst/>
                <a:latin typeface="Söhne"/>
              </a:rPr>
              <a:t>Recall is a measure of the model's ability to capture all positive instances correctly. A lower recall value suggests that the model may have missed a significant portion of the instances that actually belonged to Class 0, leading to false negatives in the predictions.</a:t>
            </a:r>
          </a:p>
          <a:p>
            <a:endParaRPr lang="en-GB" dirty="0"/>
          </a:p>
        </p:txBody>
      </p:sp>
      <p:sp>
        <p:nvSpPr>
          <p:cNvPr id="4" name="Slide Number Placeholder 3"/>
          <p:cNvSpPr>
            <a:spLocks noGrp="1"/>
          </p:cNvSpPr>
          <p:nvPr>
            <p:ph type="sldNum" sz="quarter" idx="5"/>
          </p:nvPr>
        </p:nvSpPr>
        <p:spPr/>
        <p:txBody>
          <a:bodyPr/>
          <a:lstStyle/>
          <a:p>
            <a:fld id="{D56430A3-28DF-461D-B517-DC18A460FEE1}" type="slidenum">
              <a:rPr lang="en-GB" smtClean="0"/>
              <a:t>10</a:t>
            </a:fld>
            <a:endParaRPr lang="en-GB"/>
          </a:p>
        </p:txBody>
      </p:sp>
    </p:spTree>
    <p:extLst>
      <p:ext uri="{BB962C8B-B14F-4D97-AF65-F5344CB8AC3E}">
        <p14:creationId xmlns:p14="http://schemas.microsoft.com/office/powerpoint/2010/main" val="112963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14AB-A2C8-AA7D-7C0C-6F53964915A8}"/>
              </a:ext>
            </a:extLst>
          </p:cNvPr>
          <p:cNvSpPr>
            <a:spLocks noGrp="1"/>
          </p:cNvSpPr>
          <p:nvPr>
            <p:ph type="ctrTitle"/>
          </p:nvPr>
        </p:nvSpPr>
        <p:spPr>
          <a:xfrm>
            <a:off x="1524001" y="1122363"/>
            <a:ext cx="9144000" cy="2387600"/>
          </a:xfrm>
        </p:spPr>
        <p:txBody>
          <a:bodyPr anchor="b"/>
          <a:lstStyle>
            <a:lvl1pPr algn="ctr">
              <a:defRPr sz="6001"/>
            </a:lvl1pPr>
          </a:lstStyle>
          <a:p>
            <a:r>
              <a:rPr lang="en-US"/>
              <a:t>Click to edit Master title style</a:t>
            </a:r>
            <a:endParaRPr lang="en-GB"/>
          </a:p>
        </p:txBody>
      </p:sp>
      <p:sp>
        <p:nvSpPr>
          <p:cNvPr id="3" name="Subtitle 2">
            <a:extLst>
              <a:ext uri="{FF2B5EF4-FFF2-40B4-BE49-F238E27FC236}">
                <a16:creationId xmlns:a16="http://schemas.microsoft.com/office/drawing/2014/main" id="{6B8E7394-EB8F-6FAA-CE26-ACE7BB119670}"/>
              </a:ext>
            </a:extLst>
          </p:cNvPr>
          <p:cNvSpPr>
            <a:spLocks noGrp="1"/>
          </p:cNvSpPr>
          <p:nvPr>
            <p:ph type="subTitle" idx="1"/>
          </p:nvPr>
        </p:nvSpPr>
        <p:spPr>
          <a:xfrm>
            <a:off x="1524001" y="3602038"/>
            <a:ext cx="9144000" cy="1655762"/>
          </a:xfrm>
        </p:spPr>
        <p:txBody>
          <a:bodyPr/>
          <a:lstStyle>
            <a:lvl1pPr marL="0" indent="0" algn="ctr">
              <a:buNone/>
              <a:defRPr sz="2400"/>
            </a:lvl1pPr>
            <a:lvl2pPr marL="457256" indent="0" algn="ctr">
              <a:buNone/>
              <a:defRPr sz="2000"/>
            </a:lvl2pPr>
            <a:lvl3pPr marL="914511" indent="0" algn="ctr">
              <a:buNone/>
              <a:defRPr sz="1801"/>
            </a:lvl3pPr>
            <a:lvl4pPr marL="1371769" indent="0" algn="ctr">
              <a:buNone/>
              <a:defRPr sz="1600"/>
            </a:lvl4pPr>
            <a:lvl5pPr marL="1829023" indent="0" algn="ctr">
              <a:buNone/>
              <a:defRPr sz="1600"/>
            </a:lvl5pPr>
            <a:lvl6pPr marL="2286279" indent="0" algn="ctr">
              <a:buNone/>
              <a:defRPr sz="1600"/>
            </a:lvl6pPr>
            <a:lvl7pPr marL="2743534" indent="0" algn="ctr">
              <a:buNone/>
              <a:defRPr sz="1600"/>
            </a:lvl7pPr>
            <a:lvl8pPr marL="3200792" indent="0" algn="ctr">
              <a:buNone/>
              <a:defRPr sz="1600"/>
            </a:lvl8pPr>
            <a:lvl9pPr marL="3658048"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9FBCBDA-31EF-050A-BBB1-D40D97A437D3}"/>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5" name="Footer Placeholder 4">
            <a:extLst>
              <a:ext uri="{FF2B5EF4-FFF2-40B4-BE49-F238E27FC236}">
                <a16:creationId xmlns:a16="http://schemas.microsoft.com/office/drawing/2014/main" id="{8F9D0F71-2059-D0B1-EA76-5C002A8620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7E72E0-1E8B-6DDA-EBD8-26F9A37E2D6A}"/>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231125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5D60-22E2-5651-C972-17F83BE164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9263B5-24E8-D8D2-0055-2109B9D6C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D62BC2-F7A2-DA4F-DDB5-0AF7A5AFC692}"/>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5" name="Footer Placeholder 4">
            <a:extLst>
              <a:ext uri="{FF2B5EF4-FFF2-40B4-BE49-F238E27FC236}">
                <a16:creationId xmlns:a16="http://schemas.microsoft.com/office/drawing/2014/main" id="{65C0E739-035F-019F-7A81-7ADA1BEF33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A54BFE-DD31-211E-B0FC-BFE2C44411EE}"/>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90034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0A295-E805-7BD3-56FF-57E4182951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CCAEFC-353A-B59E-D668-98FD34391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915B8E-C4F0-4CB0-34F1-FD3537D2BFA0}"/>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5" name="Footer Placeholder 4">
            <a:extLst>
              <a:ext uri="{FF2B5EF4-FFF2-40B4-BE49-F238E27FC236}">
                <a16:creationId xmlns:a16="http://schemas.microsoft.com/office/drawing/2014/main" id="{41EB522E-B6EC-4FED-A88D-1B427E1052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C73732-EFE7-CF2B-88E2-7D99E7F1942F}"/>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343185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B5B6-4991-C799-1AFA-8CC58988A1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CF9634-4F4D-FA62-B042-A4C8918DAE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918E4C-E4A4-6ED8-D68B-70D777348668}"/>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5" name="Footer Placeholder 4">
            <a:extLst>
              <a:ext uri="{FF2B5EF4-FFF2-40B4-BE49-F238E27FC236}">
                <a16:creationId xmlns:a16="http://schemas.microsoft.com/office/drawing/2014/main" id="{53828933-7D21-8706-B1A2-213B11C388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A6FA4-0090-3031-DD84-9E4BFBC826C7}"/>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179643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5A3C-EA08-31C6-613F-B2AD0925C763}"/>
              </a:ext>
            </a:extLst>
          </p:cNvPr>
          <p:cNvSpPr>
            <a:spLocks noGrp="1"/>
          </p:cNvSpPr>
          <p:nvPr>
            <p:ph type="title"/>
          </p:nvPr>
        </p:nvSpPr>
        <p:spPr>
          <a:xfrm>
            <a:off x="831852" y="1709739"/>
            <a:ext cx="10515601" cy="2852737"/>
          </a:xfrm>
        </p:spPr>
        <p:txBody>
          <a:bodyPr anchor="b"/>
          <a:lstStyle>
            <a:lvl1pPr>
              <a:defRPr sz="6001"/>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05D8AE-84B8-11E8-B3CB-2E0C2F273F8E}"/>
              </a:ext>
            </a:extLst>
          </p:cNvPr>
          <p:cNvSpPr>
            <a:spLocks noGrp="1"/>
          </p:cNvSpPr>
          <p:nvPr>
            <p:ph type="body" idx="1"/>
          </p:nvPr>
        </p:nvSpPr>
        <p:spPr>
          <a:xfrm>
            <a:off x="831852" y="4589466"/>
            <a:ext cx="10515601" cy="1500187"/>
          </a:xfrm>
        </p:spPr>
        <p:txBody>
          <a:bodyPr/>
          <a:lstStyle>
            <a:lvl1pPr marL="0" indent="0">
              <a:buNone/>
              <a:defRPr sz="2400">
                <a:solidFill>
                  <a:schemeClr val="tx1">
                    <a:tint val="75000"/>
                  </a:schemeClr>
                </a:solidFill>
              </a:defRPr>
            </a:lvl1pPr>
            <a:lvl2pPr marL="457256" indent="0">
              <a:buNone/>
              <a:defRPr sz="2000">
                <a:solidFill>
                  <a:schemeClr val="tx1">
                    <a:tint val="75000"/>
                  </a:schemeClr>
                </a:solidFill>
              </a:defRPr>
            </a:lvl2pPr>
            <a:lvl3pPr marL="914511" indent="0">
              <a:buNone/>
              <a:defRPr sz="1801">
                <a:solidFill>
                  <a:schemeClr val="tx1">
                    <a:tint val="75000"/>
                  </a:schemeClr>
                </a:solidFill>
              </a:defRPr>
            </a:lvl3pPr>
            <a:lvl4pPr marL="1371769" indent="0">
              <a:buNone/>
              <a:defRPr sz="1600">
                <a:solidFill>
                  <a:schemeClr val="tx1">
                    <a:tint val="75000"/>
                  </a:schemeClr>
                </a:solidFill>
              </a:defRPr>
            </a:lvl4pPr>
            <a:lvl5pPr marL="1829023" indent="0">
              <a:buNone/>
              <a:defRPr sz="1600">
                <a:solidFill>
                  <a:schemeClr val="tx1">
                    <a:tint val="75000"/>
                  </a:schemeClr>
                </a:solidFill>
              </a:defRPr>
            </a:lvl5pPr>
            <a:lvl6pPr marL="2286279" indent="0">
              <a:buNone/>
              <a:defRPr sz="1600">
                <a:solidFill>
                  <a:schemeClr val="tx1">
                    <a:tint val="75000"/>
                  </a:schemeClr>
                </a:solidFill>
              </a:defRPr>
            </a:lvl6pPr>
            <a:lvl7pPr marL="2743534" indent="0">
              <a:buNone/>
              <a:defRPr sz="1600">
                <a:solidFill>
                  <a:schemeClr val="tx1">
                    <a:tint val="75000"/>
                  </a:schemeClr>
                </a:solidFill>
              </a:defRPr>
            </a:lvl7pPr>
            <a:lvl8pPr marL="3200792" indent="0">
              <a:buNone/>
              <a:defRPr sz="1600">
                <a:solidFill>
                  <a:schemeClr val="tx1">
                    <a:tint val="75000"/>
                  </a:schemeClr>
                </a:solidFill>
              </a:defRPr>
            </a:lvl8pPr>
            <a:lvl9pPr marL="365804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FC501-6352-880E-41AB-5F1E8EC088B7}"/>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5" name="Footer Placeholder 4">
            <a:extLst>
              <a:ext uri="{FF2B5EF4-FFF2-40B4-BE49-F238E27FC236}">
                <a16:creationId xmlns:a16="http://schemas.microsoft.com/office/drawing/2014/main" id="{67982E42-1B35-3C8F-D2CC-CD7C45C160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C2E0BA-6697-6ED9-D68C-0698F6F083B4}"/>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317080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3B4F-1813-29A2-FC57-ED061D4DC8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BBE3CA-10A6-CC8A-DF9D-A07D4424A56B}"/>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74BED9-A40E-6D81-4EB0-7AF7E054556A}"/>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5DC68FE-5A6F-5F5C-DBB8-7B29D3CC064F}"/>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6" name="Footer Placeholder 5">
            <a:extLst>
              <a:ext uri="{FF2B5EF4-FFF2-40B4-BE49-F238E27FC236}">
                <a16:creationId xmlns:a16="http://schemas.microsoft.com/office/drawing/2014/main" id="{83781C6A-2E12-9911-F882-102DAC75C5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58473B-455E-4972-1DC2-F2CA48ACC8F9}"/>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391514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0610-5617-CDC8-C4FA-7C0E699AE40D}"/>
              </a:ext>
            </a:extLst>
          </p:cNvPr>
          <p:cNvSpPr>
            <a:spLocks noGrp="1"/>
          </p:cNvSpPr>
          <p:nvPr>
            <p:ph type="title"/>
          </p:nvPr>
        </p:nvSpPr>
        <p:spPr>
          <a:xfrm>
            <a:off x="839789" y="365126"/>
            <a:ext cx="10515601"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FCA25F-9EBC-C735-07B5-29155709DA42}"/>
              </a:ext>
            </a:extLst>
          </p:cNvPr>
          <p:cNvSpPr>
            <a:spLocks noGrp="1"/>
          </p:cNvSpPr>
          <p:nvPr>
            <p:ph type="body" idx="1"/>
          </p:nvPr>
        </p:nvSpPr>
        <p:spPr>
          <a:xfrm>
            <a:off x="839791" y="1681163"/>
            <a:ext cx="5157788" cy="823912"/>
          </a:xfrm>
        </p:spPr>
        <p:txBody>
          <a:bodyPr anchor="b"/>
          <a:lstStyle>
            <a:lvl1pPr marL="0" indent="0">
              <a:buNone/>
              <a:defRPr sz="2400" b="1"/>
            </a:lvl1pPr>
            <a:lvl2pPr marL="457256" indent="0">
              <a:buNone/>
              <a:defRPr sz="2000" b="1"/>
            </a:lvl2pPr>
            <a:lvl3pPr marL="914511" indent="0">
              <a:buNone/>
              <a:defRPr sz="1801" b="1"/>
            </a:lvl3pPr>
            <a:lvl4pPr marL="1371769" indent="0">
              <a:buNone/>
              <a:defRPr sz="1600" b="1"/>
            </a:lvl4pPr>
            <a:lvl5pPr marL="1829023" indent="0">
              <a:buNone/>
              <a:defRPr sz="1600" b="1"/>
            </a:lvl5pPr>
            <a:lvl6pPr marL="2286279" indent="0">
              <a:buNone/>
              <a:defRPr sz="1600" b="1"/>
            </a:lvl6pPr>
            <a:lvl7pPr marL="2743534" indent="0">
              <a:buNone/>
              <a:defRPr sz="1600" b="1"/>
            </a:lvl7pPr>
            <a:lvl8pPr marL="3200792" indent="0">
              <a:buNone/>
              <a:defRPr sz="1600" b="1"/>
            </a:lvl8pPr>
            <a:lvl9pPr marL="365804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7926F-F7BE-3E80-7223-A0DA413B1C4E}"/>
              </a:ext>
            </a:extLst>
          </p:cNvPr>
          <p:cNvSpPr>
            <a:spLocks noGrp="1"/>
          </p:cNvSpPr>
          <p:nvPr>
            <p:ph sz="half" idx="2"/>
          </p:nvPr>
        </p:nvSpPr>
        <p:spPr>
          <a:xfrm>
            <a:off x="839791" y="2505076"/>
            <a:ext cx="515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9D3F2-7277-86C7-9F4C-8A1A33D4F40B}"/>
              </a:ext>
            </a:extLst>
          </p:cNvPr>
          <p:cNvSpPr>
            <a:spLocks noGrp="1"/>
          </p:cNvSpPr>
          <p:nvPr>
            <p:ph type="body" sz="quarter" idx="3"/>
          </p:nvPr>
        </p:nvSpPr>
        <p:spPr>
          <a:xfrm>
            <a:off x="6172203" y="1681163"/>
            <a:ext cx="5183189" cy="823912"/>
          </a:xfrm>
        </p:spPr>
        <p:txBody>
          <a:bodyPr anchor="b"/>
          <a:lstStyle>
            <a:lvl1pPr marL="0" indent="0">
              <a:buNone/>
              <a:defRPr sz="2400" b="1"/>
            </a:lvl1pPr>
            <a:lvl2pPr marL="457256" indent="0">
              <a:buNone/>
              <a:defRPr sz="2000" b="1"/>
            </a:lvl2pPr>
            <a:lvl3pPr marL="914511" indent="0">
              <a:buNone/>
              <a:defRPr sz="1801" b="1"/>
            </a:lvl3pPr>
            <a:lvl4pPr marL="1371769" indent="0">
              <a:buNone/>
              <a:defRPr sz="1600" b="1"/>
            </a:lvl4pPr>
            <a:lvl5pPr marL="1829023" indent="0">
              <a:buNone/>
              <a:defRPr sz="1600" b="1"/>
            </a:lvl5pPr>
            <a:lvl6pPr marL="2286279" indent="0">
              <a:buNone/>
              <a:defRPr sz="1600" b="1"/>
            </a:lvl6pPr>
            <a:lvl7pPr marL="2743534" indent="0">
              <a:buNone/>
              <a:defRPr sz="1600" b="1"/>
            </a:lvl7pPr>
            <a:lvl8pPr marL="3200792" indent="0">
              <a:buNone/>
              <a:defRPr sz="1600" b="1"/>
            </a:lvl8pPr>
            <a:lvl9pPr marL="365804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6EF6C-2E8C-6DD2-C8E0-AB4055C5B32C}"/>
              </a:ext>
            </a:extLst>
          </p:cNvPr>
          <p:cNvSpPr>
            <a:spLocks noGrp="1"/>
          </p:cNvSpPr>
          <p:nvPr>
            <p:ph sz="quarter" idx="4"/>
          </p:nvPr>
        </p:nvSpPr>
        <p:spPr>
          <a:xfrm>
            <a:off x="6172203" y="2505076"/>
            <a:ext cx="518318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7B9726-B2A3-8CB7-B6B5-2925D9644CA7}"/>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8" name="Footer Placeholder 7">
            <a:extLst>
              <a:ext uri="{FF2B5EF4-FFF2-40B4-BE49-F238E27FC236}">
                <a16:creationId xmlns:a16="http://schemas.microsoft.com/office/drawing/2014/main" id="{8B33A368-806F-2C56-408A-B020A9B0AD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895C4F-351E-471F-2B67-EC177591A54F}"/>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424010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4108-6692-BA26-B03C-64DE56EE6E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08DB4C-A441-CE16-C113-7119A81B6D09}"/>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4" name="Footer Placeholder 3">
            <a:extLst>
              <a:ext uri="{FF2B5EF4-FFF2-40B4-BE49-F238E27FC236}">
                <a16:creationId xmlns:a16="http://schemas.microsoft.com/office/drawing/2014/main" id="{83D8FD19-6ABC-B404-1D2D-6062FD788C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35A1CE-78C4-B69A-16EA-BD054CF02D84}"/>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215911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CD15B-9C82-A8CA-AEF4-DF710B89C5AD}"/>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3" name="Footer Placeholder 2">
            <a:extLst>
              <a:ext uri="{FF2B5EF4-FFF2-40B4-BE49-F238E27FC236}">
                <a16:creationId xmlns:a16="http://schemas.microsoft.com/office/drawing/2014/main" id="{7F1D1E43-22C6-AFB1-AB5E-3C3EC850711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E0A6899-5FF2-1505-9292-C76ED836732D}"/>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310267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4AB0-7EDD-CD28-A267-CB038081F0B3}"/>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4DCACBF-9731-71DC-12A4-47C9D2855E4C}"/>
              </a:ext>
            </a:extLst>
          </p:cNvPr>
          <p:cNvSpPr>
            <a:spLocks noGrp="1"/>
          </p:cNvSpPr>
          <p:nvPr>
            <p:ph idx="1"/>
          </p:nvPr>
        </p:nvSpPr>
        <p:spPr>
          <a:xfrm>
            <a:off x="5183190"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5E8AA3-122F-E2F6-24EE-5E9B196EDB66}"/>
              </a:ext>
            </a:extLst>
          </p:cNvPr>
          <p:cNvSpPr>
            <a:spLocks noGrp="1"/>
          </p:cNvSpPr>
          <p:nvPr>
            <p:ph type="body" sz="half" idx="2"/>
          </p:nvPr>
        </p:nvSpPr>
        <p:spPr>
          <a:xfrm>
            <a:off x="839791" y="2057401"/>
            <a:ext cx="3932236" cy="3811588"/>
          </a:xfrm>
        </p:spPr>
        <p:txBody>
          <a:bodyPr/>
          <a:lstStyle>
            <a:lvl1pPr marL="0" indent="0">
              <a:buNone/>
              <a:defRPr sz="1600"/>
            </a:lvl1pPr>
            <a:lvl2pPr marL="457256" indent="0">
              <a:buNone/>
              <a:defRPr sz="1402"/>
            </a:lvl2pPr>
            <a:lvl3pPr marL="914511" indent="0">
              <a:buNone/>
              <a:defRPr sz="1200"/>
            </a:lvl3pPr>
            <a:lvl4pPr marL="1371769" indent="0">
              <a:buNone/>
              <a:defRPr sz="1002"/>
            </a:lvl4pPr>
            <a:lvl5pPr marL="1829023" indent="0">
              <a:buNone/>
              <a:defRPr sz="1002"/>
            </a:lvl5pPr>
            <a:lvl6pPr marL="2286279" indent="0">
              <a:buNone/>
              <a:defRPr sz="1002"/>
            </a:lvl6pPr>
            <a:lvl7pPr marL="2743534" indent="0">
              <a:buNone/>
              <a:defRPr sz="1002"/>
            </a:lvl7pPr>
            <a:lvl8pPr marL="3200792" indent="0">
              <a:buNone/>
              <a:defRPr sz="1002"/>
            </a:lvl8pPr>
            <a:lvl9pPr marL="3658048" indent="0">
              <a:buNone/>
              <a:defRPr sz="1002"/>
            </a:lvl9pPr>
          </a:lstStyle>
          <a:p>
            <a:pPr lvl="0"/>
            <a:r>
              <a:rPr lang="en-US"/>
              <a:t>Click to edit Master text styles</a:t>
            </a:r>
          </a:p>
        </p:txBody>
      </p:sp>
      <p:sp>
        <p:nvSpPr>
          <p:cNvPr id="5" name="Date Placeholder 4">
            <a:extLst>
              <a:ext uri="{FF2B5EF4-FFF2-40B4-BE49-F238E27FC236}">
                <a16:creationId xmlns:a16="http://schemas.microsoft.com/office/drawing/2014/main" id="{BE23A248-9817-6B63-BD6E-958E1CF66C55}"/>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6" name="Footer Placeholder 5">
            <a:extLst>
              <a:ext uri="{FF2B5EF4-FFF2-40B4-BE49-F238E27FC236}">
                <a16:creationId xmlns:a16="http://schemas.microsoft.com/office/drawing/2014/main" id="{64925F29-8EA9-4C92-9104-D0A4D4B594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EC9366-E67F-CA6C-BC63-4C3BAB96A3A6}"/>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242387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C758-949F-DBA6-4ABF-0A7BE3014BE6}"/>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AB767E-0DCD-CB84-3DE2-87E638CED2BB}"/>
              </a:ext>
            </a:extLst>
          </p:cNvPr>
          <p:cNvSpPr>
            <a:spLocks noGrp="1"/>
          </p:cNvSpPr>
          <p:nvPr>
            <p:ph type="pic" idx="1"/>
          </p:nvPr>
        </p:nvSpPr>
        <p:spPr>
          <a:xfrm>
            <a:off x="5183190" y="987426"/>
            <a:ext cx="6172201" cy="4873625"/>
          </a:xfrm>
        </p:spPr>
        <p:txBody>
          <a:bodyPr/>
          <a:lstStyle>
            <a:lvl1pPr marL="0" indent="0">
              <a:buNone/>
              <a:defRPr sz="3200"/>
            </a:lvl1pPr>
            <a:lvl2pPr marL="457256" indent="0">
              <a:buNone/>
              <a:defRPr sz="2800"/>
            </a:lvl2pPr>
            <a:lvl3pPr marL="914511" indent="0">
              <a:buNone/>
              <a:defRPr sz="2400"/>
            </a:lvl3pPr>
            <a:lvl4pPr marL="1371769" indent="0">
              <a:buNone/>
              <a:defRPr sz="2000"/>
            </a:lvl4pPr>
            <a:lvl5pPr marL="1829023" indent="0">
              <a:buNone/>
              <a:defRPr sz="2000"/>
            </a:lvl5pPr>
            <a:lvl6pPr marL="2286279" indent="0">
              <a:buNone/>
              <a:defRPr sz="2000"/>
            </a:lvl6pPr>
            <a:lvl7pPr marL="2743534" indent="0">
              <a:buNone/>
              <a:defRPr sz="2000"/>
            </a:lvl7pPr>
            <a:lvl8pPr marL="3200792" indent="0">
              <a:buNone/>
              <a:defRPr sz="2000"/>
            </a:lvl8pPr>
            <a:lvl9pPr marL="3658048" indent="0">
              <a:buNone/>
              <a:defRPr sz="2000"/>
            </a:lvl9pPr>
          </a:lstStyle>
          <a:p>
            <a:endParaRPr lang="en-GB"/>
          </a:p>
        </p:txBody>
      </p:sp>
      <p:sp>
        <p:nvSpPr>
          <p:cNvPr id="4" name="Text Placeholder 3">
            <a:extLst>
              <a:ext uri="{FF2B5EF4-FFF2-40B4-BE49-F238E27FC236}">
                <a16:creationId xmlns:a16="http://schemas.microsoft.com/office/drawing/2014/main" id="{820C3D5A-AB1F-FB11-48CC-E3C0085420ED}"/>
              </a:ext>
            </a:extLst>
          </p:cNvPr>
          <p:cNvSpPr>
            <a:spLocks noGrp="1"/>
          </p:cNvSpPr>
          <p:nvPr>
            <p:ph type="body" sz="half" idx="2"/>
          </p:nvPr>
        </p:nvSpPr>
        <p:spPr>
          <a:xfrm>
            <a:off x="839791" y="2057401"/>
            <a:ext cx="3932236" cy="3811588"/>
          </a:xfrm>
        </p:spPr>
        <p:txBody>
          <a:bodyPr/>
          <a:lstStyle>
            <a:lvl1pPr marL="0" indent="0">
              <a:buNone/>
              <a:defRPr sz="1600"/>
            </a:lvl1pPr>
            <a:lvl2pPr marL="457256" indent="0">
              <a:buNone/>
              <a:defRPr sz="1402"/>
            </a:lvl2pPr>
            <a:lvl3pPr marL="914511" indent="0">
              <a:buNone/>
              <a:defRPr sz="1200"/>
            </a:lvl3pPr>
            <a:lvl4pPr marL="1371769" indent="0">
              <a:buNone/>
              <a:defRPr sz="1002"/>
            </a:lvl4pPr>
            <a:lvl5pPr marL="1829023" indent="0">
              <a:buNone/>
              <a:defRPr sz="1002"/>
            </a:lvl5pPr>
            <a:lvl6pPr marL="2286279" indent="0">
              <a:buNone/>
              <a:defRPr sz="1002"/>
            </a:lvl6pPr>
            <a:lvl7pPr marL="2743534" indent="0">
              <a:buNone/>
              <a:defRPr sz="1002"/>
            </a:lvl7pPr>
            <a:lvl8pPr marL="3200792" indent="0">
              <a:buNone/>
              <a:defRPr sz="1002"/>
            </a:lvl8pPr>
            <a:lvl9pPr marL="3658048" indent="0">
              <a:buNone/>
              <a:defRPr sz="1002"/>
            </a:lvl9pPr>
          </a:lstStyle>
          <a:p>
            <a:pPr lvl="0"/>
            <a:r>
              <a:rPr lang="en-US"/>
              <a:t>Click to edit Master text styles</a:t>
            </a:r>
          </a:p>
        </p:txBody>
      </p:sp>
      <p:sp>
        <p:nvSpPr>
          <p:cNvPr id="5" name="Date Placeholder 4">
            <a:extLst>
              <a:ext uri="{FF2B5EF4-FFF2-40B4-BE49-F238E27FC236}">
                <a16:creationId xmlns:a16="http://schemas.microsoft.com/office/drawing/2014/main" id="{529C7172-491A-D3A9-C729-458ED66C5BE5}"/>
              </a:ext>
            </a:extLst>
          </p:cNvPr>
          <p:cNvSpPr>
            <a:spLocks noGrp="1"/>
          </p:cNvSpPr>
          <p:nvPr>
            <p:ph type="dt" sz="half" idx="10"/>
          </p:nvPr>
        </p:nvSpPr>
        <p:spPr/>
        <p:txBody>
          <a:bodyPr/>
          <a:lstStyle/>
          <a:p>
            <a:fld id="{11C69AFF-BF1C-48A9-AE91-52C3A0E345D1}" type="datetimeFigureOut">
              <a:rPr lang="en-GB" smtClean="0"/>
              <a:t>12/07/2023</a:t>
            </a:fld>
            <a:endParaRPr lang="en-GB"/>
          </a:p>
        </p:txBody>
      </p:sp>
      <p:sp>
        <p:nvSpPr>
          <p:cNvPr id="6" name="Footer Placeholder 5">
            <a:extLst>
              <a:ext uri="{FF2B5EF4-FFF2-40B4-BE49-F238E27FC236}">
                <a16:creationId xmlns:a16="http://schemas.microsoft.com/office/drawing/2014/main" id="{95FEAFC9-8B3A-8EA7-B952-44DD27D5FC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FA638D-EB7B-0C17-B2B1-CEF5F1067527}"/>
              </a:ext>
            </a:extLst>
          </p:cNvPr>
          <p:cNvSpPr>
            <a:spLocks noGrp="1"/>
          </p:cNvSpPr>
          <p:nvPr>
            <p:ph type="sldNum" sz="quarter" idx="12"/>
          </p:nvPr>
        </p:nvSpPr>
        <p:spPr/>
        <p:txBody>
          <a:bodyPr/>
          <a:lstStyle/>
          <a:p>
            <a:fld id="{8EC4A067-A78A-4EBB-80F8-D552243E87AD}" type="slidenum">
              <a:rPr lang="en-GB" smtClean="0"/>
              <a:t>‹#›</a:t>
            </a:fld>
            <a:endParaRPr lang="en-GB"/>
          </a:p>
        </p:txBody>
      </p:sp>
    </p:spTree>
    <p:extLst>
      <p:ext uri="{BB962C8B-B14F-4D97-AF65-F5344CB8AC3E}">
        <p14:creationId xmlns:p14="http://schemas.microsoft.com/office/powerpoint/2010/main" val="108520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FAF2A-4DFD-4B6B-204C-2961366EC898}"/>
              </a:ext>
            </a:extLst>
          </p:cNvPr>
          <p:cNvSpPr>
            <a:spLocks noGrp="1"/>
          </p:cNvSpPr>
          <p:nvPr>
            <p:ph type="title"/>
          </p:nvPr>
        </p:nvSpPr>
        <p:spPr>
          <a:xfrm>
            <a:off x="838204" y="365126"/>
            <a:ext cx="10515601"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D12421-7350-2931-3A5F-216D15411D20}"/>
              </a:ext>
            </a:extLst>
          </p:cNvPr>
          <p:cNvSpPr>
            <a:spLocks noGrp="1"/>
          </p:cNvSpPr>
          <p:nvPr>
            <p:ph type="body" idx="1"/>
          </p:nvPr>
        </p:nvSpPr>
        <p:spPr>
          <a:xfrm>
            <a:off x="838204" y="1825625"/>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E1F186-E4AA-8BFA-8C4B-73B1EA70F522}"/>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69AFF-BF1C-48A9-AE91-52C3A0E345D1}" type="datetimeFigureOut">
              <a:rPr lang="en-GB" smtClean="0"/>
              <a:t>12/07/2023</a:t>
            </a:fld>
            <a:endParaRPr lang="en-GB"/>
          </a:p>
        </p:txBody>
      </p:sp>
      <p:sp>
        <p:nvSpPr>
          <p:cNvPr id="5" name="Footer Placeholder 4">
            <a:extLst>
              <a:ext uri="{FF2B5EF4-FFF2-40B4-BE49-F238E27FC236}">
                <a16:creationId xmlns:a16="http://schemas.microsoft.com/office/drawing/2014/main" id="{CC226126-860A-F61C-B060-BC96AFA2D515}"/>
              </a:ext>
            </a:extLst>
          </p:cNvPr>
          <p:cNvSpPr>
            <a:spLocks noGrp="1"/>
          </p:cNvSpPr>
          <p:nvPr>
            <p:ph type="ftr" sz="quarter" idx="3"/>
          </p:nvPr>
        </p:nvSpPr>
        <p:spPr>
          <a:xfrm>
            <a:off x="4038605" y="6356353"/>
            <a:ext cx="4114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48C1D4-667A-9807-F8CE-14A17D17AD00}"/>
              </a:ext>
            </a:extLst>
          </p:cNvPr>
          <p:cNvSpPr>
            <a:spLocks noGrp="1"/>
          </p:cNvSpPr>
          <p:nvPr>
            <p:ph type="sldNum" sz="quarter" idx="4"/>
          </p:nvPr>
        </p:nvSpPr>
        <p:spPr>
          <a:xfrm>
            <a:off x="8610602"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4A067-A78A-4EBB-80F8-D552243E87AD}" type="slidenum">
              <a:rPr lang="en-GB" smtClean="0"/>
              <a:t>‹#›</a:t>
            </a:fld>
            <a:endParaRPr lang="en-GB"/>
          </a:p>
        </p:txBody>
      </p:sp>
    </p:spTree>
    <p:extLst>
      <p:ext uri="{BB962C8B-B14F-4D97-AF65-F5344CB8AC3E}">
        <p14:creationId xmlns:p14="http://schemas.microsoft.com/office/powerpoint/2010/main" val="227523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5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9" indent="-228629" algn="l" defTabSz="914511" rtl="0" eaLnBrk="1" latinLnBrk="0" hangingPunct="1">
        <a:lnSpc>
          <a:spcPct val="90000"/>
        </a:lnSpc>
        <a:spcBef>
          <a:spcPts val="1002"/>
        </a:spcBef>
        <a:buFont typeface="Arial" panose="020B0604020202020204" pitchFamily="34" charset="0"/>
        <a:buChar char="•"/>
        <a:defRPr sz="2800" kern="1200">
          <a:solidFill>
            <a:schemeClr val="tx1"/>
          </a:solidFill>
          <a:latin typeface="+mn-lt"/>
          <a:ea typeface="+mn-ea"/>
          <a:cs typeface="+mn-cs"/>
        </a:defRPr>
      </a:lvl1pPr>
      <a:lvl2pPr marL="685884" indent="-228629" algn="l" defTabSz="9145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40" indent="-228629" algn="l" defTabSz="9145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96" indent="-228629" algn="l" defTabSz="9145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651" indent="-228629" algn="l" defTabSz="9145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908" indent="-228629" algn="l" defTabSz="9145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2163" indent="-228629" algn="l" defTabSz="9145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419" indent="-228629" algn="l" defTabSz="9145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675" indent="-228629" algn="l" defTabSz="9145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511" rtl="0" eaLnBrk="1" latinLnBrk="0" hangingPunct="1">
        <a:defRPr sz="1801" kern="1200">
          <a:solidFill>
            <a:schemeClr val="tx1"/>
          </a:solidFill>
          <a:latin typeface="+mn-lt"/>
          <a:ea typeface="+mn-ea"/>
          <a:cs typeface="+mn-cs"/>
        </a:defRPr>
      </a:lvl1pPr>
      <a:lvl2pPr marL="457256" algn="l" defTabSz="914511" rtl="0" eaLnBrk="1" latinLnBrk="0" hangingPunct="1">
        <a:defRPr sz="1801" kern="1200">
          <a:solidFill>
            <a:schemeClr val="tx1"/>
          </a:solidFill>
          <a:latin typeface="+mn-lt"/>
          <a:ea typeface="+mn-ea"/>
          <a:cs typeface="+mn-cs"/>
        </a:defRPr>
      </a:lvl2pPr>
      <a:lvl3pPr marL="914511" algn="l" defTabSz="914511" rtl="0" eaLnBrk="1" latinLnBrk="0" hangingPunct="1">
        <a:defRPr sz="1801" kern="1200">
          <a:solidFill>
            <a:schemeClr val="tx1"/>
          </a:solidFill>
          <a:latin typeface="+mn-lt"/>
          <a:ea typeface="+mn-ea"/>
          <a:cs typeface="+mn-cs"/>
        </a:defRPr>
      </a:lvl3pPr>
      <a:lvl4pPr marL="1371769" algn="l" defTabSz="914511" rtl="0" eaLnBrk="1" latinLnBrk="0" hangingPunct="1">
        <a:defRPr sz="1801" kern="1200">
          <a:solidFill>
            <a:schemeClr val="tx1"/>
          </a:solidFill>
          <a:latin typeface="+mn-lt"/>
          <a:ea typeface="+mn-ea"/>
          <a:cs typeface="+mn-cs"/>
        </a:defRPr>
      </a:lvl4pPr>
      <a:lvl5pPr marL="1829023" algn="l" defTabSz="914511" rtl="0" eaLnBrk="1" latinLnBrk="0" hangingPunct="1">
        <a:defRPr sz="1801" kern="1200">
          <a:solidFill>
            <a:schemeClr val="tx1"/>
          </a:solidFill>
          <a:latin typeface="+mn-lt"/>
          <a:ea typeface="+mn-ea"/>
          <a:cs typeface="+mn-cs"/>
        </a:defRPr>
      </a:lvl5pPr>
      <a:lvl6pPr marL="2286279" algn="l" defTabSz="914511" rtl="0" eaLnBrk="1" latinLnBrk="0" hangingPunct="1">
        <a:defRPr sz="1801" kern="1200">
          <a:solidFill>
            <a:schemeClr val="tx1"/>
          </a:solidFill>
          <a:latin typeface="+mn-lt"/>
          <a:ea typeface="+mn-ea"/>
          <a:cs typeface="+mn-cs"/>
        </a:defRPr>
      </a:lvl6pPr>
      <a:lvl7pPr marL="2743534" algn="l" defTabSz="914511" rtl="0" eaLnBrk="1" latinLnBrk="0" hangingPunct="1">
        <a:defRPr sz="1801" kern="1200">
          <a:solidFill>
            <a:schemeClr val="tx1"/>
          </a:solidFill>
          <a:latin typeface="+mn-lt"/>
          <a:ea typeface="+mn-ea"/>
          <a:cs typeface="+mn-cs"/>
        </a:defRPr>
      </a:lvl7pPr>
      <a:lvl8pPr marL="3200792" algn="l" defTabSz="914511" rtl="0" eaLnBrk="1" latinLnBrk="0" hangingPunct="1">
        <a:defRPr sz="1801" kern="1200">
          <a:solidFill>
            <a:schemeClr val="tx1"/>
          </a:solidFill>
          <a:latin typeface="+mn-lt"/>
          <a:ea typeface="+mn-ea"/>
          <a:cs typeface="+mn-cs"/>
        </a:defRPr>
      </a:lvl8pPr>
      <a:lvl9pPr marL="3658048" algn="l" defTabSz="9145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2613891" y="342464"/>
            <a:ext cx="6964218" cy="461665"/>
          </a:xfrm>
          <a:prstGeom prst="rect">
            <a:avLst/>
          </a:prstGeom>
          <a:noFill/>
        </p:spPr>
        <p:txBody>
          <a:bodyPr wrap="square" rtlCol="0">
            <a:spAutoFit/>
          </a:bodyPr>
          <a:lstStyle/>
          <a:p>
            <a:r>
              <a:rPr lang="en-GB" sz="2400" u="sng" dirty="0">
                <a:latin typeface="Calibri" panose="020F0502020204030204" pitchFamily="34" charset="0"/>
                <a:ea typeface="Calibri" panose="020F0502020204030204" pitchFamily="34" charset="0"/>
                <a:cs typeface="Times New Roman" panose="02020603050405020304" pitchFamily="18" charset="0"/>
              </a:rPr>
              <a:t>Understanding Initial Machine Learning Failures</a:t>
            </a:r>
            <a:endParaRPr lang="en-GB" sz="2400" u="sng" dirty="0"/>
          </a:p>
        </p:txBody>
      </p:sp>
      <p:pic>
        <p:nvPicPr>
          <p:cNvPr id="6" name="Picture 5">
            <a:extLst>
              <a:ext uri="{FF2B5EF4-FFF2-40B4-BE49-F238E27FC236}">
                <a16:creationId xmlns:a16="http://schemas.microsoft.com/office/drawing/2014/main" id="{87BE8C2D-F8F0-4156-3D33-EB8093A77AA4}"/>
              </a:ext>
            </a:extLst>
          </p:cNvPr>
          <p:cNvPicPr>
            <a:picLocks noChangeAspect="1"/>
          </p:cNvPicPr>
          <p:nvPr/>
        </p:nvPicPr>
        <p:blipFill>
          <a:blip r:embed="rId2"/>
          <a:stretch>
            <a:fillRect/>
          </a:stretch>
        </p:blipFill>
        <p:spPr>
          <a:xfrm>
            <a:off x="396208" y="1113183"/>
            <a:ext cx="4833100" cy="3985591"/>
          </a:xfrm>
          <a:prstGeom prst="rect">
            <a:avLst/>
          </a:prstGeom>
        </p:spPr>
      </p:pic>
      <p:pic>
        <p:nvPicPr>
          <p:cNvPr id="8" name="Picture 7">
            <a:extLst>
              <a:ext uri="{FF2B5EF4-FFF2-40B4-BE49-F238E27FC236}">
                <a16:creationId xmlns:a16="http://schemas.microsoft.com/office/drawing/2014/main" id="{AF84692D-B2D8-9C8B-9D80-4882743AD1FD}"/>
              </a:ext>
            </a:extLst>
          </p:cNvPr>
          <p:cNvPicPr>
            <a:picLocks noChangeAspect="1"/>
          </p:cNvPicPr>
          <p:nvPr/>
        </p:nvPicPr>
        <p:blipFill>
          <a:blip r:embed="rId3"/>
          <a:stretch>
            <a:fillRect/>
          </a:stretch>
        </p:blipFill>
        <p:spPr>
          <a:xfrm>
            <a:off x="396208" y="5205573"/>
            <a:ext cx="4833099" cy="1145284"/>
          </a:xfrm>
          <a:prstGeom prst="rect">
            <a:avLst/>
          </a:prstGeom>
        </p:spPr>
      </p:pic>
      <p:sp>
        <p:nvSpPr>
          <p:cNvPr id="9" name="TextBox 8">
            <a:extLst>
              <a:ext uri="{FF2B5EF4-FFF2-40B4-BE49-F238E27FC236}">
                <a16:creationId xmlns:a16="http://schemas.microsoft.com/office/drawing/2014/main" id="{1BA34AEA-D17F-71F1-E2BD-8CF7BC539141}"/>
              </a:ext>
            </a:extLst>
          </p:cNvPr>
          <p:cNvSpPr txBox="1"/>
          <p:nvPr/>
        </p:nvSpPr>
        <p:spPr>
          <a:xfrm>
            <a:off x="5489955" y="1018734"/>
            <a:ext cx="5448300" cy="923714"/>
          </a:xfrm>
          <a:prstGeom prst="rect">
            <a:avLst/>
          </a:prstGeom>
          <a:noFill/>
        </p:spPr>
        <p:txBody>
          <a:bodyPr wrap="square" rtlCol="0">
            <a:spAutoFit/>
          </a:bodyPr>
          <a:lstStyle/>
          <a:p>
            <a:r>
              <a:rPr lang="en-GB" sz="1801" kern="100" dirty="0">
                <a:latin typeface="Calibri" panose="020F0502020204030204" pitchFamily="34" charset="0"/>
                <a:ea typeface="Calibri" panose="020F0502020204030204" pitchFamily="34" charset="0"/>
                <a:cs typeface="Times New Roman" panose="02020603050405020304" pitchFamily="18" charset="0"/>
              </a:rPr>
              <a:t>Attempt 1: Using an Automated Neural Network Optimizer (</a:t>
            </a:r>
            <a:r>
              <a:rPr lang="en-GB" sz="1801" kern="100" dirty="0" err="1">
                <a:latin typeface="Calibri" panose="020F0502020204030204" pitchFamily="34" charset="0"/>
                <a:ea typeface="Calibri" panose="020F0502020204030204" pitchFamily="34" charset="0"/>
                <a:cs typeface="Times New Roman" panose="02020603050405020304" pitchFamily="18" charset="0"/>
              </a:rPr>
              <a:t>Keras</a:t>
            </a:r>
            <a:r>
              <a:rPr lang="en-GB" sz="1801" kern="100" dirty="0">
                <a:latin typeface="Calibri" panose="020F0502020204030204" pitchFamily="34" charset="0"/>
                <a:ea typeface="Calibri" panose="020F0502020204030204" pitchFamily="34" charset="0"/>
                <a:cs typeface="Times New Roman" panose="02020603050405020304" pitchFamily="18" charset="0"/>
              </a:rPr>
              <a:t>-Tuner)</a:t>
            </a:r>
          </a:p>
          <a:p>
            <a:endParaRPr lang="en-GB" sz="1801" dirty="0"/>
          </a:p>
        </p:txBody>
      </p:sp>
      <p:sp>
        <p:nvSpPr>
          <p:cNvPr id="10" name="TextBox 9">
            <a:extLst>
              <a:ext uri="{FF2B5EF4-FFF2-40B4-BE49-F238E27FC236}">
                <a16:creationId xmlns:a16="http://schemas.microsoft.com/office/drawing/2014/main" id="{F912C2DB-5B19-9396-E018-D5F3CAD82C73}"/>
              </a:ext>
            </a:extLst>
          </p:cNvPr>
          <p:cNvSpPr txBox="1"/>
          <p:nvPr/>
        </p:nvSpPr>
        <p:spPr>
          <a:xfrm>
            <a:off x="5489955" y="1937801"/>
            <a:ext cx="5906367" cy="4113627"/>
          </a:xfrm>
          <a:prstGeom prst="rect">
            <a:avLst/>
          </a:prstGeom>
          <a:noFill/>
        </p:spPr>
        <p:txBody>
          <a:bodyPr wrap="square" rtlCol="0">
            <a:spAutoFit/>
          </a:bodyPr>
          <a:lstStyle/>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We started by using an automated neural network optimizer called </a:t>
            </a:r>
            <a:r>
              <a:rPr lang="en-GB" sz="1801" kern="100" dirty="0" err="1">
                <a:latin typeface="Calibri" panose="020F0502020204030204" pitchFamily="34" charset="0"/>
                <a:ea typeface="Calibri" panose="020F0502020204030204" pitchFamily="34" charset="0"/>
                <a:cs typeface="Times New Roman" panose="02020603050405020304" pitchFamily="18" charset="0"/>
              </a:rPr>
              <a:t>Keras</a:t>
            </a:r>
            <a:r>
              <a:rPr lang="en-GB" sz="1801" kern="100" dirty="0">
                <a:latin typeface="Calibri" panose="020F0502020204030204" pitchFamily="34" charset="0"/>
                <a:ea typeface="Calibri" panose="020F0502020204030204" pitchFamily="34" charset="0"/>
                <a:cs typeface="Times New Roman" panose="02020603050405020304" pitchFamily="18" charset="0"/>
              </a:rPr>
              <a:t> Tuner.</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The deep neural network (DNN) architecture was chosen, which has multiple layers and nodes.</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The DNN aims to mimic the complexity of the human brain by connecting data points.</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However, without proper exploratory data analysis (EDA), we relied solely on our instincts to determine the most important features.</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The accuracy score obtained from this attempt was 0.559, which is quite low.</a:t>
            </a:r>
          </a:p>
          <a:p>
            <a:endParaRPr lang="en-GB" sz="1600" dirty="0"/>
          </a:p>
        </p:txBody>
      </p:sp>
    </p:spTree>
    <p:extLst>
      <p:ext uri="{BB962C8B-B14F-4D97-AF65-F5344CB8AC3E}">
        <p14:creationId xmlns:p14="http://schemas.microsoft.com/office/powerpoint/2010/main" val="20737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2815100" y="198336"/>
            <a:ext cx="6285358" cy="369460"/>
          </a:xfrm>
          <a:prstGeom prst="rect">
            <a:avLst/>
          </a:prstGeom>
          <a:noFill/>
        </p:spPr>
        <p:txBody>
          <a:bodyPr wrap="square" rtlCol="0">
            <a:spAutoFit/>
          </a:bodyPr>
          <a:lstStyle/>
          <a:p>
            <a:r>
              <a:rPr lang="en-GB" sz="1800" kern="0" dirty="0">
                <a:solidFill>
                  <a:srgbClr val="374151"/>
                </a:solidFill>
                <a:effectLst/>
                <a:latin typeface="Segoe UI" panose="020B0502040204020203" pitchFamily="34" charset="0"/>
                <a:ea typeface="Times New Roman" panose="02020603050405020304" pitchFamily="18" charset="0"/>
              </a:rPr>
              <a:t>Leveraging Deep Learning for Improved Predictive Accuracy</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5825989" y="678438"/>
            <a:ext cx="5448300" cy="774892"/>
          </a:xfrm>
          <a:prstGeom prst="rect">
            <a:avLst/>
          </a:prstGeom>
          <a:noFill/>
        </p:spPr>
        <p:txBody>
          <a:bodyPr wrap="square" rtlCol="0">
            <a:spAutoFit/>
          </a:bodyPr>
          <a:lstStyle/>
          <a:p>
            <a:pPr>
              <a:lnSpc>
                <a:spcPct val="107000"/>
              </a:lnSpc>
              <a:spcAft>
                <a:spcPts val="800"/>
              </a:spcAft>
              <a:tabLst>
                <a:tab pos="457256" algn="l"/>
              </a:tabLst>
            </a:pPr>
            <a:r>
              <a:rPr lang="en-GB" sz="1801"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rPr>
              <a:t>1. </a:t>
            </a:r>
            <a:r>
              <a:rPr lang="en-GB"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Revisiting Deep Learning</a:t>
            </a:r>
            <a:endParaRPr lang="en-GB"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56" algn="l"/>
              </a:tabLst>
            </a:pPr>
            <a:endParaRPr lang="en-GB" sz="1801"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12C2DB-5B19-9396-E018-D5F3CAD82C73}"/>
              </a:ext>
            </a:extLst>
          </p:cNvPr>
          <p:cNvSpPr txBox="1"/>
          <p:nvPr/>
        </p:nvSpPr>
        <p:spPr>
          <a:xfrm>
            <a:off x="5386999" y="803442"/>
            <a:ext cx="6157304" cy="5740161"/>
          </a:xfrm>
          <a:prstGeom prst="rect">
            <a:avLst/>
          </a:prstGeom>
          <a:noFill/>
        </p:spPr>
        <p:txBody>
          <a:bodyPr wrap="square" rtlCol="0">
            <a:spAutoFit/>
          </a:bodyPr>
          <a:lstStyle/>
          <a:p>
            <a:pPr marL="685800"/>
            <a:endParaRPr lang="en-GB"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Returned to deep learning for improved predictive accuracy</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Used the same dataset as in the previous PyCaret analysis</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Employed </a:t>
            </a:r>
            <a:r>
              <a:rPr lang="en-GB" sz="1600" kern="0" dirty="0" err="1">
                <a:solidFill>
                  <a:srgbClr val="374151"/>
                </a:solidFill>
                <a:effectLst/>
                <a:ea typeface="Times New Roman" panose="02020603050405020304" pitchFamily="18" charset="0"/>
                <a:cs typeface="Times New Roman" panose="02020603050405020304" pitchFamily="18" charset="0"/>
              </a:rPr>
              <a:t>Keras</a:t>
            </a:r>
            <a:r>
              <a:rPr lang="en-GB" sz="1600" kern="0" dirty="0">
                <a:solidFill>
                  <a:srgbClr val="374151"/>
                </a:solidFill>
                <a:effectLst/>
                <a:ea typeface="Times New Roman" panose="02020603050405020304" pitchFamily="18" charset="0"/>
                <a:cs typeface="Times New Roman" panose="02020603050405020304" pitchFamily="18" charset="0"/>
              </a:rPr>
              <a:t> Tuner, an advanced neural network optimizer</a:t>
            </a:r>
          </a:p>
          <a:p>
            <a:pPr marL="685800"/>
            <a:endParaRPr lang="en-GB" sz="16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Utilized </a:t>
            </a:r>
            <a:r>
              <a:rPr lang="en-GB" sz="1600" kern="0" dirty="0" err="1">
                <a:solidFill>
                  <a:srgbClr val="374151"/>
                </a:solidFill>
                <a:effectLst/>
                <a:ea typeface="Times New Roman" panose="02020603050405020304" pitchFamily="18" charset="0"/>
                <a:cs typeface="Times New Roman" panose="02020603050405020304" pitchFamily="18" charset="0"/>
              </a:rPr>
              <a:t>Keras</a:t>
            </a:r>
            <a:r>
              <a:rPr lang="en-GB" sz="1600" kern="0" dirty="0">
                <a:solidFill>
                  <a:srgbClr val="374151"/>
                </a:solidFill>
                <a:effectLst/>
                <a:ea typeface="Times New Roman" panose="02020603050405020304" pitchFamily="18" charset="0"/>
                <a:cs typeface="Times New Roman" panose="02020603050405020304" pitchFamily="18" charset="0"/>
              </a:rPr>
              <a:t> Tuner to optimize the neural network model</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Achieved a significant improvement in accuracy with a score of 0.86</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Significantly outperformed the previous PyCaret-based model</a:t>
            </a:r>
            <a:endParaRPr lang="en-GB" sz="1600" kern="0" dirty="0">
              <a:solidFill>
                <a:srgbClr val="374151"/>
              </a:solidFill>
              <a:ea typeface="Calibri" panose="020F0502020204030204" pitchFamily="34" charset="0"/>
              <a:cs typeface="Times New Roman" panose="02020603050405020304" pitchFamily="18" charset="0"/>
            </a:endParaRPr>
          </a:p>
          <a:p>
            <a:pPr marL="685800"/>
            <a:endParaRPr lang="en-GB" sz="16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Evaluated the model's performance with a test dataset created using logical reasoning</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The model accurately predicted the positive class with a probability of approximately 0.979</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600" kern="0" dirty="0">
                <a:solidFill>
                  <a:srgbClr val="374151"/>
                </a:solidFill>
                <a:effectLst/>
                <a:ea typeface="Times New Roman" panose="02020603050405020304" pitchFamily="18" charset="0"/>
                <a:cs typeface="Times New Roman" panose="02020603050405020304" pitchFamily="18" charset="0"/>
              </a:rPr>
              <a:t>Confidence in the model's ability to make accurate predictions based on new data inputs</a:t>
            </a:r>
            <a:endParaRPr lang="en-GB" sz="16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GB"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p>
        </p:txBody>
      </p:sp>
      <p:pic>
        <p:nvPicPr>
          <p:cNvPr id="5" name="Picture 4">
            <a:extLst>
              <a:ext uri="{FF2B5EF4-FFF2-40B4-BE49-F238E27FC236}">
                <a16:creationId xmlns:a16="http://schemas.microsoft.com/office/drawing/2014/main" id="{80503842-840E-3A04-769D-E1310B8A0BEF}"/>
              </a:ext>
            </a:extLst>
          </p:cNvPr>
          <p:cNvPicPr>
            <a:picLocks noChangeAspect="1"/>
          </p:cNvPicPr>
          <p:nvPr/>
        </p:nvPicPr>
        <p:blipFill>
          <a:blip r:embed="rId3"/>
          <a:stretch>
            <a:fillRect/>
          </a:stretch>
        </p:blipFill>
        <p:spPr>
          <a:xfrm>
            <a:off x="539797" y="678438"/>
            <a:ext cx="4449536" cy="3383353"/>
          </a:xfrm>
          <a:prstGeom prst="rect">
            <a:avLst/>
          </a:prstGeom>
        </p:spPr>
      </p:pic>
      <p:pic>
        <p:nvPicPr>
          <p:cNvPr id="7" name="Picture 6">
            <a:extLst>
              <a:ext uri="{FF2B5EF4-FFF2-40B4-BE49-F238E27FC236}">
                <a16:creationId xmlns:a16="http://schemas.microsoft.com/office/drawing/2014/main" id="{D262E9F1-57D3-B678-78DD-00C897AD7293}"/>
              </a:ext>
            </a:extLst>
          </p:cNvPr>
          <p:cNvPicPr>
            <a:picLocks noChangeAspect="1"/>
          </p:cNvPicPr>
          <p:nvPr/>
        </p:nvPicPr>
        <p:blipFill>
          <a:blip r:embed="rId4"/>
          <a:stretch>
            <a:fillRect/>
          </a:stretch>
        </p:blipFill>
        <p:spPr>
          <a:xfrm>
            <a:off x="452745" y="5840370"/>
            <a:ext cx="5108425" cy="617763"/>
          </a:xfrm>
          <a:prstGeom prst="rect">
            <a:avLst/>
          </a:prstGeom>
        </p:spPr>
      </p:pic>
      <p:pic>
        <p:nvPicPr>
          <p:cNvPr id="8" name="Picture 7">
            <a:extLst>
              <a:ext uri="{FF2B5EF4-FFF2-40B4-BE49-F238E27FC236}">
                <a16:creationId xmlns:a16="http://schemas.microsoft.com/office/drawing/2014/main" id="{8C235682-B1E2-122B-DDA6-E0E233C8CF15}"/>
              </a:ext>
            </a:extLst>
          </p:cNvPr>
          <p:cNvPicPr>
            <a:picLocks noChangeAspect="1"/>
          </p:cNvPicPr>
          <p:nvPr/>
        </p:nvPicPr>
        <p:blipFill>
          <a:blip r:embed="rId5"/>
          <a:stretch>
            <a:fillRect/>
          </a:stretch>
        </p:blipFill>
        <p:spPr>
          <a:xfrm>
            <a:off x="690380" y="4061791"/>
            <a:ext cx="4148370" cy="1678870"/>
          </a:xfrm>
          <a:prstGeom prst="rect">
            <a:avLst/>
          </a:prstGeom>
        </p:spPr>
      </p:pic>
    </p:spTree>
    <p:extLst>
      <p:ext uri="{BB962C8B-B14F-4D97-AF65-F5344CB8AC3E}">
        <p14:creationId xmlns:p14="http://schemas.microsoft.com/office/powerpoint/2010/main" val="378400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7936-6524-966B-2395-49EE02C86616}"/>
              </a:ext>
            </a:extLst>
          </p:cNvPr>
          <p:cNvSpPr>
            <a:spLocks noGrp="1"/>
          </p:cNvSpPr>
          <p:nvPr>
            <p:ph type="title"/>
          </p:nvPr>
        </p:nvSpPr>
        <p:spPr/>
        <p:txBody>
          <a:bodyPr>
            <a:normAutofit/>
          </a:bodyPr>
          <a:lstStyle/>
          <a:p>
            <a:r>
              <a:rPr lang="en-GB" sz="3200" dirty="0">
                <a:effectLst/>
                <a:latin typeface="Calibri" panose="020F0502020204030204" pitchFamily="34" charset="0"/>
                <a:ea typeface="Calibri" panose="020F0502020204030204" pitchFamily="34" charset="0"/>
                <a:cs typeface="Times New Roman" panose="02020603050405020304" pitchFamily="18" charset="0"/>
              </a:rPr>
              <a:t>Model Limitations</a:t>
            </a:r>
            <a:endParaRPr lang="en-GB" sz="6600" dirty="0"/>
          </a:p>
        </p:txBody>
      </p:sp>
      <p:sp>
        <p:nvSpPr>
          <p:cNvPr id="3" name="TextBox 2">
            <a:extLst>
              <a:ext uri="{FF2B5EF4-FFF2-40B4-BE49-F238E27FC236}">
                <a16:creationId xmlns:a16="http://schemas.microsoft.com/office/drawing/2014/main" id="{B20AFD6A-4375-EC6F-77F7-D54E2848EDDB}"/>
              </a:ext>
            </a:extLst>
          </p:cNvPr>
          <p:cNvSpPr txBox="1"/>
          <p:nvPr/>
        </p:nvSpPr>
        <p:spPr>
          <a:xfrm>
            <a:off x="947057" y="1491343"/>
            <a:ext cx="9633857" cy="4855240"/>
          </a:xfrm>
          <a:prstGeom prst="rect">
            <a:avLst/>
          </a:prstGeom>
          <a:noFill/>
        </p:spPr>
        <p:txBody>
          <a:bodyPr wrap="square" rtlCol="0">
            <a:spAutoFit/>
          </a:bodyPr>
          <a:lstStyle/>
          <a:p>
            <a:pPr>
              <a:lnSpc>
                <a:spcPct val="107000"/>
              </a:lnSpc>
              <a:spcAft>
                <a:spcPts val="800"/>
              </a:spcAft>
            </a:pPr>
            <a:r>
              <a:rPr lang="en-GB" sz="1800" kern="100" dirty="0">
                <a:effectLst/>
                <a:ea typeface="Calibri" panose="020F0502020204030204" pitchFamily="34" charset="0"/>
                <a:cs typeface="Times New Roman" panose="02020603050405020304" pitchFamily="18" charset="0"/>
              </a:rPr>
              <a:t>No model is perfect; understanding limitations helps manage expectations</a:t>
            </a:r>
          </a:p>
          <a:p>
            <a:pPr marL="285750" indent="-285750">
              <a:lnSpc>
                <a:spcPct val="107000"/>
              </a:lnSpc>
              <a:spcAft>
                <a:spcPts val="800"/>
              </a:spcAft>
              <a:buFont typeface="Arial" panose="020B0604020202020204" pitchFamily="34" charset="0"/>
              <a:buChar char="•"/>
            </a:pPr>
            <a:r>
              <a:rPr lang="en-GB" sz="1800" kern="100" dirty="0">
                <a:effectLst/>
                <a:ea typeface="Calibri" panose="020F0502020204030204" pitchFamily="34" charset="0"/>
                <a:cs typeface="Times New Roman" panose="02020603050405020304" pitchFamily="18" charset="0"/>
              </a:rPr>
              <a:t>Limitations to consider in your project:</a:t>
            </a:r>
          </a:p>
          <a:p>
            <a:pPr marL="285750" indent="-285750">
              <a:lnSpc>
                <a:spcPct val="107000"/>
              </a:lnSpc>
              <a:spcAft>
                <a:spcPts val="800"/>
              </a:spcAft>
              <a:buFont typeface="Arial" panose="020B0604020202020204" pitchFamily="34" charset="0"/>
              <a:buChar char="•"/>
            </a:pPr>
            <a:r>
              <a:rPr lang="en-US" b="0" i="0" dirty="0">
                <a:solidFill>
                  <a:srgbClr val="374151"/>
                </a:solidFill>
                <a:effectLst/>
              </a:rPr>
              <a:t>The provided data booklet or dictionary did not offer comprehensive information about the dataset, leading to difficulties in understanding the context and interpreting certain columns.</a:t>
            </a:r>
          </a:p>
          <a:p>
            <a:pPr marL="285750" indent="-285750">
              <a:lnSpc>
                <a:spcPct val="107000"/>
              </a:lnSpc>
              <a:spcAft>
                <a:spcPts val="800"/>
              </a:spcAft>
              <a:buFont typeface="Arial" panose="020B0604020202020204" pitchFamily="34" charset="0"/>
              <a:buChar char="•"/>
            </a:pPr>
            <a:r>
              <a:rPr lang="en-US" b="0" i="0" dirty="0">
                <a:solidFill>
                  <a:srgbClr val="374151"/>
                </a:solidFill>
                <a:effectLst/>
              </a:rPr>
              <a:t>Lack of clarity regarding the meaning and interpretation of specific columns, such as "curricular unit 2nd </a:t>
            </a:r>
            <a:r>
              <a:rPr lang="en-US" b="0" i="0" dirty="0" err="1">
                <a:solidFill>
                  <a:srgbClr val="374151"/>
                </a:solidFill>
                <a:effectLst/>
              </a:rPr>
              <a:t>sem</a:t>
            </a:r>
            <a:r>
              <a:rPr lang="en-US" b="0" i="0" dirty="0">
                <a:solidFill>
                  <a:srgbClr val="374151"/>
                </a:solidFill>
                <a:effectLst/>
              </a:rPr>
              <a:t> (approved)" which had values ranging from 0 to 20.</a:t>
            </a:r>
            <a:endParaRPr lang="en-GB" b="0" i="0" kern="100" dirty="0">
              <a:solidFill>
                <a:srgbClr val="374151"/>
              </a:solidFill>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0" i="0" dirty="0">
                <a:solidFill>
                  <a:srgbClr val="374151"/>
                </a:solidFill>
                <a:effectLst/>
              </a:rPr>
              <a:t>The limited information hindered the ability to fully leverage potentially valuable features, resulting in potential missed opportunities for model improvement.</a:t>
            </a:r>
            <a:endParaRPr lang="en-GB" b="0" i="0" kern="100" dirty="0">
              <a:solidFill>
                <a:srgbClr val="374151"/>
              </a:solidFill>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kern="100" dirty="0">
                <a:effectLst/>
                <a:ea typeface="Calibri" panose="020F0502020204030204" pitchFamily="34" charset="0"/>
                <a:cs typeface="Times New Roman" panose="02020603050405020304" pitchFamily="18" charset="0"/>
              </a:rPr>
              <a:t>Computational resources: Deep learning models require significant computational power</a:t>
            </a:r>
          </a:p>
          <a:p>
            <a:pPr marL="285750" indent="-285750">
              <a:lnSpc>
                <a:spcPct val="107000"/>
              </a:lnSpc>
              <a:spcAft>
                <a:spcPts val="800"/>
              </a:spcAft>
              <a:buFont typeface="Arial" panose="020B0604020202020204" pitchFamily="34" charset="0"/>
              <a:buChar char="•"/>
            </a:pPr>
            <a:r>
              <a:rPr lang="en-GB" kern="100" dirty="0">
                <a:ea typeface="Calibri" panose="020F0502020204030204" pitchFamily="34" charset="0"/>
                <a:cs typeface="Times New Roman" panose="02020603050405020304" pitchFamily="18" charset="0"/>
              </a:rPr>
              <a:t>Could not test our model with real data to see how well it would perform. </a:t>
            </a:r>
          </a:p>
          <a:p>
            <a:pPr marL="285750" indent="-285750">
              <a:lnSpc>
                <a:spcPct val="107000"/>
              </a:lnSpc>
              <a:spcAft>
                <a:spcPts val="800"/>
              </a:spcAft>
              <a:buFontTx/>
              <a:buChar cha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GB" dirty="0"/>
          </a:p>
        </p:txBody>
      </p:sp>
    </p:spTree>
    <p:extLst>
      <p:ext uri="{BB962C8B-B14F-4D97-AF65-F5344CB8AC3E}">
        <p14:creationId xmlns:p14="http://schemas.microsoft.com/office/powerpoint/2010/main" val="319771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2613891" y="317741"/>
            <a:ext cx="6964218" cy="461665"/>
          </a:xfrm>
          <a:prstGeom prst="rect">
            <a:avLst/>
          </a:prstGeom>
          <a:noFill/>
        </p:spPr>
        <p:txBody>
          <a:bodyPr wrap="square" rtlCol="0">
            <a:spAutoFit/>
          </a:bodyPr>
          <a:lstStyle/>
          <a:p>
            <a:r>
              <a:rPr lang="en-GB" sz="2400" u="sng" dirty="0">
                <a:latin typeface="Calibri" panose="020F0502020204030204" pitchFamily="34" charset="0"/>
                <a:ea typeface="Calibri" panose="020F0502020204030204" pitchFamily="34" charset="0"/>
                <a:cs typeface="Times New Roman" panose="02020603050405020304" pitchFamily="18" charset="0"/>
              </a:rPr>
              <a:t>Understanding Initial Machine Learning Failures</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5519018" y="1005073"/>
            <a:ext cx="5448300" cy="369460"/>
          </a:xfrm>
          <a:prstGeom prst="rect">
            <a:avLst/>
          </a:prstGeom>
          <a:noFill/>
        </p:spPr>
        <p:txBody>
          <a:bodyPr wrap="square" rtlCol="0">
            <a:spAutoFit/>
          </a:bodyPr>
          <a:lstStyle/>
          <a:p>
            <a:r>
              <a:rPr lang="en-GB" sz="1801" kern="100" dirty="0">
                <a:latin typeface="Calibri" panose="020F0502020204030204" pitchFamily="34" charset="0"/>
                <a:ea typeface="Calibri" panose="020F0502020204030204" pitchFamily="34" charset="0"/>
                <a:cs typeface="Times New Roman" panose="02020603050405020304" pitchFamily="18" charset="0"/>
              </a:rPr>
              <a:t>Attempt 2: </a:t>
            </a:r>
            <a:r>
              <a:rPr lang="en-GB" sz="1801" dirty="0">
                <a:latin typeface="Calibri" panose="020F0502020204030204" pitchFamily="34" charset="0"/>
                <a:ea typeface="Calibri" panose="020F0502020204030204" pitchFamily="34" charset="0"/>
                <a:cs typeface="Times New Roman" panose="02020603050405020304" pitchFamily="18" charset="0"/>
              </a:rPr>
              <a:t>One-Hot Encoding the Dataset</a:t>
            </a:r>
            <a:endParaRPr lang="en-GB" sz="1801" dirty="0"/>
          </a:p>
        </p:txBody>
      </p:sp>
      <p:sp>
        <p:nvSpPr>
          <p:cNvPr id="10" name="TextBox 9">
            <a:extLst>
              <a:ext uri="{FF2B5EF4-FFF2-40B4-BE49-F238E27FC236}">
                <a16:creationId xmlns:a16="http://schemas.microsoft.com/office/drawing/2014/main" id="{F912C2DB-5B19-9396-E018-D5F3CAD82C73}"/>
              </a:ext>
            </a:extLst>
          </p:cNvPr>
          <p:cNvSpPr txBox="1"/>
          <p:nvPr/>
        </p:nvSpPr>
        <p:spPr>
          <a:xfrm>
            <a:off x="5519018" y="1600200"/>
            <a:ext cx="5906367" cy="4113627"/>
          </a:xfrm>
          <a:prstGeom prst="rect">
            <a:avLst/>
          </a:prstGeom>
          <a:noFill/>
        </p:spPr>
        <p:txBody>
          <a:bodyPr wrap="square" rtlCol="0">
            <a:spAutoFit/>
          </a:bodyPr>
          <a:lstStyle/>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In the second attempt, we decided to one-hot encode our dataset.</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One-hot encoding converts categorical data into binary values, allowing the algorithm to treat them as categories rather than numerical values.</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However, this approach can lead to problems when the number of categories becomes too high.</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In our case, we ended up with 117 columns after one-hot encoding, which introduced a lot of noise.</a:t>
            </a:r>
          </a:p>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 The resulting accuracy score was even lower, at 0.32, indicating an underfitting model.</a:t>
            </a:r>
          </a:p>
          <a:p>
            <a:endParaRPr lang="en-GB" sz="1600" dirty="0"/>
          </a:p>
        </p:txBody>
      </p:sp>
      <p:pic>
        <p:nvPicPr>
          <p:cNvPr id="3" name="Picture 2">
            <a:extLst>
              <a:ext uri="{FF2B5EF4-FFF2-40B4-BE49-F238E27FC236}">
                <a16:creationId xmlns:a16="http://schemas.microsoft.com/office/drawing/2014/main" id="{716ED148-0C2F-9236-2D4C-CB448A39EB1D}"/>
              </a:ext>
            </a:extLst>
          </p:cNvPr>
          <p:cNvPicPr>
            <a:picLocks noChangeAspect="1"/>
          </p:cNvPicPr>
          <p:nvPr/>
        </p:nvPicPr>
        <p:blipFill>
          <a:blip r:embed="rId2"/>
          <a:stretch>
            <a:fillRect/>
          </a:stretch>
        </p:blipFill>
        <p:spPr>
          <a:xfrm>
            <a:off x="291128" y="1054848"/>
            <a:ext cx="5030517" cy="3298570"/>
          </a:xfrm>
          <a:prstGeom prst="rect">
            <a:avLst/>
          </a:prstGeom>
        </p:spPr>
      </p:pic>
      <p:pic>
        <p:nvPicPr>
          <p:cNvPr id="7" name="Picture 6">
            <a:extLst>
              <a:ext uri="{FF2B5EF4-FFF2-40B4-BE49-F238E27FC236}">
                <a16:creationId xmlns:a16="http://schemas.microsoft.com/office/drawing/2014/main" id="{9B0317C9-6C31-E8C9-0619-C03C24C10C01}"/>
              </a:ext>
            </a:extLst>
          </p:cNvPr>
          <p:cNvPicPr>
            <a:picLocks noChangeAspect="1"/>
          </p:cNvPicPr>
          <p:nvPr/>
        </p:nvPicPr>
        <p:blipFill>
          <a:blip r:embed="rId3"/>
          <a:stretch>
            <a:fillRect/>
          </a:stretch>
        </p:blipFill>
        <p:spPr>
          <a:xfrm>
            <a:off x="291129" y="4628861"/>
            <a:ext cx="5030517" cy="1224066"/>
          </a:xfrm>
          <a:prstGeom prst="rect">
            <a:avLst/>
          </a:prstGeom>
        </p:spPr>
      </p:pic>
    </p:spTree>
    <p:extLst>
      <p:ext uri="{BB962C8B-B14F-4D97-AF65-F5344CB8AC3E}">
        <p14:creationId xmlns:p14="http://schemas.microsoft.com/office/powerpoint/2010/main" val="402510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2613891" y="280409"/>
            <a:ext cx="6964218" cy="461665"/>
          </a:xfrm>
          <a:prstGeom prst="rect">
            <a:avLst/>
          </a:prstGeom>
          <a:noFill/>
        </p:spPr>
        <p:txBody>
          <a:bodyPr wrap="square" rtlCol="0">
            <a:spAutoFit/>
          </a:bodyPr>
          <a:lstStyle/>
          <a:p>
            <a:r>
              <a:rPr lang="en-GB" sz="2400" u="sng" dirty="0">
                <a:latin typeface="Calibri" panose="020F0502020204030204" pitchFamily="34" charset="0"/>
                <a:ea typeface="Calibri" panose="020F0502020204030204" pitchFamily="34" charset="0"/>
                <a:cs typeface="Times New Roman" panose="02020603050405020304" pitchFamily="18" charset="0"/>
              </a:rPr>
              <a:t>Understanding Initial Machine Learning Failures</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1909971" y="1024707"/>
            <a:ext cx="5448300" cy="375744"/>
          </a:xfrm>
          <a:prstGeom prst="rect">
            <a:avLst/>
          </a:prstGeom>
          <a:noFill/>
        </p:spPr>
        <p:txBody>
          <a:bodyPr wrap="square" rtlCol="0">
            <a:spAutoFit/>
          </a:bodyPr>
          <a:lstStyle/>
          <a:p>
            <a:pPr>
              <a:lnSpc>
                <a:spcPct val="107000"/>
              </a:lnSpc>
              <a:spcAft>
                <a:spcPts val="800"/>
              </a:spcAft>
            </a:pPr>
            <a:r>
              <a:rPr lang="en-GB" sz="1801" kern="100" dirty="0">
                <a:latin typeface="Calibri" panose="020F0502020204030204" pitchFamily="34" charset="0"/>
                <a:ea typeface="Calibri" panose="020F0502020204030204" pitchFamily="34" charset="0"/>
                <a:cs typeface="Times New Roman" panose="02020603050405020304" pitchFamily="18" charset="0"/>
              </a:rPr>
              <a:t>Troubleshooting</a:t>
            </a:r>
          </a:p>
        </p:txBody>
      </p:sp>
      <p:sp>
        <p:nvSpPr>
          <p:cNvPr id="10" name="TextBox 9">
            <a:extLst>
              <a:ext uri="{FF2B5EF4-FFF2-40B4-BE49-F238E27FC236}">
                <a16:creationId xmlns:a16="http://schemas.microsoft.com/office/drawing/2014/main" id="{F912C2DB-5B19-9396-E018-D5F3CAD82C73}"/>
              </a:ext>
            </a:extLst>
          </p:cNvPr>
          <p:cNvSpPr txBox="1"/>
          <p:nvPr/>
        </p:nvSpPr>
        <p:spPr>
          <a:xfrm>
            <a:off x="5555964" y="1128308"/>
            <a:ext cx="5906367" cy="5698996"/>
          </a:xfrm>
          <a:prstGeom prst="rect">
            <a:avLst/>
          </a:prstGeom>
          <a:noFill/>
        </p:spPr>
        <p:txBody>
          <a:bodyPr wrap="square" rtlCol="0">
            <a:spAutoFit/>
          </a:bodyPr>
          <a:lstStyle/>
          <a:p>
            <a:pPr marL="285783" indent="-285783">
              <a:lnSpc>
                <a:spcPct val="107000"/>
              </a:lnSpc>
              <a:spcAft>
                <a:spcPts val="800"/>
              </a:spcAft>
              <a:buFont typeface="Arial" panose="020B0604020202020204" pitchFamily="34" charset="0"/>
              <a:buChar char="•"/>
            </a:pPr>
            <a:r>
              <a:rPr lang="en-GB" sz="1801" kern="100" dirty="0">
                <a:latin typeface="Calibri" panose="020F0502020204030204" pitchFamily="34" charset="0"/>
                <a:ea typeface="Calibri" panose="020F0502020204030204" pitchFamily="34" charset="0"/>
                <a:cs typeface="Times New Roman" panose="02020603050405020304" pitchFamily="18" charset="0"/>
              </a:rPr>
              <a:t>To address the issues faced in our initial attempts, we need to troubleshoot the problems.</a:t>
            </a:r>
          </a:p>
          <a:p>
            <a:pPr marL="285783" indent="-285783">
              <a:lnSpc>
                <a:spcPct val="107000"/>
              </a:lnSpc>
              <a:spcAft>
                <a:spcPts val="800"/>
              </a:spcAft>
              <a:buFont typeface="Arial" panose="020B0604020202020204" pitchFamily="34" charset="0"/>
              <a:buChar char="•"/>
            </a:pPr>
            <a:r>
              <a:rPr lang="en-US" sz="1801" dirty="0">
                <a:solidFill>
                  <a:srgbClr val="343541"/>
                </a:solidFill>
                <a:latin typeface="Söhne"/>
              </a:rPr>
              <a:t>Our dataset we had 117 columns which was too much, and this could have created a lot of noise causing the model to underfit.</a:t>
            </a:r>
            <a:endParaRPr lang="en-GB" sz="1801" kern="100" dirty="0">
              <a:latin typeface="Calibri" panose="020F0502020204030204" pitchFamily="34" charset="0"/>
              <a:ea typeface="Calibri" panose="020F0502020204030204" pitchFamily="34" charset="0"/>
              <a:cs typeface="Times New Roman" panose="02020603050405020304" pitchFamily="18" charset="0"/>
            </a:endParaRPr>
          </a:p>
          <a:p>
            <a:pPr marL="285783" indent="-285783">
              <a:lnSpc>
                <a:spcPct val="107000"/>
              </a:lnSpc>
              <a:spcAft>
                <a:spcPts val="800"/>
              </a:spcAft>
              <a:buFont typeface="Arial" panose="020B0604020202020204" pitchFamily="34" charset="0"/>
              <a:buChar char="•"/>
            </a:pPr>
            <a:r>
              <a:rPr lang="en-GB" sz="1801" kern="100" dirty="0">
                <a:latin typeface="Calibri" panose="020F0502020204030204" pitchFamily="34" charset="0"/>
                <a:ea typeface="Calibri" panose="020F0502020204030204" pitchFamily="34" charset="0"/>
                <a:cs typeface="Times New Roman" panose="02020603050405020304" pitchFamily="18" charset="0"/>
              </a:rPr>
              <a:t>High bias in the model can be caused by outliers or skewed data points that deviate significantly from most of the dataset.</a:t>
            </a:r>
          </a:p>
          <a:p>
            <a:pPr marL="285783" indent="-285783">
              <a:lnSpc>
                <a:spcPct val="107000"/>
              </a:lnSpc>
              <a:spcAft>
                <a:spcPts val="800"/>
              </a:spcAft>
              <a:buFont typeface="Arial" panose="020B0604020202020204" pitchFamily="34" charset="0"/>
              <a:buChar char="•"/>
            </a:pPr>
            <a:r>
              <a:rPr lang="en-GB" sz="1801" kern="100" dirty="0">
                <a:latin typeface="Calibri" panose="020F0502020204030204" pitchFamily="34" charset="0"/>
                <a:ea typeface="Calibri" panose="020F0502020204030204" pitchFamily="34" charset="0"/>
                <a:cs typeface="Times New Roman" panose="02020603050405020304" pitchFamily="18" charset="0"/>
              </a:rPr>
              <a:t>We need to examine the data more closely and preprocess it appropriately.</a:t>
            </a:r>
          </a:p>
          <a:p>
            <a:pPr marL="285783" indent="-285783">
              <a:lnSpc>
                <a:spcPct val="107000"/>
              </a:lnSpc>
              <a:spcAft>
                <a:spcPts val="800"/>
              </a:spcAft>
              <a:buFont typeface="Arial" panose="020B0604020202020204" pitchFamily="34" charset="0"/>
              <a:buChar char="•"/>
            </a:pPr>
            <a:r>
              <a:rPr lang="en-GB" sz="1801" kern="100" dirty="0">
                <a:latin typeface="Calibri" panose="020F0502020204030204" pitchFamily="34" charset="0"/>
                <a:ea typeface="Calibri" panose="020F0502020204030204" pitchFamily="34" charset="0"/>
                <a:cs typeface="Times New Roman" panose="02020603050405020304" pitchFamily="18" charset="0"/>
              </a:rPr>
              <a:t>Feature selection techniques such as correlation analysis, feature importance, or domain knowledge can help identify the most relevant features.</a:t>
            </a:r>
          </a:p>
          <a:p>
            <a:pPr marL="285783" indent="-285783">
              <a:lnSpc>
                <a:spcPct val="107000"/>
              </a:lnSpc>
              <a:spcAft>
                <a:spcPts val="800"/>
              </a:spcAft>
              <a:buFont typeface="Arial" panose="020B0604020202020204" pitchFamily="34" charset="0"/>
              <a:buChar char="•"/>
            </a:pPr>
            <a:r>
              <a:rPr lang="en-GB" sz="1801" kern="100" dirty="0">
                <a:latin typeface="Calibri" panose="020F0502020204030204" pitchFamily="34" charset="0"/>
                <a:ea typeface="Calibri" panose="020F0502020204030204" pitchFamily="34" charset="0"/>
                <a:cs typeface="Times New Roman" panose="02020603050405020304" pitchFamily="18" charset="0"/>
              </a:rPr>
              <a:t>It is essential to strike a balance between model complexity and the amount of available data to prevent overfitting or underfitting.</a:t>
            </a:r>
          </a:p>
          <a:p>
            <a:endParaRPr lang="en-GB" sz="1600" dirty="0"/>
          </a:p>
        </p:txBody>
      </p:sp>
      <p:pic>
        <p:nvPicPr>
          <p:cNvPr id="5" name="Picture 4">
            <a:extLst>
              <a:ext uri="{FF2B5EF4-FFF2-40B4-BE49-F238E27FC236}">
                <a16:creationId xmlns:a16="http://schemas.microsoft.com/office/drawing/2014/main" id="{BA1905E4-441F-B057-9DD1-657EA3E5D13B}"/>
              </a:ext>
            </a:extLst>
          </p:cNvPr>
          <p:cNvPicPr>
            <a:picLocks noChangeAspect="1"/>
          </p:cNvPicPr>
          <p:nvPr/>
        </p:nvPicPr>
        <p:blipFill>
          <a:blip r:embed="rId3"/>
          <a:stretch>
            <a:fillRect/>
          </a:stretch>
        </p:blipFill>
        <p:spPr>
          <a:xfrm>
            <a:off x="554183" y="1529384"/>
            <a:ext cx="4613000" cy="4613000"/>
          </a:xfrm>
          <a:prstGeom prst="rect">
            <a:avLst/>
          </a:prstGeom>
        </p:spPr>
      </p:pic>
    </p:spTree>
    <p:extLst>
      <p:ext uri="{BB962C8B-B14F-4D97-AF65-F5344CB8AC3E}">
        <p14:creationId xmlns:p14="http://schemas.microsoft.com/office/powerpoint/2010/main" val="254893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3446471" y="266382"/>
            <a:ext cx="6964218" cy="369460"/>
          </a:xfrm>
          <a:prstGeom prst="rect">
            <a:avLst/>
          </a:prstGeom>
          <a:noFill/>
        </p:spPr>
        <p:txBody>
          <a:bodyPr wrap="square" rtlCol="0">
            <a:spAutoFit/>
          </a:bodyPr>
          <a:lstStyle/>
          <a:p>
            <a:r>
              <a:rPr lang="en-GB" sz="1801" u="sng" kern="0" dirty="0">
                <a:solidFill>
                  <a:srgbClr val="374151"/>
                </a:solidFill>
                <a:latin typeface="Segoe UI" panose="020B0502040204020203" pitchFamily="34" charset="0"/>
                <a:ea typeface="Times New Roman" panose="02020603050405020304" pitchFamily="18" charset="0"/>
              </a:rPr>
              <a:t>Enhancing Model Performance with PyCaret</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5825989" y="678438"/>
            <a:ext cx="5448300" cy="373885"/>
          </a:xfrm>
          <a:prstGeom prst="rect">
            <a:avLst/>
          </a:prstGeom>
          <a:noFill/>
        </p:spPr>
        <p:txBody>
          <a:bodyPr wrap="square" rtlCol="0">
            <a:spAutoFit/>
          </a:bodyPr>
          <a:lstStyle/>
          <a:p>
            <a:pPr>
              <a:lnSpc>
                <a:spcPct val="107000"/>
              </a:lnSpc>
              <a:spcAft>
                <a:spcPts val="800"/>
              </a:spcAft>
              <a:tabLst>
                <a:tab pos="457256" algn="l"/>
              </a:tabLst>
            </a:pPr>
            <a:r>
              <a:rPr lang="en-GB" sz="1801"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rPr>
              <a:t>1. Exploratory Data Analysis (EDA)</a:t>
            </a:r>
            <a:endParaRPr lang="en-GB" sz="1801"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12C2DB-5B19-9396-E018-D5F3CAD82C73}"/>
              </a:ext>
            </a:extLst>
          </p:cNvPr>
          <p:cNvSpPr txBox="1"/>
          <p:nvPr/>
        </p:nvSpPr>
        <p:spPr>
          <a:xfrm>
            <a:off x="5386999" y="803442"/>
            <a:ext cx="6157304" cy="5744137"/>
          </a:xfrm>
          <a:prstGeom prst="rect">
            <a:avLst/>
          </a:prstGeom>
          <a:noFill/>
        </p:spPr>
        <p:txBody>
          <a:bodyPr wrap="square" rtlCol="0">
            <a:spAutoFit/>
          </a:bodyPr>
          <a:lstStyle/>
          <a:p>
            <a:pPr marL="685884"/>
            <a:endParaRPr lang="en-GB" sz="2400" dirty="0"/>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Investigated and evaluated the raw data for dropout and graduation prediction</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Dropped the 'enrolled' column as it wasn't the target variable of interest</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Checked for missing values, distribution of the target variable, and overall data quality</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Focused on the columns 'semester grade 1', 'semester grade 2', and the target variable</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Identified grades below 10 as potential failures and reasons for dropout</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Removed the column with illogical data (graduation with zero grades)</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Created a correlation map to identify columns with low correlation to the target variable</a:t>
            </a:r>
            <a:endParaRPr lang="en-GB" sz="1402" kern="100" dirty="0">
              <a:solidFill>
                <a:srgbClr val="374151"/>
              </a:solidFill>
              <a:ea typeface="Calibri" panose="020F0502020204030204" pitchFamily="34" charset="0"/>
              <a:cs typeface="Times New Roman" panose="02020603050405020304" pitchFamily="18" charset="0"/>
            </a:endParaRPr>
          </a:p>
          <a:p>
            <a:pPr marL="743041" lvl="1" indent="-285783">
              <a:lnSpc>
                <a:spcPct val="107000"/>
              </a:lnSpc>
              <a:spcAft>
                <a:spcPts val="800"/>
              </a:spcAft>
              <a:buSzPts val="1000"/>
              <a:buFont typeface="Symbol" panose="05050102010706020507" pitchFamily="18" charset="2"/>
              <a:buChar char=""/>
              <a:tabLst>
                <a:tab pos="914511" algn="l"/>
              </a:tabLst>
            </a:pPr>
            <a:r>
              <a:rPr lang="en-GB" sz="1600" kern="0" dirty="0">
                <a:solidFill>
                  <a:srgbClr val="374151"/>
                </a:solidFill>
                <a:ea typeface="Times New Roman" panose="02020603050405020304" pitchFamily="18" charset="0"/>
                <a:cs typeface="Times New Roman" panose="02020603050405020304" pitchFamily="18" charset="0"/>
              </a:rPr>
              <a:t>Dropped columns with no significant correlation to the target variable</a:t>
            </a:r>
            <a:endParaRPr lang="en-GB" sz="1402" kern="100" dirty="0">
              <a:solidFill>
                <a:srgbClr val="374151"/>
              </a:solidFill>
              <a:ea typeface="Calibri" panose="020F0502020204030204" pitchFamily="34" charset="0"/>
              <a:cs typeface="Times New Roman" panose="02020603050405020304" pitchFamily="18" charset="0"/>
            </a:endParaRPr>
          </a:p>
          <a:p>
            <a:endParaRPr lang="en-GB" sz="1600" dirty="0"/>
          </a:p>
        </p:txBody>
      </p:sp>
      <p:pic>
        <p:nvPicPr>
          <p:cNvPr id="1026" name="Picture 2">
            <a:extLst>
              <a:ext uri="{FF2B5EF4-FFF2-40B4-BE49-F238E27FC236}">
                <a16:creationId xmlns:a16="http://schemas.microsoft.com/office/drawing/2014/main" id="{B80F6F95-EC50-51FA-9F27-ADBE29C0D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911" y="2288795"/>
            <a:ext cx="4804742" cy="44661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DFFE07C-55F9-06DC-373A-1DCB3822343B}"/>
              </a:ext>
            </a:extLst>
          </p:cNvPr>
          <p:cNvPicPr>
            <a:picLocks noChangeAspect="1"/>
          </p:cNvPicPr>
          <p:nvPr/>
        </p:nvPicPr>
        <p:blipFill rotWithShape="1">
          <a:blip r:embed="rId4"/>
          <a:srcRect b="11586"/>
          <a:stretch/>
        </p:blipFill>
        <p:spPr>
          <a:xfrm>
            <a:off x="313911" y="803442"/>
            <a:ext cx="4686300" cy="1532697"/>
          </a:xfrm>
          <a:prstGeom prst="rect">
            <a:avLst/>
          </a:prstGeom>
        </p:spPr>
      </p:pic>
    </p:spTree>
    <p:extLst>
      <p:ext uri="{BB962C8B-B14F-4D97-AF65-F5344CB8AC3E}">
        <p14:creationId xmlns:p14="http://schemas.microsoft.com/office/powerpoint/2010/main" val="413576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88D03-F544-BB24-193A-B792DE460354}"/>
              </a:ext>
            </a:extLst>
          </p:cNvPr>
          <p:cNvPicPr>
            <a:picLocks noChangeAspect="1"/>
          </p:cNvPicPr>
          <p:nvPr/>
        </p:nvPicPr>
        <p:blipFill>
          <a:blip r:embed="rId2"/>
          <a:stretch>
            <a:fillRect/>
          </a:stretch>
        </p:blipFill>
        <p:spPr>
          <a:xfrm>
            <a:off x="3260543" y="238538"/>
            <a:ext cx="5368894" cy="6380924"/>
          </a:xfrm>
          <a:prstGeom prst="rect">
            <a:avLst/>
          </a:prstGeom>
        </p:spPr>
      </p:pic>
    </p:spTree>
    <p:extLst>
      <p:ext uri="{BB962C8B-B14F-4D97-AF65-F5344CB8AC3E}">
        <p14:creationId xmlns:p14="http://schemas.microsoft.com/office/powerpoint/2010/main" val="418261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3446471" y="266382"/>
            <a:ext cx="6964218" cy="369460"/>
          </a:xfrm>
          <a:prstGeom prst="rect">
            <a:avLst/>
          </a:prstGeom>
          <a:noFill/>
        </p:spPr>
        <p:txBody>
          <a:bodyPr wrap="square" rtlCol="0">
            <a:spAutoFit/>
          </a:bodyPr>
          <a:lstStyle/>
          <a:p>
            <a:r>
              <a:rPr lang="en-GB" sz="1801" u="sng" kern="0" dirty="0">
                <a:solidFill>
                  <a:srgbClr val="374151"/>
                </a:solidFill>
                <a:latin typeface="Segoe UI" panose="020B0502040204020203" pitchFamily="34" charset="0"/>
                <a:ea typeface="Times New Roman" panose="02020603050405020304" pitchFamily="18" charset="0"/>
              </a:rPr>
              <a:t>Enhancing Model Performance with PyCaret</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5850832" y="687426"/>
            <a:ext cx="5448300" cy="774892"/>
          </a:xfrm>
          <a:prstGeom prst="rect">
            <a:avLst/>
          </a:prstGeom>
          <a:noFill/>
        </p:spPr>
        <p:txBody>
          <a:bodyPr wrap="square" rtlCol="0">
            <a:spAutoFit/>
          </a:bodyPr>
          <a:lstStyle/>
          <a:p>
            <a:pPr>
              <a:lnSpc>
                <a:spcPct val="107000"/>
              </a:lnSpc>
              <a:spcAft>
                <a:spcPts val="800"/>
              </a:spcAft>
              <a:tabLst>
                <a:tab pos="457256" algn="l"/>
              </a:tabLst>
            </a:pPr>
            <a:r>
              <a:rPr lang="en-GB" sz="1801"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rPr>
              <a:t>2. </a:t>
            </a:r>
            <a:r>
              <a:rPr lang="en-GB"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PyCaret for Machine Learning</a:t>
            </a:r>
            <a:endParaRPr lang="en-GB"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56" algn="l"/>
              </a:tabLst>
            </a:pPr>
            <a:endParaRPr lang="en-GB" sz="1801"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12C2DB-5B19-9396-E018-D5F3CAD82C73}"/>
              </a:ext>
            </a:extLst>
          </p:cNvPr>
          <p:cNvSpPr txBox="1"/>
          <p:nvPr/>
        </p:nvSpPr>
        <p:spPr>
          <a:xfrm>
            <a:off x="5141828" y="806285"/>
            <a:ext cx="5840911" cy="5632632"/>
          </a:xfrm>
          <a:prstGeom prst="rect">
            <a:avLst/>
          </a:prstGeom>
          <a:noFill/>
        </p:spPr>
        <p:txBody>
          <a:bodyPr wrap="square" rtlCol="0">
            <a:spAutoFit/>
          </a:bodyPr>
          <a:lstStyle/>
          <a:p>
            <a:pPr marL="685800"/>
            <a:endParaRPr lang="en-GB" sz="32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Utilized PyCaret, an open-source, low-code machine learning library, for automated workflow</a:t>
            </a:r>
          </a:p>
          <a:p>
            <a:pPr marL="742950" lvl="1" indent="-285750">
              <a:lnSpc>
                <a:spcPct val="107000"/>
              </a:lnSpc>
              <a:spcAft>
                <a:spcPts val="800"/>
              </a:spcAft>
              <a:buSzPts val="1000"/>
              <a:buFont typeface="Symbol" panose="05050102010706020507" pitchFamily="18" charset="2"/>
              <a:buChar char=""/>
              <a:tabLst>
                <a:tab pos="914400" algn="l"/>
              </a:tabLst>
            </a:pPr>
            <a:r>
              <a:rPr lang="en-GB" dirty="0">
                <a:effectLst/>
                <a:ea typeface="Calibri" panose="020F0502020204030204" pitchFamily="34" charset="0"/>
                <a:cs typeface="Times New Roman" panose="02020603050405020304" pitchFamily="18" charset="0"/>
              </a:rPr>
              <a:t>Enhanced model performance: Utilizes a wide range of algorithms and techniques</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PyCaret simplifies tasks such as data preparation, train-test split, and transformations</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Generated a table with the best performing models, with the highest accuracy score at 0.82</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Gradient Boosting Classifier was selected as the best model by PyCaret</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Tuned the model and achieved a slight improvement to an accuracy score of 0.8228</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Explored the evaluate function in PyCaret, providing various visualizations such as confusion matrix, learning curves, and feature importance</a:t>
            </a:r>
            <a:endParaRPr lang="en-GB" kern="100" dirty="0">
              <a:solidFill>
                <a:srgbClr val="374151"/>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0765452-C445-C3E3-6D41-B27A386B2B22}"/>
              </a:ext>
            </a:extLst>
          </p:cNvPr>
          <p:cNvPicPr>
            <a:picLocks noChangeAspect="1"/>
          </p:cNvPicPr>
          <p:nvPr/>
        </p:nvPicPr>
        <p:blipFill>
          <a:blip r:embed="rId3"/>
          <a:stretch>
            <a:fillRect/>
          </a:stretch>
        </p:blipFill>
        <p:spPr>
          <a:xfrm>
            <a:off x="254702" y="1023195"/>
            <a:ext cx="5279737" cy="3717769"/>
          </a:xfrm>
          <a:prstGeom prst="rect">
            <a:avLst/>
          </a:prstGeom>
        </p:spPr>
      </p:pic>
      <p:pic>
        <p:nvPicPr>
          <p:cNvPr id="7" name="Picture 6">
            <a:extLst>
              <a:ext uri="{FF2B5EF4-FFF2-40B4-BE49-F238E27FC236}">
                <a16:creationId xmlns:a16="http://schemas.microsoft.com/office/drawing/2014/main" id="{F3FA3E3B-60CD-742D-A9D5-B2D2276B412C}"/>
              </a:ext>
            </a:extLst>
          </p:cNvPr>
          <p:cNvPicPr>
            <a:picLocks noChangeAspect="1"/>
          </p:cNvPicPr>
          <p:nvPr/>
        </p:nvPicPr>
        <p:blipFill>
          <a:blip r:embed="rId4"/>
          <a:stretch>
            <a:fillRect/>
          </a:stretch>
        </p:blipFill>
        <p:spPr>
          <a:xfrm>
            <a:off x="254702" y="4886253"/>
            <a:ext cx="5279737" cy="1407375"/>
          </a:xfrm>
          <a:prstGeom prst="rect">
            <a:avLst/>
          </a:prstGeom>
        </p:spPr>
      </p:pic>
    </p:spTree>
    <p:extLst>
      <p:ext uri="{BB962C8B-B14F-4D97-AF65-F5344CB8AC3E}">
        <p14:creationId xmlns:p14="http://schemas.microsoft.com/office/powerpoint/2010/main" val="408193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squares with black numbers&#10;&#10;Description automatically generated">
            <a:extLst>
              <a:ext uri="{FF2B5EF4-FFF2-40B4-BE49-F238E27FC236}">
                <a16:creationId xmlns:a16="http://schemas.microsoft.com/office/drawing/2014/main" id="{F51B4F95-919C-ADD4-AC18-5F61D133D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11" y="2606400"/>
            <a:ext cx="5623017" cy="3829963"/>
          </a:xfrm>
          <a:prstGeom prst="rect">
            <a:avLst/>
          </a:prstGeom>
        </p:spPr>
      </p:pic>
      <p:pic>
        <p:nvPicPr>
          <p:cNvPr id="5" name="Picture 4" descr="A graph with blue dots&#10;&#10;Description automatically generated">
            <a:extLst>
              <a:ext uri="{FF2B5EF4-FFF2-40B4-BE49-F238E27FC236}">
                <a16:creationId xmlns:a16="http://schemas.microsoft.com/office/drawing/2014/main" id="{A59F5558-7430-19E1-1288-D0099EFCB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4903" y="152399"/>
            <a:ext cx="4602086" cy="6553201"/>
          </a:xfrm>
          <a:prstGeom prst="rect">
            <a:avLst/>
          </a:prstGeom>
        </p:spPr>
      </p:pic>
      <p:pic>
        <p:nvPicPr>
          <p:cNvPr id="7" name="Picture 6" descr="A close up of a box&#10;&#10;Description automatically generated">
            <a:extLst>
              <a:ext uri="{FF2B5EF4-FFF2-40B4-BE49-F238E27FC236}">
                <a16:creationId xmlns:a16="http://schemas.microsoft.com/office/drawing/2014/main" id="{2207C6B2-DF01-1DCA-6CE6-ABFDE1F95CFD}"/>
              </a:ext>
            </a:extLst>
          </p:cNvPr>
          <p:cNvPicPr>
            <a:picLocks noChangeAspect="1"/>
          </p:cNvPicPr>
          <p:nvPr/>
        </p:nvPicPr>
        <p:blipFill rotWithShape="1">
          <a:blip r:embed="rId5">
            <a:extLst>
              <a:ext uri="{28A0092B-C50C-407E-A947-70E740481C1C}">
                <a14:useLocalDpi xmlns:a14="http://schemas.microsoft.com/office/drawing/2010/main" val="0"/>
              </a:ext>
            </a:extLst>
          </a:blip>
          <a:srcRect r="13680"/>
          <a:stretch/>
        </p:blipFill>
        <p:spPr>
          <a:xfrm>
            <a:off x="266154" y="845120"/>
            <a:ext cx="6776904" cy="1611242"/>
          </a:xfrm>
          <a:prstGeom prst="rect">
            <a:avLst/>
          </a:prstGeom>
        </p:spPr>
      </p:pic>
      <p:sp>
        <p:nvSpPr>
          <p:cNvPr id="8" name="TextBox 7">
            <a:extLst>
              <a:ext uri="{FF2B5EF4-FFF2-40B4-BE49-F238E27FC236}">
                <a16:creationId xmlns:a16="http://schemas.microsoft.com/office/drawing/2014/main" id="{A908171A-8FEA-475D-8001-71BAFBB1F7D0}"/>
              </a:ext>
            </a:extLst>
          </p:cNvPr>
          <p:cNvSpPr txBox="1"/>
          <p:nvPr/>
        </p:nvSpPr>
        <p:spPr>
          <a:xfrm>
            <a:off x="375011" y="260307"/>
            <a:ext cx="6964218" cy="369460"/>
          </a:xfrm>
          <a:prstGeom prst="rect">
            <a:avLst/>
          </a:prstGeom>
          <a:noFill/>
        </p:spPr>
        <p:txBody>
          <a:bodyPr wrap="square" rtlCol="0">
            <a:spAutoFit/>
          </a:bodyPr>
          <a:lstStyle/>
          <a:p>
            <a:r>
              <a:rPr lang="en-GB" sz="1801" u="sng" kern="0" dirty="0">
                <a:solidFill>
                  <a:srgbClr val="374151"/>
                </a:solidFill>
                <a:latin typeface="Segoe UI" panose="020B0502040204020203" pitchFamily="34" charset="0"/>
                <a:ea typeface="Times New Roman" panose="02020603050405020304" pitchFamily="18" charset="0"/>
              </a:rPr>
              <a:t>Enhancing Model Performance with PyCaret</a:t>
            </a:r>
            <a:endParaRPr lang="en-GB" sz="2400" u="sng" dirty="0"/>
          </a:p>
        </p:txBody>
      </p:sp>
    </p:spTree>
    <p:extLst>
      <p:ext uri="{BB962C8B-B14F-4D97-AF65-F5344CB8AC3E}">
        <p14:creationId xmlns:p14="http://schemas.microsoft.com/office/powerpoint/2010/main" val="358197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3446471" y="266382"/>
            <a:ext cx="6964218" cy="369460"/>
          </a:xfrm>
          <a:prstGeom prst="rect">
            <a:avLst/>
          </a:prstGeom>
          <a:noFill/>
        </p:spPr>
        <p:txBody>
          <a:bodyPr wrap="square" rtlCol="0">
            <a:spAutoFit/>
          </a:bodyPr>
          <a:lstStyle/>
          <a:p>
            <a:r>
              <a:rPr lang="en-GB" sz="1801" u="sng" kern="0" dirty="0">
                <a:solidFill>
                  <a:srgbClr val="374151"/>
                </a:solidFill>
                <a:latin typeface="Segoe UI" panose="020B0502040204020203" pitchFamily="34" charset="0"/>
                <a:ea typeface="Times New Roman" panose="02020603050405020304" pitchFamily="18" charset="0"/>
              </a:rPr>
              <a:t>Enhancing Model Performance with PyCaret</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5847760" y="1226128"/>
            <a:ext cx="5448300" cy="774892"/>
          </a:xfrm>
          <a:prstGeom prst="rect">
            <a:avLst/>
          </a:prstGeom>
          <a:noFill/>
        </p:spPr>
        <p:txBody>
          <a:bodyPr wrap="square" rtlCol="0">
            <a:spAutoFit/>
          </a:bodyPr>
          <a:lstStyle/>
          <a:p>
            <a:pPr>
              <a:lnSpc>
                <a:spcPct val="107000"/>
              </a:lnSpc>
              <a:spcAft>
                <a:spcPts val="800"/>
              </a:spcAft>
              <a:tabLst>
                <a:tab pos="457256" algn="l"/>
              </a:tabLst>
            </a:pPr>
            <a:r>
              <a:rPr lang="en-US" sz="180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3</a:t>
            </a:r>
            <a:r>
              <a:rPr lang="en-GB" sz="180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 </a:t>
            </a:r>
            <a:r>
              <a:rPr lang="en-GB"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Model Training and Testing</a:t>
            </a:r>
            <a:endParaRPr lang="en-GB"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56" algn="l"/>
              </a:tabLst>
            </a:pPr>
            <a:endParaRPr lang="en-GB" sz="1801"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12C2DB-5B19-9396-E018-D5F3CAD82C73}"/>
              </a:ext>
            </a:extLst>
          </p:cNvPr>
          <p:cNvSpPr txBox="1"/>
          <p:nvPr/>
        </p:nvSpPr>
        <p:spPr>
          <a:xfrm>
            <a:off x="5365228" y="1226128"/>
            <a:ext cx="6157304" cy="4972195"/>
          </a:xfrm>
          <a:prstGeom prst="rect">
            <a:avLst/>
          </a:prstGeom>
          <a:noFill/>
        </p:spPr>
        <p:txBody>
          <a:bodyPr wrap="square" rtlCol="0">
            <a:spAutoFit/>
          </a:bodyPr>
          <a:lstStyle/>
          <a:p>
            <a:pPr marL="685884"/>
            <a:endParaRPr lang="en-GB" sz="2400" dirty="0"/>
          </a:p>
          <a:p>
            <a:pPr marL="685800"/>
            <a:endParaRPr lang="en-GB"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2000" kern="0" dirty="0">
                <a:solidFill>
                  <a:srgbClr val="374151"/>
                </a:solidFill>
                <a:effectLst/>
                <a:ea typeface="Times New Roman" panose="02020603050405020304" pitchFamily="18" charset="0"/>
                <a:cs typeface="Times New Roman" panose="02020603050405020304" pitchFamily="18" charset="0"/>
              </a:rPr>
              <a:t>Trained the model using a test dataset with logical input, which produced accurate predictions</a:t>
            </a:r>
            <a:endParaRPr lang="en-GB" sz="20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2000" kern="0" dirty="0">
                <a:solidFill>
                  <a:srgbClr val="374151"/>
                </a:solidFill>
                <a:effectLst/>
                <a:ea typeface="Times New Roman" panose="02020603050405020304" pitchFamily="18" charset="0"/>
                <a:cs typeface="Times New Roman" panose="02020603050405020304" pitchFamily="18" charset="0"/>
              </a:rPr>
              <a:t>Tested the model with randomly generated data using the random function, resulting in a lower accuracy score of 0.43</a:t>
            </a:r>
            <a:endParaRPr lang="en-GB" sz="20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2000" kern="0" dirty="0">
                <a:solidFill>
                  <a:srgbClr val="374151"/>
                </a:solidFill>
                <a:effectLst/>
                <a:ea typeface="Times New Roman" panose="02020603050405020304" pitchFamily="18" charset="0"/>
                <a:cs typeface="Times New Roman" panose="02020603050405020304" pitchFamily="18" charset="0"/>
              </a:rPr>
              <a:t>Potential reasons for lower performance with random data:</a:t>
            </a:r>
            <a:endParaRPr lang="en-GB" sz="2000" dirty="0">
              <a:effectLst/>
            </a:endParaRPr>
          </a:p>
          <a:p>
            <a:pPr marL="1143000" lvl="2" indent="-228600">
              <a:lnSpc>
                <a:spcPct val="107000"/>
              </a:lnSpc>
              <a:spcAft>
                <a:spcPts val="800"/>
              </a:spcAft>
              <a:buSzPts val="1000"/>
              <a:buFont typeface="Symbol" panose="05050102010706020507" pitchFamily="18" charset="2"/>
              <a:buChar char=""/>
              <a:tabLst>
                <a:tab pos="1371600" algn="l"/>
              </a:tabLst>
            </a:pPr>
            <a:r>
              <a:rPr lang="en-GB" sz="2000" kern="0" dirty="0">
                <a:solidFill>
                  <a:srgbClr val="374151"/>
                </a:solidFill>
                <a:effectLst/>
                <a:ea typeface="Times New Roman" panose="02020603050405020304" pitchFamily="18" charset="0"/>
                <a:cs typeface="Times New Roman" panose="02020603050405020304" pitchFamily="18" charset="0"/>
              </a:rPr>
              <a:t>Lack of meaningful patterns: Random data may lack the patterns and relationships found in real data</a:t>
            </a:r>
            <a:endParaRPr lang="en-GB" sz="20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GB"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p>
        </p:txBody>
      </p:sp>
      <p:pic>
        <p:nvPicPr>
          <p:cNvPr id="5" name="Picture 4">
            <a:extLst>
              <a:ext uri="{FF2B5EF4-FFF2-40B4-BE49-F238E27FC236}">
                <a16:creationId xmlns:a16="http://schemas.microsoft.com/office/drawing/2014/main" id="{E82A0C9B-F494-A1B9-C15F-8933A19BD10A}"/>
              </a:ext>
            </a:extLst>
          </p:cNvPr>
          <p:cNvPicPr>
            <a:picLocks noChangeAspect="1"/>
          </p:cNvPicPr>
          <p:nvPr/>
        </p:nvPicPr>
        <p:blipFill>
          <a:blip r:embed="rId3"/>
          <a:stretch>
            <a:fillRect/>
          </a:stretch>
        </p:blipFill>
        <p:spPr>
          <a:xfrm>
            <a:off x="299538" y="1274676"/>
            <a:ext cx="5434061" cy="2024793"/>
          </a:xfrm>
          <a:prstGeom prst="rect">
            <a:avLst/>
          </a:prstGeom>
        </p:spPr>
      </p:pic>
      <p:pic>
        <p:nvPicPr>
          <p:cNvPr id="7" name="Picture 6">
            <a:extLst>
              <a:ext uri="{FF2B5EF4-FFF2-40B4-BE49-F238E27FC236}">
                <a16:creationId xmlns:a16="http://schemas.microsoft.com/office/drawing/2014/main" id="{FBAF62FF-FA8F-27A1-A45B-FAA397E0A1F0}"/>
              </a:ext>
            </a:extLst>
          </p:cNvPr>
          <p:cNvPicPr>
            <a:picLocks noChangeAspect="1"/>
          </p:cNvPicPr>
          <p:nvPr/>
        </p:nvPicPr>
        <p:blipFill>
          <a:blip r:embed="rId4"/>
          <a:stretch>
            <a:fillRect/>
          </a:stretch>
        </p:blipFill>
        <p:spPr>
          <a:xfrm>
            <a:off x="244793" y="3561525"/>
            <a:ext cx="5543550" cy="2724150"/>
          </a:xfrm>
          <a:prstGeom prst="rect">
            <a:avLst/>
          </a:prstGeom>
        </p:spPr>
      </p:pic>
    </p:spTree>
    <p:extLst>
      <p:ext uri="{BB962C8B-B14F-4D97-AF65-F5344CB8AC3E}">
        <p14:creationId xmlns:p14="http://schemas.microsoft.com/office/powerpoint/2010/main" val="346402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2D9EE0-7A0B-EFB0-C187-E9879CFC89DE}"/>
              </a:ext>
            </a:extLst>
          </p:cNvPr>
          <p:cNvSpPr txBox="1"/>
          <p:nvPr/>
        </p:nvSpPr>
        <p:spPr>
          <a:xfrm>
            <a:off x="3446471" y="266382"/>
            <a:ext cx="6964218" cy="369460"/>
          </a:xfrm>
          <a:prstGeom prst="rect">
            <a:avLst/>
          </a:prstGeom>
          <a:noFill/>
        </p:spPr>
        <p:txBody>
          <a:bodyPr wrap="square" rtlCol="0">
            <a:spAutoFit/>
          </a:bodyPr>
          <a:lstStyle/>
          <a:p>
            <a:r>
              <a:rPr lang="en-GB" sz="1801" u="sng" kern="0" dirty="0">
                <a:solidFill>
                  <a:srgbClr val="374151"/>
                </a:solidFill>
                <a:latin typeface="Segoe UI" panose="020B0502040204020203" pitchFamily="34" charset="0"/>
                <a:ea typeface="Times New Roman" panose="02020603050405020304" pitchFamily="18" charset="0"/>
              </a:rPr>
              <a:t>Enhancing Model Performance with PyCaret</a:t>
            </a:r>
            <a:endParaRPr lang="en-GB" sz="2400" u="sng" dirty="0"/>
          </a:p>
        </p:txBody>
      </p:sp>
      <p:sp>
        <p:nvSpPr>
          <p:cNvPr id="9" name="TextBox 8">
            <a:extLst>
              <a:ext uri="{FF2B5EF4-FFF2-40B4-BE49-F238E27FC236}">
                <a16:creationId xmlns:a16="http://schemas.microsoft.com/office/drawing/2014/main" id="{1BA34AEA-D17F-71F1-E2BD-8CF7BC539141}"/>
              </a:ext>
            </a:extLst>
          </p:cNvPr>
          <p:cNvSpPr txBox="1"/>
          <p:nvPr/>
        </p:nvSpPr>
        <p:spPr>
          <a:xfrm>
            <a:off x="4070155" y="3793878"/>
            <a:ext cx="5448300" cy="1173847"/>
          </a:xfrm>
          <a:prstGeom prst="rect">
            <a:avLst/>
          </a:prstGeom>
          <a:noFill/>
        </p:spPr>
        <p:txBody>
          <a:bodyPr wrap="square" rtlCol="0">
            <a:spAutoFit/>
          </a:bodyPr>
          <a:lstStyle/>
          <a:p>
            <a:pPr>
              <a:lnSpc>
                <a:spcPct val="107000"/>
              </a:lnSpc>
              <a:spcAft>
                <a:spcPts val="800"/>
              </a:spcAft>
              <a:tabLst>
                <a:tab pos="457256" algn="l"/>
              </a:tabLst>
            </a:pPr>
            <a:r>
              <a:rPr lang="en-US" sz="1801" kern="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4. </a:t>
            </a:r>
            <a:r>
              <a:rPr lang="en-GB"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Model Optimization Attempts</a:t>
            </a:r>
            <a:endParaRPr lang="en-GB"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56" algn="l"/>
              </a:tabLst>
            </a:pPr>
            <a:endParaRPr lang="en-GB"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56" algn="l"/>
              </a:tabLst>
            </a:pPr>
            <a:endParaRPr lang="en-GB" sz="1801"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12C2DB-5B19-9396-E018-D5F3CAD82C73}"/>
              </a:ext>
            </a:extLst>
          </p:cNvPr>
          <p:cNvSpPr txBox="1"/>
          <p:nvPr/>
        </p:nvSpPr>
        <p:spPr>
          <a:xfrm>
            <a:off x="5635715" y="3975351"/>
            <a:ext cx="6157304" cy="2882649"/>
          </a:xfrm>
          <a:prstGeom prst="rect">
            <a:avLst/>
          </a:prstGeom>
          <a:noFill/>
        </p:spPr>
        <p:txBody>
          <a:bodyPr wrap="square" rtlCol="0">
            <a:spAutoFit/>
          </a:bodyPr>
          <a:lstStyle/>
          <a:p>
            <a:pPr marL="685800"/>
            <a:endParaRPr lang="en-GB"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Attempted another optimization by dropping the least important column based on feature importance plot (e.g., marital status and previous qualification)</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Despite the optimization attempts, the model still performed slightly worse overall, with an accuracy score of 0.807</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GB"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p>
        </p:txBody>
      </p:sp>
      <p:pic>
        <p:nvPicPr>
          <p:cNvPr id="3" name="Picture 2">
            <a:extLst>
              <a:ext uri="{FF2B5EF4-FFF2-40B4-BE49-F238E27FC236}">
                <a16:creationId xmlns:a16="http://schemas.microsoft.com/office/drawing/2014/main" id="{A81FB74C-8333-0988-DFC1-9FC95E7F1B3E}"/>
              </a:ext>
            </a:extLst>
          </p:cNvPr>
          <p:cNvPicPr>
            <a:picLocks noChangeAspect="1"/>
          </p:cNvPicPr>
          <p:nvPr/>
        </p:nvPicPr>
        <p:blipFill rotWithShape="1">
          <a:blip r:embed="rId3"/>
          <a:srcRect t="10312" r="22598" b="18180"/>
          <a:stretch/>
        </p:blipFill>
        <p:spPr>
          <a:xfrm>
            <a:off x="934861" y="752061"/>
            <a:ext cx="4456094" cy="2331130"/>
          </a:xfrm>
          <a:prstGeom prst="rect">
            <a:avLst/>
          </a:prstGeom>
        </p:spPr>
      </p:pic>
      <p:pic>
        <p:nvPicPr>
          <p:cNvPr id="8" name="Picture 7">
            <a:extLst>
              <a:ext uri="{FF2B5EF4-FFF2-40B4-BE49-F238E27FC236}">
                <a16:creationId xmlns:a16="http://schemas.microsoft.com/office/drawing/2014/main" id="{A502953B-16C2-CBF2-69CB-7219D2F34CB6}"/>
              </a:ext>
            </a:extLst>
          </p:cNvPr>
          <p:cNvPicPr>
            <a:picLocks noChangeAspect="1"/>
          </p:cNvPicPr>
          <p:nvPr/>
        </p:nvPicPr>
        <p:blipFill>
          <a:blip r:embed="rId4"/>
          <a:stretch>
            <a:fillRect/>
          </a:stretch>
        </p:blipFill>
        <p:spPr>
          <a:xfrm>
            <a:off x="398981" y="3120741"/>
            <a:ext cx="5400675" cy="609600"/>
          </a:xfrm>
          <a:prstGeom prst="rect">
            <a:avLst/>
          </a:prstGeom>
        </p:spPr>
      </p:pic>
      <p:pic>
        <p:nvPicPr>
          <p:cNvPr id="11" name="Picture 10" descr="A graph with blue dots&#10;&#10;Description automatically generated">
            <a:extLst>
              <a:ext uri="{FF2B5EF4-FFF2-40B4-BE49-F238E27FC236}">
                <a16:creationId xmlns:a16="http://schemas.microsoft.com/office/drawing/2014/main" id="{080619A9-903F-54A9-2C4E-2F7EECA45C4F}"/>
              </a:ext>
            </a:extLst>
          </p:cNvPr>
          <p:cNvPicPr>
            <a:picLocks noChangeAspect="1"/>
          </p:cNvPicPr>
          <p:nvPr/>
        </p:nvPicPr>
        <p:blipFill rotWithShape="1">
          <a:blip r:embed="rId5">
            <a:extLst>
              <a:ext uri="{28A0092B-C50C-407E-A947-70E740481C1C}">
                <a14:useLocalDpi xmlns:a14="http://schemas.microsoft.com/office/drawing/2010/main" val="0"/>
              </a:ext>
            </a:extLst>
          </a:blip>
          <a:srcRect b="67608"/>
          <a:stretch/>
        </p:blipFill>
        <p:spPr>
          <a:xfrm>
            <a:off x="6686863" y="735726"/>
            <a:ext cx="4602086" cy="2122715"/>
          </a:xfrm>
          <a:prstGeom prst="rect">
            <a:avLst/>
          </a:prstGeom>
        </p:spPr>
      </p:pic>
      <p:pic>
        <p:nvPicPr>
          <p:cNvPr id="13" name="Picture 12">
            <a:extLst>
              <a:ext uri="{FF2B5EF4-FFF2-40B4-BE49-F238E27FC236}">
                <a16:creationId xmlns:a16="http://schemas.microsoft.com/office/drawing/2014/main" id="{E7CBB776-28FB-F9E5-7EF8-82A65E44DE9B}"/>
              </a:ext>
            </a:extLst>
          </p:cNvPr>
          <p:cNvPicPr>
            <a:picLocks noChangeAspect="1"/>
          </p:cNvPicPr>
          <p:nvPr/>
        </p:nvPicPr>
        <p:blipFill>
          <a:blip r:embed="rId6"/>
          <a:stretch>
            <a:fillRect/>
          </a:stretch>
        </p:blipFill>
        <p:spPr>
          <a:xfrm>
            <a:off x="6182794" y="2990996"/>
            <a:ext cx="5610225" cy="600075"/>
          </a:xfrm>
          <a:prstGeom prst="rect">
            <a:avLst/>
          </a:prstGeom>
        </p:spPr>
      </p:pic>
      <p:sp>
        <p:nvSpPr>
          <p:cNvPr id="14" name="TextBox 13">
            <a:extLst>
              <a:ext uri="{FF2B5EF4-FFF2-40B4-BE49-F238E27FC236}">
                <a16:creationId xmlns:a16="http://schemas.microsoft.com/office/drawing/2014/main" id="{7A9F5EAB-6CF4-9275-6AD5-A928C1F77DC7}"/>
              </a:ext>
            </a:extLst>
          </p:cNvPr>
          <p:cNvSpPr txBox="1"/>
          <p:nvPr/>
        </p:nvSpPr>
        <p:spPr>
          <a:xfrm>
            <a:off x="-259259" y="4005333"/>
            <a:ext cx="6157304" cy="2586285"/>
          </a:xfrm>
          <a:prstGeom prst="rect">
            <a:avLst/>
          </a:prstGeom>
          <a:noFill/>
        </p:spPr>
        <p:txBody>
          <a:bodyPr wrap="square" rtlCol="0">
            <a:spAutoFit/>
          </a:bodyPr>
          <a:lstStyle/>
          <a:p>
            <a:pPr marL="685800"/>
            <a:endParaRPr lang="en-GB"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Optimized the model by binning the 'previous qualification' column from 17 one-hot encoded columns to five bins</a:t>
            </a:r>
            <a:endParaRPr lang="en-GB"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kern="0" dirty="0">
                <a:solidFill>
                  <a:srgbClr val="374151"/>
                </a:solidFill>
                <a:effectLst/>
                <a:ea typeface="Times New Roman" panose="02020603050405020304" pitchFamily="18" charset="0"/>
                <a:cs typeface="Times New Roman" panose="02020603050405020304" pitchFamily="18" charset="0"/>
              </a:rPr>
              <a:t>Re-evaluated the model, but it performed slightly worse with an accuracy score of 0.819</a:t>
            </a:r>
            <a:endParaRPr lang="en-GB" kern="100" dirty="0">
              <a:solidFill>
                <a:srgbClr val="374151"/>
              </a:solidFill>
              <a:effectLst/>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GB" sz="1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600" dirty="0"/>
          </a:p>
        </p:txBody>
      </p:sp>
    </p:spTree>
    <p:extLst>
      <p:ext uri="{BB962C8B-B14F-4D97-AF65-F5344CB8AC3E}">
        <p14:creationId xmlns:p14="http://schemas.microsoft.com/office/powerpoint/2010/main" val="35133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161</TotalTime>
  <Words>1785</Words>
  <Application>Microsoft Office PowerPoint</Application>
  <PresentationFormat>Widescreen</PresentationFormat>
  <Paragraphs>123</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Segoe UI</vt:lpstr>
      <vt:lpstr>Söhne</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Mohammed-Hamim Hussain (NCSC Data An Boot Ca AEB DL PT)</dc:creator>
  <cp:lastModifiedBy>Mohammed-Hamim Hussain (NCSC Data An Boot Ca AEB DL PT)</cp:lastModifiedBy>
  <cp:revision>4</cp:revision>
  <dcterms:created xsi:type="dcterms:W3CDTF">2023-07-12T10:41:04Z</dcterms:created>
  <dcterms:modified xsi:type="dcterms:W3CDTF">2023-07-12T13:22:31Z</dcterms:modified>
</cp:coreProperties>
</file>