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da9bfbc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da9bfbc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da9bfbc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da9bfbc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da9bfbc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da9bfbc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da9bfbc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da9bfbc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da9bfbc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da9bfbc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da9bfbc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da9bfbc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da9bfbc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da9bfbc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dd7433c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dd7433c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dd7433c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dd7433c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1dd7433c4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1dd7433c4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da9bfbc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da9bfbc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1e42b838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1e42b838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da9bfbc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1da9bfbc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da9bfbc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da9bfbc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e42b838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e42b838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da9bfbc3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da9bfbc3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e42b838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e42b838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da9bfbc3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da9bfbc3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e42b838a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e42b838a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2017 GDP ANALYSIS  of 177 countries using data analytics tools </a:t>
            </a:r>
            <a:endParaRPr sz="2800"/>
          </a:p>
          <a:p>
            <a:pPr indent="0" lvl="0" marL="0" rtl="0" algn="l">
              <a:spcBef>
                <a:spcPts val="0"/>
              </a:spcBef>
              <a:spcAft>
                <a:spcPts val="0"/>
              </a:spcAft>
              <a:buNone/>
            </a:pPr>
            <a:r>
              <a:rPr lang="en"/>
              <a:t> </a:t>
            </a:r>
            <a:endParaRPr/>
          </a:p>
        </p:txBody>
      </p:sp>
      <p:sp>
        <p:nvSpPr>
          <p:cNvPr id="278" name="Google Shape;278;p13"/>
          <p:cNvSpPr txBox="1"/>
          <p:nvPr>
            <p:ph idx="1" type="subTitle"/>
          </p:nvPr>
        </p:nvSpPr>
        <p:spPr>
          <a:xfrm>
            <a:off x="824000" y="43008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Hanwen, Bhav and Sana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48" name="Shape 348"/>
        <p:cNvGrpSpPr/>
        <p:nvPr/>
      </p:nvGrpSpPr>
      <p:grpSpPr>
        <a:xfrm>
          <a:off x="0" y="0"/>
          <a:ext cx="0" cy="0"/>
          <a:chOff x="0" y="0"/>
          <a:chExt cx="0" cy="0"/>
        </a:xfrm>
      </p:grpSpPr>
      <p:sp>
        <p:nvSpPr>
          <p:cNvPr id="349" name="Google Shape;349;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Regressions</a:t>
            </a:r>
            <a:endParaRPr/>
          </a:p>
          <a:p>
            <a:pPr indent="0" lvl="0" marL="0" rtl="0" algn="l">
              <a:spcBef>
                <a:spcPts val="0"/>
              </a:spcBef>
              <a:spcAft>
                <a:spcPts val="0"/>
              </a:spcAft>
              <a:buNone/>
            </a:pPr>
            <a:r>
              <a:t/>
            </a:r>
            <a:endParaRPr/>
          </a:p>
        </p:txBody>
      </p:sp>
      <p:sp>
        <p:nvSpPr>
          <p:cNvPr id="350" name="Google Shape;350;p22"/>
          <p:cNvSpPr txBox="1"/>
          <p:nvPr>
            <p:ph idx="1" type="body"/>
          </p:nvPr>
        </p:nvSpPr>
        <p:spPr>
          <a:xfrm>
            <a:off x="5183100" y="1360800"/>
            <a:ext cx="3384600" cy="3320400"/>
          </a:xfrm>
          <a:prstGeom prst="rect">
            <a:avLst/>
          </a:prstGeom>
          <a:noFill/>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t/>
            </a:r>
            <a:endParaRPr sz="2071">
              <a:solidFill>
                <a:srgbClr val="000000"/>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1018"/>
              <a:buNone/>
            </a:pPr>
            <a:r>
              <a:rPr lang="en" sz="2100"/>
              <a:t>R_Value is 0.4068</a:t>
            </a:r>
            <a:endParaRPr sz="2100"/>
          </a:p>
          <a:p>
            <a:pPr indent="0" lvl="0" marL="0" rtl="0" algn="just">
              <a:lnSpc>
                <a:spcPct val="95000"/>
              </a:lnSpc>
              <a:spcBef>
                <a:spcPts val="1200"/>
              </a:spcBef>
              <a:spcAft>
                <a:spcPts val="0"/>
              </a:spcAft>
              <a:buSzPts val="1018"/>
              <a:buNone/>
            </a:pPr>
            <a:r>
              <a:t/>
            </a:r>
            <a:endParaRPr sz="2100"/>
          </a:p>
          <a:p>
            <a:pPr indent="0" lvl="0" marL="0" rtl="0" algn="just">
              <a:lnSpc>
                <a:spcPct val="95000"/>
              </a:lnSpc>
              <a:spcBef>
                <a:spcPts val="1200"/>
              </a:spcBef>
              <a:spcAft>
                <a:spcPts val="1200"/>
              </a:spcAft>
              <a:buSzPts val="1018"/>
              <a:buNone/>
            </a:pPr>
            <a:r>
              <a:rPr lang="en" sz="2100"/>
              <a:t>For small countries(which total GDP is smaller than 100 billions), if population grows up 1 millions, the total GDP will increase around 61 millions dollar.</a:t>
            </a:r>
            <a:endParaRPr sz="3102"/>
          </a:p>
        </p:txBody>
      </p:sp>
      <p:pic>
        <p:nvPicPr>
          <p:cNvPr id="351" name="Google Shape;351;p22"/>
          <p:cNvPicPr preferRelativeResize="0"/>
          <p:nvPr/>
        </p:nvPicPr>
        <p:blipFill>
          <a:blip r:embed="rId3">
            <a:alphaModFix/>
          </a:blip>
          <a:stretch>
            <a:fillRect/>
          </a:stretch>
        </p:blipFill>
        <p:spPr>
          <a:xfrm>
            <a:off x="740975" y="1360825"/>
            <a:ext cx="4284300" cy="332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Growth by continents</a:t>
            </a:r>
            <a:endParaRPr/>
          </a:p>
          <a:p>
            <a:pPr indent="0" lvl="0" marL="0" rtl="0" algn="l">
              <a:spcBef>
                <a:spcPts val="0"/>
              </a:spcBef>
              <a:spcAft>
                <a:spcPts val="0"/>
              </a:spcAft>
              <a:buNone/>
            </a:pPr>
            <a:r>
              <a:t/>
            </a:r>
            <a:endParaRPr/>
          </a:p>
        </p:txBody>
      </p:sp>
      <p:sp>
        <p:nvSpPr>
          <p:cNvPr id="357" name="Google Shape;357;p23"/>
          <p:cNvSpPr txBox="1"/>
          <p:nvPr>
            <p:ph idx="1" type="body"/>
          </p:nvPr>
        </p:nvSpPr>
        <p:spPr>
          <a:xfrm>
            <a:off x="4151725" y="1217675"/>
            <a:ext cx="4808400" cy="365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estimated GDP growth rates by continent in 2017 reflect some general trends and patterns in the global economy. Here are some key points:</a:t>
            </a:r>
            <a:endParaRPr/>
          </a:p>
          <a:p>
            <a:pPr indent="-292576" lvl="0" marL="457200" rtl="0" algn="l">
              <a:spcBef>
                <a:spcPts val="1200"/>
              </a:spcBef>
              <a:spcAft>
                <a:spcPts val="0"/>
              </a:spcAft>
              <a:buSzPct val="100000"/>
              <a:buAutoNum type="arabicPeriod"/>
            </a:pPr>
            <a:r>
              <a:rPr b="1" lang="en" u="sng"/>
              <a:t>Asia</a:t>
            </a:r>
            <a:r>
              <a:rPr lang="en"/>
              <a:t> :Highest estimated GDP growth rate at </a:t>
            </a:r>
            <a:r>
              <a:rPr lang="en"/>
              <a:t>6.4</a:t>
            </a:r>
            <a:r>
              <a:rPr lang="en"/>
              <a:t>%. Reflects continued economic growth and development in countries such as China, India, and Japan</a:t>
            </a:r>
            <a:endParaRPr/>
          </a:p>
          <a:p>
            <a:pPr indent="-292576" lvl="0" marL="457200" rtl="0" algn="l">
              <a:spcBef>
                <a:spcPts val="1200"/>
              </a:spcBef>
              <a:spcAft>
                <a:spcPts val="0"/>
              </a:spcAft>
              <a:buSzPct val="100000"/>
              <a:buAutoNum type="arabicPeriod"/>
            </a:pPr>
            <a:r>
              <a:rPr b="1" lang="en" u="sng"/>
              <a:t>Africa</a:t>
            </a:r>
            <a:r>
              <a:rPr lang="en"/>
              <a:t>: Moderate estimated GDP growth rate at </a:t>
            </a:r>
            <a:r>
              <a:rPr lang="en"/>
              <a:t>3.2</a:t>
            </a:r>
            <a:r>
              <a:rPr lang="en"/>
              <a:t>%. Reflects gradual economic growth and development, despite challenges such as poverty and political instability</a:t>
            </a:r>
            <a:endParaRPr/>
          </a:p>
          <a:p>
            <a:pPr indent="-292576" lvl="0" marL="457200" rtl="0" algn="l">
              <a:spcBef>
                <a:spcPts val="1000"/>
              </a:spcBef>
              <a:spcAft>
                <a:spcPts val="0"/>
              </a:spcAft>
              <a:buSzPct val="100000"/>
              <a:buAutoNum type="arabicPeriod"/>
            </a:pPr>
            <a:r>
              <a:rPr b="1" lang="en" u="sng"/>
              <a:t>Europe</a:t>
            </a:r>
            <a:r>
              <a:rPr lang="en"/>
              <a:t>:Slow estimated GDP growth rate at 2.4%. Reflects ongoing economic challenges such as high debt, low productivity, and slow population growth</a:t>
            </a:r>
            <a:endParaRPr/>
          </a:p>
          <a:p>
            <a:pPr indent="-292576" lvl="0" marL="457200" rtl="0" algn="l">
              <a:spcBef>
                <a:spcPts val="1000"/>
              </a:spcBef>
              <a:spcAft>
                <a:spcPts val="0"/>
              </a:spcAft>
              <a:buSzPct val="100000"/>
              <a:buAutoNum type="arabicPeriod"/>
            </a:pPr>
            <a:r>
              <a:rPr b="1" lang="en" u="sng"/>
              <a:t>North Americas</a:t>
            </a:r>
            <a:r>
              <a:rPr lang="en"/>
              <a:t>: Moderate estimated GDP growth rate at 2.2%. Reflects relatively stable economic conditions in the United States and Canada</a:t>
            </a:r>
            <a:endParaRPr/>
          </a:p>
          <a:p>
            <a:pPr indent="-292576" lvl="0" marL="457200" rtl="0" algn="l">
              <a:spcBef>
                <a:spcPts val="1000"/>
              </a:spcBef>
              <a:spcAft>
                <a:spcPts val="0"/>
              </a:spcAft>
              <a:buSzPct val="100000"/>
              <a:buAutoNum type="arabicPeriod"/>
            </a:pPr>
            <a:r>
              <a:rPr b="1" lang="en" u="sng"/>
              <a:t>Oceania</a:t>
            </a:r>
            <a:r>
              <a:rPr lang="en"/>
              <a:t>: Moderate estimated GDP growth rate at 2.7%. Reflects relatively stable economic conditions in Australia and New Zealand</a:t>
            </a:r>
            <a:endParaRPr/>
          </a:p>
          <a:p>
            <a:pPr indent="-292576" lvl="0" marL="457200" rtl="0" algn="l">
              <a:spcBef>
                <a:spcPts val="1000"/>
              </a:spcBef>
              <a:spcAft>
                <a:spcPts val="1200"/>
              </a:spcAft>
              <a:buSzPct val="100000"/>
              <a:buAutoNum type="arabicPeriod"/>
            </a:pPr>
            <a:r>
              <a:rPr b="1" lang="en" u="sng"/>
              <a:t>South America</a:t>
            </a:r>
            <a:r>
              <a:rPr lang="en"/>
              <a:t>: Very low estimated GDP growth rate at 0.9%. Reflects economic challenges such as political instability, high inflation, and low foreign investment.</a:t>
            </a:r>
            <a:endParaRPr/>
          </a:p>
        </p:txBody>
      </p:sp>
      <p:pic>
        <p:nvPicPr>
          <p:cNvPr id="358" name="Google Shape;358;p23"/>
          <p:cNvPicPr preferRelativeResize="0"/>
          <p:nvPr/>
        </p:nvPicPr>
        <p:blipFill>
          <a:blip r:embed="rId3">
            <a:alphaModFix/>
          </a:blip>
          <a:stretch>
            <a:fillRect/>
          </a:stretch>
        </p:blipFill>
        <p:spPr>
          <a:xfrm>
            <a:off x="136600" y="1450025"/>
            <a:ext cx="4050426" cy="3281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62" name="Shape 362"/>
        <p:cNvGrpSpPr/>
        <p:nvPr/>
      </p:nvGrpSpPr>
      <p:grpSpPr>
        <a:xfrm>
          <a:off x="0" y="0"/>
          <a:ext cx="0" cy="0"/>
          <a:chOff x="0" y="0"/>
          <a:chExt cx="0" cy="0"/>
        </a:xfrm>
      </p:grpSpPr>
      <p:sp>
        <p:nvSpPr>
          <p:cNvPr id="363" name="Google Shape;363;p24"/>
          <p:cNvSpPr txBox="1"/>
          <p:nvPr>
            <p:ph type="title"/>
          </p:nvPr>
        </p:nvSpPr>
        <p:spPr>
          <a:xfrm>
            <a:off x="1303700" y="5825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Nominal GDP ranking by continents</a:t>
            </a:r>
            <a:endParaRPr/>
          </a:p>
          <a:p>
            <a:pPr indent="0" lvl="0" marL="0" rtl="0" algn="l">
              <a:spcBef>
                <a:spcPts val="0"/>
              </a:spcBef>
              <a:spcAft>
                <a:spcPts val="0"/>
              </a:spcAft>
              <a:buNone/>
            </a:pPr>
            <a:r>
              <a:t/>
            </a:r>
            <a:endParaRPr/>
          </a:p>
        </p:txBody>
      </p:sp>
      <p:sp>
        <p:nvSpPr>
          <p:cNvPr id="364" name="Google Shape;364;p24"/>
          <p:cNvSpPr txBox="1"/>
          <p:nvPr>
            <p:ph idx="1" type="body"/>
          </p:nvPr>
        </p:nvSpPr>
        <p:spPr>
          <a:xfrm>
            <a:off x="4239625" y="1243800"/>
            <a:ext cx="4501500" cy="329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N</a:t>
            </a:r>
            <a:r>
              <a:rPr lang="en"/>
              <a:t>ominal GDP measures the economic output of a country or region without adjusting for inflation, so it may not reflect differences in the cost of living or the purchasing power of consumers but gives an overall idea of country's total economic output (goods and services) as valued at current market prices.</a:t>
            </a:r>
            <a:endParaRPr/>
          </a:p>
          <a:p>
            <a:pPr indent="0" lvl="0" marL="0" rtl="0" algn="l">
              <a:spcBef>
                <a:spcPts val="1200"/>
              </a:spcBef>
              <a:spcAft>
                <a:spcPts val="0"/>
              </a:spcAft>
              <a:buNone/>
            </a:pPr>
            <a:r>
              <a:rPr b="1" lang="en" u="sng"/>
              <a:t>Asia</a:t>
            </a:r>
            <a:r>
              <a:rPr lang="en"/>
              <a:t> had the largest nominal GDP of $31.9 trillion, with China being the second-largest economy in the world.</a:t>
            </a:r>
            <a:endParaRPr/>
          </a:p>
          <a:p>
            <a:pPr indent="0" lvl="0" marL="0" rtl="0" algn="l">
              <a:spcBef>
                <a:spcPts val="1200"/>
              </a:spcBef>
              <a:spcAft>
                <a:spcPts val="0"/>
              </a:spcAft>
              <a:buNone/>
            </a:pPr>
            <a:r>
              <a:rPr b="1" lang="en" u="sng"/>
              <a:t>North America </a:t>
            </a:r>
            <a:r>
              <a:rPr lang="en"/>
              <a:t>had a nominal GDP of $21.6 trillion, with the United States being the largest economy in the region.</a:t>
            </a:r>
            <a:endParaRPr/>
          </a:p>
          <a:p>
            <a:pPr indent="0" lvl="0" marL="0" rtl="0" algn="l">
              <a:spcBef>
                <a:spcPts val="1200"/>
              </a:spcBef>
              <a:spcAft>
                <a:spcPts val="0"/>
              </a:spcAft>
              <a:buNone/>
            </a:pPr>
            <a:r>
              <a:rPr b="1" lang="en" u="sng"/>
              <a:t>Europe</a:t>
            </a:r>
            <a:r>
              <a:rPr lang="en"/>
              <a:t> had a nominal GDP of $21.1 trillion, with the European Union being a significant contributor to the economic output of the region.</a:t>
            </a:r>
            <a:endParaRPr/>
          </a:p>
          <a:p>
            <a:pPr indent="0" lvl="0" marL="0" rtl="0" algn="l">
              <a:spcBef>
                <a:spcPts val="1200"/>
              </a:spcBef>
              <a:spcAft>
                <a:spcPts val="0"/>
              </a:spcAft>
              <a:buNone/>
            </a:pPr>
            <a:r>
              <a:rPr b="1" lang="en" u="sng"/>
              <a:t>South America</a:t>
            </a:r>
            <a:r>
              <a:rPr lang="en"/>
              <a:t> had a nominal GDP of $3.1 trillion, with Brazil being the largest economy in the region.</a:t>
            </a:r>
            <a:endParaRPr/>
          </a:p>
          <a:p>
            <a:pPr indent="0" lvl="0" marL="0" rtl="0" algn="l">
              <a:spcBef>
                <a:spcPts val="1200"/>
              </a:spcBef>
              <a:spcAft>
                <a:spcPts val="0"/>
              </a:spcAft>
              <a:buNone/>
            </a:pPr>
            <a:r>
              <a:rPr b="1" lang="en" u="sng"/>
              <a:t>Oceania</a:t>
            </a:r>
            <a:r>
              <a:rPr lang="en"/>
              <a:t> had a nominal GDP of $1.4 trillion, with Australia being the largest economy in the region.</a:t>
            </a:r>
            <a:endParaRPr/>
          </a:p>
          <a:p>
            <a:pPr indent="0" lvl="0" marL="0" rtl="0" algn="l">
              <a:spcBef>
                <a:spcPts val="1200"/>
              </a:spcBef>
              <a:spcAft>
                <a:spcPts val="1200"/>
              </a:spcAft>
              <a:buNone/>
            </a:pPr>
            <a:r>
              <a:rPr b="1" lang="en" u="sng"/>
              <a:t>Africa</a:t>
            </a:r>
            <a:r>
              <a:rPr lang="en"/>
              <a:t> had a nominal GDP of $2.4 trillion, with Nigeria being the largest economy in Africa.</a:t>
            </a:r>
            <a:endParaRPr/>
          </a:p>
        </p:txBody>
      </p:sp>
      <p:pic>
        <p:nvPicPr>
          <p:cNvPr id="365" name="Google Shape;365;p24"/>
          <p:cNvPicPr preferRelativeResize="0"/>
          <p:nvPr/>
        </p:nvPicPr>
        <p:blipFill>
          <a:blip r:embed="rId3">
            <a:alphaModFix/>
          </a:blip>
          <a:stretch>
            <a:fillRect/>
          </a:stretch>
        </p:blipFill>
        <p:spPr>
          <a:xfrm>
            <a:off x="230500" y="1462675"/>
            <a:ext cx="3978299" cy="32226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69" name="Shape 369"/>
        <p:cNvGrpSpPr/>
        <p:nvPr/>
      </p:nvGrpSpPr>
      <p:grpSpPr>
        <a:xfrm>
          <a:off x="0" y="0"/>
          <a:ext cx="0" cy="0"/>
          <a:chOff x="0" y="0"/>
          <a:chExt cx="0" cy="0"/>
        </a:xfrm>
      </p:grpSpPr>
      <p:sp>
        <p:nvSpPr>
          <p:cNvPr id="370" name="Google Shape;370;p25"/>
          <p:cNvSpPr txBox="1"/>
          <p:nvPr>
            <p:ph type="title"/>
          </p:nvPr>
        </p:nvSpPr>
        <p:spPr>
          <a:xfrm>
            <a:off x="1183275" y="678925"/>
            <a:ext cx="7030500" cy="70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per capita by continents</a:t>
            </a:r>
            <a:endParaRPr/>
          </a:p>
          <a:p>
            <a:pPr indent="0" lvl="0" marL="0" rtl="0" algn="l">
              <a:spcBef>
                <a:spcPts val="0"/>
              </a:spcBef>
              <a:spcAft>
                <a:spcPts val="0"/>
              </a:spcAft>
              <a:buNone/>
            </a:pPr>
            <a:r>
              <a:t/>
            </a:r>
            <a:endParaRPr/>
          </a:p>
        </p:txBody>
      </p:sp>
      <p:sp>
        <p:nvSpPr>
          <p:cNvPr id="371" name="Google Shape;371;p25"/>
          <p:cNvSpPr txBox="1"/>
          <p:nvPr>
            <p:ph idx="1" type="body"/>
          </p:nvPr>
        </p:nvSpPr>
        <p:spPr>
          <a:xfrm>
            <a:off x="4203025" y="1422675"/>
            <a:ext cx="4372200" cy="3324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Analyzing the data it emerged out that GDP per capita in different continents are dominated by the European region which covered almost 48% as compared to the global GDP per capita. </a:t>
            </a:r>
            <a:endParaRPr/>
          </a:p>
          <a:p>
            <a:pPr indent="-311150" lvl="0" marL="457200" rtl="0" algn="l">
              <a:spcBef>
                <a:spcPts val="1000"/>
              </a:spcBef>
              <a:spcAft>
                <a:spcPts val="0"/>
              </a:spcAft>
              <a:buSzPts val="1300"/>
              <a:buChar char="-"/>
            </a:pPr>
            <a:r>
              <a:rPr lang="en"/>
              <a:t>This trend can be summarised due to numerous reasons such as: developed infrastructure, highly educated workforce, political stability, diversified economy, and strong social welfare systems.</a:t>
            </a:r>
            <a:endParaRPr/>
          </a:p>
          <a:p>
            <a:pPr indent="-311150" lvl="0" marL="457200" rtl="0" algn="l">
              <a:spcBef>
                <a:spcPts val="1000"/>
              </a:spcBef>
              <a:spcAft>
                <a:spcPts val="1200"/>
              </a:spcAft>
              <a:buSzPts val="1300"/>
              <a:buChar char="-"/>
            </a:pPr>
            <a:r>
              <a:rPr lang="en"/>
              <a:t>While on the other hand South America and Africa have lower GDP per capita due to a combination of factors including economic dependence, political instability, weak infrastructure, income inequality, and lack of diversification.</a:t>
            </a:r>
            <a:endParaRPr/>
          </a:p>
        </p:txBody>
      </p:sp>
      <p:pic>
        <p:nvPicPr>
          <p:cNvPr id="372" name="Google Shape;372;p25"/>
          <p:cNvPicPr preferRelativeResize="0"/>
          <p:nvPr/>
        </p:nvPicPr>
        <p:blipFill>
          <a:blip r:embed="rId3">
            <a:alphaModFix/>
          </a:blip>
          <a:stretch>
            <a:fillRect/>
          </a:stretch>
        </p:blipFill>
        <p:spPr>
          <a:xfrm>
            <a:off x="66675" y="1342225"/>
            <a:ext cx="4071377" cy="32306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growth index by countries</a:t>
            </a:r>
            <a:endParaRPr/>
          </a:p>
          <a:p>
            <a:pPr indent="0" lvl="0" marL="0" rtl="0" algn="l">
              <a:spcBef>
                <a:spcPts val="0"/>
              </a:spcBef>
              <a:spcAft>
                <a:spcPts val="0"/>
              </a:spcAft>
              <a:buNone/>
            </a:pPr>
            <a:r>
              <a:t/>
            </a:r>
            <a:endParaRPr/>
          </a:p>
        </p:txBody>
      </p:sp>
      <p:sp>
        <p:nvSpPr>
          <p:cNvPr id="378" name="Google Shape;378;p26"/>
          <p:cNvSpPr txBox="1"/>
          <p:nvPr>
            <p:ph idx="1" type="body"/>
          </p:nvPr>
        </p:nvSpPr>
        <p:spPr>
          <a:xfrm>
            <a:off x="4522775" y="1515800"/>
            <a:ext cx="3917400" cy="2834400"/>
          </a:xfrm>
          <a:prstGeom prst="rect">
            <a:avLst/>
          </a:prstGeom>
        </p:spPr>
        <p:txBody>
          <a:bodyPr anchorCtr="0" anchor="t" bIns="91425" lIns="91425" spcFirstLastPara="1" rIns="91425" wrap="square" tIns="91425">
            <a:normAutofit lnSpcReduction="10000"/>
          </a:bodyPr>
          <a:lstStyle/>
          <a:p>
            <a:pPr indent="-311150" lvl="0" marL="457200" rtl="0" algn="l">
              <a:spcBef>
                <a:spcPts val="1000"/>
              </a:spcBef>
              <a:spcAft>
                <a:spcPts val="0"/>
              </a:spcAft>
              <a:buSzPts val="1300"/>
              <a:buChar char="-"/>
            </a:pPr>
            <a:r>
              <a:rPr lang="en"/>
              <a:t>High GDP growth is another measure that highlighted the country’s with the </a:t>
            </a:r>
            <a:r>
              <a:rPr lang="en"/>
              <a:t>significant</a:t>
            </a:r>
            <a:r>
              <a:rPr lang="en"/>
              <a:t> improvement in their local economy. </a:t>
            </a:r>
            <a:endParaRPr/>
          </a:p>
          <a:p>
            <a:pPr indent="-311150" lvl="0" marL="457200" rtl="0" algn="l">
              <a:spcBef>
                <a:spcPts val="1200"/>
              </a:spcBef>
              <a:spcAft>
                <a:spcPts val="1200"/>
              </a:spcAft>
              <a:buSzPts val="1300"/>
              <a:buChar char="-"/>
            </a:pPr>
            <a:r>
              <a:rPr lang="en"/>
              <a:t>After years of conflict and low oil prices, </a:t>
            </a:r>
            <a:r>
              <a:rPr b="1" lang="en"/>
              <a:t>Libya's</a:t>
            </a:r>
            <a:r>
              <a:rPr lang="en"/>
              <a:t> real GDP growth rate rebounded to an estimated 22.1% in 2017. The growth was driven by a sharp increase in oil production and exports, which account for the majority of the country's GDP followed by </a:t>
            </a:r>
            <a:r>
              <a:rPr b="1" lang="en"/>
              <a:t>Northern Mariana Islands</a:t>
            </a:r>
            <a:r>
              <a:rPr lang="en"/>
              <a:t> and </a:t>
            </a:r>
            <a:r>
              <a:rPr b="1" lang="en"/>
              <a:t>African countries</a:t>
            </a:r>
            <a:r>
              <a:rPr lang="en"/>
              <a:t>. </a:t>
            </a:r>
            <a:endParaRPr/>
          </a:p>
        </p:txBody>
      </p:sp>
      <p:pic>
        <p:nvPicPr>
          <p:cNvPr id="379" name="Google Shape;379;p26"/>
          <p:cNvPicPr preferRelativeResize="0"/>
          <p:nvPr/>
        </p:nvPicPr>
        <p:blipFill>
          <a:blip r:embed="rId3">
            <a:alphaModFix/>
          </a:blip>
          <a:stretch>
            <a:fillRect/>
          </a:stretch>
        </p:blipFill>
        <p:spPr>
          <a:xfrm>
            <a:off x="236300" y="1343463"/>
            <a:ext cx="4218101" cy="3520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83" name="Shape 383"/>
        <p:cNvGrpSpPr/>
        <p:nvPr/>
      </p:nvGrpSpPr>
      <p:grpSpPr>
        <a:xfrm>
          <a:off x="0" y="0"/>
          <a:ext cx="0" cy="0"/>
          <a:chOff x="0" y="0"/>
          <a:chExt cx="0" cy="0"/>
        </a:xfrm>
      </p:grpSpPr>
      <p:sp>
        <p:nvSpPr>
          <p:cNvPr id="384" name="Google Shape;384;p27"/>
          <p:cNvSpPr txBox="1"/>
          <p:nvPr>
            <p:ph type="title"/>
          </p:nvPr>
        </p:nvSpPr>
        <p:spPr>
          <a:xfrm>
            <a:off x="123100" y="95625"/>
            <a:ext cx="7108500" cy="8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Bar charts- Top ten poorest countries in terms of GDP per Capita and Population. </a:t>
            </a:r>
            <a:endParaRPr sz="2120"/>
          </a:p>
        </p:txBody>
      </p:sp>
      <p:sp>
        <p:nvSpPr>
          <p:cNvPr id="385" name="Google Shape;385;p27"/>
          <p:cNvSpPr txBox="1"/>
          <p:nvPr>
            <p:ph idx="1" type="body"/>
          </p:nvPr>
        </p:nvSpPr>
        <p:spPr>
          <a:xfrm>
            <a:off x="0" y="95625"/>
            <a:ext cx="6265200" cy="16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b="1" lang="en" sz="2600">
                <a:solidFill>
                  <a:srgbClr val="111111"/>
                </a:solidFill>
                <a:highlight>
                  <a:srgbClr val="FFFFFF"/>
                </a:highlight>
                <a:latin typeface="Times New Roman"/>
                <a:ea typeface="Times New Roman"/>
                <a:cs typeface="Times New Roman"/>
                <a:sym typeface="Times New Roman"/>
              </a:rPr>
              <a:t>T</a:t>
            </a:r>
            <a:endParaRPr b="1" sz="2600">
              <a:solidFill>
                <a:srgbClr val="111111"/>
              </a:solidFill>
              <a:highlight>
                <a:srgbClr val="FFFFFF"/>
              </a:highlight>
              <a:latin typeface="Times New Roman"/>
              <a:ea typeface="Times New Roman"/>
              <a:cs typeface="Times New Roman"/>
              <a:sym typeface="Times New Roman"/>
            </a:endParaRPr>
          </a:p>
        </p:txBody>
      </p:sp>
      <p:pic>
        <p:nvPicPr>
          <p:cNvPr id="386" name="Google Shape;386;p27"/>
          <p:cNvPicPr preferRelativeResize="0"/>
          <p:nvPr/>
        </p:nvPicPr>
        <p:blipFill>
          <a:blip r:embed="rId3">
            <a:alphaModFix/>
          </a:blip>
          <a:stretch>
            <a:fillRect/>
          </a:stretch>
        </p:blipFill>
        <p:spPr>
          <a:xfrm>
            <a:off x="404550" y="930200"/>
            <a:ext cx="3633675" cy="3516800"/>
          </a:xfrm>
          <a:prstGeom prst="rect">
            <a:avLst/>
          </a:prstGeom>
          <a:noFill/>
          <a:ln>
            <a:noFill/>
          </a:ln>
        </p:spPr>
      </p:pic>
      <p:sp>
        <p:nvSpPr>
          <p:cNvPr id="387" name="Google Shape;387;p27"/>
          <p:cNvSpPr txBox="1"/>
          <p:nvPr/>
        </p:nvSpPr>
        <p:spPr>
          <a:xfrm>
            <a:off x="5690850" y="930200"/>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8" name="Google Shape;388;p27"/>
          <p:cNvSpPr txBox="1"/>
          <p:nvPr/>
        </p:nvSpPr>
        <p:spPr>
          <a:xfrm>
            <a:off x="5841350" y="956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9" name="Google Shape;389;p27"/>
          <p:cNvPicPr preferRelativeResize="0"/>
          <p:nvPr/>
        </p:nvPicPr>
        <p:blipFill>
          <a:blip r:embed="rId4">
            <a:alphaModFix/>
          </a:blip>
          <a:stretch>
            <a:fillRect/>
          </a:stretch>
        </p:blipFill>
        <p:spPr>
          <a:xfrm>
            <a:off x="4405850" y="930200"/>
            <a:ext cx="3997935" cy="351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3" name="Shape 393"/>
        <p:cNvGrpSpPr/>
        <p:nvPr/>
      </p:nvGrpSpPr>
      <p:grpSpPr>
        <a:xfrm>
          <a:off x="0" y="0"/>
          <a:ext cx="0" cy="0"/>
          <a:chOff x="0" y="0"/>
          <a:chExt cx="0" cy="0"/>
        </a:xfrm>
      </p:grpSpPr>
      <p:sp>
        <p:nvSpPr>
          <p:cNvPr id="394" name="Google Shape;394;p28"/>
          <p:cNvSpPr txBox="1"/>
          <p:nvPr>
            <p:ph type="title"/>
          </p:nvPr>
        </p:nvSpPr>
        <p:spPr>
          <a:xfrm>
            <a:off x="-82075" y="109425"/>
            <a:ext cx="7704900" cy="88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5" name="Google Shape;395;p28"/>
          <p:cNvSpPr txBox="1"/>
          <p:nvPr>
            <p:ph idx="1" type="body"/>
          </p:nvPr>
        </p:nvSpPr>
        <p:spPr>
          <a:xfrm>
            <a:off x="116325" y="109425"/>
            <a:ext cx="8898600" cy="48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700" u="sng"/>
              <a:t>Analysis</a:t>
            </a:r>
            <a:r>
              <a:rPr b="1" lang="en" sz="3700" u="sng"/>
              <a:t> of top ten poorest Countries</a:t>
            </a:r>
            <a:endParaRPr b="1" sz="3700" u="sng"/>
          </a:p>
          <a:p>
            <a:pPr indent="0" lvl="0" marL="0" rtl="0" algn="l">
              <a:spcBef>
                <a:spcPts val="1200"/>
              </a:spcBef>
              <a:spcAft>
                <a:spcPts val="1200"/>
              </a:spcAft>
              <a:buNone/>
            </a:pPr>
            <a:r>
              <a:rPr b="1" lang="en" sz="1900"/>
              <a:t>The correlation is very clear.After Analysis the both </a:t>
            </a:r>
            <a:r>
              <a:rPr b="1" lang="en" sz="1900"/>
              <a:t>graphs Correlation between GDP per capita and the Population of the country are very clearly inversely proportional to each other.Higher the Population lower GDP per capita and it is more prominent with poor countries.Since, their overall GDP  is already low and more population hits it more when it comes to individual share of GDP per person.</a:t>
            </a:r>
            <a:endParaRPr b="1" sz="1900"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0" y="0"/>
            <a:ext cx="8334300" cy="101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Ten Richest countries in terms of GDP per capital</a:t>
            </a:r>
            <a:endParaRPr/>
          </a:p>
          <a:p>
            <a:pPr indent="0" lvl="0" marL="0" rtl="0" algn="l">
              <a:spcBef>
                <a:spcPts val="0"/>
              </a:spcBef>
              <a:spcAft>
                <a:spcPts val="0"/>
              </a:spcAft>
              <a:buNone/>
            </a:pPr>
            <a:r>
              <a:rPr lang="en"/>
              <a:t>And Population</a:t>
            </a:r>
            <a:endParaRPr/>
          </a:p>
        </p:txBody>
      </p:sp>
      <p:pic>
        <p:nvPicPr>
          <p:cNvPr id="401" name="Google Shape;401;p29"/>
          <p:cNvPicPr preferRelativeResize="0"/>
          <p:nvPr/>
        </p:nvPicPr>
        <p:blipFill>
          <a:blip r:embed="rId3">
            <a:alphaModFix/>
          </a:blip>
          <a:stretch>
            <a:fillRect/>
          </a:stretch>
        </p:blipFill>
        <p:spPr>
          <a:xfrm>
            <a:off x="44075" y="823950"/>
            <a:ext cx="4388100" cy="4114350"/>
          </a:xfrm>
          <a:prstGeom prst="rect">
            <a:avLst/>
          </a:prstGeom>
          <a:noFill/>
          <a:ln>
            <a:noFill/>
          </a:ln>
        </p:spPr>
      </p:pic>
      <p:sp>
        <p:nvSpPr>
          <p:cNvPr id="402" name="Google Shape;402;p29"/>
          <p:cNvSpPr txBox="1"/>
          <p:nvPr/>
        </p:nvSpPr>
        <p:spPr>
          <a:xfrm>
            <a:off x="4572000" y="889175"/>
            <a:ext cx="43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03" name="Google Shape;403;p29"/>
          <p:cNvPicPr preferRelativeResize="0"/>
          <p:nvPr/>
        </p:nvPicPr>
        <p:blipFill>
          <a:blip r:embed="rId4">
            <a:alphaModFix/>
          </a:blip>
          <a:stretch>
            <a:fillRect/>
          </a:stretch>
        </p:blipFill>
        <p:spPr>
          <a:xfrm>
            <a:off x="4271050" y="883925"/>
            <a:ext cx="4787825" cy="3994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0" y="123125"/>
            <a:ext cx="8334300" cy="147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700" u="sng">
                <a:latin typeface="Nunito"/>
                <a:ea typeface="Nunito"/>
                <a:cs typeface="Nunito"/>
                <a:sym typeface="Nunito"/>
              </a:rPr>
              <a:t>Analysis of top ten poorest Countries</a:t>
            </a:r>
            <a:endParaRPr/>
          </a:p>
        </p:txBody>
      </p:sp>
      <p:sp>
        <p:nvSpPr>
          <p:cNvPr id="409" name="Google Shape;409;p30"/>
          <p:cNvSpPr txBox="1"/>
          <p:nvPr>
            <p:ph idx="1" type="body"/>
          </p:nvPr>
        </p:nvSpPr>
        <p:spPr>
          <a:xfrm>
            <a:off x="109425" y="820775"/>
            <a:ext cx="8224800" cy="371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t>Although GDP of the country like India and china are high.Since their population is so huge resulting in lower GDP per capita .Therefore it does not form the part of top 10 GDP per capita.</a:t>
            </a:r>
            <a:endParaRPr b="1"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1"/>
          <p:cNvSpPr txBox="1"/>
          <p:nvPr>
            <p:ph type="title"/>
          </p:nvPr>
        </p:nvSpPr>
        <p:spPr>
          <a:xfrm>
            <a:off x="291500" y="0"/>
            <a:ext cx="76563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120"/>
              <a:t>T</a:t>
            </a:r>
            <a:r>
              <a:rPr lang="en" sz="2120"/>
              <a:t>op ten poorest countries in terms of NominalGDP vs. Top ten Richest countries.</a:t>
            </a:r>
            <a:endParaRPr/>
          </a:p>
        </p:txBody>
      </p:sp>
      <p:pic>
        <p:nvPicPr>
          <p:cNvPr id="415" name="Google Shape;415;p31"/>
          <p:cNvPicPr preferRelativeResize="0"/>
          <p:nvPr/>
        </p:nvPicPr>
        <p:blipFill>
          <a:blip r:embed="rId3">
            <a:alphaModFix/>
          </a:blip>
          <a:stretch>
            <a:fillRect/>
          </a:stretch>
        </p:blipFill>
        <p:spPr>
          <a:xfrm>
            <a:off x="291500" y="1151700"/>
            <a:ext cx="4127500" cy="3132150"/>
          </a:xfrm>
          <a:prstGeom prst="rect">
            <a:avLst/>
          </a:prstGeom>
          <a:noFill/>
          <a:ln>
            <a:noFill/>
          </a:ln>
        </p:spPr>
      </p:pic>
      <p:pic>
        <p:nvPicPr>
          <p:cNvPr id="416" name="Google Shape;416;p31"/>
          <p:cNvPicPr preferRelativeResize="0"/>
          <p:nvPr/>
        </p:nvPicPr>
        <p:blipFill>
          <a:blip r:embed="rId4">
            <a:alphaModFix/>
          </a:blip>
          <a:stretch>
            <a:fillRect/>
          </a:stretch>
        </p:blipFill>
        <p:spPr>
          <a:xfrm>
            <a:off x="4641100" y="999300"/>
            <a:ext cx="3813673" cy="3284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cleaning</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573475" y="4045450"/>
            <a:ext cx="3242700" cy="65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www.</a:t>
            </a:r>
            <a:r>
              <a:rPr b="1" lang="en" sz="2300">
                <a:solidFill>
                  <a:srgbClr val="1D1C1D"/>
                </a:solidFill>
                <a:highlight>
                  <a:srgbClr val="FFFFFF"/>
                </a:highlight>
                <a:latin typeface="Arial"/>
                <a:ea typeface="Arial"/>
                <a:cs typeface="Arial"/>
                <a:sym typeface="Arial"/>
              </a:rPr>
              <a:t>Eric_Grose</a:t>
            </a:r>
            <a:r>
              <a:rPr lang="en" sz="2300"/>
              <a:t>.com (😆)</a:t>
            </a:r>
            <a:endParaRPr sz="2300"/>
          </a:p>
        </p:txBody>
      </p:sp>
      <p:pic>
        <p:nvPicPr>
          <p:cNvPr id="285" name="Google Shape;285;p14"/>
          <p:cNvPicPr preferRelativeResize="0"/>
          <p:nvPr/>
        </p:nvPicPr>
        <p:blipFill>
          <a:blip r:embed="rId3">
            <a:alphaModFix/>
          </a:blip>
          <a:stretch>
            <a:fillRect/>
          </a:stretch>
        </p:blipFill>
        <p:spPr>
          <a:xfrm>
            <a:off x="633650" y="1384238"/>
            <a:ext cx="5122350" cy="2562875"/>
          </a:xfrm>
          <a:prstGeom prst="rect">
            <a:avLst/>
          </a:prstGeom>
          <a:noFill/>
          <a:ln>
            <a:noFill/>
          </a:ln>
        </p:spPr>
      </p:pic>
      <p:pic>
        <p:nvPicPr>
          <p:cNvPr id="286" name="Google Shape;286;p14"/>
          <p:cNvPicPr preferRelativeResize="0"/>
          <p:nvPr/>
        </p:nvPicPr>
        <p:blipFill>
          <a:blip r:embed="rId4">
            <a:alphaModFix/>
          </a:blip>
          <a:stretch>
            <a:fillRect/>
          </a:stretch>
        </p:blipFill>
        <p:spPr>
          <a:xfrm>
            <a:off x="5902550" y="1384250"/>
            <a:ext cx="1947750" cy="2562850"/>
          </a:xfrm>
          <a:prstGeom prst="rect">
            <a:avLst/>
          </a:prstGeom>
          <a:noFill/>
          <a:ln>
            <a:noFill/>
          </a:ln>
        </p:spPr>
      </p:pic>
      <p:sp>
        <p:nvSpPr>
          <p:cNvPr id="287" name="Google Shape;287;p14"/>
          <p:cNvSpPr txBox="1"/>
          <p:nvPr/>
        </p:nvSpPr>
        <p:spPr>
          <a:xfrm>
            <a:off x="6244325" y="4045450"/>
            <a:ext cx="12642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300">
                <a:solidFill>
                  <a:schemeClr val="dk2"/>
                </a:solidFill>
                <a:latin typeface="Nunito"/>
                <a:ea typeface="Nunito"/>
                <a:cs typeface="Nunito"/>
                <a:sym typeface="Nunito"/>
              </a:rPr>
              <a:t>Nasdaq</a:t>
            </a:r>
            <a:endParaRPr sz="24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 Data from APIs</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15"/>
          <p:cNvPicPr preferRelativeResize="0"/>
          <p:nvPr/>
        </p:nvPicPr>
        <p:blipFill rotWithShape="1">
          <a:blip r:embed="rId3">
            <a:alphaModFix/>
          </a:blip>
          <a:srcRect b="51772" l="0" r="37934" t="0"/>
          <a:stretch/>
        </p:blipFill>
        <p:spPr>
          <a:xfrm>
            <a:off x="778047" y="1313075"/>
            <a:ext cx="3343429" cy="1663224"/>
          </a:xfrm>
          <a:prstGeom prst="rect">
            <a:avLst/>
          </a:prstGeom>
          <a:noFill/>
          <a:ln>
            <a:noFill/>
          </a:ln>
        </p:spPr>
      </p:pic>
      <p:pic>
        <p:nvPicPr>
          <p:cNvPr id="295" name="Google Shape;295;p15"/>
          <p:cNvPicPr preferRelativeResize="0"/>
          <p:nvPr/>
        </p:nvPicPr>
        <p:blipFill>
          <a:blip r:embed="rId4">
            <a:alphaModFix/>
          </a:blip>
          <a:stretch>
            <a:fillRect/>
          </a:stretch>
        </p:blipFill>
        <p:spPr>
          <a:xfrm>
            <a:off x="4121475" y="1313075"/>
            <a:ext cx="4327200" cy="1663225"/>
          </a:xfrm>
          <a:prstGeom prst="rect">
            <a:avLst/>
          </a:prstGeom>
          <a:noFill/>
          <a:ln>
            <a:noFill/>
          </a:ln>
        </p:spPr>
      </p:pic>
      <p:pic>
        <p:nvPicPr>
          <p:cNvPr id="296" name="Google Shape;296;p15"/>
          <p:cNvPicPr preferRelativeResize="0"/>
          <p:nvPr/>
        </p:nvPicPr>
        <p:blipFill>
          <a:blip r:embed="rId5">
            <a:alphaModFix/>
          </a:blip>
          <a:stretch>
            <a:fillRect/>
          </a:stretch>
        </p:blipFill>
        <p:spPr>
          <a:xfrm>
            <a:off x="778050" y="2996625"/>
            <a:ext cx="7670624" cy="188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Groupby Summary</a:t>
            </a:r>
            <a:endParaRPr/>
          </a:p>
        </p:txBody>
      </p:sp>
      <p:sp>
        <p:nvSpPr>
          <p:cNvPr id="302" name="Google Shape;302;p16"/>
          <p:cNvSpPr txBox="1"/>
          <p:nvPr>
            <p:ph idx="1" type="body"/>
          </p:nvPr>
        </p:nvSpPr>
        <p:spPr>
          <a:xfrm>
            <a:off x="6342675" y="1336500"/>
            <a:ext cx="2658300" cy="1524300"/>
          </a:xfrm>
          <a:prstGeom prst="rect">
            <a:avLst/>
          </a:prstGeom>
          <a:noFill/>
        </p:spPr>
        <p:txBody>
          <a:bodyPr anchorCtr="0" anchor="t" bIns="91425" lIns="91425" spcFirstLastPara="1" rIns="91425" wrap="square" tIns="91425">
            <a:normAutofit fontScale="92500" lnSpcReduction="10000"/>
          </a:bodyPr>
          <a:lstStyle/>
          <a:p>
            <a:pPr indent="0" lvl="0" marL="0" rtl="0" algn="just">
              <a:spcBef>
                <a:spcPts val="0"/>
              </a:spcBef>
              <a:spcAft>
                <a:spcPts val="1200"/>
              </a:spcAft>
              <a:buNone/>
            </a:pPr>
            <a:r>
              <a:rPr lang="en"/>
              <a:t>After groupby on country size, </a:t>
            </a:r>
            <a:r>
              <a:rPr lang="en"/>
              <a:t>America and China take almost 40 percent from world and other 14 countries take 37 percent of the world, which means 14 countries take 78%　GDP and other 161 countries only got 22% GDP.</a:t>
            </a:r>
            <a:endParaRPr/>
          </a:p>
        </p:txBody>
      </p:sp>
      <p:pic>
        <p:nvPicPr>
          <p:cNvPr id="303" name="Google Shape;303;p16"/>
          <p:cNvPicPr preferRelativeResize="0"/>
          <p:nvPr/>
        </p:nvPicPr>
        <p:blipFill>
          <a:blip r:embed="rId3">
            <a:alphaModFix/>
          </a:blip>
          <a:stretch>
            <a:fillRect/>
          </a:stretch>
        </p:blipFill>
        <p:spPr>
          <a:xfrm>
            <a:off x="565075" y="1336450"/>
            <a:ext cx="5734274" cy="1524250"/>
          </a:xfrm>
          <a:prstGeom prst="rect">
            <a:avLst/>
          </a:prstGeom>
          <a:noFill/>
          <a:ln>
            <a:noFill/>
          </a:ln>
        </p:spPr>
      </p:pic>
      <p:pic>
        <p:nvPicPr>
          <p:cNvPr id="304" name="Google Shape;304;p16"/>
          <p:cNvPicPr preferRelativeResize="0"/>
          <p:nvPr/>
        </p:nvPicPr>
        <p:blipFill>
          <a:blip r:embed="rId4">
            <a:alphaModFix/>
          </a:blip>
          <a:stretch>
            <a:fillRect/>
          </a:stretch>
        </p:blipFill>
        <p:spPr>
          <a:xfrm>
            <a:off x="565075" y="2925725"/>
            <a:ext cx="5734274" cy="2068800"/>
          </a:xfrm>
          <a:prstGeom prst="rect">
            <a:avLst/>
          </a:prstGeom>
          <a:noFill/>
          <a:ln>
            <a:noFill/>
          </a:ln>
        </p:spPr>
      </p:pic>
      <p:sp>
        <p:nvSpPr>
          <p:cNvPr id="305" name="Google Shape;305;p16"/>
          <p:cNvSpPr txBox="1"/>
          <p:nvPr/>
        </p:nvSpPr>
        <p:spPr>
          <a:xfrm>
            <a:off x="6342675" y="2925713"/>
            <a:ext cx="2658300" cy="206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200">
                <a:solidFill>
                  <a:schemeClr val="dk2"/>
                </a:solidFill>
                <a:latin typeface="Nunito"/>
                <a:ea typeface="Nunito"/>
                <a:cs typeface="Nunito"/>
                <a:sym typeface="Nunito"/>
              </a:rPr>
              <a:t>After groupby on continents, Oceania's GDP grows fastest and North America, Asia and Europe take most part of World GDP. However, the Average GDP in Africa is lowest. Europe countries got highest GDP per Person which means Europe countries are most developed countries.</a:t>
            </a:r>
            <a:endParaRPr sz="1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311" name="Google Shape;311;p17"/>
          <p:cNvSpPr txBox="1"/>
          <p:nvPr>
            <p:ph idx="1" type="body"/>
          </p:nvPr>
        </p:nvSpPr>
        <p:spPr>
          <a:xfrm>
            <a:off x="1303800" y="2018950"/>
            <a:ext cx="7030500" cy="1686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100"/>
              <a:t>HOW THESE COUNTRIES GOING ON IN 2016 TO 2020</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Data for 2016 to 2020 </a:t>
            </a:r>
            <a:endParaRPr sz="1300"/>
          </a:p>
        </p:txBody>
      </p:sp>
      <p:sp>
        <p:nvSpPr>
          <p:cNvPr id="317" name="Google Shape;317;p18"/>
          <p:cNvSpPr txBox="1"/>
          <p:nvPr>
            <p:ph idx="1" type="body"/>
          </p:nvPr>
        </p:nvSpPr>
        <p:spPr>
          <a:xfrm>
            <a:off x="557925" y="3951850"/>
            <a:ext cx="2663700" cy="67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t>USA is top one country. China and Europe are on the same </a:t>
            </a:r>
            <a:r>
              <a:rPr lang="en" sz="1200"/>
              <a:t>level.</a:t>
            </a:r>
            <a:endParaRPr sz="900"/>
          </a:p>
        </p:txBody>
      </p:sp>
      <p:pic>
        <p:nvPicPr>
          <p:cNvPr id="318" name="Google Shape;318;p18"/>
          <p:cNvPicPr preferRelativeResize="0"/>
          <p:nvPr/>
        </p:nvPicPr>
        <p:blipFill>
          <a:blip r:embed="rId3">
            <a:alphaModFix/>
          </a:blip>
          <a:stretch>
            <a:fillRect/>
          </a:stretch>
        </p:blipFill>
        <p:spPr>
          <a:xfrm>
            <a:off x="557925" y="1464475"/>
            <a:ext cx="2911974" cy="2183981"/>
          </a:xfrm>
          <a:prstGeom prst="rect">
            <a:avLst/>
          </a:prstGeom>
          <a:noFill/>
          <a:ln>
            <a:noFill/>
          </a:ln>
        </p:spPr>
      </p:pic>
      <p:pic>
        <p:nvPicPr>
          <p:cNvPr id="319" name="Google Shape;319;p18"/>
          <p:cNvPicPr preferRelativeResize="0"/>
          <p:nvPr/>
        </p:nvPicPr>
        <p:blipFill>
          <a:blip r:embed="rId4">
            <a:alphaModFix/>
          </a:blip>
          <a:stretch>
            <a:fillRect/>
          </a:stretch>
        </p:blipFill>
        <p:spPr>
          <a:xfrm>
            <a:off x="3221598" y="1464475"/>
            <a:ext cx="2911974" cy="2183974"/>
          </a:xfrm>
          <a:prstGeom prst="rect">
            <a:avLst/>
          </a:prstGeom>
          <a:noFill/>
          <a:ln>
            <a:noFill/>
          </a:ln>
        </p:spPr>
      </p:pic>
      <p:pic>
        <p:nvPicPr>
          <p:cNvPr id="320" name="Google Shape;320;p18"/>
          <p:cNvPicPr preferRelativeResize="0"/>
          <p:nvPr/>
        </p:nvPicPr>
        <p:blipFill>
          <a:blip r:embed="rId5">
            <a:alphaModFix/>
          </a:blip>
          <a:stretch>
            <a:fillRect/>
          </a:stretch>
        </p:blipFill>
        <p:spPr>
          <a:xfrm>
            <a:off x="5965300" y="1464493"/>
            <a:ext cx="2911974" cy="2183957"/>
          </a:xfrm>
          <a:prstGeom prst="rect">
            <a:avLst/>
          </a:prstGeom>
          <a:noFill/>
          <a:ln>
            <a:noFill/>
          </a:ln>
        </p:spPr>
      </p:pic>
      <p:sp>
        <p:nvSpPr>
          <p:cNvPr id="321" name="Google Shape;321;p18"/>
          <p:cNvSpPr txBox="1"/>
          <p:nvPr>
            <p:ph idx="1" type="body"/>
          </p:nvPr>
        </p:nvSpPr>
        <p:spPr>
          <a:xfrm>
            <a:off x="3283700" y="3951850"/>
            <a:ext cx="2663700" cy="931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sz="1200"/>
              <a:t>UK</a:t>
            </a:r>
            <a:r>
              <a:rPr lang="en" sz="1200"/>
              <a:t> and France are same. The slope shows India grows up really fast. </a:t>
            </a:r>
            <a:r>
              <a:rPr lang="en" sz="1200"/>
              <a:t>However, the first covid year happened.</a:t>
            </a:r>
            <a:endParaRPr sz="900"/>
          </a:p>
        </p:txBody>
      </p:sp>
      <p:sp>
        <p:nvSpPr>
          <p:cNvPr id="322" name="Google Shape;322;p18"/>
          <p:cNvSpPr txBox="1"/>
          <p:nvPr>
            <p:ph idx="1" type="body"/>
          </p:nvPr>
        </p:nvSpPr>
        <p:spPr>
          <a:xfrm>
            <a:off x="6009475" y="3951850"/>
            <a:ext cx="2663700" cy="931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t>Breakdown to UK, the growth is stable in first four year. However, the first covid year </a:t>
            </a:r>
            <a:r>
              <a:rPr lang="en" sz="1200"/>
              <a:t>affect</a:t>
            </a:r>
            <a:r>
              <a:rPr lang="en" sz="1200"/>
              <a:t> a lot to UK.</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328" name="Google Shape;328;p19"/>
          <p:cNvSpPr txBox="1"/>
          <p:nvPr>
            <p:ph idx="1" type="body"/>
          </p:nvPr>
        </p:nvSpPr>
        <p:spPr>
          <a:xfrm>
            <a:off x="1303800" y="2018950"/>
            <a:ext cx="7030500" cy="1686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100"/>
              <a:t>HOW THE GDP WORLD MAP LOOK LIKE?</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32" name="Shape 332"/>
        <p:cNvGrpSpPr/>
        <p:nvPr/>
      </p:nvGrpSpPr>
      <p:grpSpPr>
        <a:xfrm>
          <a:off x="0" y="0"/>
          <a:ext cx="0" cy="0"/>
          <a:chOff x="0" y="0"/>
          <a:chExt cx="0" cy="0"/>
        </a:xfrm>
      </p:grpSpPr>
      <p:sp>
        <p:nvSpPr>
          <p:cNvPr id="333" name="Google Shape;333;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Map</a:t>
            </a:r>
            <a:endParaRPr/>
          </a:p>
          <a:p>
            <a:pPr indent="0" lvl="0" marL="0" rtl="0" algn="l">
              <a:spcBef>
                <a:spcPts val="0"/>
              </a:spcBef>
              <a:spcAft>
                <a:spcPts val="0"/>
              </a:spcAft>
              <a:buNone/>
            </a:pPr>
            <a:r>
              <a:t/>
            </a:r>
            <a:endParaRPr/>
          </a:p>
        </p:txBody>
      </p:sp>
      <p:sp>
        <p:nvSpPr>
          <p:cNvPr id="334" name="Google Shape;334;p20"/>
          <p:cNvSpPr txBox="1"/>
          <p:nvPr>
            <p:ph idx="1" type="body"/>
          </p:nvPr>
        </p:nvSpPr>
        <p:spPr>
          <a:xfrm>
            <a:off x="1358125" y="1258275"/>
            <a:ext cx="6306600" cy="33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207"/>
              <a:t>    </a:t>
            </a:r>
            <a:r>
              <a:rPr lang="en" sz="1207"/>
              <a:t>World Map for GDP Per Person  </a:t>
            </a:r>
            <a:r>
              <a:rPr lang="en" sz="1207"/>
              <a:t>                             </a:t>
            </a:r>
            <a:r>
              <a:rPr lang="en" sz="1207"/>
              <a:t>World Map for Total Nominal GDP  </a:t>
            </a:r>
            <a:endParaRPr sz="1207"/>
          </a:p>
        </p:txBody>
      </p:sp>
      <p:pic>
        <p:nvPicPr>
          <p:cNvPr id="335" name="Google Shape;335;p20"/>
          <p:cNvPicPr preferRelativeResize="0"/>
          <p:nvPr/>
        </p:nvPicPr>
        <p:blipFill rotWithShape="1">
          <a:blip r:embed="rId3">
            <a:alphaModFix/>
          </a:blip>
          <a:srcRect b="3580" l="980" r="0" t="3895"/>
          <a:stretch/>
        </p:blipFill>
        <p:spPr>
          <a:xfrm>
            <a:off x="1045700" y="1597200"/>
            <a:ext cx="3469325" cy="1899925"/>
          </a:xfrm>
          <a:prstGeom prst="rect">
            <a:avLst/>
          </a:prstGeom>
          <a:noFill/>
          <a:ln>
            <a:noFill/>
          </a:ln>
        </p:spPr>
      </p:pic>
      <p:pic>
        <p:nvPicPr>
          <p:cNvPr id="336" name="Google Shape;336;p20"/>
          <p:cNvPicPr preferRelativeResize="0"/>
          <p:nvPr/>
        </p:nvPicPr>
        <p:blipFill rotWithShape="1">
          <a:blip r:embed="rId4">
            <a:alphaModFix/>
          </a:blip>
          <a:srcRect b="3108" l="3799" r="0" t="4375"/>
          <a:stretch/>
        </p:blipFill>
        <p:spPr>
          <a:xfrm>
            <a:off x="4515025" y="1597200"/>
            <a:ext cx="3469325" cy="1899925"/>
          </a:xfrm>
          <a:prstGeom prst="rect">
            <a:avLst/>
          </a:prstGeom>
          <a:noFill/>
          <a:ln>
            <a:noFill/>
          </a:ln>
        </p:spPr>
      </p:pic>
      <p:sp>
        <p:nvSpPr>
          <p:cNvPr id="337" name="Google Shape;337;p20"/>
          <p:cNvSpPr txBox="1"/>
          <p:nvPr>
            <p:ph idx="1" type="body"/>
          </p:nvPr>
        </p:nvSpPr>
        <p:spPr>
          <a:xfrm>
            <a:off x="1045675" y="3585100"/>
            <a:ext cx="3469200" cy="1190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852"/>
              <a:buNone/>
            </a:pPr>
            <a:r>
              <a:rPr lang="en" sz="1207"/>
              <a:t>Point size is based on GDP per Person, </a:t>
            </a:r>
            <a:r>
              <a:rPr lang="en" sz="1207"/>
              <a:t>which</a:t>
            </a:r>
            <a:r>
              <a:rPr lang="en" sz="1207"/>
              <a:t> means point size directly shows the development of the country. The map shows most Europe countries are well developed.</a:t>
            </a:r>
            <a:endParaRPr sz="1207"/>
          </a:p>
        </p:txBody>
      </p:sp>
      <p:sp>
        <p:nvSpPr>
          <p:cNvPr id="338" name="Google Shape;338;p20"/>
          <p:cNvSpPr txBox="1"/>
          <p:nvPr>
            <p:ph idx="1" type="body"/>
          </p:nvPr>
        </p:nvSpPr>
        <p:spPr>
          <a:xfrm>
            <a:off x="4572000" y="3585100"/>
            <a:ext cx="3412200" cy="1190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852"/>
              <a:buNone/>
            </a:pPr>
            <a:r>
              <a:rPr lang="en" sz="1207"/>
              <a:t>Point size is based on total GDP, which means point size shows the development of the country. The map shows USA and China are two biggest part of world GDP.</a:t>
            </a:r>
            <a:endParaRPr sz="12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344" name="Google Shape;344;p21"/>
          <p:cNvSpPr txBox="1"/>
          <p:nvPr>
            <p:ph idx="1" type="body"/>
          </p:nvPr>
        </p:nvSpPr>
        <p:spPr>
          <a:xfrm>
            <a:off x="1303800" y="2018950"/>
            <a:ext cx="7030500" cy="1686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100"/>
              <a:t>IS THERE ANY RELATIONSHIP BETWEEN POPULATION AND TOTAL GDP OF THESE COUNTRIES?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