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9"/>
  </p:handoutMasterIdLst>
  <p:sldIdLst>
    <p:sldId id="256" r:id="rId2"/>
    <p:sldId id="261" r:id="rId3"/>
    <p:sldId id="288" r:id="rId4"/>
    <p:sldId id="289" r:id="rId5"/>
    <p:sldId id="290" r:id="rId6"/>
    <p:sldId id="291" r:id="rId7"/>
    <p:sldId id="292" r:id="rId8"/>
    <p:sldId id="293" r:id="rId9"/>
    <p:sldId id="295" r:id="rId10"/>
    <p:sldId id="296" r:id="rId11"/>
    <p:sldId id="297" r:id="rId12"/>
    <p:sldId id="298" r:id="rId13"/>
    <p:sldId id="300" r:id="rId14"/>
    <p:sldId id="286" r:id="rId15"/>
    <p:sldId id="281" r:id="rId16"/>
    <p:sldId id="301" r:id="rId17"/>
    <p:sldId id="303" r:id="rId18"/>
    <p:sldId id="314" r:id="rId19"/>
    <p:sldId id="304" r:id="rId20"/>
    <p:sldId id="306" r:id="rId21"/>
    <p:sldId id="305" r:id="rId22"/>
    <p:sldId id="287" r:id="rId23"/>
    <p:sldId id="312" r:id="rId24"/>
    <p:sldId id="308" r:id="rId25"/>
    <p:sldId id="311" r:id="rId26"/>
    <p:sldId id="307" r:id="rId27"/>
    <p:sldId id="310"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01" autoAdjust="0"/>
    <p:restoredTop sz="94660"/>
  </p:normalViewPr>
  <p:slideViewPr>
    <p:cSldViewPr>
      <p:cViewPr varScale="1">
        <p:scale>
          <a:sx n="109" d="100"/>
          <a:sy n="109" d="100"/>
        </p:scale>
        <p:origin x="162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225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25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225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E2CC4A8-69D9-4557-88BE-B001130955C0}"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7C26CFB-A4D3-451E-BDA1-7D49D438B159}"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ADEBFFF-C80D-4143-B508-17D54DEA9AF3}"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BE30C94-C11D-48FE-8127-BE2FBC0C9B5A}"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1729F68-E0E2-44F0-834F-A36FA72A1063}"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43B4C92-E506-44E7-AE27-0DC057B6FC29}"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9964907-0BCE-4A7A-9E64-802EB93108EB}"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3C84F143-2D30-4476-866B-151C39E9E270}"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5BA79F2-7634-4889-8DFD-12AEB4888FFB}"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ACAADB2F-30C4-4DDD-831C-765399A746E7}"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E987F5B-7B1B-475F-AE7D-32C39EF7A951}"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34F9A063-7995-4738-A483-A2C1A21643E2}"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12BBC1AD-205A-497C-AA23-F945F47241A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en-US"/>
              <a:t>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t>Program Analysis</a:t>
            </a:r>
          </a:p>
        </p:txBody>
      </p:sp>
      <p:sp>
        <p:nvSpPr>
          <p:cNvPr id="3" name="Content Placeholder 2"/>
          <p:cNvSpPr>
            <a:spLocks noGrp="1"/>
          </p:cNvSpPr>
          <p:nvPr>
            <p:ph idx="1"/>
          </p:nvPr>
        </p:nvSpPr>
        <p:spPr/>
        <p:txBody>
          <a:bodyPr/>
          <a:lstStyle/>
          <a:p>
            <a:pPr>
              <a:defRPr/>
            </a:pPr>
            <a:r>
              <a:rPr lang="en-US" dirty="0"/>
              <a:t>In the last program we decided that we would move the robot 100 units at a time until it moved </a:t>
            </a:r>
            <a:r>
              <a:rPr lang="en-US" dirty="0">
                <a:solidFill>
                  <a:srgbClr val="FF0000"/>
                </a:solidFill>
              </a:rPr>
              <a:t>1000</a:t>
            </a:r>
            <a:r>
              <a:rPr lang="en-US" dirty="0"/>
              <a:t> units </a:t>
            </a:r>
          </a:p>
          <a:p>
            <a:pPr>
              <a:defRPr/>
            </a:pPr>
            <a:r>
              <a:rPr lang="en-US" dirty="0"/>
              <a:t>When it reached 1000 units we decided to </a:t>
            </a:r>
            <a:r>
              <a:rPr lang="en-US" dirty="0">
                <a:solidFill>
                  <a:srgbClr val="FF0000"/>
                </a:solidFill>
              </a:rPr>
              <a:t>end</a:t>
            </a:r>
            <a:r>
              <a:rPr lang="en-US" dirty="0"/>
              <a:t> the program (</a:t>
            </a:r>
            <a:r>
              <a:rPr lang="en-US" dirty="0">
                <a:solidFill>
                  <a:schemeClr val="accent1">
                    <a:lumMod val="50000"/>
                  </a:schemeClr>
                </a:solidFill>
              </a:rPr>
              <a:t>end</a:t>
            </a:r>
            <a:r>
              <a:rPr lang="en-US" dirty="0"/>
              <a:t> is a command to stop the program from executing any further instructions)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a:t>Memory Blocks</a:t>
            </a:r>
          </a:p>
        </p:txBody>
      </p:sp>
      <p:sp>
        <p:nvSpPr>
          <p:cNvPr id="13315" name="Content Placeholder 2"/>
          <p:cNvSpPr>
            <a:spLocks noGrp="1"/>
          </p:cNvSpPr>
          <p:nvPr>
            <p:ph idx="1"/>
          </p:nvPr>
        </p:nvSpPr>
        <p:spPr>
          <a:xfrm>
            <a:off x="457200" y="1219200"/>
            <a:ext cx="8229600" cy="4525963"/>
          </a:xfrm>
        </p:spPr>
        <p:txBody>
          <a:bodyPr/>
          <a:lstStyle/>
          <a:p>
            <a:r>
              <a:rPr lang="en-US" altLang="en-US" dirty="0"/>
              <a:t>Often you need a way of keeping track of values</a:t>
            </a:r>
          </a:p>
          <a:p>
            <a:r>
              <a:rPr lang="en-US" altLang="en-US" dirty="0"/>
              <a:t>For example, in our last program, how is  it that we really know the robot travelled 1000 units?</a:t>
            </a:r>
          </a:p>
          <a:p>
            <a:r>
              <a:rPr lang="en-US" altLang="en-US" dirty="0"/>
              <a:t>We need a way to keep track of this or of any value we may need</a:t>
            </a:r>
          </a:p>
          <a:p>
            <a:r>
              <a:rPr lang="en-US" altLang="en-US" dirty="0"/>
              <a:t>As programmers we can ask the computer to reserve space in main </a:t>
            </a:r>
            <a:r>
              <a:rPr lang="en-US" altLang="en-US" dirty="0">
                <a:solidFill>
                  <a:srgbClr val="FF0000"/>
                </a:solidFill>
              </a:rPr>
              <a:t>memory</a:t>
            </a:r>
            <a:endParaRPr lang="en-US" altLang="en-US" dirty="0"/>
          </a:p>
          <a:p>
            <a:r>
              <a:rPr lang="en-US" altLang="en-US" dirty="0"/>
              <a:t>We can store data in these memory blocks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0"/>
            <a:ext cx="8229600" cy="1143000"/>
          </a:xfrm>
        </p:spPr>
        <p:txBody>
          <a:bodyPr/>
          <a:lstStyle/>
          <a:p>
            <a:r>
              <a:rPr lang="en-US" altLang="en-US"/>
              <a:t>Rules</a:t>
            </a:r>
          </a:p>
        </p:txBody>
      </p:sp>
      <p:sp>
        <p:nvSpPr>
          <p:cNvPr id="14339" name="Content Placeholder 2"/>
          <p:cNvSpPr>
            <a:spLocks noGrp="1"/>
          </p:cNvSpPr>
          <p:nvPr>
            <p:ph idx="1"/>
          </p:nvPr>
        </p:nvSpPr>
        <p:spPr>
          <a:xfrm>
            <a:off x="457200" y="838200"/>
            <a:ext cx="8229600" cy="4525963"/>
          </a:xfrm>
        </p:spPr>
        <p:txBody>
          <a:bodyPr/>
          <a:lstStyle/>
          <a:p>
            <a:r>
              <a:rPr lang="en-US" altLang="en-US" dirty="0"/>
              <a:t>Often there are rules in programming that you must follow</a:t>
            </a:r>
          </a:p>
          <a:p>
            <a:r>
              <a:rPr lang="en-US" altLang="en-US" dirty="0"/>
              <a:t>For example if you want to use a block of main memory you must first ask the computer to </a:t>
            </a:r>
            <a:r>
              <a:rPr lang="en-US" altLang="en-US" dirty="0">
                <a:solidFill>
                  <a:srgbClr val="FF0000"/>
                </a:solidFill>
              </a:rPr>
              <a:t>reserve</a:t>
            </a:r>
            <a:r>
              <a:rPr lang="en-US" altLang="en-US" dirty="0"/>
              <a:t> one</a:t>
            </a:r>
          </a:p>
          <a:p>
            <a:r>
              <a:rPr lang="en-US" altLang="en-US" dirty="0"/>
              <a:t>You will also need to provide it with a </a:t>
            </a:r>
            <a:r>
              <a:rPr lang="en-US" altLang="en-US" dirty="0">
                <a:solidFill>
                  <a:srgbClr val="FF0000"/>
                </a:solidFill>
              </a:rPr>
              <a:t>name</a:t>
            </a:r>
            <a:r>
              <a:rPr lang="en-US" altLang="en-US" dirty="0"/>
              <a:t> to associate with that memory block</a:t>
            </a:r>
          </a:p>
          <a:p>
            <a:r>
              <a:rPr lang="en-US" altLang="en-US" dirty="0"/>
              <a:t>You can then reference the memory block through the name</a:t>
            </a:r>
          </a:p>
          <a:p>
            <a:r>
              <a:rPr lang="en-US" altLang="en-US" dirty="0"/>
              <a:t>Let’s use this idea to update our program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3400"/>
          <a:ext cx="8229600" cy="60960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508000">
                <a:tc>
                  <a:txBody>
                    <a:bodyPr/>
                    <a:lstStyle/>
                    <a:p>
                      <a:r>
                        <a:rPr lang="en-CA" dirty="0"/>
                        <a:t>Address</a:t>
                      </a:r>
                    </a:p>
                  </a:txBody>
                  <a:tcPr/>
                </a:tc>
                <a:tc>
                  <a:txBody>
                    <a:bodyPr/>
                    <a:lstStyle/>
                    <a:p>
                      <a:r>
                        <a:rPr lang="en-CA" dirty="0"/>
                        <a:t>Written</a:t>
                      </a:r>
                      <a:r>
                        <a:rPr lang="en-CA" baseline="0" dirty="0"/>
                        <a:t> Instruction</a:t>
                      </a:r>
                      <a:endParaRPr lang="en-CA" dirty="0"/>
                    </a:p>
                  </a:txBody>
                  <a:tcPr/>
                </a:tc>
                <a:tc>
                  <a:txBody>
                    <a:bodyPr/>
                    <a:lstStyle/>
                    <a:p>
                      <a:endParaRPr lang="en-CA" dirty="0"/>
                    </a:p>
                  </a:txBody>
                  <a:tcPr/>
                </a:tc>
                <a:extLst>
                  <a:ext uri="{0D108BD9-81ED-4DB2-BD59-A6C34878D82A}">
                    <a16:rowId xmlns:a16="http://schemas.microsoft.com/office/drawing/2014/main" val="10000"/>
                  </a:ext>
                </a:extLst>
              </a:tr>
              <a:tr h="508000">
                <a:tc>
                  <a:txBody>
                    <a:bodyPr/>
                    <a:lstStyle/>
                    <a:p>
                      <a:r>
                        <a:rPr lang="en-CA" dirty="0"/>
                        <a:t>1</a:t>
                      </a:r>
                    </a:p>
                  </a:txBody>
                  <a:tcPr/>
                </a:tc>
                <a:tc>
                  <a:txBody>
                    <a:bodyPr/>
                    <a:lstStyle/>
                    <a:p>
                      <a:r>
                        <a:rPr lang="en-US" dirty="0"/>
                        <a:t>Reserve block</a:t>
                      </a:r>
                      <a:r>
                        <a:rPr lang="en-US" baseline="0" dirty="0"/>
                        <a:t> D</a:t>
                      </a:r>
                      <a:endParaRPr lang="en-US" dirty="0"/>
                    </a:p>
                  </a:txBody>
                  <a:tcPr/>
                </a:tc>
                <a:tc>
                  <a:txBody>
                    <a:bodyPr/>
                    <a:lstStyle/>
                    <a:p>
                      <a:endParaRPr lang="en-CA"/>
                    </a:p>
                  </a:txBody>
                  <a:tcPr/>
                </a:tc>
                <a:extLst>
                  <a:ext uri="{0D108BD9-81ED-4DB2-BD59-A6C34878D82A}">
                    <a16:rowId xmlns:a16="http://schemas.microsoft.com/office/drawing/2014/main" val="10001"/>
                  </a:ext>
                </a:extLst>
              </a:tr>
              <a:tr h="508000">
                <a:tc>
                  <a:txBody>
                    <a:bodyPr/>
                    <a:lstStyle/>
                    <a:p>
                      <a:r>
                        <a:rPr lang="en-CA" dirty="0"/>
                        <a:t>2</a:t>
                      </a:r>
                    </a:p>
                  </a:txBody>
                  <a:tcPr/>
                </a:tc>
                <a:tc>
                  <a:txBody>
                    <a:bodyPr/>
                    <a:lstStyle/>
                    <a:p>
                      <a:r>
                        <a:rPr lang="en-US" dirty="0"/>
                        <a:t>D=0</a:t>
                      </a:r>
                    </a:p>
                  </a:txBody>
                  <a:tcPr/>
                </a:tc>
                <a:tc>
                  <a:txBody>
                    <a:bodyPr/>
                    <a:lstStyle/>
                    <a:p>
                      <a:endParaRPr lang="en-CA" dirty="0"/>
                    </a:p>
                  </a:txBody>
                  <a:tcPr/>
                </a:tc>
                <a:extLst>
                  <a:ext uri="{0D108BD9-81ED-4DB2-BD59-A6C34878D82A}">
                    <a16:rowId xmlns:a16="http://schemas.microsoft.com/office/drawing/2014/main" val="10002"/>
                  </a:ext>
                </a:extLst>
              </a:tr>
              <a:tr h="508000">
                <a:tc>
                  <a:txBody>
                    <a:bodyPr/>
                    <a:lstStyle/>
                    <a:p>
                      <a:r>
                        <a:rPr lang="en-CA" dirty="0"/>
                        <a:t>3</a:t>
                      </a:r>
                    </a:p>
                  </a:txBody>
                  <a:tcPr/>
                </a:tc>
                <a:tc>
                  <a:txBody>
                    <a:bodyPr/>
                    <a:lstStyle/>
                    <a:p>
                      <a:r>
                        <a:rPr lang="en-US" dirty="0"/>
                        <a:t>move(100)</a:t>
                      </a:r>
                    </a:p>
                  </a:txBody>
                  <a:tcPr/>
                </a:tc>
                <a:tc>
                  <a:txBody>
                    <a:bodyPr/>
                    <a:lstStyle/>
                    <a:p>
                      <a:endParaRPr lang="en-CA" dirty="0"/>
                    </a:p>
                  </a:txBody>
                  <a:tcPr/>
                </a:tc>
                <a:extLst>
                  <a:ext uri="{0D108BD9-81ED-4DB2-BD59-A6C34878D82A}">
                    <a16:rowId xmlns:a16="http://schemas.microsoft.com/office/drawing/2014/main" val="10003"/>
                  </a:ext>
                </a:extLst>
              </a:tr>
              <a:tr h="508000">
                <a:tc>
                  <a:txBody>
                    <a:bodyPr/>
                    <a:lstStyle/>
                    <a:p>
                      <a:r>
                        <a:rPr lang="en-CA" dirty="0"/>
                        <a:t>4</a:t>
                      </a:r>
                    </a:p>
                  </a:txBody>
                  <a:tcPr/>
                </a:tc>
                <a:tc>
                  <a:txBody>
                    <a:bodyPr/>
                    <a:lstStyle/>
                    <a:p>
                      <a:r>
                        <a:rPr lang="en-US" dirty="0"/>
                        <a:t>D=D+100</a:t>
                      </a:r>
                    </a:p>
                  </a:txBody>
                  <a:tcPr/>
                </a:tc>
                <a:tc>
                  <a:txBody>
                    <a:bodyPr/>
                    <a:lstStyle/>
                    <a:p>
                      <a:endParaRPr lang="en-CA" dirty="0"/>
                    </a:p>
                  </a:txBody>
                  <a:tcPr/>
                </a:tc>
                <a:extLst>
                  <a:ext uri="{0D108BD9-81ED-4DB2-BD59-A6C34878D82A}">
                    <a16:rowId xmlns:a16="http://schemas.microsoft.com/office/drawing/2014/main" val="10004"/>
                  </a:ext>
                </a:extLst>
              </a:tr>
              <a:tr h="508000">
                <a:tc>
                  <a:txBody>
                    <a:bodyPr/>
                    <a:lstStyle/>
                    <a:p>
                      <a:r>
                        <a:rPr lang="en-CA" dirty="0"/>
                        <a:t>5</a:t>
                      </a:r>
                    </a:p>
                  </a:txBody>
                  <a:tcPr/>
                </a:tc>
                <a:tc>
                  <a:txBody>
                    <a:bodyPr/>
                    <a:lstStyle/>
                    <a:p>
                      <a:r>
                        <a:rPr lang="en-CA" dirty="0"/>
                        <a:t>if(D&gt;=1000) then </a:t>
                      </a:r>
                      <a:r>
                        <a:rPr lang="en-CA" dirty="0" err="1"/>
                        <a:t>goto</a:t>
                      </a:r>
                      <a:r>
                        <a:rPr lang="en-CA" dirty="0"/>
                        <a:t> 7</a:t>
                      </a:r>
                    </a:p>
                  </a:txBody>
                  <a:tcPr/>
                </a:tc>
                <a:tc>
                  <a:txBody>
                    <a:bodyPr/>
                    <a:lstStyle/>
                    <a:p>
                      <a:endParaRPr lang="en-CA"/>
                    </a:p>
                  </a:txBody>
                  <a:tcPr/>
                </a:tc>
                <a:extLst>
                  <a:ext uri="{0D108BD9-81ED-4DB2-BD59-A6C34878D82A}">
                    <a16:rowId xmlns:a16="http://schemas.microsoft.com/office/drawing/2014/main" val="10005"/>
                  </a:ext>
                </a:extLst>
              </a:tr>
              <a:tr h="508000">
                <a:tc>
                  <a:txBody>
                    <a:bodyPr/>
                    <a:lstStyle/>
                    <a:p>
                      <a:r>
                        <a:rPr lang="en-CA" dirty="0"/>
                        <a:t>6</a:t>
                      </a:r>
                    </a:p>
                  </a:txBody>
                  <a:tcPr/>
                </a:tc>
                <a:tc>
                  <a:txBody>
                    <a:bodyPr/>
                    <a:lstStyle/>
                    <a:p>
                      <a:r>
                        <a:rPr lang="en-CA" dirty="0" err="1"/>
                        <a:t>goto</a:t>
                      </a:r>
                      <a:r>
                        <a:rPr lang="en-CA" dirty="0"/>
                        <a:t> 3</a:t>
                      </a:r>
                    </a:p>
                  </a:txBody>
                  <a:tcPr/>
                </a:tc>
                <a:tc>
                  <a:txBody>
                    <a:bodyPr/>
                    <a:lstStyle/>
                    <a:p>
                      <a:endParaRPr lang="en-CA"/>
                    </a:p>
                  </a:txBody>
                  <a:tcPr/>
                </a:tc>
                <a:extLst>
                  <a:ext uri="{0D108BD9-81ED-4DB2-BD59-A6C34878D82A}">
                    <a16:rowId xmlns:a16="http://schemas.microsoft.com/office/drawing/2014/main" val="10006"/>
                  </a:ext>
                </a:extLst>
              </a:tr>
              <a:tr h="508000">
                <a:tc>
                  <a:txBody>
                    <a:bodyPr/>
                    <a:lstStyle/>
                    <a:p>
                      <a:r>
                        <a:rPr lang="en-CA" dirty="0"/>
                        <a:t>7</a:t>
                      </a:r>
                    </a:p>
                  </a:txBody>
                  <a:tcPr/>
                </a:tc>
                <a:tc>
                  <a:txBody>
                    <a:bodyPr/>
                    <a:lstStyle/>
                    <a:p>
                      <a:r>
                        <a:rPr lang="en-CA" dirty="0"/>
                        <a:t>end</a:t>
                      </a:r>
                    </a:p>
                  </a:txBody>
                  <a:tcPr/>
                </a:tc>
                <a:tc>
                  <a:txBody>
                    <a:bodyPr/>
                    <a:lstStyle/>
                    <a:p>
                      <a:endParaRPr lang="en-CA"/>
                    </a:p>
                  </a:txBody>
                  <a:tcPr/>
                </a:tc>
                <a:extLst>
                  <a:ext uri="{0D108BD9-81ED-4DB2-BD59-A6C34878D82A}">
                    <a16:rowId xmlns:a16="http://schemas.microsoft.com/office/drawing/2014/main" val="10007"/>
                  </a:ext>
                </a:extLst>
              </a:tr>
              <a:tr h="508000">
                <a:tc>
                  <a:txBody>
                    <a:bodyPr/>
                    <a:lstStyle/>
                    <a:p>
                      <a:r>
                        <a:rPr lang="en-CA" dirty="0"/>
                        <a:t>8</a:t>
                      </a:r>
                    </a:p>
                  </a:txBody>
                  <a:tcPr/>
                </a:tc>
                <a:tc>
                  <a:txBody>
                    <a:bodyPr/>
                    <a:lstStyle/>
                    <a:p>
                      <a:endParaRPr lang="en-US"/>
                    </a:p>
                  </a:txBody>
                  <a:tcPr/>
                </a:tc>
                <a:tc>
                  <a:txBody>
                    <a:bodyPr/>
                    <a:lstStyle/>
                    <a:p>
                      <a:endParaRPr lang="en-CA" dirty="0"/>
                    </a:p>
                  </a:txBody>
                  <a:tcPr/>
                </a:tc>
                <a:extLst>
                  <a:ext uri="{0D108BD9-81ED-4DB2-BD59-A6C34878D82A}">
                    <a16:rowId xmlns:a16="http://schemas.microsoft.com/office/drawing/2014/main" val="10008"/>
                  </a:ext>
                </a:extLst>
              </a:tr>
              <a:tr h="508000">
                <a:tc>
                  <a:txBody>
                    <a:bodyPr/>
                    <a:lstStyle/>
                    <a:p>
                      <a:r>
                        <a:rPr lang="en-CA" dirty="0"/>
                        <a:t>9</a:t>
                      </a:r>
                    </a:p>
                  </a:txBody>
                  <a:tcPr/>
                </a:tc>
                <a:tc>
                  <a:txBody>
                    <a:bodyPr/>
                    <a:lstStyle/>
                    <a:p>
                      <a:endParaRPr lang="en-US" dirty="0"/>
                    </a:p>
                  </a:txBody>
                  <a:tcPr/>
                </a:tc>
                <a:tc>
                  <a:txBody>
                    <a:bodyPr/>
                    <a:lstStyle/>
                    <a:p>
                      <a:endParaRPr lang="en-CA"/>
                    </a:p>
                  </a:txBody>
                  <a:tcPr/>
                </a:tc>
                <a:extLst>
                  <a:ext uri="{0D108BD9-81ED-4DB2-BD59-A6C34878D82A}">
                    <a16:rowId xmlns:a16="http://schemas.microsoft.com/office/drawing/2014/main" val="10009"/>
                  </a:ext>
                </a:extLst>
              </a:tr>
              <a:tr h="508000">
                <a:tc>
                  <a:txBody>
                    <a:bodyPr/>
                    <a:lstStyle/>
                    <a:p>
                      <a:r>
                        <a:rPr lang="en-CA" dirty="0"/>
                        <a:t>10</a:t>
                      </a:r>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0010"/>
                  </a:ext>
                </a:extLst>
              </a:tr>
              <a:tr h="508000">
                <a:tc>
                  <a:txBody>
                    <a:bodyPr/>
                    <a:lstStyle/>
                    <a:p>
                      <a:r>
                        <a:rPr lang="en-CA" dirty="0"/>
                        <a:t>11</a:t>
                      </a:r>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t>More Practice</a:t>
            </a:r>
          </a:p>
        </p:txBody>
      </p:sp>
      <p:sp>
        <p:nvSpPr>
          <p:cNvPr id="16387" name="Content Placeholder 2"/>
          <p:cNvSpPr>
            <a:spLocks noGrp="1"/>
          </p:cNvSpPr>
          <p:nvPr>
            <p:ph idx="1"/>
          </p:nvPr>
        </p:nvSpPr>
        <p:spPr/>
        <p:txBody>
          <a:bodyPr/>
          <a:lstStyle/>
          <a:p>
            <a:pPr marL="0" indent="0">
              <a:buFontTx/>
              <a:buNone/>
            </a:pPr>
            <a:r>
              <a:rPr lang="en-US" altLang="en-US" sz="2400"/>
              <a:t>Using the instruction set in the following slides to write a program using the K programming language! Write a program to display the difference between two integers entered by a user. </a:t>
            </a:r>
          </a:p>
          <a:p>
            <a:pPr marL="0" indent="0">
              <a:buFontTx/>
              <a:buNone/>
            </a:pPr>
            <a:endParaRPr lang="en-US" altLang="en-US" sz="2400"/>
          </a:p>
          <a:p>
            <a:pPr marL="0" indent="0">
              <a:buFontTx/>
              <a:buNone/>
            </a:pPr>
            <a:r>
              <a:rPr lang="en-US" altLang="en-US" sz="2400"/>
              <a:t>As a rule, you can not assign a value to a memory block that has not been reserved by your program. You only need to reserve a memory block once. Also note that each instruction takes up memory. Try and use the least amount of memory as possible (some instructions take up more memory than others). Finally, many instructions have optional info that can be assigned to them which makes for custom commands. Read the instructions carefully and the options to see how they might be used.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48688101"/>
              </p:ext>
            </p:extLst>
          </p:nvPr>
        </p:nvGraphicFramePr>
        <p:xfrm>
          <a:off x="457200" y="533400"/>
          <a:ext cx="8229600" cy="6766296"/>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640075">
                <a:tc>
                  <a:txBody>
                    <a:bodyPr/>
                    <a:lstStyle/>
                    <a:p>
                      <a:r>
                        <a:rPr lang="en-CA" sz="1800" dirty="0"/>
                        <a:t>Address</a:t>
                      </a:r>
                    </a:p>
                  </a:txBody>
                  <a:tcPr marT="45718" marB="45718"/>
                </a:tc>
                <a:tc>
                  <a:txBody>
                    <a:bodyPr/>
                    <a:lstStyle/>
                    <a:p>
                      <a:r>
                        <a:rPr lang="en-CA" sz="1800" dirty="0"/>
                        <a:t>Written</a:t>
                      </a:r>
                      <a:r>
                        <a:rPr lang="en-CA" sz="1800" baseline="0" dirty="0"/>
                        <a:t> Instruction</a:t>
                      </a:r>
                      <a:endParaRPr lang="en-CA" sz="1800" dirty="0"/>
                    </a:p>
                  </a:txBody>
                  <a:tcPr marT="45718" marB="45718"/>
                </a:tc>
                <a:tc>
                  <a:txBody>
                    <a:bodyPr/>
                    <a:lstStyle/>
                    <a:p>
                      <a:r>
                        <a:rPr lang="en-CA" sz="1800" dirty="0"/>
                        <a:t>Bytes</a:t>
                      </a:r>
                      <a:r>
                        <a:rPr lang="en-CA" sz="1800" baseline="0" dirty="0"/>
                        <a:t> Used</a:t>
                      </a:r>
                      <a:endParaRPr lang="en-CA" sz="1800" dirty="0"/>
                    </a:p>
                  </a:txBody>
                  <a:tcPr marT="45718" marB="45718"/>
                </a:tc>
                <a:extLst>
                  <a:ext uri="{0D108BD9-81ED-4DB2-BD59-A6C34878D82A}">
                    <a16:rowId xmlns:a16="http://schemas.microsoft.com/office/drawing/2014/main" val="10000"/>
                  </a:ext>
                </a:extLst>
              </a:tr>
              <a:tr h="507972">
                <a:tc>
                  <a:txBody>
                    <a:bodyPr/>
                    <a:lstStyle/>
                    <a:p>
                      <a:r>
                        <a:rPr lang="en-CA" sz="1800" dirty="0"/>
                        <a:t>1</a:t>
                      </a:r>
                    </a:p>
                  </a:txBody>
                  <a:tcPr marT="45718" marB="45718"/>
                </a:tc>
                <a:tc>
                  <a:txBody>
                    <a:bodyPr/>
                    <a:lstStyle/>
                    <a:p>
                      <a:r>
                        <a:rPr lang="en-CA" sz="1800" dirty="0"/>
                        <a:t>Reserve block (A)</a:t>
                      </a:r>
                    </a:p>
                  </a:txBody>
                  <a:tcPr marT="45718" marB="45718"/>
                </a:tc>
                <a:tc>
                  <a:txBody>
                    <a:bodyPr/>
                    <a:lstStyle/>
                    <a:p>
                      <a:r>
                        <a:rPr lang="en-CA" sz="1800" dirty="0"/>
                        <a:t>1</a:t>
                      </a:r>
                    </a:p>
                  </a:txBody>
                  <a:tcPr marT="45718" marB="45718"/>
                </a:tc>
                <a:extLst>
                  <a:ext uri="{0D108BD9-81ED-4DB2-BD59-A6C34878D82A}">
                    <a16:rowId xmlns:a16="http://schemas.microsoft.com/office/drawing/2014/main" val="10001"/>
                  </a:ext>
                </a:extLst>
              </a:tr>
              <a:tr h="507972">
                <a:tc>
                  <a:txBody>
                    <a:bodyPr/>
                    <a:lstStyle/>
                    <a:p>
                      <a:r>
                        <a:rPr lang="en-CA" sz="1800" dirty="0"/>
                        <a:t>2</a:t>
                      </a:r>
                    </a:p>
                  </a:txBody>
                  <a:tcPr marT="45718" marB="45718"/>
                </a:tc>
                <a:tc>
                  <a:txBody>
                    <a:bodyPr/>
                    <a:lstStyle/>
                    <a:p>
                      <a:r>
                        <a:rPr lang="en-CA" sz="1800" dirty="0"/>
                        <a:t>Reserve Block(B)</a:t>
                      </a:r>
                    </a:p>
                  </a:txBody>
                  <a:tcPr marT="45718" marB="45718"/>
                </a:tc>
                <a:tc>
                  <a:txBody>
                    <a:bodyPr/>
                    <a:lstStyle/>
                    <a:p>
                      <a:r>
                        <a:rPr lang="en-CA" sz="1800" dirty="0"/>
                        <a:t>1</a:t>
                      </a:r>
                    </a:p>
                  </a:txBody>
                  <a:tcPr marT="45718" marB="45718"/>
                </a:tc>
                <a:extLst>
                  <a:ext uri="{0D108BD9-81ED-4DB2-BD59-A6C34878D82A}">
                    <a16:rowId xmlns:a16="http://schemas.microsoft.com/office/drawing/2014/main" val="10002"/>
                  </a:ext>
                </a:extLst>
              </a:tr>
              <a:tr h="507972">
                <a:tc>
                  <a:txBody>
                    <a:bodyPr/>
                    <a:lstStyle/>
                    <a:p>
                      <a:r>
                        <a:rPr lang="en-CA" sz="1800" dirty="0"/>
                        <a:t>3</a:t>
                      </a:r>
                    </a:p>
                  </a:txBody>
                  <a:tcPr marT="45718" marB="45718"/>
                </a:tc>
                <a:tc>
                  <a:txBody>
                    <a:bodyPr/>
                    <a:lstStyle/>
                    <a:p>
                      <a:r>
                        <a:rPr lang="en-CA" sz="1800" dirty="0"/>
                        <a:t>Reserve Block (C)</a:t>
                      </a:r>
                    </a:p>
                  </a:txBody>
                  <a:tcPr marT="45718" marB="45718"/>
                </a:tc>
                <a:tc>
                  <a:txBody>
                    <a:bodyPr/>
                    <a:lstStyle/>
                    <a:p>
                      <a:r>
                        <a:rPr lang="en-CA" sz="1800" dirty="0"/>
                        <a:t>1</a:t>
                      </a:r>
                    </a:p>
                  </a:txBody>
                  <a:tcPr marT="45718" marB="45718"/>
                </a:tc>
                <a:extLst>
                  <a:ext uri="{0D108BD9-81ED-4DB2-BD59-A6C34878D82A}">
                    <a16:rowId xmlns:a16="http://schemas.microsoft.com/office/drawing/2014/main" val="10003"/>
                  </a:ext>
                </a:extLst>
              </a:tr>
              <a:tr h="507972">
                <a:tc>
                  <a:txBody>
                    <a:bodyPr/>
                    <a:lstStyle/>
                    <a:p>
                      <a:r>
                        <a:rPr lang="en-CA" sz="1800" dirty="0"/>
                        <a:t>4</a:t>
                      </a:r>
                    </a:p>
                  </a:txBody>
                  <a:tcPr marT="45718" marB="45718"/>
                </a:tc>
                <a:tc>
                  <a:txBody>
                    <a:bodyPr/>
                    <a:lstStyle/>
                    <a:p>
                      <a:r>
                        <a:rPr lang="en-CA" altLang="en-US" sz="1800" dirty="0"/>
                        <a:t>Get the user’s  number  into block (</a:t>
                      </a:r>
                      <a:r>
                        <a:rPr lang="en-CA" altLang="en-US" sz="1800" b="1" dirty="0"/>
                        <a:t>A</a:t>
                      </a:r>
                      <a:r>
                        <a:rPr lang="en-CA" altLang="en-US" sz="1800" dirty="0"/>
                        <a:t>)</a:t>
                      </a:r>
                      <a:endParaRPr lang="en-CA" sz="1800" dirty="0"/>
                    </a:p>
                  </a:txBody>
                  <a:tcPr marT="45718" marB="45718"/>
                </a:tc>
                <a:tc>
                  <a:txBody>
                    <a:bodyPr/>
                    <a:lstStyle/>
                    <a:p>
                      <a:r>
                        <a:rPr lang="en-CA" sz="1800" dirty="0"/>
                        <a:t>3</a:t>
                      </a:r>
                    </a:p>
                  </a:txBody>
                  <a:tcPr marT="45718" marB="45718"/>
                </a:tc>
                <a:extLst>
                  <a:ext uri="{0D108BD9-81ED-4DB2-BD59-A6C34878D82A}">
                    <a16:rowId xmlns:a16="http://schemas.microsoft.com/office/drawing/2014/main" val="10004"/>
                  </a:ext>
                </a:extLst>
              </a:tr>
              <a:tr h="507972">
                <a:tc>
                  <a:txBody>
                    <a:bodyPr/>
                    <a:lstStyle/>
                    <a:p>
                      <a:r>
                        <a:rPr lang="en-CA" sz="1800" dirty="0"/>
                        <a:t>5</a:t>
                      </a:r>
                    </a:p>
                  </a:txBody>
                  <a:tcPr marT="45718" marB="45718"/>
                </a:tc>
                <a:tc>
                  <a:txBody>
                    <a:bodyPr/>
                    <a:lstStyle/>
                    <a:p>
                      <a:r>
                        <a:rPr lang="en-CA" altLang="en-US" sz="1800" dirty="0"/>
                        <a:t>Get the user’s  number  into block (</a:t>
                      </a:r>
                      <a:r>
                        <a:rPr lang="en-CA" altLang="en-US" sz="1800" b="1" dirty="0"/>
                        <a:t>B</a:t>
                      </a:r>
                      <a:r>
                        <a:rPr lang="en-CA" altLang="en-US" sz="1800" dirty="0"/>
                        <a:t>)</a:t>
                      </a:r>
                      <a:endParaRPr lang="en-CA" sz="1800" dirty="0"/>
                    </a:p>
                  </a:txBody>
                  <a:tcPr marT="45718" marB="45718"/>
                </a:tc>
                <a:tc>
                  <a:txBody>
                    <a:bodyPr/>
                    <a:lstStyle/>
                    <a:p>
                      <a:r>
                        <a:rPr lang="en-CA" sz="1800" dirty="0"/>
                        <a:t>3</a:t>
                      </a:r>
                    </a:p>
                  </a:txBody>
                  <a:tcPr marT="45718" marB="45718"/>
                </a:tc>
                <a:extLst>
                  <a:ext uri="{0D108BD9-81ED-4DB2-BD59-A6C34878D82A}">
                    <a16:rowId xmlns:a16="http://schemas.microsoft.com/office/drawing/2014/main" val="10005"/>
                  </a:ext>
                </a:extLst>
              </a:tr>
              <a:tr h="507972">
                <a:tc>
                  <a:txBody>
                    <a:bodyPr/>
                    <a:lstStyle/>
                    <a:p>
                      <a:r>
                        <a:rPr lang="en-CA" sz="1800" dirty="0"/>
                        <a:t>6</a:t>
                      </a:r>
                    </a:p>
                  </a:txBody>
                  <a:tcPr marT="45718" marB="45718"/>
                </a:tc>
                <a:tc>
                  <a:txBody>
                    <a:bodyPr/>
                    <a:lstStyle/>
                    <a:p>
                      <a:r>
                        <a:rPr lang="en-CA" altLang="en-US" sz="1800" dirty="0"/>
                        <a:t>Assign to block (</a:t>
                      </a:r>
                      <a:r>
                        <a:rPr lang="en-CA" altLang="en-US" sz="1800" b="1" dirty="0"/>
                        <a:t>C</a:t>
                      </a:r>
                      <a:r>
                        <a:rPr lang="en-CA" altLang="en-US" sz="1800" dirty="0"/>
                        <a:t>) the (</a:t>
                      </a:r>
                      <a:r>
                        <a:rPr lang="en-CA" altLang="en-US" sz="1800" b="1" dirty="0"/>
                        <a:t>sum</a:t>
                      </a:r>
                      <a:r>
                        <a:rPr lang="en-CA" altLang="en-US" sz="1800" dirty="0"/>
                        <a:t>) of the values in blocks  (</a:t>
                      </a:r>
                      <a:r>
                        <a:rPr lang="en-CA" altLang="en-US" sz="1800" b="1" dirty="0"/>
                        <a:t>A</a:t>
                      </a:r>
                      <a:r>
                        <a:rPr lang="en-CA" altLang="en-US" sz="1800" dirty="0"/>
                        <a:t>) and </a:t>
                      </a:r>
                      <a:r>
                        <a:rPr lang="en-US" altLang="en-US" sz="1800" dirty="0"/>
                        <a:t>(</a:t>
                      </a:r>
                      <a:r>
                        <a:rPr lang="en-US" altLang="en-US" sz="1800" b="1" dirty="0"/>
                        <a:t>B</a:t>
                      </a:r>
                      <a:r>
                        <a:rPr lang="en-US" altLang="en-US" sz="1800" dirty="0"/>
                        <a:t>) </a:t>
                      </a:r>
                      <a:endParaRPr lang="en-CA" sz="1800" dirty="0"/>
                    </a:p>
                  </a:txBody>
                  <a:tcPr marT="45718" marB="45718"/>
                </a:tc>
                <a:tc>
                  <a:txBody>
                    <a:bodyPr/>
                    <a:lstStyle/>
                    <a:p>
                      <a:r>
                        <a:rPr lang="en-CA" sz="1800" dirty="0"/>
                        <a:t>4</a:t>
                      </a:r>
                    </a:p>
                  </a:txBody>
                  <a:tcPr marT="45718" marB="45718"/>
                </a:tc>
                <a:extLst>
                  <a:ext uri="{0D108BD9-81ED-4DB2-BD59-A6C34878D82A}">
                    <a16:rowId xmlns:a16="http://schemas.microsoft.com/office/drawing/2014/main" val="10006"/>
                  </a:ext>
                </a:extLst>
              </a:tr>
              <a:tr h="507972">
                <a:tc>
                  <a:txBody>
                    <a:bodyPr/>
                    <a:lstStyle/>
                    <a:p>
                      <a:r>
                        <a:rPr lang="en-CA" sz="1800" dirty="0"/>
                        <a:t>7</a:t>
                      </a:r>
                    </a:p>
                  </a:txBody>
                  <a:tcPr marT="45718" marB="45718"/>
                </a:tc>
                <a:tc>
                  <a:txBody>
                    <a:bodyPr/>
                    <a:lstStyle/>
                    <a:p>
                      <a:r>
                        <a:rPr lang="en-CA" altLang="en-US" sz="1800" dirty="0"/>
                        <a:t>Print the value of block (</a:t>
                      </a:r>
                      <a:r>
                        <a:rPr lang="en-CA" altLang="en-US" sz="1800" b="1" dirty="0"/>
                        <a:t>C</a:t>
                      </a:r>
                      <a:r>
                        <a:rPr lang="en-CA" altLang="en-US" sz="1800" dirty="0"/>
                        <a:t>) </a:t>
                      </a:r>
                      <a:endParaRPr lang="en-CA" sz="1800" dirty="0"/>
                    </a:p>
                  </a:txBody>
                  <a:tcPr marT="45718" marB="45718"/>
                </a:tc>
                <a:tc>
                  <a:txBody>
                    <a:bodyPr/>
                    <a:lstStyle/>
                    <a:p>
                      <a:r>
                        <a:rPr lang="en-CA" sz="1800" dirty="0"/>
                        <a:t>2</a:t>
                      </a:r>
                    </a:p>
                  </a:txBody>
                  <a:tcPr marT="45718" marB="45718"/>
                </a:tc>
                <a:extLst>
                  <a:ext uri="{0D108BD9-81ED-4DB2-BD59-A6C34878D82A}">
                    <a16:rowId xmlns:a16="http://schemas.microsoft.com/office/drawing/2014/main" val="10007"/>
                  </a:ext>
                </a:extLst>
              </a:tr>
              <a:tr h="507972">
                <a:tc>
                  <a:txBody>
                    <a:bodyPr/>
                    <a:lstStyle/>
                    <a:p>
                      <a:r>
                        <a:rPr lang="en-CA" sz="1800" dirty="0"/>
                        <a:t>8</a:t>
                      </a:r>
                    </a:p>
                  </a:txBody>
                  <a:tcPr marT="45718" marB="45718"/>
                </a:tc>
                <a:tc>
                  <a:txBody>
                    <a:bodyPr/>
                    <a:lstStyle/>
                    <a:p>
                      <a:endParaRPr lang="en-CA" sz="1800"/>
                    </a:p>
                  </a:txBody>
                  <a:tcPr marT="45718" marB="45718"/>
                </a:tc>
                <a:tc>
                  <a:txBody>
                    <a:bodyPr/>
                    <a:lstStyle/>
                    <a:p>
                      <a:r>
                        <a:rPr lang="en-CA" sz="1800"/>
                        <a:t>15 bytes total</a:t>
                      </a:r>
                      <a:endParaRPr lang="en-CA" sz="1800" dirty="0"/>
                    </a:p>
                  </a:txBody>
                  <a:tcPr marT="45718" marB="45718"/>
                </a:tc>
                <a:extLst>
                  <a:ext uri="{0D108BD9-81ED-4DB2-BD59-A6C34878D82A}">
                    <a16:rowId xmlns:a16="http://schemas.microsoft.com/office/drawing/2014/main" val="10008"/>
                  </a:ext>
                </a:extLst>
              </a:tr>
              <a:tr h="507972">
                <a:tc>
                  <a:txBody>
                    <a:bodyPr/>
                    <a:lstStyle/>
                    <a:p>
                      <a:r>
                        <a:rPr lang="en-CA" sz="1800" dirty="0"/>
                        <a:t>9</a:t>
                      </a:r>
                    </a:p>
                  </a:txBody>
                  <a:tcPr marT="45718" marB="45718"/>
                </a:tc>
                <a:tc>
                  <a:txBody>
                    <a:bodyPr/>
                    <a:lstStyle/>
                    <a:p>
                      <a:endParaRPr lang="en-CA" sz="1800" dirty="0"/>
                    </a:p>
                  </a:txBody>
                  <a:tcPr marT="45718" marB="45718"/>
                </a:tc>
                <a:tc>
                  <a:txBody>
                    <a:bodyPr/>
                    <a:lstStyle/>
                    <a:p>
                      <a:endParaRPr lang="en-CA" sz="1800"/>
                    </a:p>
                  </a:txBody>
                  <a:tcPr marT="45718" marB="45718"/>
                </a:tc>
                <a:extLst>
                  <a:ext uri="{0D108BD9-81ED-4DB2-BD59-A6C34878D82A}">
                    <a16:rowId xmlns:a16="http://schemas.microsoft.com/office/drawing/2014/main" val="10009"/>
                  </a:ext>
                </a:extLst>
              </a:tr>
              <a:tr h="507972">
                <a:tc>
                  <a:txBody>
                    <a:bodyPr/>
                    <a:lstStyle/>
                    <a:p>
                      <a:r>
                        <a:rPr lang="en-CA" sz="1800" dirty="0"/>
                        <a:t>10</a:t>
                      </a:r>
                    </a:p>
                  </a:txBody>
                  <a:tcPr marT="45718" marB="45718"/>
                </a:tc>
                <a:tc>
                  <a:txBody>
                    <a:bodyPr/>
                    <a:lstStyle/>
                    <a:p>
                      <a:endParaRPr lang="en-CA" sz="1800"/>
                    </a:p>
                  </a:txBody>
                  <a:tcPr marT="45718" marB="45718"/>
                </a:tc>
                <a:tc>
                  <a:txBody>
                    <a:bodyPr/>
                    <a:lstStyle/>
                    <a:p>
                      <a:endParaRPr lang="en-CA" sz="1800"/>
                    </a:p>
                  </a:txBody>
                  <a:tcPr marT="45718" marB="45718"/>
                </a:tc>
                <a:extLst>
                  <a:ext uri="{0D108BD9-81ED-4DB2-BD59-A6C34878D82A}">
                    <a16:rowId xmlns:a16="http://schemas.microsoft.com/office/drawing/2014/main" val="10010"/>
                  </a:ext>
                </a:extLst>
              </a:tr>
              <a:tr h="507972">
                <a:tc>
                  <a:txBody>
                    <a:bodyPr/>
                    <a:lstStyle/>
                    <a:p>
                      <a:r>
                        <a:rPr lang="en-CA" sz="1800" dirty="0"/>
                        <a:t>11</a:t>
                      </a:r>
                    </a:p>
                  </a:txBody>
                  <a:tcPr marT="45718" marB="45718"/>
                </a:tc>
                <a:tc>
                  <a:txBody>
                    <a:bodyPr/>
                    <a:lstStyle/>
                    <a:p>
                      <a:endParaRPr lang="en-CA" sz="1800" dirty="0"/>
                    </a:p>
                  </a:txBody>
                  <a:tcPr marT="45718" marB="45718"/>
                </a:tc>
                <a:tc>
                  <a:txBody>
                    <a:bodyPr/>
                    <a:lstStyle/>
                    <a:p>
                      <a:endParaRPr lang="en-CA" sz="1800" dirty="0"/>
                    </a:p>
                  </a:txBody>
                  <a:tcPr marT="45718" marB="45718"/>
                </a:tc>
                <a:extLst>
                  <a:ext uri="{0D108BD9-81ED-4DB2-BD59-A6C34878D82A}">
                    <a16:rowId xmlns:a16="http://schemas.microsoft.com/office/drawing/2014/main" val="1001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p:txBody>
          <a:bodyPr/>
          <a:lstStyle/>
          <a:p>
            <a:pPr marL="0" indent="0">
              <a:buFontTx/>
              <a:buNone/>
            </a:pPr>
            <a:r>
              <a:rPr lang="en-US" altLang="en-US"/>
              <a:t>Write another program to find the average of 4 numbers. Try thinking of different ways you could write the same program i.e. a program that looks different but does the same thing. Always attempt to write your program using the least number of lines of code. If you need more space then add a slide and copy and past the table (make sure to update the address number of each memory block).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3400"/>
          <a:ext cx="8229600" cy="60960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67818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tblGrid>
              <a:tr h="508000">
                <a:tc>
                  <a:txBody>
                    <a:bodyPr/>
                    <a:lstStyle/>
                    <a:p>
                      <a:r>
                        <a:rPr lang="en-CA" dirty="0"/>
                        <a:t>Address</a:t>
                      </a:r>
                    </a:p>
                  </a:txBody>
                  <a:tcPr/>
                </a:tc>
                <a:tc>
                  <a:txBody>
                    <a:bodyPr/>
                    <a:lstStyle/>
                    <a:p>
                      <a:r>
                        <a:rPr lang="en-CA" dirty="0"/>
                        <a:t>Written</a:t>
                      </a:r>
                      <a:r>
                        <a:rPr lang="en-CA" baseline="0" dirty="0"/>
                        <a:t> Instruction</a:t>
                      </a:r>
                      <a:endParaRPr lang="en-CA" dirty="0"/>
                    </a:p>
                  </a:txBody>
                  <a:tcPr/>
                </a:tc>
                <a:tc>
                  <a:txBody>
                    <a:bodyPr/>
                    <a:lstStyle/>
                    <a:p>
                      <a:endParaRPr lang="en-CA" dirty="0"/>
                    </a:p>
                  </a:txBody>
                  <a:tcPr/>
                </a:tc>
                <a:extLst>
                  <a:ext uri="{0D108BD9-81ED-4DB2-BD59-A6C34878D82A}">
                    <a16:rowId xmlns:a16="http://schemas.microsoft.com/office/drawing/2014/main" val="10000"/>
                  </a:ext>
                </a:extLst>
              </a:tr>
              <a:tr h="508000">
                <a:tc>
                  <a:txBody>
                    <a:bodyPr/>
                    <a:lstStyle/>
                    <a:p>
                      <a:r>
                        <a:rPr lang="en-CA" dirty="0"/>
                        <a:t>1</a:t>
                      </a:r>
                    </a:p>
                  </a:txBody>
                  <a:tcPr/>
                </a:tc>
                <a:tc>
                  <a:txBody>
                    <a:bodyPr/>
                    <a:lstStyle/>
                    <a:p>
                      <a:endParaRPr lang="en-CA" dirty="0"/>
                    </a:p>
                  </a:txBody>
                  <a:tcPr/>
                </a:tc>
                <a:tc>
                  <a:txBody>
                    <a:bodyPr/>
                    <a:lstStyle/>
                    <a:p>
                      <a:endParaRPr lang="en-CA"/>
                    </a:p>
                  </a:txBody>
                  <a:tcPr/>
                </a:tc>
                <a:extLst>
                  <a:ext uri="{0D108BD9-81ED-4DB2-BD59-A6C34878D82A}">
                    <a16:rowId xmlns:a16="http://schemas.microsoft.com/office/drawing/2014/main" val="10001"/>
                  </a:ext>
                </a:extLst>
              </a:tr>
              <a:tr h="508000">
                <a:tc>
                  <a:txBody>
                    <a:bodyPr/>
                    <a:lstStyle/>
                    <a:p>
                      <a:r>
                        <a:rPr lang="en-CA" dirty="0"/>
                        <a:t>2</a:t>
                      </a:r>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10002"/>
                  </a:ext>
                </a:extLst>
              </a:tr>
              <a:tr h="508000">
                <a:tc>
                  <a:txBody>
                    <a:bodyPr/>
                    <a:lstStyle/>
                    <a:p>
                      <a:r>
                        <a:rPr lang="en-CA" dirty="0"/>
                        <a:t>3</a:t>
                      </a:r>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0003"/>
                  </a:ext>
                </a:extLst>
              </a:tr>
              <a:tr h="508000">
                <a:tc>
                  <a:txBody>
                    <a:bodyPr/>
                    <a:lstStyle/>
                    <a:p>
                      <a:r>
                        <a:rPr lang="en-CA" dirty="0"/>
                        <a:t>4</a:t>
                      </a:r>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0004"/>
                  </a:ext>
                </a:extLst>
              </a:tr>
              <a:tr h="508000">
                <a:tc>
                  <a:txBody>
                    <a:bodyPr/>
                    <a:lstStyle/>
                    <a:p>
                      <a:r>
                        <a:rPr lang="en-CA" dirty="0"/>
                        <a:t>5</a:t>
                      </a:r>
                    </a:p>
                  </a:txBody>
                  <a:tcPr/>
                </a:tc>
                <a:tc>
                  <a:txBody>
                    <a:bodyPr/>
                    <a:lstStyle/>
                    <a:p>
                      <a:endParaRPr lang="en-CA" dirty="0"/>
                    </a:p>
                  </a:txBody>
                  <a:tcPr/>
                </a:tc>
                <a:tc>
                  <a:txBody>
                    <a:bodyPr/>
                    <a:lstStyle/>
                    <a:p>
                      <a:endParaRPr lang="en-CA"/>
                    </a:p>
                  </a:txBody>
                  <a:tcPr/>
                </a:tc>
                <a:extLst>
                  <a:ext uri="{0D108BD9-81ED-4DB2-BD59-A6C34878D82A}">
                    <a16:rowId xmlns:a16="http://schemas.microsoft.com/office/drawing/2014/main" val="10005"/>
                  </a:ext>
                </a:extLst>
              </a:tr>
              <a:tr h="508000">
                <a:tc>
                  <a:txBody>
                    <a:bodyPr/>
                    <a:lstStyle/>
                    <a:p>
                      <a:r>
                        <a:rPr lang="en-CA" dirty="0"/>
                        <a:t>6</a:t>
                      </a:r>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0006"/>
                  </a:ext>
                </a:extLst>
              </a:tr>
              <a:tr h="508000">
                <a:tc>
                  <a:txBody>
                    <a:bodyPr/>
                    <a:lstStyle/>
                    <a:p>
                      <a:r>
                        <a:rPr lang="en-CA" dirty="0"/>
                        <a:t>7</a:t>
                      </a:r>
                    </a:p>
                  </a:txBody>
                  <a:tcPr/>
                </a:tc>
                <a:tc>
                  <a:txBody>
                    <a:bodyPr/>
                    <a:lstStyle/>
                    <a:p>
                      <a:endParaRPr lang="en-CA" dirty="0"/>
                    </a:p>
                  </a:txBody>
                  <a:tcPr/>
                </a:tc>
                <a:tc>
                  <a:txBody>
                    <a:bodyPr/>
                    <a:lstStyle/>
                    <a:p>
                      <a:endParaRPr lang="en-CA"/>
                    </a:p>
                  </a:txBody>
                  <a:tcPr/>
                </a:tc>
                <a:extLst>
                  <a:ext uri="{0D108BD9-81ED-4DB2-BD59-A6C34878D82A}">
                    <a16:rowId xmlns:a16="http://schemas.microsoft.com/office/drawing/2014/main" val="10007"/>
                  </a:ext>
                </a:extLst>
              </a:tr>
              <a:tr h="508000">
                <a:tc>
                  <a:txBody>
                    <a:bodyPr/>
                    <a:lstStyle/>
                    <a:p>
                      <a:r>
                        <a:rPr lang="en-CA" dirty="0"/>
                        <a:t>8</a:t>
                      </a:r>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10008"/>
                  </a:ext>
                </a:extLst>
              </a:tr>
              <a:tr h="508000">
                <a:tc>
                  <a:txBody>
                    <a:bodyPr/>
                    <a:lstStyle/>
                    <a:p>
                      <a:r>
                        <a:rPr lang="en-CA" dirty="0"/>
                        <a:t>9</a:t>
                      </a:r>
                    </a:p>
                  </a:txBody>
                  <a:tcPr/>
                </a:tc>
                <a:tc>
                  <a:txBody>
                    <a:bodyPr/>
                    <a:lstStyle/>
                    <a:p>
                      <a:endParaRPr lang="en-CA" dirty="0"/>
                    </a:p>
                  </a:txBody>
                  <a:tcPr/>
                </a:tc>
                <a:tc>
                  <a:txBody>
                    <a:bodyPr/>
                    <a:lstStyle/>
                    <a:p>
                      <a:endParaRPr lang="en-CA"/>
                    </a:p>
                  </a:txBody>
                  <a:tcPr/>
                </a:tc>
                <a:extLst>
                  <a:ext uri="{0D108BD9-81ED-4DB2-BD59-A6C34878D82A}">
                    <a16:rowId xmlns:a16="http://schemas.microsoft.com/office/drawing/2014/main" val="10009"/>
                  </a:ext>
                </a:extLst>
              </a:tr>
              <a:tr h="508000">
                <a:tc>
                  <a:txBody>
                    <a:bodyPr/>
                    <a:lstStyle/>
                    <a:p>
                      <a:r>
                        <a:rPr lang="en-CA" dirty="0"/>
                        <a:t>10</a:t>
                      </a:r>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0010"/>
                  </a:ext>
                </a:extLst>
              </a:tr>
              <a:tr h="508000">
                <a:tc>
                  <a:txBody>
                    <a:bodyPr/>
                    <a:lstStyle/>
                    <a:p>
                      <a:r>
                        <a:rPr lang="en-CA" dirty="0"/>
                        <a:t>11</a:t>
                      </a:r>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10011"/>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617125433"/>
              </p:ext>
            </p:extLst>
          </p:nvPr>
        </p:nvGraphicFramePr>
        <p:xfrm>
          <a:off x="439615" y="366024"/>
          <a:ext cx="8229600" cy="6491976"/>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640075">
                <a:tc>
                  <a:txBody>
                    <a:bodyPr/>
                    <a:lstStyle/>
                    <a:p>
                      <a:r>
                        <a:rPr lang="en-CA" sz="1800" dirty="0"/>
                        <a:t>Address</a:t>
                      </a:r>
                    </a:p>
                  </a:txBody>
                  <a:tcPr marT="45718" marB="45718"/>
                </a:tc>
                <a:tc>
                  <a:txBody>
                    <a:bodyPr/>
                    <a:lstStyle/>
                    <a:p>
                      <a:r>
                        <a:rPr lang="en-CA" sz="1800" dirty="0"/>
                        <a:t>Written</a:t>
                      </a:r>
                      <a:r>
                        <a:rPr lang="en-CA" sz="1800" baseline="0" dirty="0"/>
                        <a:t> Instruction</a:t>
                      </a:r>
                      <a:endParaRPr lang="en-CA" sz="1800" dirty="0"/>
                    </a:p>
                  </a:txBody>
                  <a:tcPr marT="45718" marB="45718"/>
                </a:tc>
                <a:tc>
                  <a:txBody>
                    <a:bodyPr/>
                    <a:lstStyle/>
                    <a:p>
                      <a:r>
                        <a:rPr lang="en-CA" sz="1800" dirty="0"/>
                        <a:t>Bytes</a:t>
                      </a:r>
                      <a:r>
                        <a:rPr lang="en-CA" sz="1800" baseline="0" dirty="0"/>
                        <a:t> Used</a:t>
                      </a:r>
                      <a:endParaRPr lang="en-CA" sz="1800" dirty="0"/>
                    </a:p>
                  </a:txBody>
                  <a:tcPr marT="45718" marB="45718"/>
                </a:tc>
                <a:extLst>
                  <a:ext uri="{0D108BD9-81ED-4DB2-BD59-A6C34878D82A}">
                    <a16:rowId xmlns:a16="http://schemas.microsoft.com/office/drawing/2014/main" val="10000"/>
                  </a:ext>
                </a:extLst>
              </a:tr>
              <a:tr h="507972">
                <a:tc>
                  <a:txBody>
                    <a:bodyPr/>
                    <a:lstStyle/>
                    <a:p>
                      <a:r>
                        <a:rPr lang="en-CA" sz="1800" dirty="0"/>
                        <a:t>1</a:t>
                      </a:r>
                    </a:p>
                  </a:txBody>
                  <a:tcPr marT="45718" marB="45718"/>
                </a:tc>
                <a:tc>
                  <a:txBody>
                    <a:bodyPr/>
                    <a:lstStyle/>
                    <a:p>
                      <a:r>
                        <a:rPr lang="en-CA" sz="1800" dirty="0"/>
                        <a:t>Reserve block</a:t>
                      </a:r>
                      <a:r>
                        <a:rPr lang="en-CA" sz="1800" baseline="0" dirty="0"/>
                        <a:t> (A)</a:t>
                      </a:r>
                      <a:endParaRPr lang="en-CA" sz="1800" dirty="0"/>
                    </a:p>
                  </a:txBody>
                  <a:tcPr marT="45718" marB="45718"/>
                </a:tc>
                <a:tc>
                  <a:txBody>
                    <a:bodyPr/>
                    <a:lstStyle/>
                    <a:p>
                      <a:endParaRPr lang="en-CA" sz="1800"/>
                    </a:p>
                  </a:txBody>
                  <a:tcPr marT="45718" marB="45718"/>
                </a:tc>
                <a:extLst>
                  <a:ext uri="{0D108BD9-81ED-4DB2-BD59-A6C34878D82A}">
                    <a16:rowId xmlns:a16="http://schemas.microsoft.com/office/drawing/2014/main" val="10001"/>
                  </a:ext>
                </a:extLst>
              </a:tr>
              <a:tr h="507972">
                <a:tc>
                  <a:txBody>
                    <a:bodyPr/>
                    <a:lstStyle/>
                    <a:p>
                      <a:r>
                        <a:rPr lang="en-CA" sz="1800" dirty="0"/>
                        <a:t>2</a:t>
                      </a:r>
                    </a:p>
                  </a:txBody>
                  <a:tcPr marT="45718" marB="45718"/>
                </a:tc>
                <a:tc>
                  <a:txBody>
                    <a:bodyPr/>
                    <a:lstStyle/>
                    <a:p>
                      <a:r>
                        <a:rPr lang="en-CA" sz="1800" dirty="0"/>
                        <a:t>Reserve</a:t>
                      </a:r>
                      <a:r>
                        <a:rPr lang="en-CA" sz="1800" baseline="0" dirty="0"/>
                        <a:t> block (B)</a:t>
                      </a:r>
                    </a:p>
                  </a:txBody>
                  <a:tcPr marT="45718" marB="45718"/>
                </a:tc>
                <a:tc>
                  <a:txBody>
                    <a:bodyPr/>
                    <a:lstStyle/>
                    <a:p>
                      <a:endParaRPr lang="en-CA" sz="1800" dirty="0"/>
                    </a:p>
                  </a:txBody>
                  <a:tcPr marT="45718" marB="45718"/>
                </a:tc>
                <a:extLst>
                  <a:ext uri="{0D108BD9-81ED-4DB2-BD59-A6C34878D82A}">
                    <a16:rowId xmlns:a16="http://schemas.microsoft.com/office/drawing/2014/main" val="10002"/>
                  </a:ext>
                </a:extLst>
              </a:tr>
              <a:tr h="507972">
                <a:tc>
                  <a:txBody>
                    <a:bodyPr/>
                    <a:lstStyle/>
                    <a:p>
                      <a:r>
                        <a:rPr lang="en-CA" sz="1800" dirty="0"/>
                        <a:t>3</a:t>
                      </a:r>
                    </a:p>
                  </a:txBody>
                  <a:tcPr marT="45718" marB="45718"/>
                </a:tc>
                <a:tc>
                  <a:txBody>
                    <a:bodyPr/>
                    <a:lstStyle/>
                    <a:p>
                      <a:r>
                        <a:rPr lang="en-CA" sz="1800" dirty="0"/>
                        <a:t>Reserve block (C)</a:t>
                      </a:r>
                    </a:p>
                  </a:txBody>
                  <a:tcPr marT="45718" marB="45718"/>
                </a:tc>
                <a:tc>
                  <a:txBody>
                    <a:bodyPr/>
                    <a:lstStyle/>
                    <a:p>
                      <a:endParaRPr lang="en-CA" sz="1800" dirty="0"/>
                    </a:p>
                  </a:txBody>
                  <a:tcPr marT="45718" marB="45718"/>
                </a:tc>
                <a:extLst>
                  <a:ext uri="{0D108BD9-81ED-4DB2-BD59-A6C34878D82A}">
                    <a16:rowId xmlns:a16="http://schemas.microsoft.com/office/drawing/2014/main" val="10003"/>
                  </a:ext>
                </a:extLst>
              </a:tr>
              <a:tr h="507972">
                <a:tc>
                  <a:txBody>
                    <a:bodyPr/>
                    <a:lstStyle/>
                    <a:p>
                      <a:r>
                        <a:rPr lang="en-CA" sz="1800" dirty="0"/>
                        <a:t>4</a:t>
                      </a:r>
                    </a:p>
                  </a:txBody>
                  <a:tcPr marT="45718" marB="45718"/>
                </a:tc>
                <a:tc>
                  <a:txBody>
                    <a:bodyPr/>
                    <a:lstStyle/>
                    <a:p>
                      <a:r>
                        <a:rPr lang="en-CA" sz="1800" dirty="0"/>
                        <a:t>Reserve</a:t>
                      </a:r>
                      <a:r>
                        <a:rPr lang="en-CA" sz="1800" baseline="0" dirty="0"/>
                        <a:t> block (D)</a:t>
                      </a:r>
                    </a:p>
                    <a:p>
                      <a:endParaRPr lang="en-CA" sz="1800" dirty="0"/>
                    </a:p>
                  </a:txBody>
                  <a:tcPr marT="45718" marB="45718"/>
                </a:tc>
                <a:tc>
                  <a:txBody>
                    <a:bodyPr/>
                    <a:lstStyle/>
                    <a:p>
                      <a:endParaRPr lang="en-CA" sz="1800" dirty="0"/>
                    </a:p>
                  </a:txBody>
                  <a:tcPr marT="45718" marB="45718"/>
                </a:tc>
                <a:extLst>
                  <a:ext uri="{0D108BD9-81ED-4DB2-BD59-A6C34878D82A}">
                    <a16:rowId xmlns:a16="http://schemas.microsoft.com/office/drawing/2014/main" val="10004"/>
                  </a:ext>
                </a:extLst>
              </a:tr>
              <a:tr h="507972">
                <a:tc>
                  <a:txBody>
                    <a:bodyPr/>
                    <a:lstStyle/>
                    <a:p>
                      <a:r>
                        <a:rPr lang="en-CA" sz="1800" dirty="0"/>
                        <a:t>5</a:t>
                      </a:r>
                    </a:p>
                  </a:txBody>
                  <a:tcPr marT="45718" marB="45718"/>
                </a:tc>
                <a:tc>
                  <a:txBody>
                    <a:bodyPr/>
                    <a:lstStyle/>
                    <a:p>
                      <a:r>
                        <a:rPr lang="en-US" dirty="0" smtClean="0"/>
                        <a:t>Reserve block</a:t>
                      </a:r>
                      <a:r>
                        <a:rPr lang="en-US" baseline="0" dirty="0" smtClean="0"/>
                        <a:t> (E)</a:t>
                      </a:r>
                      <a:endParaRPr lang="en-US" dirty="0"/>
                    </a:p>
                  </a:txBody>
                  <a:tcPr marT="45718" marB="45718"/>
                </a:tc>
                <a:tc>
                  <a:txBody>
                    <a:bodyPr/>
                    <a:lstStyle/>
                    <a:p>
                      <a:endParaRPr lang="en-CA" sz="1800"/>
                    </a:p>
                  </a:txBody>
                  <a:tcPr marT="45718" marB="45718"/>
                </a:tc>
                <a:extLst>
                  <a:ext uri="{0D108BD9-81ED-4DB2-BD59-A6C34878D82A}">
                    <a16:rowId xmlns:a16="http://schemas.microsoft.com/office/drawing/2014/main" val="10005"/>
                  </a:ext>
                </a:extLst>
              </a:tr>
              <a:tr h="507972">
                <a:tc>
                  <a:txBody>
                    <a:bodyPr/>
                    <a:lstStyle/>
                    <a:p>
                      <a:r>
                        <a:rPr lang="en-CA" sz="1800" dirty="0"/>
                        <a:t>6</a:t>
                      </a:r>
                    </a:p>
                  </a:txBody>
                  <a:tcPr marT="45718" marB="457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ltLang="en-US" sz="1800" dirty="0" smtClean="0"/>
                        <a:t>Get </a:t>
                      </a:r>
                      <a:r>
                        <a:rPr lang="en-CA" altLang="en-US" sz="1800" dirty="0"/>
                        <a:t>the user’s  number  into block (</a:t>
                      </a:r>
                      <a:r>
                        <a:rPr lang="en-CA" altLang="en-US" sz="1800" b="1" dirty="0"/>
                        <a:t>A</a:t>
                      </a:r>
                      <a:r>
                        <a:rPr lang="en-CA" altLang="en-US" sz="1800" dirty="0"/>
                        <a:t>)</a:t>
                      </a:r>
                      <a:endParaRPr lang="en-CA" sz="1800" dirty="0"/>
                    </a:p>
                  </a:txBody>
                  <a:tcPr marT="45718" marB="45718"/>
                </a:tc>
                <a:tc>
                  <a:txBody>
                    <a:bodyPr/>
                    <a:lstStyle/>
                    <a:p>
                      <a:endParaRPr lang="en-CA" sz="1800"/>
                    </a:p>
                  </a:txBody>
                  <a:tcPr marT="45718" marB="45718"/>
                </a:tc>
                <a:extLst>
                  <a:ext uri="{0D108BD9-81ED-4DB2-BD59-A6C34878D82A}">
                    <a16:rowId xmlns:a16="http://schemas.microsoft.com/office/drawing/2014/main" val="10006"/>
                  </a:ext>
                </a:extLst>
              </a:tr>
              <a:tr h="507972">
                <a:tc>
                  <a:txBody>
                    <a:bodyPr/>
                    <a:lstStyle/>
                    <a:p>
                      <a:r>
                        <a:rPr lang="en-CA" sz="1800" dirty="0"/>
                        <a:t>7</a:t>
                      </a:r>
                    </a:p>
                  </a:txBody>
                  <a:tcPr marT="45718" marB="457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ltLang="en-US" sz="1800" dirty="0"/>
                        <a:t>Get the user’s  number  into block (</a:t>
                      </a:r>
                      <a:r>
                        <a:rPr lang="en-CA" altLang="en-US" sz="1800" b="1" dirty="0"/>
                        <a:t>B</a:t>
                      </a:r>
                      <a:r>
                        <a:rPr lang="en-CA" altLang="en-US" sz="1800" dirty="0"/>
                        <a:t>)</a:t>
                      </a:r>
                      <a:endParaRPr lang="en-CA" sz="1800" dirty="0"/>
                    </a:p>
                  </a:txBody>
                  <a:tcPr marT="45718" marB="45718"/>
                </a:tc>
                <a:tc>
                  <a:txBody>
                    <a:bodyPr/>
                    <a:lstStyle/>
                    <a:p>
                      <a:endParaRPr lang="en-CA" sz="1800"/>
                    </a:p>
                  </a:txBody>
                  <a:tcPr marT="45718" marB="45718"/>
                </a:tc>
                <a:extLst>
                  <a:ext uri="{0D108BD9-81ED-4DB2-BD59-A6C34878D82A}">
                    <a16:rowId xmlns:a16="http://schemas.microsoft.com/office/drawing/2014/main" val="10007"/>
                  </a:ext>
                </a:extLst>
              </a:tr>
              <a:tr h="507972">
                <a:tc>
                  <a:txBody>
                    <a:bodyPr/>
                    <a:lstStyle/>
                    <a:p>
                      <a:r>
                        <a:rPr lang="en-CA" sz="1800" dirty="0"/>
                        <a:t>8</a:t>
                      </a:r>
                    </a:p>
                  </a:txBody>
                  <a:tcPr marT="45718" marB="457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ltLang="en-US" sz="1800" dirty="0"/>
                        <a:t>Get the user’s  number  into block (C)</a:t>
                      </a:r>
                      <a:endParaRPr lang="en-CA" sz="1800" dirty="0"/>
                    </a:p>
                  </a:txBody>
                  <a:tcPr marT="45718" marB="45718"/>
                </a:tc>
                <a:tc>
                  <a:txBody>
                    <a:bodyPr/>
                    <a:lstStyle/>
                    <a:p>
                      <a:endParaRPr lang="en-CA" sz="1800" dirty="0"/>
                    </a:p>
                  </a:txBody>
                  <a:tcPr marT="45718" marB="45718"/>
                </a:tc>
                <a:extLst>
                  <a:ext uri="{0D108BD9-81ED-4DB2-BD59-A6C34878D82A}">
                    <a16:rowId xmlns:a16="http://schemas.microsoft.com/office/drawing/2014/main" val="10008"/>
                  </a:ext>
                </a:extLst>
              </a:tr>
              <a:tr h="507972">
                <a:tc>
                  <a:txBody>
                    <a:bodyPr/>
                    <a:lstStyle/>
                    <a:p>
                      <a:r>
                        <a:rPr lang="en-CA" sz="1800" dirty="0"/>
                        <a:t>9</a:t>
                      </a:r>
                    </a:p>
                  </a:txBody>
                  <a:tcPr marT="45718" marB="45718"/>
                </a:tc>
                <a:tc>
                  <a:txBody>
                    <a:bodyPr/>
                    <a:lstStyle/>
                    <a:p>
                      <a:r>
                        <a:rPr lang="en-US" dirty="0" smtClean="0"/>
                        <a:t>Get the users number into block</a:t>
                      </a:r>
                      <a:r>
                        <a:rPr lang="en-US" baseline="0" dirty="0" smtClean="0"/>
                        <a:t> (D)</a:t>
                      </a:r>
                      <a:endParaRPr lang="en-US" dirty="0"/>
                    </a:p>
                  </a:txBody>
                  <a:tcPr marT="45718" marB="45718"/>
                </a:tc>
                <a:tc>
                  <a:txBody>
                    <a:bodyPr/>
                    <a:lstStyle/>
                    <a:p>
                      <a:endParaRPr lang="en-CA" sz="1800"/>
                    </a:p>
                  </a:txBody>
                  <a:tcPr marT="45718" marB="45718"/>
                </a:tc>
                <a:extLst>
                  <a:ext uri="{0D108BD9-81ED-4DB2-BD59-A6C34878D82A}">
                    <a16:rowId xmlns:a16="http://schemas.microsoft.com/office/drawing/2014/main" val="10009"/>
                  </a:ext>
                </a:extLst>
              </a:tr>
              <a:tr h="507972">
                <a:tc>
                  <a:txBody>
                    <a:bodyPr/>
                    <a:lstStyle/>
                    <a:p>
                      <a:r>
                        <a:rPr lang="en-CA" sz="1800" dirty="0"/>
                        <a:t>10</a:t>
                      </a:r>
                    </a:p>
                  </a:txBody>
                  <a:tcPr marT="45718" marB="45718"/>
                </a:tc>
                <a:tc>
                  <a:txBody>
                    <a:bodyPr/>
                    <a:lstStyle/>
                    <a:p>
                      <a:r>
                        <a:rPr lang="en-US" dirty="0" smtClean="0"/>
                        <a:t>Assign</a:t>
                      </a:r>
                      <a:r>
                        <a:rPr lang="en-US" baseline="0" dirty="0" smtClean="0"/>
                        <a:t> to block (E) the (sum) of the values in (B) and (A)</a:t>
                      </a:r>
                      <a:endParaRPr lang="en-US" dirty="0"/>
                    </a:p>
                  </a:txBody>
                  <a:tcPr marT="45718" marB="45718"/>
                </a:tc>
                <a:tc>
                  <a:txBody>
                    <a:bodyPr/>
                    <a:lstStyle/>
                    <a:p>
                      <a:endParaRPr lang="en-CA" sz="1800"/>
                    </a:p>
                  </a:txBody>
                  <a:tcPr marT="45718" marB="45718"/>
                </a:tc>
                <a:extLst>
                  <a:ext uri="{0D108BD9-81ED-4DB2-BD59-A6C34878D82A}">
                    <a16:rowId xmlns:a16="http://schemas.microsoft.com/office/drawing/2014/main" val="10010"/>
                  </a:ext>
                </a:extLst>
              </a:tr>
              <a:tr h="507972">
                <a:tc>
                  <a:txBody>
                    <a:bodyPr/>
                    <a:lstStyle/>
                    <a:p>
                      <a:r>
                        <a:rPr lang="en-CA" sz="1800" dirty="0"/>
                        <a:t>11</a:t>
                      </a:r>
                    </a:p>
                  </a:txBody>
                  <a:tcPr marT="45718" marB="457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smtClean="0"/>
                        <a:t>Assign</a:t>
                      </a:r>
                      <a:r>
                        <a:rPr lang="en-CA" sz="1800" baseline="0" dirty="0" smtClean="0"/>
                        <a:t> to block (E) </a:t>
                      </a:r>
                      <a:r>
                        <a:rPr lang="en-US" baseline="0" dirty="0" smtClean="0"/>
                        <a:t>the (sum) of the values in (E) and (C)</a:t>
                      </a:r>
                      <a:endParaRPr lang="en-US" dirty="0" smtClean="0"/>
                    </a:p>
                    <a:p>
                      <a:endParaRPr lang="en-CA" sz="1800" dirty="0"/>
                    </a:p>
                  </a:txBody>
                  <a:tcPr marT="45718" marB="45718"/>
                </a:tc>
                <a:tc>
                  <a:txBody>
                    <a:bodyPr/>
                    <a:lstStyle/>
                    <a:p>
                      <a:endParaRPr lang="en-CA" sz="1800" dirty="0"/>
                    </a:p>
                  </a:txBody>
                  <a:tcPr marT="45718" marB="45718"/>
                </a:tc>
                <a:extLst>
                  <a:ext uri="{0D108BD9-81ED-4DB2-BD59-A6C34878D82A}">
                    <a16:rowId xmlns:a16="http://schemas.microsoft.com/office/drawing/2014/main" val="10011"/>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3400"/>
          <a:ext cx="8229600" cy="60960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67818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tblGrid>
              <a:tr h="508000">
                <a:tc>
                  <a:txBody>
                    <a:bodyPr/>
                    <a:lstStyle/>
                    <a:p>
                      <a:r>
                        <a:rPr lang="en-CA" dirty="0"/>
                        <a:t>Address</a:t>
                      </a:r>
                    </a:p>
                  </a:txBody>
                  <a:tcPr/>
                </a:tc>
                <a:tc>
                  <a:txBody>
                    <a:bodyPr/>
                    <a:lstStyle/>
                    <a:p>
                      <a:r>
                        <a:rPr lang="en-CA" dirty="0"/>
                        <a:t>Written</a:t>
                      </a:r>
                      <a:r>
                        <a:rPr lang="en-CA" baseline="0" dirty="0"/>
                        <a:t> Instruction</a:t>
                      </a:r>
                      <a:endParaRPr lang="en-CA" dirty="0"/>
                    </a:p>
                  </a:txBody>
                  <a:tcPr/>
                </a:tc>
                <a:tc>
                  <a:txBody>
                    <a:bodyPr/>
                    <a:lstStyle/>
                    <a:p>
                      <a:endParaRPr lang="en-CA" dirty="0"/>
                    </a:p>
                  </a:txBody>
                  <a:tcPr/>
                </a:tc>
                <a:extLst>
                  <a:ext uri="{0D108BD9-81ED-4DB2-BD59-A6C34878D82A}">
                    <a16:rowId xmlns:a16="http://schemas.microsoft.com/office/drawing/2014/main" val="10000"/>
                  </a:ext>
                </a:extLst>
              </a:tr>
              <a:tr h="508000">
                <a:tc>
                  <a:txBody>
                    <a:bodyPr/>
                    <a:lstStyle/>
                    <a:p>
                      <a:r>
                        <a:rPr lang="en-CA" dirty="0"/>
                        <a:t>1</a:t>
                      </a:r>
                    </a:p>
                  </a:txBody>
                  <a:tcPr/>
                </a:tc>
                <a:tc>
                  <a:txBody>
                    <a:bodyPr/>
                    <a:lstStyle/>
                    <a:p>
                      <a:endParaRPr lang="en-CA" dirty="0"/>
                    </a:p>
                  </a:txBody>
                  <a:tcPr/>
                </a:tc>
                <a:tc>
                  <a:txBody>
                    <a:bodyPr/>
                    <a:lstStyle/>
                    <a:p>
                      <a:endParaRPr lang="en-CA"/>
                    </a:p>
                  </a:txBody>
                  <a:tcPr/>
                </a:tc>
                <a:extLst>
                  <a:ext uri="{0D108BD9-81ED-4DB2-BD59-A6C34878D82A}">
                    <a16:rowId xmlns:a16="http://schemas.microsoft.com/office/drawing/2014/main" val="10001"/>
                  </a:ext>
                </a:extLst>
              </a:tr>
              <a:tr h="508000">
                <a:tc>
                  <a:txBody>
                    <a:bodyPr/>
                    <a:lstStyle/>
                    <a:p>
                      <a:r>
                        <a:rPr lang="en-CA" dirty="0"/>
                        <a:t>2</a:t>
                      </a:r>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10002"/>
                  </a:ext>
                </a:extLst>
              </a:tr>
              <a:tr h="508000">
                <a:tc>
                  <a:txBody>
                    <a:bodyPr/>
                    <a:lstStyle/>
                    <a:p>
                      <a:r>
                        <a:rPr lang="en-CA" dirty="0"/>
                        <a:t>3</a:t>
                      </a:r>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0003"/>
                  </a:ext>
                </a:extLst>
              </a:tr>
              <a:tr h="508000">
                <a:tc>
                  <a:txBody>
                    <a:bodyPr/>
                    <a:lstStyle/>
                    <a:p>
                      <a:r>
                        <a:rPr lang="en-CA" dirty="0"/>
                        <a:t>4</a:t>
                      </a:r>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0004"/>
                  </a:ext>
                </a:extLst>
              </a:tr>
              <a:tr h="508000">
                <a:tc>
                  <a:txBody>
                    <a:bodyPr/>
                    <a:lstStyle/>
                    <a:p>
                      <a:r>
                        <a:rPr lang="en-CA" dirty="0"/>
                        <a:t>5</a:t>
                      </a:r>
                    </a:p>
                  </a:txBody>
                  <a:tcPr/>
                </a:tc>
                <a:tc>
                  <a:txBody>
                    <a:bodyPr/>
                    <a:lstStyle/>
                    <a:p>
                      <a:endParaRPr lang="en-CA" dirty="0"/>
                    </a:p>
                  </a:txBody>
                  <a:tcPr/>
                </a:tc>
                <a:tc>
                  <a:txBody>
                    <a:bodyPr/>
                    <a:lstStyle/>
                    <a:p>
                      <a:endParaRPr lang="en-CA"/>
                    </a:p>
                  </a:txBody>
                  <a:tcPr/>
                </a:tc>
                <a:extLst>
                  <a:ext uri="{0D108BD9-81ED-4DB2-BD59-A6C34878D82A}">
                    <a16:rowId xmlns:a16="http://schemas.microsoft.com/office/drawing/2014/main" val="10005"/>
                  </a:ext>
                </a:extLst>
              </a:tr>
              <a:tr h="508000">
                <a:tc>
                  <a:txBody>
                    <a:bodyPr/>
                    <a:lstStyle/>
                    <a:p>
                      <a:r>
                        <a:rPr lang="en-CA" dirty="0"/>
                        <a:t>6</a:t>
                      </a:r>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0006"/>
                  </a:ext>
                </a:extLst>
              </a:tr>
              <a:tr h="508000">
                <a:tc>
                  <a:txBody>
                    <a:bodyPr/>
                    <a:lstStyle/>
                    <a:p>
                      <a:r>
                        <a:rPr lang="en-CA" dirty="0"/>
                        <a:t>7</a:t>
                      </a:r>
                    </a:p>
                  </a:txBody>
                  <a:tcPr/>
                </a:tc>
                <a:tc>
                  <a:txBody>
                    <a:bodyPr/>
                    <a:lstStyle/>
                    <a:p>
                      <a:endParaRPr lang="en-CA" dirty="0"/>
                    </a:p>
                  </a:txBody>
                  <a:tcPr/>
                </a:tc>
                <a:tc>
                  <a:txBody>
                    <a:bodyPr/>
                    <a:lstStyle/>
                    <a:p>
                      <a:endParaRPr lang="en-CA"/>
                    </a:p>
                  </a:txBody>
                  <a:tcPr/>
                </a:tc>
                <a:extLst>
                  <a:ext uri="{0D108BD9-81ED-4DB2-BD59-A6C34878D82A}">
                    <a16:rowId xmlns:a16="http://schemas.microsoft.com/office/drawing/2014/main" val="10007"/>
                  </a:ext>
                </a:extLst>
              </a:tr>
              <a:tr h="508000">
                <a:tc>
                  <a:txBody>
                    <a:bodyPr/>
                    <a:lstStyle/>
                    <a:p>
                      <a:r>
                        <a:rPr lang="en-CA" dirty="0"/>
                        <a:t>8</a:t>
                      </a:r>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10008"/>
                  </a:ext>
                </a:extLst>
              </a:tr>
              <a:tr h="508000">
                <a:tc>
                  <a:txBody>
                    <a:bodyPr/>
                    <a:lstStyle/>
                    <a:p>
                      <a:r>
                        <a:rPr lang="en-CA" dirty="0"/>
                        <a:t>9</a:t>
                      </a:r>
                    </a:p>
                  </a:txBody>
                  <a:tcPr/>
                </a:tc>
                <a:tc>
                  <a:txBody>
                    <a:bodyPr/>
                    <a:lstStyle/>
                    <a:p>
                      <a:endParaRPr lang="en-CA" dirty="0"/>
                    </a:p>
                  </a:txBody>
                  <a:tcPr/>
                </a:tc>
                <a:tc>
                  <a:txBody>
                    <a:bodyPr/>
                    <a:lstStyle/>
                    <a:p>
                      <a:endParaRPr lang="en-CA"/>
                    </a:p>
                  </a:txBody>
                  <a:tcPr/>
                </a:tc>
                <a:extLst>
                  <a:ext uri="{0D108BD9-81ED-4DB2-BD59-A6C34878D82A}">
                    <a16:rowId xmlns:a16="http://schemas.microsoft.com/office/drawing/2014/main" val="10009"/>
                  </a:ext>
                </a:extLst>
              </a:tr>
              <a:tr h="508000">
                <a:tc>
                  <a:txBody>
                    <a:bodyPr/>
                    <a:lstStyle/>
                    <a:p>
                      <a:r>
                        <a:rPr lang="en-CA" dirty="0"/>
                        <a:t>10</a:t>
                      </a:r>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0010"/>
                  </a:ext>
                </a:extLst>
              </a:tr>
              <a:tr h="508000">
                <a:tc>
                  <a:txBody>
                    <a:bodyPr/>
                    <a:lstStyle/>
                    <a:p>
                      <a:r>
                        <a:rPr lang="en-CA" dirty="0"/>
                        <a:t>11</a:t>
                      </a:r>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10011"/>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242440994"/>
              </p:ext>
            </p:extLst>
          </p:nvPr>
        </p:nvGraphicFramePr>
        <p:xfrm>
          <a:off x="439615" y="366024"/>
          <a:ext cx="8229600" cy="6359872"/>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640075">
                <a:tc>
                  <a:txBody>
                    <a:bodyPr/>
                    <a:lstStyle/>
                    <a:p>
                      <a:r>
                        <a:rPr lang="en-CA" sz="1800" dirty="0"/>
                        <a:t>Address</a:t>
                      </a:r>
                    </a:p>
                  </a:txBody>
                  <a:tcPr marT="45718" marB="45718"/>
                </a:tc>
                <a:tc>
                  <a:txBody>
                    <a:bodyPr/>
                    <a:lstStyle/>
                    <a:p>
                      <a:r>
                        <a:rPr lang="en-CA" sz="1800" dirty="0"/>
                        <a:t>Written</a:t>
                      </a:r>
                      <a:r>
                        <a:rPr lang="en-CA" sz="1800" baseline="0" dirty="0"/>
                        <a:t> Instruction</a:t>
                      </a:r>
                      <a:endParaRPr lang="en-CA" sz="1800" dirty="0"/>
                    </a:p>
                  </a:txBody>
                  <a:tcPr marT="45718" marB="45718"/>
                </a:tc>
                <a:tc>
                  <a:txBody>
                    <a:bodyPr/>
                    <a:lstStyle/>
                    <a:p>
                      <a:r>
                        <a:rPr lang="en-CA" sz="1800" dirty="0"/>
                        <a:t>Bytes</a:t>
                      </a:r>
                      <a:r>
                        <a:rPr lang="en-CA" sz="1800" baseline="0" dirty="0"/>
                        <a:t> Used</a:t>
                      </a:r>
                      <a:endParaRPr lang="en-CA" sz="1800" dirty="0"/>
                    </a:p>
                  </a:txBody>
                  <a:tcPr marT="45718" marB="45718"/>
                </a:tc>
                <a:extLst>
                  <a:ext uri="{0D108BD9-81ED-4DB2-BD59-A6C34878D82A}">
                    <a16:rowId xmlns:a16="http://schemas.microsoft.com/office/drawing/2014/main" val="10000"/>
                  </a:ext>
                </a:extLst>
              </a:tr>
              <a:tr h="507972">
                <a:tc>
                  <a:txBody>
                    <a:bodyPr/>
                    <a:lstStyle/>
                    <a:p>
                      <a:r>
                        <a:rPr lang="en-US" dirty="0" smtClean="0"/>
                        <a:t>12</a:t>
                      </a:r>
                      <a:endParaRPr lang="en-US" dirty="0"/>
                    </a:p>
                  </a:txBody>
                  <a:tcPr marT="45718" marB="45718"/>
                </a:tc>
                <a:tc>
                  <a:txBody>
                    <a:bodyPr/>
                    <a:lstStyle/>
                    <a:p>
                      <a:r>
                        <a:rPr lang="en-US" dirty="0" smtClean="0"/>
                        <a:t>Assign to block (E) the (sum)</a:t>
                      </a:r>
                      <a:r>
                        <a:rPr lang="en-US" baseline="0" dirty="0" smtClean="0"/>
                        <a:t> of the values in blocks (E) and (D)</a:t>
                      </a:r>
                      <a:endParaRPr lang="en-US" dirty="0"/>
                    </a:p>
                  </a:txBody>
                  <a:tcPr marT="45718" marB="45718"/>
                </a:tc>
                <a:tc>
                  <a:txBody>
                    <a:bodyPr/>
                    <a:lstStyle/>
                    <a:p>
                      <a:endParaRPr lang="en-CA" sz="1800"/>
                    </a:p>
                  </a:txBody>
                  <a:tcPr marT="45718" marB="45718"/>
                </a:tc>
                <a:extLst>
                  <a:ext uri="{0D108BD9-81ED-4DB2-BD59-A6C34878D82A}">
                    <a16:rowId xmlns:a16="http://schemas.microsoft.com/office/drawing/2014/main" val="10001"/>
                  </a:ext>
                </a:extLst>
              </a:tr>
              <a:tr h="507972">
                <a:tc>
                  <a:txBody>
                    <a:bodyPr/>
                    <a:lstStyle/>
                    <a:p>
                      <a:r>
                        <a:rPr lang="en-US" dirty="0" smtClean="0"/>
                        <a:t>13</a:t>
                      </a:r>
                      <a:endParaRPr lang="en-US" dirty="0"/>
                    </a:p>
                  </a:txBody>
                  <a:tcPr marT="45718" marB="45718"/>
                </a:tc>
                <a:tc>
                  <a:txBody>
                    <a:bodyPr/>
                    <a:lstStyle/>
                    <a:p>
                      <a:r>
                        <a:rPr lang="en-US" dirty="0" smtClean="0"/>
                        <a:t>Set block A value to 4</a:t>
                      </a:r>
                      <a:endParaRPr lang="en-US" dirty="0"/>
                    </a:p>
                  </a:txBody>
                  <a:tcPr marT="45718" marB="45718"/>
                </a:tc>
                <a:tc>
                  <a:txBody>
                    <a:bodyPr/>
                    <a:lstStyle/>
                    <a:p>
                      <a:endParaRPr lang="en-CA" sz="1800" dirty="0"/>
                    </a:p>
                  </a:txBody>
                  <a:tcPr marT="45718" marB="45718"/>
                </a:tc>
                <a:extLst>
                  <a:ext uri="{0D108BD9-81ED-4DB2-BD59-A6C34878D82A}">
                    <a16:rowId xmlns:a16="http://schemas.microsoft.com/office/drawing/2014/main" val="10002"/>
                  </a:ext>
                </a:extLst>
              </a:tr>
              <a:tr h="507972">
                <a:tc>
                  <a:txBody>
                    <a:bodyPr/>
                    <a:lstStyle/>
                    <a:p>
                      <a:r>
                        <a:rPr lang="en-US" dirty="0" smtClean="0"/>
                        <a:t>14</a:t>
                      </a:r>
                      <a:endParaRPr lang="en-US" dirty="0"/>
                    </a:p>
                  </a:txBody>
                  <a:tcPr marT="45718" marB="45718"/>
                </a:tc>
                <a:tc>
                  <a:txBody>
                    <a:bodyPr/>
                    <a:lstStyle/>
                    <a:p>
                      <a:r>
                        <a:rPr lang="en-US" dirty="0" smtClean="0"/>
                        <a:t>Assign to block e the (quotient) of values in block (e) and a</a:t>
                      </a:r>
                      <a:endParaRPr lang="en-US" dirty="0"/>
                    </a:p>
                  </a:txBody>
                  <a:tcPr marT="45718" marB="45718"/>
                </a:tc>
                <a:tc>
                  <a:txBody>
                    <a:bodyPr/>
                    <a:lstStyle/>
                    <a:p>
                      <a:endParaRPr lang="en-CA" sz="1800" dirty="0"/>
                    </a:p>
                  </a:txBody>
                  <a:tcPr marT="45718" marB="45718"/>
                </a:tc>
                <a:extLst>
                  <a:ext uri="{0D108BD9-81ED-4DB2-BD59-A6C34878D82A}">
                    <a16:rowId xmlns:a16="http://schemas.microsoft.com/office/drawing/2014/main" val="10003"/>
                  </a:ext>
                </a:extLst>
              </a:tr>
              <a:tr h="507972">
                <a:tc>
                  <a:txBody>
                    <a:bodyPr/>
                    <a:lstStyle/>
                    <a:p>
                      <a:r>
                        <a:rPr lang="en-US" dirty="0" smtClean="0"/>
                        <a:t>15</a:t>
                      </a:r>
                      <a:endParaRPr lang="en-US" dirty="0"/>
                    </a:p>
                  </a:txBody>
                  <a:tcPr marT="45718" marB="45718"/>
                </a:tc>
                <a:tc>
                  <a:txBody>
                    <a:bodyPr/>
                    <a:lstStyle/>
                    <a:p>
                      <a:r>
                        <a:rPr lang="en-US" dirty="0" smtClean="0"/>
                        <a:t>Print the value of block (E)</a:t>
                      </a:r>
                      <a:endParaRPr lang="en-US" dirty="0"/>
                    </a:p>
                  </a:txBody>
                  <a:tcPr marT="45718" marB="45718"/>
                </a:tc>
                <a:tc>
                  <a:txBody>
                    <a:bodyPr/>
                    <a:lstStyle/>
                    <a:p>
                      <a:endParaRPr lang="en-CA" sz="1800" dirty="0"/>
                    </a:p>
                  </a:txBody>
                  <a:tcPr marT="45718" marB="45718"/>
                </a:tc>
                <a:extLst>
                  <a:ext uri="{0D108BD9-81ED-4DB2-BD59-A6C34878D82A}">
                    <a16:rowId xmlns:a16="http://schemas.microsoft.com/office/drawing/2014/main" val="10004"/>
                  </a:ext>
                </a:extLst>
              </a:tr>
              <a:tr h="507972">
                <a:tc>
                  <a:txBody>
                    <a:bodyPr/>
                    <a:lstStyle/>
                    <a:p>
                      <a:r>
                        <a:rPr lang="en-US" dirty="0" smtClean="0"/>
                        <a:t>16</a:t>
                      </a:r>
                      <a:endParaRPr lang="en-US" dirty="0"/>
                    </a:p>
                  </a:txBody>
                  <a:tcPr marT="45718" marB="45718"/>
                </a:tc>
                <a:tc>
                  <a:txBody>
                    <a:bodyPr/>
                    <a:lstStyle/>
                    <a:p>
                      <a:endParaRPr lang="en-US"/>
                    </a:p>
                  </a:txBody>
                  <a:tcPr marT="45718" marB="45718"/>
                </a:tc>
                <a:tc>
                  <a:txBody>
                    <a:bodyPr/>
                    <a:lstStyle/>
                    <a:p>
                      <a:endParaRPr lang="en-CA" sz="1800"/>
                    </a:p>
                  </a:txBody>
                  <a:tcPr marT="45718" marB="45718"/>
                </a:tc>
                <a:extLst>
                  <a:ext uri="{0D108BD9-81ED-4DB2-BD59-A6C34878D82A}">
                    <a16:rowId xmlns:a16="http://schemas.microsoft.com/office/drawing/2014/main" val="10005"/>
                  </a:ext>
                </a:extLst>
              </a:tr>
              <a:tr h="507972">
                <a:tc>
                  <a:txBody>
                    <a:bodyPr/>
                    <a:lstStyle/>
                    <a:p>
                      <a:r>
                        <a:rPr lang="en-US" dirty="0" smtClean="0"/>
                        <a:t>17</a:t>
                      </a:r>
                      <a:endParaRPr lang="en-US" dirty="0"/>
                    </a:p>
                  </a:txBody>
                  <a:tcPr marT="45718" marB="45718"/>
                </a:tc>
                <a:tc>
                  <a:txBody>
                    <a:bodyPr/>
                    <a:lstStyle/>
                    <a:p>
                      <a:endParaRPr lang="en-US"/>
                    </a:p>
                  </a:txBody>
                  <a:tcPr marT="45718" marB="45718"/>
                </a:tc>
                <a:tc>
                  <a:txBody>
                    <a:bodyPr/>
                    <a:lstStyle/>
                    <a:p>
                      <a:endParaRPr lang="en-CA" sz="1800"/>
                    </a:p>
                  </a:txBody>
                  <a:tcPr marT="45718" marB="45718"/>
                </a:tc>
                <a:extLst>
                  <a:ext uri="{0D108BD9-81ED-4DB2-BD59-A6C34878D82A}">
                    <a16:rowId xmlns:a16="http://schemas.microsoft.com/office/drawing/2014/main" val="10006"/>
                  </a:ext>
                </a:extLst>
              </a:tr>
              <a:tr h="507972">
                <a:tc>
                  <a:txBody>
                    <a:bodyPr/>
                    <a:lstStyle/>
                    <a:p>
                      <a:r>
                        <a:rPr lang="en-US" dirty="0" smtClean="0"/>
                        <a:t>18</a:t>
                      </a:r>
                      <a:endParaRPr lang="en-US" dirty="0"/>
                    </a:p>
                  </a:txBody>
                  <a:tcPr marT="45718" marB="45718"/>
                </a:tc>
                <a:tc>
                  <a:txBody>
                    <a:bodyPr/>
                    <a:lstStyle/>
                    <a:p>
                      <a:endParaRPr lang="en-US"/>
                    </a:p>
                  </a:txBody>
                  <a:tcPr marT="45718" marB="45718"/>
                </a:tc>
                <a:tc>
                  <a:txBody>
                    <a:bodyPr/>
                    <a:lstStyle/>
                    <a:p>
                      <a:endParaRPr lang="en-CA" sz="1800"/>
                    </a:p>
                  </a:txBody>
                  <a:tcPr marT="45718" marB="45718"/>
                </a:tc>
                <a:extLst>
                  <a:ext uri="{0D108BD9-81ED-4DB2-BD59-A6C34878D82A}">
                    <a16:rowId xmlns:a16="http://schemas.microsoft.com/office/drawing/2014/main" val="10007"/>
                  </a:ext>
                </a:extLst>
              </a:tr>
              <a:tr h="507972">
                <a:tc>
                  <a:txBody>
                    <a:bodyPr/>
                    <a:lstStyle/>
                    <a:p>
                      <a:r>
                        <a:rPr lang="en-US" dirty="0" smtClean="0"/>
                        <a:t>19</a:t>
                      </a:r>
                      <a:endParaRPr lang="en-US" dirty="0"/>
                    </a:p>
                  </a:txBody>
                  <a:tcPr marT="45718" marB="45718"/>
                </a:tc>
                <a:tc>
                  <a:txBody>
                    <a:bodyPr/>
                    <a:lstStyle/>
                    <a:p>
                      <a:endParaRPr lang="en-US"/>
                    </a:p>
                  </a:txBody>
                  <a:tcPr marT="45718" marB="45718"/>
                </a:tc>
                <a:tc>
                  <a:txBody>
                    <a:bodyPr/>
                    <a:lstStyle/>
                    <a:p>
                      <a:endParaRPr lang="en-CA" sz="1800" dirty="0"/>
                    </a:p>
                  </a:txBody>
                  <a:tcPr marT="45718" marB="45718"/>
                </a:tc>
                <a:extLst>
                  <a:ext uri="{0D108BD9-81ED-4DB2-BD59-A6C34878D82A}">
                    <a16:rowId xmlns:a16="http://schemas.microsoft.com/office/drawing/2014/main" val="10008"/>
                  </a:ext>
                </a:extLst>
              </a:tr>
              <a:tr h="507972">
                <a:tc>
                  <a:txBody>
                    <a:bodyPr/>
                    <a:lstStyle/>
                    <a:p>
                      <a:r>
                        <a:rPr lang="en-US" dirty="0" smtClean="0"/>
                        <a:t>20</a:t>
                      </a:r>
                      <a:endParaRPr lang="en-US" dirty="0"/>
                    </a:p>
                  </a:txBody>
                  <a:tcPr marT="45718" marB="45718"/>
                </a:tc>
                <a:tc>
                  <a:txBody>
                    <a:bodyPr/>
                    <a:lstStyle/>
                    <a:p>
                      <a:endParaRPr lang="en-US"/>
                    </a:p>
                  </a:txBody>
                  <a:tcPr marT="45718" marB="45718"/>
                </a:tc>
                <a:tc>
                  <a:txBody>
                    <a:bodyPr/>
                    <a:lstStyle/>
                    <a:p>
                      <a:endParaRPr lang="en-CA" sz="1800"/>
                    </a:p>
                  </a:txBody>
                  <a:tcPr marT="45718" marB="45718"/>
                </a:tc>
                <a:extLst>
                  <a:ext uri="{0D108BD9-81ED-4DB2-BD59-A6C34878D82A}">
                    <a16:rowId xmlns:a16="http://schemas.microsoft.com/office/drawing/2014/main" val="10009"/>
                  </a:ext>
                </a:extLst>
              </a:tr>
              <a:tr h="507972">
                <a:tc>
                  <a:txBody>
                    <a:bodyPr/>
                    <a:lstStyle/>
                    <a:p>
                      <a:r>
                        <a:rPr lang="en-US" dirty="0" smtClean="0"/>
                        <a:t>21</a:t>
                      </a:r>
                      <a:endParaRPr lang="en-US" dirty="0"/>
                    </a:p>
                  </a:txBody>
                  <a:tcPr marT="45718" marB="45718"/>
                </a:tc>
                <a:tc>
                  <a:txBody>
                    <a:bodyPr/>
                    <a:lstStyle/>
                    <a:p>
                      <a:endParaRPr lang="en-US"/>
                    </a:p>
                  </a:txBody>
                  <a:tcPr marT="45718" marB="45718"/>
                </a:tc>
                <a:tc>
                  <a:txBody>
                    <a:bodyPr/>
                    <a:lstStyle/>
                    <a:p>
                      <a:endParaRPr lang="en-CA" sz="1800"/>
                    </a:p>
                  </a:txBody>
                  <a:tcPr marT="45718" marB="45718"/>
                </a:tc>
                <a:extLst>
                  <a:ext uri="{0D108BD9-81ED-4DB2-BD59-A6C34878D82A}">
                    <a16:rowId xmlns:a16="http://schemas.microsoft.com/office/drawing/2014/main" val="10010"/>
                  </a:ext>
                </a:extLst>
              </a:tr>
              <a:tr h="507972">
                <a:tc>
                  <a:txBody>
                    <a:bodyPr/>
                    <a:lstStyle/>
                    <a:p>
                      <a:r>
                        <a:rPr lang="en-US" dirty="0" smtClean="0"/>
                        <a:t>22</a:t>
                      </a:r>
                      <a:endParaRPr lang="en-US" dirty="0"/>
                    </a:p>
                  </a:txBody>
                  <a:tcPr marT="45718" marB="45718"/>
                </a:tc>
                <a:tc>
                  <a:txBody>
                    <a:bodyPr/>
                    <a:lstStyle/>
                    <a:p>
                      <a:endParaRPr lang="en-US" dirty="0"/>
                    </a:p>
                  </a:txBody>
                  <a:tcPr marT="45718" marB="45718"/>
                </a:tc>
                <a:tc>
                  <a:txBody>
                    <a:bodyPr/>
                    <a:lstStyle/>
                    <a:p>
                      <a:endParaRPr lang="en-CA" sz="1800" dirty="0"/>
                    </a:p>
                  </a:txBody>
                  <a:tcPr marT="45718" marB="45718"/>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046533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endParaRPr lang="en-US"/>
          </a:p>
        </p:txBody>
      </p:sp>
      <p:sp>
        <p:nvSpPr>
          <p:cNvPr id="21507" name="Content Placeholder 2"/>
          <p:cNvSpPr>
            <a:spLocks noGrp="1"/>
          </p:cNvSpPr>
          <p:nvPr>
            <p:ph idx="1"/>
          </p:nvPr>
        </p:nvSpPr>
        <p:spPr/>
        <p:txBody>
          <a:bodyPr/>
          <a:lstStyle/>
          <a:p>
            <a:r>
              <a:rPr lang="en-CA"/>
              <a:t>Write a computer program (using both numbered and worded instructions) to calculate and print the average of the numbers 10,20,30 and 40</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0"/>
            <a:ext cx="8229600" cy="1143000"/>
          </a:xfrm>
        </p:spPr>
        <p:txBody>
          <a:bodyPr/>
          <a:lstStyle/>
          <a:p>
            <a:pPr eaLnBrk="1" hangingPunct="1"/>
            <a:r>
              <a:rPr lang="en-US" altLang="en-US"/>
              <a:t>Code</a:t>
            </a:r>
          </a:p>
        </p:txBody>
      </p:sp>
      <p:sp>
        <p:nvSpPr>
          <p:cNvPr id="4099" name="Rectangle 3"/>
          <p:cNvSpPr>
            <a:spLocks noGrp="1" noChangeArrowheads="1"/>
          </p:cNvSpPr>
          <p:nvPr>
            <p:ph type="body" idx="1"/>
          </p:nvPr>
        </p:nvSpPr>
        <p:spPr>
          <a:xfrm>
            <a:off x="228600" y="1219200"/>
            <a:ext cx="8534400" cy="5638800"/>
          </a:xfrm>
        </p:spPr>
        <p:txBody>
          <a:bodyPr/>
          <a:lstStyle/>
          <a:p>
            <a:pPr eaLnBrk="1" hangingPunct="1">
              <a:lnSpc>
                <a:spcPct val="90000"/>
              </a:lnSpc>
            </a:pPr>
            <a:r>
              <a:rPr lang="en-US" altLang="en-US" dirty="0"/>
              <a:t>Computer processors are designed to recognize different </a:t>
            </a:r>
            <a:r>
              <a:rPr lang="en-US" altLang="en-US" dirty="0">
                <a:solidFill>
                  <a:srgbClr val="FF0000"/>
                </a:solidFill>
              </a:rPr>
              <a:t>bit</a:t>
            </a:r>
            <a:r>
              <a:rPr lang="en-US" altLang="en-US" dirty="0"/>
              <a:t> patterns as different instructions</a:t>
            </a:r>
          </a:p>
          <a:p>
            <a:pPr eaLnBrk="1" hangingPunct="1">
              <a:lnSpc>
                <a:spcPct val="90000"/>
              </a:lnSpc>
            </a:pPr>
            <a:r>
              <a:rPr lang="en-US" altLang="en-US" dirty="0"/>
              <a:t>In place of these </a:t>
            </a:r>
            <a:r>
              <a:rPr lang="en-US" altLang="en-US" dirty="0">
                <a:solidFill>
                  <a:srgbClr val="FF0000"/>
                </a:solidFill>
              </a:rPr>
              <a:t>binary</a:t>
            </a:r>
            <a:r>
              <a:rPr lang="en-US" altLang="en-US" dirty="0"/>
              <a:t> instructions we usually write instructions using words we can identify</a:t>
            </a:r>
          </a:p>
          <a:p>
            <a:pPr eaLnBrk="1" hangingPunct="1">
              <a:lnSpc>
                <a:spcPct val="90000"/>
              </a:lnSpc>
            </a:pPr>
            <a:r>
              <a:rPr lang="en-US" altLang="en-US" dirty="0"/>
              <a:t>Computers are very literal machines and only carry out the instructions given to them in the exact </a:t>
            </a:r>
            <a:r>
              <a:rPr lang="en-US" altLang="en-US" dirty="0">
                <a:solidFill>
                  <a:srgbClr val="FF0000"/>
                </a:solidFill>
              </a:rPr>
              <a:t>order</a:t>
            </a:r>
            <a:r>
              <a:rPr lang="en-US" altLang="en-US" dirty="0"/>
              <a:t> they receive them</a:t>
            </a:r>
          </a:p>
          <a:p>
            <a:pPr eaLnBrk="1" hangingPunct="1">
              <a:lnSpc>
                <a:spcPct val="90000"/>
              </a:lnSpc>
            </a:pPr>
            <a:r>
              <a:rPr lang="en-US" altLang="en-US" dirty="0"/>
              <a:t>With a fairly limited set of instructions computers can carry out an </a:t>
            </a:r>
            <a:r>
              <a:rPr lang="en-US" altLang="en-US" dirty="0">
                <a:solidFill>
                  <a:srgbClr val="FF0000"/>
                </a:solidFill>
              </a:rPr>
              <a:t>enormous</a:t>
            </a:r>
            <a:r>
              <a:rPr lang="en-US" altLang="en-US" dirty="0"/>
              <a:t> variety of tasks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3400"/>
          <a:ext cx="8229600" cy="60960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67818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tblGrid>
              <a:tr h="508000">
                <a:tc>
                  <a:txBody>
                    <a:bodyPr/>
                    <a:lstStyle/>
                    <a:p>
                      <a:r>
                        <a:rPr lang="en-CA" dirty="0"/>
                        <a:t>Address</a:t>
                      </a:r>
                    </a:p>
                  </a:txBody>
                  <a:tcPr/>
                </a:tc>
                <a:tc>
                  <a:txBody>
                    <a:bodyPr/>
                    <a:lstStyle/>
                    <a:p>
                      <a:r>
                        <a:rPr lang="en-CA" dirty="0"/>
                        <a:t>Written</a:t>
                      </a:r>
                      <a:r>
                        <a:rPr lang="en-CA" baseline="0" dirty="0"/>
                        <a:t> Instruction</a:t>
                      </a:r>
                      <a:endParaRPr lang="en-CA" dirty="0"/>
                    </a:p>
                  </a:txBody>
                  <a:tcPr/>
                </a:tc>
                <a:tc>
                  <a:txBody>
                    <a:bodyPr/>
                    <a:lstStyle/>
                    <a:p>
                      <a:endParaRPr lang="en-CA" dirty="0"/>
                    </a:p>
                  </a:txBody>
                  <a:tcPr/>
                </a:tc>
                <a:extLst>
                  <a:ext uri="{0D108BD9-81ED-4DB2-BD59-A6C34878D82A}">
                    <a16:rowId xmlns:a16="http://schemas.microsoft.com/office/drawing/2014/main" val="10000"/>
                  </a:ext>
                </a:extLst>
              </a:tr>
              <a:tr h="508000">
                <a:tc>
                  <a:txBody>
                    <a:bodyPr/>
                    <a:lstStyle/>
                    <a:p>
                      <a:r>
                        <a:rPr lang="en-CA" dirty="0"/>
                        <a:t>1</a:t>
                      </a:r>
                    </a:p>
                  </a:txBody>
                  <a:tcPr/>
                </a:tc>
                <a:tc>
                  <a:txBody>
                    <a:bodyPr/>
                    <a:lstStyle/>
                    <a:p>
                      <a:endParaRPr lang="en-CA" dirty="0"/>
                    </a:p>
                  </a:txBody>
                  <a:tcPr/>
                </a:tc>
                <a:tc>
                  <a:txBody>
                    <a:bodyPr/>
                    <a:lstStyle/>
                    <a:p>
                      <a:endParaRPr lang="en-CA"/>
                    </a:p>
                  </a:txBody>
                  <a:tcPr/>
                </a:tc>
                <a:extLst>
                  <a:ext uri="{0D108BD9-81ED-4DB2-BD59-A6C34878D82A}">
                    <a16:rowId xmlns:a16="http://schemas.microsoft.com/office/drawing/2014/main" val="10001"/>
                  </a:ext>
                </a:extLst>
              </a:tr>
              <a:tr h="508000">
                <a:tc>
                  <a:txBody>
                    <a:bodyPr/>
                    <a:lstStyle/>
                    <a:p>
                      <a:r>
                        <a:rPr lang="en-CA" dirty="0"/>
                        <a:t>2</a:t>
                      </a:r>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10002"/>
                  </a:ext>
                </a:extLst>
              </a:tr>
              <a:tr h="508000">
                <a:tc>
                  <a:txBody>
                    <a:bodyPr/>
                    <a:lstStyle/>
                    <a:p>
                      <a:r>
                        <a:rPr lang="en-CA" dirty="0"/>
                        <a:t>3</a:t>
                      </a:r>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0003"/>
                  </a:ext>
                </a:extLst>
              </a:tr>
              <a:tr h="508000">
                <a:tc>
                  <a:txBody>
                    <a:bodyPr/>
                    <a:lstStyle/>
                    <a:p>
                      <a:r>
                        <a:rPr lang="en-CA" dirty="0"/>
                        <a:t>4</a:t>
                      </a:r>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0004"/>
                  </a:ext>
                </a:extLst>
              </a:tr>
              <a:tr h="508000">
                <a:tc>
                  <a:txBody>
                    <a:bodyPr/>
                    <a:lstStyle/>
                    <a:p>
                      <a:r>
                        <a:rPr lang="en-CA" dirty="0"/>
                        <a:t>5</a:t>
                      </a:r>
                    </a:p>
                  </a:txBody>
                  <a:tcPr/>
                </a:tc>
                <a:tc>
                  <a:txBody>
                    <a:bodyPr/>
                    <a:lstStyle/>
                    <a:p>
                      <a:endParaRPr lang="en-CA" dirty="0"/>
                    </a:p>
                  </a:txBody>
                  <a:tcPr/>
                </a:tc>
                <a:tc>
                  <a:txBody>
                    <a:bodyPr/>
                    <a:lstStyle/>
                    <a:p>
                      <a:endParaRPr lang="en-CA"/>
                    </a:p>
                  </a:txBody>
                  <a:tcPr/>
                </a:tc>
                <a:extLst>
                  <a:ext uri="{0D108BD9-81ED-4DB2-BD59-A6C34878D82A}">
                    <a16:rowId xmlns:a16="http://schemas.microsoft.com/office/drawing/2014/main" val="10005"/>
                  </a:ext>
                </a:extLst>
              </a:tr>
              <a:tr h="508000">
                <a:tc>
                  <a:txBody>
                    <a:bodyPr/>
                    <a:lstStyle/>
                    <a:p>
                      <a:r>
                        <a:rPr lang="en-CA" dirty="0"/>
                        <a:t>6</a:t>
                      </a:r>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0006"/>
                  </a:ext>
                </a:extLst>
              </a:tr>
              <a:tr h="508000">
                <a:tc>
                  <a:txBody>
                    <a:bodyPr/>
                    <a:lstStyle/>
                    <a:p>
                      <a:r>
                        <a:rPr lang="en-CA" dirty="0"/>
                        <a:t>7</a:t>
                      </a:r>
                    </a:p>
                  </a:txBody>
                  <a:tcPr/>
                </a:tc>
                <a:tc>
                  <a:txBody>
                    <a:bodyPr/>
                    <a:lstStyle/>
                    <a:p>
                      <a:endParaRPr lang="en-CA" dirty="0"/>
                    </a:p>
                  </a:txBody>
                  <a:tcPr/>
                </a:tc>
                <a:tc>
                  <a:txBody>
                    <a:bodyPr/>
                    <a:lstStyle/>
                    <a:p>
                      <a:endParaRPr lang="en-CA"/>
                    </a:p>
                  </a:txBody>
                  <a:tcPr/>
                </a:tc>
                <a:extLst>
                  <a:ext uri="{0D108BD9-81ED-4DB2-BD59-A6C34878D82A}">
                    <a16:rowId xmlns:a16="http://schemas.microsoft.com/office/drawing/2014/main" val="10007"/>
                  </a:ext>
                </a:extLst>
              </a:tr>
              <a:tr h="508000">
                <a:tc>
                  <a:txBody>
                    <a:bodyPr/>
                    <a:lstStyle/>
                    <a:p>
                      <a:r>
                        <a:rPr lang="en-CA" dirty="0"/>
                        <a:t>8</a:t>
                      </a:r>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10008"/>
                  </a:ext>
                </a:extLst>
              </a:tr>
              <a:tr h="508000">
                <a:tc>
                  <a:txBody>
                    <a:bodyPr/>
                    <a:lstStyle/>
                    <a:p>
                      <a:r>
                        <a:rPr lang="en-CA" dirty="0"/>
                        <a:t>9</a:t>
                      </a:r>
                    </a:p>
                  </a:txBody>
                  <a:tcPr/>
                </a:tc>
                <a:tc>
                  <a:txBody>
                    <a:bodyPr/>
                    <a:lstStyle/>
                    <a:p>
                      <a:endParaRPr lang="en-CA" dirty="0"/>
                    </a:p>
                  </a:txBody>
                  <a:tcPr/>
                </a:tc>
                <a:tc>
                  <a:txBody>
                    <a:bodyPr/>
                    <a:lstStyle/>
                    <a:p>
                      <a:endParaRPr lang="en-CA"/>
                    </a:p>
                  </a:txBody>
                  <a:tcPr/>
                </a:tc>
                <a:extLst>
                  <a:ext uri="{0D108BD9-81ED-4DB2-BD59-A6C34878D82A}">
                    <a16:rowId xmlns:a16="http://schemas.microsoft.com/office/drawing/2014/main" val="10009"/>
                  </a:ext>
                </a:extLst>
              </a:tr>
              <a:tr h="508000">
                <a:tc>
                  <a:txBody>
                    <a:bodyPr/>
                    <a:lstStyle/>
                    <a:p>
                      <a:r>
                        <a:rPr lang="en-CA" dirty="0"/>
                        <a:t>10</a:t>
                      </a:r>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0010"/>
                  </a:ext>
                </a:extLst>
              </a:tr>
              <a:tr h="508000">
                <a:tc>
                  <a:txBody>
                    <a:bodyPr/>
                    <a:lstStyle/>
                    <a:p>
                      <a:r>
                        <a:rPr lang="en-CA" dirty="0"/>
                        <a:t>11</a:t>
                      </a:r>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10011"/>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697679795"/>
              </p:ext>
            </p:extLst>
          </p:nvPr>
        </p:nvGraphicFramePr>
        <p:xfrm>
          <a:off x="304800" y="0"/>
          <a:ext cx="8229600" cy="6888288"/>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640075">
                <a:tc>
                  <a:txBody>
                    <a:bodyPr/>
                    <a:lstStyle/>
                    <a:p>
                      <a:r>
                        <a:rPr lang="en-CA" sz="1800" dirty="0"/>
                        <a:t>Address</a:t>
                      </a:r>
                    </a:p>
                  </a:txBody>
                  <a:tcPr marT="45718" marB="45718"/>
                </a:tc>
                <a:tc>
                  <a:txBody>
                    <a:bodyPr/>
                    <a:lstStyle/>
                    <a:p>
                      <a:r>
                        <a:rPr lang="en-CA" sz="1800" dirty="0"/>
                        <a:t>Written</a:t>
                      </a:r>
                      <a:r>
                        <a:rPr lang="en-CA" sz="1800" baseline="0" dirty="0"/>
                        <a:t> Instruction</a:t>
                      </a:r>
                      <a:endParaRPr lang="en-CA" sz="1800" dirty="0"/>
                    </a:p>
                  </a:txBody>
                  <a:tcPr marT="45718" marB="45718"/>
                </a:tc>
                <a:tc>
                  <a:txBody>
                    <a:bodyPr/>
                    <a:lstStyle/>
                    <a:p>
                      <a:r>
                        <a:rPr lang="en-CA" sz="1800" dirty="0"/>
                        <a:t>Bytes</a:t>
                      </a:r>
                      <a:r>
                        <a:rPr lang="en-CA" sz="1800" baseline="0" dirty="0"/>
                        <a:t> Used</a:t>
                      </a:r>
                      <a:endParaRPr lang="en-CA" sz="1800" dirty="0"/>
                    </a:p>
                  </a:txBody>
                  <a:tcPr marT="45718" marB="45718"/>
                </a:tc>
                <a:extLst>
                  <a:ext uri="{0D108BD9-81ED-4DB2-BD59-A6C34878D82A}">
                    <a16:rowId xmlns:a16="http://schemas.microsoft.com/office/drawing/2014/main" val="10000"/>
                  </a:ext>
                </a:extLst>
              </a:tr>
              <a:tr h="507972">
                <a:tc>
                  <a:txBody>
                    <a:bodyPr/>
                    <a:lstStyle/>
                    <a:p>
                      <a:r>
                        <a:rPr lang="en-CA" sz="1800" dirty="0"/>
                        <a:t>1</a:t>
                      </a:r>
                    </a:p>
                  </a:txBody>
                  <a:tcPr marT="45718" marB="45718"/>
                </a:tc>
                <a:tc>
                  <a:txBody>
                    <a:bodyPr/>
                    <a:lstStyle/>
                    <a:p>
                      <a:r>
                        <a:rPr lang="en-CA" sz="1800" dirty="0"/>
                        <a:t>Reserve</a:t>
                      </a:r>
                      <a:r>
                        <a:rPr lang="en-CA" sz="1800" baseline="0" dirty="0"/>
                        <a:t> block A</a:t>
                      </a:r>
                      <a:endParaRPr lang="en-CA" sz="1800" dirty="0"/>
                    </a:p>
                  </a:txBody>
                  <a:tcPr marT="45718" marB="45718"/>
                </a:tc>
                <a:tc>
                  <a:txBody>
                    <a:bodyPr/>
                    <a:lstStyle/>
                    <a:p>
                      <a:endParaRPr lang="en-CA" sz="1800"/>
                    </a:p>
                  </a:txBody>
                  <a:tcPr marT="45718" marB="45718"/>
                </a:tc>
                <a:extLst>
                  <a:ext uri="{0D108BD9-81ED-4DB2-BD59-A6C34878D82A}">
                    <a16:rowId xmlns:a16="http://schemas.microsoft.com/office/drawing/2014/main" val="10001"/>
                  </a:ext>
                </a:extLst>
              </a:tr>
              <a:tr h="507972">
                <a:tc>
                  <a:txBody>
                    <a:bodyPr/>
                    <a:lstStyle/>
                    <a:p>
                      <a:r>
                        <a:rPr lang="en-CA" sz="1800" dirty="0"/>
                        <a:t>2</a:t>
                      </a:r>
                    </a:p>
                  </a:txBody>
                  <a:tcPr marT="45718" marB="45718"/>
                </a:tc>
                <a:tc>
                  <a:txBody>
                    <a:bodyPr/>
                    <a:lstStyle/>
                    <a:p>
                      <a:r>
                        <a:rPr lang="en-CA" sz="1800" dirty="0"/>
                        <a:t>Reserve block B</a:t>
                      </a:r>
                    </a:p>
                  </a:txBody>
                  <a:tcPr marT="45718" marB="45718"/>
                </a:tc>
                <a:tc>
                  <a:txBody>
                    <a:bodyPr/>
                    <a:lstStyle/>
                    <a:p>
                      <a:endParaRPr lang="en-CA" sz="1800" dirty="0"/>
                    </a:p>
                  </a:txBody>
                  <a:tcPr marT="45718" marB="45718"/>
                </a:tc>
                <a:extLst>
                  <a:ext uri="{0D108BD9-81ED-4DB2-BD59-A6C34878D82A}">
                    <a16:rowId xmlns:a16="http://schemas.microsoft.com/office/drawing/2014/main" val="10002"/>
                  </a:ext>
                </a:extLst>
              </a:tr>
              <a:tr h="507972">
                <a:tc>
                  <a:txBody>
                    <a:bodyPr/>
                    <a:lstStyle/>
                    <a:p>
                      <a:r>
                        <a:rPr lang="en-CA" sz="1800" dirty="0"/>
                        <a:t>3</a:t>
                      </a:r>
                    </a:p>
                  </a:txBody>
                  <a:tcPr marT="45718" marB="45718"/>
                </a:tc>
                <a:tc>
                  <a:txBody>
                    <a:bodyPr/>
                    <a:lstStyle/>
                    <a:p>
                      <a:r>
                        <a:rPr lang="en-CA" sz="1800" dirty="0"/>
                        <a:t>Reserve block C </a:t>
                      </a:r>
                    </a:p>
                    <a:p>
                      <a:endParaRPr lang="en-CA" sz="1800" dirty="0"/>
                    </a:p>
                  </a:txBody>
                  <a:tcPr marT="45718" marB="45718"/>
                </a:tc>
                <a:tc>
                  <a:txBody>
                    <a:bodyPr/>
                    <a:lstStyle/>
                    <a:p>
                      <a:endParaRPr lang="en-CA" sz="1800" dirty="0"/>
                    </a:p>
                  </a:txBody>
                  <a:tcPr marT="45718" marB="45718"/>
                </a:tc>
                <a:extLst>
                  <a:ext uri="{0D108BD9-81ED-4DB2-BD59-A6C34878D82A}">
                    <a16:rowId xmlns:a16="http://schemas.microsoft.com/office/drawing/2014/main" val="10003"/>
                  </a:ext>
                </a:extLst>
              </a:tr>
              <a:tr h="507972">
                <a:tc>
                  <a:txBody>
                    <a:bodyPr/>
                    <a:lstStyle/>
                    <a:p>
                      <a:r>
                        <a:rPr lang="en-CA" sz="1800" dirty="0"/>
                        <a:t>4</a:t>
                      </a:r>
                    </a:p>
                  </a:txBody>
                  <a:tcPr marT="45718" marB="45718"/>
                </a:tc>
                <a:tc>
                  <a:txBody>
                    <a:bodyPr/>
                    <a:lstStyle/>
                    <a:p>
                      <a:r>
                        <a:rPr lang="en-CA" sz="1800" dirty="0"/>
                        <a:t>Reserve block D</a:t>
                      </a:r>
                    </a:p>
                  </a:txBody>
                  <a:tcPr marT="45718" marB="45718"/>
                </a:tc>
                <a:tc>
                  <a:txBody>
                    <a:bodyPr/>
                    <a:lstStyle/>
                    <a:p>
                      <a:endParaRPr lang="en-CA" sz="1800" dirty="0"/>
                    </a:p>
                  </a:txBody>
                  <a:tcPr marT="45718" marB="45718"/>
                </a:tc>
                <a:extLst>
                  <a:ext uri="{0D108BD9-81ED-4DB2-BD59-A6C34878D82A}">
                    <a16:rowId xmlns:a16="http://schemas.microsoft.com/office/drawing/2014/main" val="10004"/>
                  </a:ext>
                </a:extLst>
              </a:tr>
              <a:tr h="507972">
                <a:tc>
                  <a:txBody>
                    <a:bodyPr/>
                    <a:lstStyle/>
                    <a:p>
                      <a:r>
                        <a:rPr lang="en-CA" sz="1800" dirty="0"/>
                        <a:t>5</a:t>
                      </a:r>
                    </a:p>
                  </a:txBody>
                  <a:tcPr marT="45718" marB="45718"/>
                </a:tc>
                <a:tc>
                  <a:txBody>
                    <a:bodyPr/>
                    <a:lstStyle/>
                    <a:p>
                      <a:r>
                        <a:rPr lang="en-CA" sz="1800" dirty="0"/>
                        <a:t>Set block (</a:t>
                      </a:r>
                      <a:r>
                        <a:rPr lang="en-CA" sz="1800" b="1" dirty="0"/>
                        <a:t>A) </a:t>
                      </a:r>
                      <a:r>
                        <a:rPr lang="en-CA" sz="1800" b="0" dirty="0"/>
                        <a:t>to value </a:t>
                      </a:r>
                      <a:r>
                        <a:rPr lang="en-CA" sz="1800" b="1" dirty="0"/>
                        <a:t>(10)</a:t>
                      </a:r>
                      <a:endParaRPr lang="en-CA" sz="1800" dirty="0"/>
                    </a:p>
                  </a:txBody>
                  <a:tcPr marT="45718" marB="45718"/>
                </a:tc>
                <a:tc>
                  <a:txBody>
                    <a:bodyPr/>
                    <a:lstStyle/>
                    <a:p>
                      <a:endParaRPr lang="en-CA" sz="1800"/>
                    </a:p>
                  </a:txBody>
                  <a:tcPr marT="45718" marB="45718"/>
                </a:tc>
                <a:extLst>
                  <a:ext uri="{0D108BD9-81ED-4DB2-BD59-A6C34878D82A}">
                    <a16:rowId xmlns:a16="http://schemas.microsoft.com/office/drawing/2014/main" val="10005"/>
                  </a:ext>
                </a:extLst>
              </a:tr>
              <a:tr h="507972">
                <a:tc>
                  <a:txBody>
                    <a:bodyPr/>
                    <a:lstStyle/>
                    <a:p>
                      <a:r>
                        <a:rPr lang="en-CA" sz="1800" dirty="0"/>
                        <a:t>6</a:t>
                      </a:r>
                    </a:p>
                  </a:txBody>
                  <a:tcPr marT="45718" marB="457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t>Set block (</a:t>
                      </a:r>
                      <a:r>
                        <a:rPr lang="en-CA" sz="1800" b="1" dirty="0"/>
                        <a:t>B) </a:t>
                      </a:r>
                      <a:r>
                        <a:rPr lang="en-CA" sz="1800" b="0" dirty="0"/>
                        <a:t>to value </a:t>
                      </a:r>
                      <a:r>
                        <a:rPr lang="en-CA" sz="1800" b="1" dirty="0"/>
                        <a:t>(20)</a:t>
                      </a:r>
                      <a:endParaRPr lang="en-CA" sz="1800" dirty="0"/>
                    </a:p>
                    <a:p>
                      <a:endParaRPr lang="en-CA" sz="1800" dirty="0"/>
                    </a:p>
                  </a:txBody>
                  <a:tcPr marT="45718" marB="45718"/>
                </a:tc>
                <a:tc>
                  <a:txBody>
                    <a:bodyPr/>
                    <a:lstStyle/>
                    <a:p>
                      <a:endParaRPr lang="en-CA" sz="1800"/>
                    </a:p>
                  </a:txBody>
                  <a:tcPr marT="45718" marB="45718"/>
                </a:tc>
                <a:extLst>
                  <a:ext uri="{0D108BD9-81ED-4DB2-BD59-A6C34878D82A}">
                    <a16:rowId xmlns:a16="http://schemas.microsoft.com/office/drawing/2014/main" val="10006"/>
                  </a:ext>
                </a:extLst>
              </a:tr>
              <a:tr h="507972">
                <a:tc>
                  <a:txBody>
                    <a:bodyPr/>
                    <a:lstStyle/>
                    <a:p>
                      <a:r>
                        <a:rPr lang="en-CA" sz="1800" dirty="0"/>
                        <a:t>7</a:t>
                      </a:r>
                    </a:p>
                  </a:txBody>
                  <a:tcPr marT="45718" marB="457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t>Set block (</a:t>
                      </a:r>
                      <a:r>
                        <a:rPr lang="en-CA" sz="1800" b="1" dirty="0"/>
                        <a:t>C) </a:t>
                      </a:r>
                      <a:r>
                        <a:rPr lang="en-CA" sz="1800" b="0" dirty="0"/>
                        <a:t>to value </a:t>
                      </a:r>
                      <a:r>
                        <a:rPr lang="en-CA" sz="1800" b="1" dirty="0"/>
                        <a:t>(30)</a:t>
                      </a:r>
                      <a:endParaRPr lang="en-CA" sz="1800" dirty="0"/>
                    </a:p>
                    <a:p>
                      <a:endParaRPr lang="en-CA" sz="1800" dirty="0"/>
                    </a:p>
                  </a:txBody>
                  <a:tcPr marT="45718" marB="45718"/>
                </a:tc>
                <a:tc>
                  <a:txBody>
                    <a:bodyPr/>
                    <a:lstStyle/>
                    <a:p>
                      <a:endParaRPr lang="en-CA" sz="1800"/>
                    </a:p>
                  </a:txBody>
                  <a:tcPr marT="45718" marB="45718"/>
                </a:tc>
                <a:extLst>
                  <a:ext uri="{0D108BD9-81ED-4DB2-BD59-A6C34878D82A}">
                    <a16:rowId xmlns:a16="http://schemas.microsoft.com/office/drawing/2014/main" val="10007"/>
                  </a:ext>
                </a:extLst>
              </a:tr>
              <a:tr h="507972">
                <a:tc>
                  <a:txBody>
                    <a:bodyPr/>
                    <a:lstStyle/>
                    <a:p>
                      <a:r>
                        <a:rPr lang="en-CA" sz="1800" dirty="0"/>
                        <a:t>8</a:t>
                      </a:r>
                    </a:p>
                  </a:txBody>
                  <a:tcPr marT="45718" marB="457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t>Set block (</a:t>
                      </a:r>
                      <a:r>
                        <a:rPr lang="en-CA" sz="1800" b="1" dirty="0"/>
                        <a:t>D) </a:t>
                      </a:r>
                      <a:r>
                        <a:rPr lang="en-CA" sz="1800" b="0" dirty="0"/>
                        <a:t>to value </a:t>
                      </a:r>
                      <a:r>
                        <a:rPr lang="en-CA" sz="1800" b="1" dirty="0"/>
                        <a:t>(40)</a:t>
                      </a:r>
                      <a:endParaRPr lang="en-CA" sz="1800" dirty="0"/>
                    </a:p>
                    <a:p>
                      <a:endParaRPr lang="en-CA" sz="1800" dirty="0"/>
                    </a:p>
                  </a:txBody>
                  <a:tcPr marT="45718" marB="45718"/>
                </a:tc>
                <a:tc>
                  <a:txBody>
                    <a:bodyPr/>
                    <a:lstStyle/>
                    <a:p>
                      <a:endParaRPr lang="en-CA" sz="1800" dirty="0"/>
                    </a:p>
                  </a:txBody>
                  <a:tcPr marT="45718" marB="45718"/>
                </a:tc>
                <a:extLst>
                  <a:ext uri="{0D108BD9-81ED-4DB2-BD59-A6C34878D82A}">
                    <a16:rowId xmlns:a16="http://schemas.microsoft.com/office/drawing/2014/main" val="10008"/>
                  </a:ext>
                </a:extLst>
              </a:tr>
              <a:tr h="507972">
                <a:tc>
                  <a:txBody>
                    <a:bodyPr/>
                    <a:lstStyle/>
                    <a:p>
                      <a:r>
                        <a:rPr lang="en-CA" sz="1800" dirty="0"/>
                        <a:t>9</a:t>
                      </a:r>
                    </a:p>
                  </a:txBody>
                  <a:tcPr marT="45718" marB="45718"/>
                </a:tc>
                <a:tc>
                  <a:txBody>
                    <a:bodyPr/>
                    <a:lstStyle/>
                    <a:p>
                      <a:r>
                        <a:rPr lang="en-CA" sz="1800" dirty="0"/>
                        <a:t>Reserve block </a:t>
                      </a:r>
                      <a:r>
                        <a:rPr lang="en-CA" sz="1800" b="1" dirty="0"/>
                        <a:t> E</a:t>
                      </a:r>
                    </a:p>
                  </a:txBody>
                  <a:tcPr marT="45718" marB="45718"/>
                </a:tc>
                <a:tc>
                  <a:txBody>
                    <a:bodyPr/>
                    <a:lstStyle/>
                    <a:p>
                      <a:endParaRPr lang="en-CA" sz="1800"/>
                    </a:p>
                  </a:txBody>
                  <a:tcPr marT="45718" marB="45718"/>
                </a:tc>
                <a:extLst>
                  <a:ext uri="{0D108BD9-81ED-4DB2-BD59-A6C34878D82A}">
                    <a16:rowId xmlns:a16="http://schemas.microsoft.com/office/drawing/2014/main" val="10009"/>
                  </a:ext>
                </a:extLst>
              </a:tr>
              <a:tr h="507972">
                <a:tc>
                  <a:txBody>
                    <a:bodyPr/>
                    <a:lstStyle/>
                    <a:p>
                      <a:r>
                        <a:rPr lang="en-CA" sz="1800" dirty="0"/>
                        <a:t>10</a:t>
                      </a:r>
                    </a:p>
                  </a:txBody>
                  <a:tcPr marT="45718" marB="45718"/>
                </a:tc>
                <a:tc>
                  <a:txBody>
                    <a:bodyPr/>
                    <a:lstStyle/>
                    <a:p>
                      <a:r>
                        <a:rPr lang="en-CA" sz="1800" dirty="0"/>
                        <a:t>Assign to block </a:t>
                      </a:r>
                      <a:r>
                        <a:rPr lang="en-CA" sz="1800" b="1" dirty="0"/>
                        <a:t>(E) </a:t>
                      </a:r>
                      <a:r>
                        <a:rPr lang="en-CA" sz="1800" b="0" dirty="0"/>
                        <a:t>the sum divided by 4 of The values in block </a:t>
                      </a:r>
                      <a:r>
                        <a:rPr lang="en-CA" sz="1800" b="1" dirty="0"/>
                        <a:t>(A),</a:t>
                      </a:r>
                      <a:r>
                        <a:rPr lang="en-CA" sz="1800" b="0" dirty="0"/>
                        <a:t> </a:t>
                      </a:r>
                      <a:r>
                        <a:rPr lang="en-CA" sz="1800" b="1" dirty="0"/>
                        <a:t>(B), (C), </a:t>
                      </a:r>
                      <a:r>
                        <a:rPr lang="en-CA" sz="1800" b="0" dirty="0"/>
                        <a:t>and </a:t>
                      </a:r>
                      <a:r>
                        <a:rPr lang="en-CA" sz="1800" b="1" dirty="0"/>
                        <a:t>(d)</a:t>
                      </a:r>
                      <a:endParaRPr lang="en-CA" sz="1800" dirty="0"/>
                    </a:p>
                  </a:txBody>
                  <a:tcPr marT="45718" marB="45718"/>
                </a:tc>
                <a:tc>
                  <a:txBody>
                    <a:bodyPr/>
                    <a:lstStyle/>
                    <a:p>
                      <a:endParaRPr lang="en-CA" sz="1800"/>
                    </a:p>
                  </a:txBody>
                  <a:tcPr marT="45718" marB="45718"/>
                </a:tc>
                <a:extLst>
                  <a:ext uri="{0D108BD9-81ED-4DB2-BD59-A6C34878D82A}">
                    <a16:rowId xmlns:a16="http://schemas.microsoft.com/office/drawing/2014/main" val="10010"/>
                  </a:ext>
                </a:extLst>
              </a:tr>
              <a:tr h="507972">
                <a:tc>
                  <a:txBody>
                    <a:bodyPr/>
                    <a:lstStyle/>
                    <a:p>
                      <a:r>
                        <a:rPr lang="en-CA" sz="1800" dirty="0"/>
                        <a:t>11</a:t>
                      </a:r>
                    </a:p>
                  </a:txBody>
                  <a:tcPr marT="45718" marB="45718"/>
                </a:tc>
                <a:tc>
                  <a:txBody>
                    <a:bodyPr/>
                    <a:lstStyle/>
                    <a:p>
                      <a:r>
                        <a:rPr lang="en-CA" sz="1800" dirty="0"/>
                        <a:t>Print the value of block </a:t>
                      </a:r>
                      <a:r>
                        <a:rPr lang="en-CA" sz="1800" b="1" dirty="0"/>
                        <a:t>(E).</a:t>
                      </a:r>
                      <a:endParaRPr lang="en-CA" sz="1800" dirty="0"/>
                    </a:p>
                  </a:txBody>
                  <a:tcPr marT="45718" marB="45718"/>
                </a:tc>
                <a:tc>
                  <a:txBody>
                    <a:bodyPr/>
                    <a:lstStyle/>
                    <a:p>
                      <a:endParaRPr lang="en-CA" sz="1800" dirty="0"/>
                    </a:p>
                  </a:txBody>
                  <a:tcPr marT="45718" marB="45718"/>
                </a:tc>
                <a:extLst>
                  <a:ext uri="{0D108BD9-81ED-4DB2-BD59-A6C34878D82A}">
                    <a16:rowId xmlns:a16="http://schemas.microsoft.com/office/drawing/2014/main" val="1001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endParaRPr lang="en-US"/>
          </a:p>
        </p:txBody>
      </p:sp>
      <p:sp>
        <p:nvSpPr>
          <p:cNvPr id="23555" name="Content Placeholder 2"/>
          <p:cNvSpPr>
            <a:spLocks noGrp="1"/>
          </p:cNvSpPr>
          <p:nvPr>
            <p:ph idx="1"/>
          </p:nvPr>
        </p:nvSpPr>
        <p:spPr/>
        <p:txBody>
          <a:bodyPr/>
          <a:lstStyle/>
          <a:p>
            <a:pPr marL="0" indent="0">
              <a:buFontTx/>
              <a:buNone/>
            </a:pPr>
            <a:r>
              <a:rPr lang="en-CA" dirty="0">
                <a:latin typeface="Calibri" pitchFamily="34" charset="0"/>
                <a:ea typeface="Calibri" pitchFamily="34" charset="0"/>
                <a:cs typeface="Times New Roman" pitchFamily="18" charset="0"/>
              </a:rPr>
              <a:t>Write a computer program (using both numbered and worded instructions) to calculate how many times one integer can be divided into another. </a:t>
            </a:r>
          </a:p>
          <a:p>
            <a:pPr marL="0" indent="0">
              <a:buFontTx/>
              <a:buNone/>
            </a:pPr>
            <a:endParaRPr lang="en-CA" dirty="0">
              <a:latin typeface="Calibri" pitchFamily="34" charset="0"/>
              <a:ea typeface="Calibri" pitchFamily="34" charset="0"/>
              <a:cs typeface="Times New Roman" pitchFamily="18" charset="0"/>
            </a:endParaRPr>
          </a:p>
          <a:p>
            <a:pPr marL="0" indent="0">
              <a:buFontTx/>
              <a:buNone/>
            </a:pPr>
            <a:r>
              <a:rPr lang="en-US" dirty="0">
                <a:solidFill>
                  <a:srgbClr val="FF0000"/>
                </a:solidFill>
                <a:ea typeface="Calibri" pitchFamily="34" charset="0"/>
                <a:cs typeface="Times New Roman" pitchFamily="18" charset="0"/>
              </a:rPr>
              <a:t>I was playing around so the second program does the same thing but it finds the biggest whole number.</a:t>
            </a:r>
            <a:endParaRPr lang="en-US" dirty="0">
              <a:ea typeface="Calibri" pitchFamily="34"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152400" y="1447800"/>
            <a:ext cx="9067800" cy="4400550"/>
          </a:xfrm>
          <a:prstGeom prst="rect">
            <a:avLst/>
          </a:prstGeom>
          <a:noFill/>
          <a:ln w="9525">
            <a:noFill/>
            <a:miter lim="800000"/>
            <a:headEnd/>
            <a:tailEnd/>
          </a:ln>
        </p:spPr>
        <p:txBody>
          <a:bodyPr>
            <a:spAutoFit/>
          </a:bodyPr>
          <a:lstStyle/>
          <a:p>
            <a:pPr eaLnBrk="1" hangingPunct="1"/>
            <a:r>
              <a:rPr lang="en-CA" altLang="en-US" sz="1400" dirty="0"/>
              <a:t>Get the user’s  number  into block (</a:t>
            </a:r>
            <a:r>
              <a:rPr lang="en-CA" altLang="en-US" sz="1400" b="1" dirty="0"/>
              <a:t>name of memory block</a:t>
            </a:r>
            <a:r>
              <a:rPr lang="en-CA" altLang="en-US" sz="1400" dirty="0"/>
              <a:t>) </a:t>
            </a:r>
            <a:r>
              <a:rPr lang="en-CA" altLang="en-US" sz="1400" b="1" dirty="0">
                <a:solidFill>
                  <a:srgbClr val="FF0000"/>
                </a:solidFill>
              </a:rPr>
              <a:t>(3 bytes)</a:t>
            </a:r>
          </a:p>
          <a:p>
            <a:pPr eaLnBrk="1" hangingPunct="1"/>
            <a:endParaRPr lang="en-US" altLang="en-US" sz="1400" dirty="0"/>
          </a:p>
          <a:p>
            <a:pPr eaLnBrk="1" hangingPunct="1"/>
            <a:r>
              <a:rPr lang="en-CA" altLang="en-US" sz="1400" dirty="0"/>
              <a:t>Assign to block (</a:t>
            </a:r>
            <a:r>
              <a:rPr lang="en-CA" altLang="en-US" sz="1400" b="1" dirty="0"/>
              <a:t>name of memory block</a:t>
            </a:r>
            <a:r>
              <a:rPr lang="en-CA" altLang="en-US" sz="1400" dirty="0"/>
              <a:t>) the (</a:t>
            </a:r>
            <a:r>
              <a:rPr lang="en-CA" altLang="en-US" sz="1400" b="1" dirty="0"/>
              <a:t>sum or difference or product or quotient</a:t>
            </a:r>
            <a:r>
              <a:rPr lang="en-CA" altLang="en-US" sz="1400" dirty="0"/>
              <a:t>) of the values in blocks  (</a:t>
            </a:r>
            <a:r>
              <a:rPr lang="en-CA" altLang="en-US" sz="1400" b="1" dirty="0"/>
              <a:t>name of memory block</a:t>
            </a:r>
            <a:r>
              <a:rPr lang="en-CA" altLang="en-US" sz="1400" dirty="0"/>
              <a:t>) and </a:t>
            </a:r>
            <a:r>
              <a:rPr lang="en-US" altLang="en-US" sz="1400" dirty="0"/>
              <a:t>(</a:t>
            </a:r>
            <a:r>
              <a:rPr lang="en-US" altLang="en-US" sz="1400" b="1" dirty="0"/>
              <a:t>name of memory block</a:t>
            </a:r>
            <a:r>
              <a:rPr lang="en-US" altLang="en-US" sz="1400" dirty="0"/>
              <a:t>) </a:t>
            </a:r>
            <a:r>
              <a:rPr lang="en-CA" altLang="en-US" sz="1400" b="1" dirty="0">
                <a:solidFill>
                  <a:srgbClr val="FF0000"/>
                </a:solidFill>
              </a:rPr>
              <a:t>(4 bytes)</a:t>
            </a:r>
          </a:p>
          <a:p>
            <a:pPr eaLnBrk="1" hangingPunct="1"/>
            <a:endParaRPr lang="en-US" altLang="en-US" sz="1400" dirty="0"/>
          </a:p>
          <a:p>
            <a:pPr eaLnBrk="1" hangingPunct="1"/>
            <a:r>
              <a:rPr lang="en-CA" altLang="en-US" sz="1400" dirty="0"/>
              <a:t>Reserve block (</a:t>
            </a:r>
            <a:r>
              <a:rPr lang="en-CA" altLang="en-US" sz="1400" b="1" dirty="0"/>
              <a:t>name of memory block</a:t>
            </a:r>
            <a:r>
              <a:rPr lang="en-CA" altLang="en-US" sz="1400" dirty="0"/>
              <a:t>) </a:t>
            </a:r>
            <a:r>
              <a:rPr lang="en-CA" altLang="en-US" sz="1400" b="1" dirty="0">
                <a:solidFill>
                  <a:srgbClr val="FF0000"/>
                </a:solidFill>
              </a:rPr>
              <a:t>(1 bytes)</a:t>
            </a:r>
          </a:p>
          <a:p>
            <a:pPr eaLnBrk="1" hangingPunct="1"/>
            <a:endParaRPr lang="en-US" altLang="en-US" sz="1400" dirty="0"/>
          </a:p>
          <a:p>
            <a:pPr eaLnBrk="1" hangingPunct="1"/>
            <a:r>
              <a:rPr lang="en-CA" altLang="en-US" sz="1400" dirty="0"/>
              <a:t>Repeat instruction # (</a:t>
            </a:r>
            <a:r>
              <a:rPr lang="en-CA" altLang="en-US" sz="1400" b="1" dirty="0"/>
              <a:t>address of instruction</a:t>
            </a:r>
            <a:r>
              <a:rPr lang="en-CA" altLang="en-US" sz="1400" dirty="0"/>
              <a:t>) </a:t>
            </a:r>
            <a:r>
              <a:rPr lang="en-CA" altLang="en-US" sz="1400" b="1" dirty="0">
                <a:solidFill>
                  <a:srgbClr val="FF0000"/>
                </a:solidFill>
              </a:rPr>
              <a:t>(2 bytes)</a:t>
            </a:r>
            <a:endParaRPr lang="en-US" altLang="en-US" sz="1400" dirty="0">
              <a:solidFill>
                <a:srgbClr val="FF0000"/>
              </a:solidFill>
            </a:endParaRPr>
          </a:p>
          <a:p>
            <a:pPr eaLnBrk="1" hangingPunct="1"/>
            <a:endParaRPr lang="en-US" altLang="en-US" sz="1400" b="1" dirty="0"/>
          </a:p>
          <a:p>
            <a:pPr eaLnBrk="1" hangingPunct="1"/>
            <a:r>
              <a:rPr lang="en-CA" altLang="en-US" sz="1400" dirty="0"/>
              <a:t>Print the value of block (</a:t>
            </a:r>
            <a:r>
              <a:rPr lang="en-CA" altLang="en-US" sz="1400" b="1" dirty="0"/>
              <a:t>name of memory block</a:t>
            </a:r>
            <a:r>
              <a:rPr lang="en-CA" altLang="en-US" sz="1400" dirty="0"/>
              <a:t>) </a:t>
            </a:r>
            <a:r>
              <a:rPr lang="en-CA" altLang="en-US" sz="1400" b="1" dirty="0">
                <a:solidFill>
                  <a:srgbClr val="FF0000"/>
                </a:solidFill>
              </a:rPr>
              <a:t>(2 bytes)</a:t>
            </a:r>
            <a:endParaRPr lang="en-US" altLang="en-US" sz="1400" dirty="0">
              <a:solidFill>
                <a:srgbClr val="FF0000"/>
              </a:solidFill>
            </a:endParaRPr>
          </a:p>
          <a:p>
            <a:pPr eaLnBrk="1" hangingPunct="1"/>
            <a:endParaRPr lang="en-CA" altLang="en-US" sz="1400" dirty="0"/>
          </a:p>
          <a:p>
            <a:pPr eaLnBrk="1" hangingPunct="1"/>
            <a:r>
              <a:rPr lang="en-CA" altLang="en-US" sz="1400" dirty="0" err="1"/>
              <a:t>Goto</a:t>
            </a:r>
            <a:r>
              <a:rPr lang="en-CA" altLang="en-US" sz="1400" dirty="0"/>
              <a:t> instruction number (</a:t>
            </a:r>
            <a:r>
              <a:rPr lang="en-CA" altLang="en-US" sz="1400" b="1" dirty="0"/>
              <a:t>address of instruction</a:t>
            </a:r>
            <a:r>
              <a:rPr lang="en-CA" altLang="en-US" sz="1400" dirty="0"/>
              <a:t>) </a:t>
            </a:r>
            <a:r>
              <a:rPr lang="en-CA" altLang="en-US" sz="1400" dirty="0">
                <a:solidFill>
                  <a:srgbClr val="FF0000"/>
                </a:solidFill>
              </a:rPr>
              <a:t>(</a:t>
            </a:r>
            <a:r>
              <a:rPr lang="en-CA" altLang="en-US" sz="1400" b="1" dirty="0">
                <a:solidFill>
                  <a:srgbClr val="FF0000"/>
                </a:solidFill>
              </a:rPr>
              <a:t>1bytes)</a:t>
            </a:r>
            <a:endParaRPr lang="en-US" altLang="en-US" sz="1400" dirty="0">
              <a:solidFill>
                <a:srgbClr val="FF0000"/>
              </a:solidFill>
            </a:endParaRPr>
          </a:p>
          <a:p>
            <a:pPr eaLnBrk="1" hangingPunct="1"/>
            <a:endParaRPr lang="en-US" altLang="en-US" sz="1400" b="1" dirty="0"/>
          </a:p>
          <a:p>
            <a:pPr eaLnBrk="1" hangingPunct="1"/>
            <a:r>
              <a:rPr lang="en-CA" altLang="en-US" sz="1400" dirty="0"/>
              <a:t>Set block (</a:t>
            </a:r>
            <a:r>
              <a:rPr lang="en-CA" altLang="en-US" sz="1400" b="1" dirty="0"/>
              <a:t>name of memory block</a:t>
            </a:r>
            <a:r>
              <a:rPr lang="en-CA" altLang="en-US" sz="1400" dirty="0"/>
              <a:t>) to value (</a:t>
            </a:r>
            <a:r>
              <a:rPr lang="en-CA" altLang="en-US" sz="1400" b="1" dirty="0"/>
              <a:t>number</a:t>
            </a:r>
            <a:r>
              <a:rPr lang="en-CA" altLang="en-US" sz="1400" dirty="0"/>
              <a:t>) </a:t>
            </a:r>
            <a:r>
              <a:rPr lang="en-CA" altLang="en-US" sz="1400" b="1" dirty="0">
                <a:solidFill>
                  <a:srgbClr val="FF0000"/>
                </a:solidFill>
              </a:rPr>
              <a:t>(2 bytes)</a:t>
            </a:r>
            <a:endParaRPr lang="en-US" altLang="en-US" sz="1400" dirty="0">
              <a:solidFill>
                <a:srgbClr val="FF0000"/>
              </a:solidFill>
            </a:endParaRPr>
          </a:p>
          <a:p>
            <a:pPr eaLnBrk="1" hangingPunct="1"/>
            <a:endParaRPr lang="en-CA" altLang="en-US" sz="1400" dirty="0"/>
          </a:p>
          <a:p>
            <a:pPr eaLnBrk="1" hangingPunct="1"/>
            <a:r>
              <a:rPr lang="en-CA" altLang="en-US" sz="1400" dirty="0"/>
              <a:t>If the value of block (</a:t>
            </a:r>
            <a:r>
              <a:rPr lang="en-CA" altLang="en-US" sz="1400" b="1" dirty="0"/>
              <a:t>name of memory block</a:t>
            </a:r>
            <a:r>
              <a:rPr lang="en-CA" altLang="en-US" sz="1400" dirty="0"/>
              <a:t>) is (</a:t>
            </a:r>
            <a:r>
              <a:rPr lang="en-CA" altLang="en-US" sz="1400" b="1" dirty="0"/>
              <a:t>number</a:t>
            </a:r>
            <a:r>
              <a:rPr lang="en-CA" altLang="en-US" sz="1400" dirty="0"/>
              <a:t>) then </a:t>
            </a:r>
            <a:r>
              <a:rPr lang="en-CA" altLang="en-US" sz="1400" dirty="0" err="1"/>
              <a:t>goto</a:t>
            </a:r>
            <a:r>
              <a:rPr lang="en-CA" altLang="en-US" sz="1400" dirty="0"/>
              <a:t> instruction (</a:t>
            </a:r>
            <a:r>
              <a:rPr lang="en-CA" altLang="en-US" sz="1400" b="1" dirty="0"/>
              <a:t>address</a:t>
            </a:r>
            <a:r>
              <a:rPr lang="en-CA" altLang="en-US" sz="1400" dirty="0"/>
              <a:t>) </a:t>
            </a:r>
            <a:r>
              <a:rPr lang="en-CA" altLang="en-US" sz="1400" b="1" dirty="0">
                <a:solidFill>
                  <a:srgbClr val="FF0000"/>
                </a:solidFill>
              </a:rPr>
              <a:t>(1 byte)</a:t>
            </a:r>
            <a:endParaRPr lang="en-US" altLang="en-US" sz="1400" dirty="0">
              <a:solidFill>
                <a:srgbClr val="FF0000"/>
              </a:solidFill>
            </a:endParaRPr>
          </a:p>
          <a:p>
            <a:pPr eaLnBrk="1" hangingPunct="1"/>
            <a:endParaRPr lang="en-US" altLang="en-US" sz="1400" dirty="0"/>
          </a:p>
          <a:p>
            <a:pPr eaLnBrk="1" hangingPunct="1"/>
            <a:r>
              <a:rPr lang="en-CA" altLang="en-US" sz="1400" dirty="0"/>
              <a:t>If the value of block (</a:t>
            </a:r>
            <a:r>
              <a:rPr lang="en-CA" altLang="en-US" sz="1400" b="1" dirty="0"/>
              <a:t>name of memory block</a:t>
            </a:r>
            <a:r>
              <a:rPr lang="en-CA" altLang="en-US" sz="1400" dirty="0"/>
              <a:t>) is </a:t>
            </a:r>
            <a:r>
              <a:rPr lang="en-CA" altLang="en-US" sz="1400" b="1" dirty="0"/>
              <a:t>(&gt; or &lt; or &gt;= or &lt;= or =</a:t>
            </a:r>
            <a:r>
              <a:rPr lang="en-CA" altLang="en-US" sz="1400" dirty="0"/>
              <a:t>) than the value of block (</a:t>
            </a:r>
            <a:r>
              <a:rPr lang="en-CA" altLang="en-US" sz="1400" b="1" dirty="0"/>
              <a:t>name of memory block</a:t>
            </a:r>
            <a:r>
              <a:rPr lang="en-CA" altLang="en-US" sz="1400" dirty="0"/>
              <a:t>) then </a:t>
            </a:r>
            <a:r>
              <a:rPr lang="en-CA" altLang="en-US" sz="1400" dirty="0" err="1"/>
              <a:t>goto</a:t>
            </a:r>
            <a:r>
              <a:rPr lang="en-CA" altLang="en-US" sz="1400" dirty="0"/>
              <a:t> instruction (</a:t>
            </a:r>
            <a:r>
              <a:rPr lang="en-CA" altLang="en-US" sz="1400" b="1" dirty="0"/>
              <a:t>address</a:t>
            </a:r>
            <a:r>
              <a:rPr lang="en-CA" altLang="en-US" sz="1400" dirty="0"/>
              <a:t>) </a:t>
            </a:r>
            <a:r>
              <a:rPr lang="en-CA" altLang="en-US" sz="1400" b="1" dirty="0">
                <a:solidFill>
                  <a:srgbClr val="FF0000"/>
                </a:solidFill>
              </a:rPr>
              <a:t>(3 bytes)</a:t>
            </a:r>
            <a:endParaRPr lang="en-US" altLang="en-US" sz="1400" dirty="0">
              <a:solidFill>
                <a:srgbClr val="FF0000"/>
              </a:solidFill>
            </a:endParaRPr>
          </a:p>
          <a:p>
            <a:pPr eaLnBrk="1" hangingPunct="1"/>
            <a:endParaRPr lang="en-US" altLang="en-US" sz="1400" dirty="0"/>
          </a:p>
        </p:txBody>
      </p:sp>
      <p:sp>
        <p:nvSpPr>
          <p:cNvPr id="17411" name="TextBox 1"/>
          <p:cNvSpPr txBox="1">
            <a:spLocks noChangeArrowheads="1"/>
          </p:cNvSpPr>
          <p:nvPr/>
        </p:nvSpPr>
        <p:spPr bwMode="auto">
          <a:xfrm>
            <a:off x="1066800" y="381000"/>
            <a:ext cx="6400800" cy="369888"/>
          </a:xfrm>
          <a:prstGeom prst="rect">
            <a:avLst/>
          </a:prstGeom>
          <a:noFill/>
          <a:ln w="9525">
            <a:noFill/>
            <a:miter lim="800000"/>
            <a:headEnd/>
            <a:tailEnd/>
          </a:ln>
        </p:spPr>
        <p:txBody>
          <a:bodyPr>
            <a:spAutoFit/>
          </a:bodyPr>
          <a:lstStyle/>
          <a:p>
            <a:pPr algn="ctr" eaLnBrk="1" hangingPunct="1"/>
            <a:r>
              <a:rPr lang="en-US" altLang="en-US" b="1"/>
              <a:t>The K Programming Language Instruction Set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54BB69D-B780-4D7F-8A71-B628B301AA75}"/>
              </a:ext>
            </a:extLst>
          </p:cNvPr>
          <p:cNvGraphicFramePr>
            <a:graphicFrameLocks noGrp="1"/>
          </p:cNvGraphicFramePr>
          <p:nvPr>
            <p:ph idx="1"/>
            <p:extLst>
              <p:ext uri="{D42A27DB-BD31-4B8C-83A1-F6EECF244321}">
                <p14:modId xmlns:p14="http://schemas.microsoft.com/office/powerpoint/2010/main" val="3074349018"/>
              </p:ext>
            </p:extLst>
          </p:nvPr>
        </p:nvGraphicFramePr>
        <p:xfrm>
          <a:off x="457200" y="533400"/>
          <a:ext cx="8229600" cy="60960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67818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tblGrid>
              <a:tr h="508000">
                <a:tc>
                  <a:txBody>
                    <a:bodyPr/>
                    <a:lstStyle/>
                    <a:p>
                      <a:r>
                        <a:rPr lang="en-CA" dirty="0"/>
                        <a:t>Address</a:t>
                      </a:r>
                    </a:p>
                  </a:txBody>
                  <a:tcPr/>
                </a:tc>
                <a:tc>
                  <a:txBody>
                    <a:bodyPr/>
                    <a:lstStyle/>
                    <a:p>
                      <a:r>
                        <a:rPr lang="en-CA" dirty="0"/>
                        <a:t>Written</a:t>
                      </a:r>
                      <a:r>
                        <a:rPr lang="en-CA" baseline="0" dirty="0"/>
                        <a:t> Instruction</a:t>
                      </a:r>
                      <a:endParaRPr lang="en-CA" dirty="0"/>
                    </a:p>
                  </a:txBody>
                  <a:tcPr/>
                </a:tc>
                <a:tc>
                  <a:txBody>
                    <a:bodyPr/>
                    <a:lstStyle/>
                    <a:p>
                      <a:endParaRPr lang="en-CA" dirty="0"/>
                    </a:p>
                  </a:txBody>
                  <a:tcPr/>
                </a:tc>
                <a:extLst>
                  <a:ext uri="{0D108BD9-81ED-4DB2-BD59-A6C34878D82A}">
                    <a16:rowId xmlns:a16="http://schemas.microsoft.com/office/drawing/2014/main" val="10000"/>
                  </a:ext>
                </a:extLst>
              </a:tr>
              <a:tr h="508000">
                <a:tc>
                  <a:txBody>
                    <a:bodyPr/>
                    <a:lstStyle/>
                    <a:p>
                      <a:r>
                        <a:rPr lang="en-CA" dirty="0"/>
                        <a:t>1</a:t>
                      </a:r>
                    </a:p>
                  </a:txBody>
                  <a:tcPr/>
                </a:tc>
                <a:tc>
                  <a:txBody>
                    <a:bodyPr/>
                    <a:lstStyle/>
                    <a:p>
                      <a:r>
                        <a:rPr lang="en-CA" sz="1800" dirty="0"/>
                        <a:t>Reserve block </a:t>
                      </a:r>
                      <a:r>
                        <a:rPr lang="en-CA" sz="1800" b="1" dirty="0"/>
                        <a:t>(A)</a:t>
                      </a:r>
                      <a:endParaRPr lang="en-CA" sz="1800" dirty="0"/>
                    </a:p>
                  </a:txBody>
                  <a:tcPr marT="45718" marB="45718"/>
                </a:tc>
                <a:tc>
                  <a:txBody>
                    <a:bodyPr/>
                    <a:lstStyle/>
                    <a:p>
                      <a:endParaRPr lang="en-CA"/>
                    </a:p>
                  </a:txBody>
                  <a:tcPr/>
                </a:tc>
                <a:extLst>
                  <a:ext uri="{0D108BD9-81ED-4DB2-BD59-A6C34878D82A}">
                    <a16:rowId xmlns:a16="http://schemas.microsoft.com/office/drawing/2014/main" val="10001"/>
                  </a:ext>
                </a:extLst>
              </a:tr>
              <a:tr h="508000">
                <a:tc>
                  <a:txBody>
                    <a:bodyPr/>
                    <a:lstStyle/>
                    <a:p>
                      <a:r>
                        <a:rPr lang="en-CA" dirty="0"/>
                        <a:t>2</a:t>
                      </a:r>
                    </a:p>
                  </a:txBody>
                  <a:tcPr/>
                </a:tc>
                <a:tc>
                  <a:txBody>
                    <a:bodyPr/>
                    <a:lstStyle/>
                    <a:p>
                      <a:r>
                        <a:rPr lang="en-CA" sz="1800" dirty="0"/>
                        <a:t>Reserve block </a:t>
                      </a:r>
                      <a:r>
                        <a:rPr lang="en-CA" sz="1800" b="1" dirty="0"/>
                        <a:t>(B)</a:t>
                      </a:r>
                    </a:p>
                  </a:txBody>
                  <a:tcPr marT="45718" marB="45718"/>
                </a:tc>
                <a:tc>
                  <a:txBody>
                    <a:bodyPr/>
                    <a:lstStyle/>
                    <a:p>
                      <a:endParaRPr lang="en-CA" dirty="0"/>
                    </a:p>
                  </a:txBody>
                  <a:tcPr/>
                </a:tc>
                <a:extLst>
                  <a:ext uri="{0D108BD9-81ED-4DB2-BD59-A6C34878D82A}">
                    <a16:rowId xmlns:a16="http://schemas.microsoft.com/office/drawing/2014/main" val="10002"/>
                  </a:ext>
                </a:extLst>
              </a:tr>
              <a:tr h="508000">
                <a:tc>
                  <a:txBody>
                    <a:bodyPr/>
                    <a:lstStyle/>
                    <a:p>
                      <a:r>
                        <a:rPr lang="en-CA" dirty="0"/>
                        <a:t>3</a:t>
                      </a:r>
                    </a:p>
                  </a:txBody>
                  <a:tcPr/>
                </a:tc>
                <a:tc>
                  <a:txBody>
                    <a:bodyPr/>
                    <a:lstStyle/>
                    <a:p>
                      <a:r>
                        <a:rPr lang="en-CA" sz="1800" dirty="0"/>
                        <a:t>Reserve block </a:t>
                      </a:r>
                      <a:r>
                        <a:rPr lang="en-CA" sz="1800" b="1" dirty="0"/>
                        <a:t>(C)</a:t>
                      </a:r>
                      <a:endParaRPr lang="en-CA" sz="1800" dirty="0"/>
                    </a:p>
                  </a:txBody>
                  <a:tcPr marT="45718" marB="45718"/>
                </a:tc>
                <a:tc>
                  <a:txBody>
                    <a:bodyPr/>
                    <a:lstStyle/>
                    <a:p>
                      <a:endParaRPr lang="en-CA" dirty="0"/>
                    </a:p>
                  </a:txBody>
                  <a:tcPr/>
                </a:tc>
                <a:extLst>
                  <a:ext uri="{0D108BD9-81ED-4DB2-BD59-A6C34878D82A}">
                    <a16:rowId xmlns:a16="http://schemas.microsoft.com/office/drawing/2014/main" val="10003"/>
                  </a:ext>
                </a:extLst>
              </a:tr>
              <a:tr h="508000">
                <a:tc>
                  <a:txBody>
                    <a:bodyPr/>
                    <a:lstStyle/>
                    <a:p>
                      <a:r>
                        <a:rPr lang="en-CA" dirty="0"/>
                        <a:t>4</a:t>
                      </a:r>
                    </a:p>
                  </a:txBody>
                  <a:tcPr/>
                </a:tc>
                <a:tc>
                  <a:txBody>
                    <a:bodyPr/>
                    <a:lstStyle/>
                    <a:p>
                      <a:r>
                        <a:rPr lang="en-CA" sz="1800" dirty="0"/>
                        <a:t>Get the user’s number into block </a:t>
                      </a:r>
                      <a:r>
                        <a:rPr lang="en-CA" sz="1800" b="1" dirty="0"/>
                        <a:t>(A)</a:t>
                      </a:r>
                      <a:endParaRPr lang="en-CA" sz="1800" dirty="0"/>
                    </a:p>
                  </a:txBody>
                  <a:tcPr marT="45718" marB="45718"/>
                </a:tc>
                <a:tc>
                  <a:txBody>
                    <a:bodyPr/>
                    <a:lstStyle/>
                    <a:p>
                      <a:endParaRPr lang="en-CA" dirty="0"/>
                    </a:p>
                  </a:txBody>
                  <a:tcPr/>
                </a:tc>
                <a:extLst>
                  <a:ext uri="{0D108BD9-81ED-4DB2-BD59-A6C34878D82A}">
                    <a16:rowId xmlns:a16="http://schemas.microsoft.com/office/drawing/2014/main" val="10004"/>
                  </a:ext>
                </a:extLst>
              </a:tr>
              <a:tr h="508000">
                <a:tc>
                  <a:txBody>
                    <a:bodyPr/>
                    <a:lstStyle/>
                    <a:p>
                      <a:r>
                        <a:rPr lang="en-CA"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t>Get the user’s number into block </a:t>
                      </a:r>
                      <a:r>
                        <a:rPr lang="en-CA" sz="1800" b="1" dirty="0"/>
                        <a:t>(B)</a:t>
                      </a:r>
                      <a:endParaRPr lang="en-CA" sz="1800" dirty="0"/>
                    </a:p>
                  </a:txBody>
                  <a:tcPr marT="45718" marB="45718"/>
                </a:tc>
                <a:tc>
                  <a:txBody>
                    <a:bodyPr/>
                    <a:lstStyle/>
                    <a:p>
                      <a:endParaRPr lang="en-CA"/>
                    </a:p>
                  </a:txBody>
                  <a:tcPr/>
                </a:tc>
                <a:extLst>
                  <a:ext uri="{0D108BD9-81ED-4DB2-BD59-A6C34878D82A}">
                    <a16:rowId xmlns:a16="http://schemas.microsoft.com/office/drawing/2014/main" val="10005"/>
                  </a:ext>
                </a:extLst>
              </a:tr>
              <a:tr h="508000">
                <a:tc>
                  <a:txBody>
                    <a:bodyPr/>
                    <a:lstStyle/>
                    <a:p>
                      <a:r>
                        <a:rPr lang="en-CA" dirty="0"/>
                        <a:t>6</a:t>
                      </a:r>
                    </a:p>
                  </a:txBody>
                  <a:tcPr/>
                </a:tc>
                <a:tc>
                  <a:txBody>
                    <a:bodyPr/>
                    <a:lstStyle/>
                    <a:p>
                      <a:r>
                        <a:rPr lang="en-CA" dirty="0"/>
                        <a:t>Assign to block </a:t>
                      </a:r>
                      <a:r>
                        <a:rPr lang="en-CA" b="1" dirty="0"/>
                        <a:t>(C) </a:t>
                      </a:r>
                      <a:r>
                        <a:rPr lang="en-CA" b="0" dirty="0"/>
                        <a:t> the quotient of </a:t>
                      </a:r>
                      <a:r>
                        <a:rPr lang="en-CA" b="1" dirty="0"/>
                        <a:t>(B) </a:t>
                      </a:r>
                      <a:r>
                        <a:rPr lang="en-CA" b="0" dirty="0"/>
                        <a:t> and </a:t>
                      </a:r>
                      <a:r>
                        <a:rPr lang="en-CA" b="1" dirty="0"/>
                        <a:t>(A).</a:t>
                      </a:r>
                      <a:endParaRPr lang="en-CA" dirty="0"/>
                    </a:p>
                  </a:txBody>
                  <a:tcPr/>
                </a:tc>
                <a:tc>
                  <a:txBody>
                    <a:bodyPr/>
                    <a:lstStyle/>
                    <a:p>
                      <a:endParaRPr lang="en-CA"/>
                    </a:p>
                  </a:txBody>
                  <a:tcPr/>
                </a:tc>
                <a:extLst>
                  <a:ext uri="{0D108BD9-81ED-4DB2-BD59-A6C34878D82A}">
                    <a16:rowId xmlns:a16="http://schemas.microsoft.com/office/drawing/2014/main" val="10006"/>
                  </a:ext>
                </a:extLst>
              </a:tr>
              <a:tr h="508000">
                <a:tc>
                  <a:txBody>
                    <a:bodyPr/>
                    <a:lstStyle/>
                    <a:p>
                      <a:r>
                        <a:rPr lang="en-CA" dirty="0"/>
                        <a:t>7</a:t>
                      </a:r>
                    </a:p>
                  </a:txBody>
                  <a:tcPr/>
                </a:tc>
                <a:tc>
                  <a:txBody>
                    <a:bodyPr/>
                    <a:lstStyle/>
                    <a:p>
                      <a:endParaRPr lang="en-CA" dirty="0"/>
                    </a:p>
                  </a:txBody>
                  <a:tcPr/>
                </a:tc>
                <a:tc>
                  <a:txBody>
                    <a:bodyPr/>
                    <a:lstStyle/>
                    <a:p>
                      <a:endParaRPr lang="en-CA"/>
                    </a:p>
                  </a:txBody>
                  <a:tcPr/>
                </a:tc>
                <a:extLst>
                  <a:ext uri="{0D108BD9-81ED-4DB2-BD59-A6C34878D82A}">
                    <a16:rowId xmlns:a16="http://schemas.microsoft.com/office/drawing/2014/main" val="10007"/>
                  </a:ext>
                </a:extLst>
              </a:tr>
              <a:tr h="508000">
                <a:tc>
                  <a:txBody>
                    <a:bodyPr/>
                    <a:lstStyle/>
                    <a:p>
                      <a:r>
                        <a:rPr lang="en-CA" dirty="0"/>
                        <a:t>8</a:t>
                      </a:r>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0008"/>
                  </a:ext>
                </a:extLst>
              </a:tr>
              <a:tr h="508000">
                <a:tc>
                  <a:txBody>
                    <a:bodyPr/>
                    <a:lstStyle/>
                    <a:p>
                      <a:r>
                        <a:rPr lang="en-CA" dirty="0"/>
                        <a:t>9</a:t>
                      </a:r>
                    </a:p>
                  </a:txBody>
                  <a:tcPr/>
                </a:tc>
                <a:tc>
                  <a:txBody>
                    <a:bodyPr/>
                    <a:lstStyle/>
                    <a:p>
                      <a:endParaRPr lang="en-CA" dirty="0"/>
                    </a:p>
                  </a:txBody>
                  <a:tcPr/>
                </a:tc>
                <a:tc>
                  <a:txBody>
                    <a:bodyPr/>
                    <a:lstStyle/>
                    <a:p>
                      <a:endParaRPr lang="en-CA"/>
                    </a:p>
                  </a:txBody>
                  <a:tcPr/>
                </a:tc>
                <a:extLst>
                  <a:ext uri="{0D108BD9-81ED-4DB2-BD59-A6C34878D82A}">
                    <a16:rowId xmlns:a16="http://schemas.microsoft.com/office/drawing/2014/main" val="10009"/>
                  </a:ext>
                </a:extLst>
              </a:tr>
              <a:tr h="508000">
                <a:tc>
                  <a:txBody>
                    <a:bodyPr/>
                    <a:lstStyle/>
                    <a:p>
                      <a:r>
                        <a:rPr lang="en-CA" dirty="0"/>
                        <a:t>10</a:t>
                      </a:r>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0010"/>
                  </a:ext>
                </a:extLst>
              </a:tr>
              <a:tr h="508000">
                <a:tc>
                  <a:txBody>
                    <a:bodyPr/>
                    <a:lstStyle/>
                    <a:p>
                      <a:r>
                        <a:rPr lang="en-CA" dirty="0"/>
                        <a:t>11</a:t>
                      </a:r>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815023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3400"/>
          <a:ext cx="8229600" cy="60960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67818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tblGrid>
              <a:tr h="508000">
                <a:tc>
                  <a:txBody>
                    <a:bodyPr/>
                    <a:lstStyle/>
                    <a:p>
                      <a:r>
                        <a:rPr lang="en-CA" dirty="0"/>
                        <a:t>Address</a:t>
                      </a:r>
                    </a:p>
                  </a:txBody>
                  <a:tcPr/>
                </a:tc>
                <a:tc>
                  <a:txBody>
                    <a:bodyPr/>
                    <a:lstStyle/>
                    <a:p>
                      <a:r>
                        <a:rPr lang="en-CA" dirty="0"/>
                        <a:t>Written</a:t>
                      </a:r>
                      <a:r>
                        <a:rPr lang="en-CA" baseline="0" dirty="0"/>
                        <a:t> Instruction</a:t>
                      </a:r>
                      <a:endParaRPr lang="en-CA" dirty="0"/>
                    </a:p>
                  </a:txBody>
                  <a:tcPr/>
                </a:tc>
                <a:tc>
                  <a:txBody>
                    <a:bodyPr/>
                    <a:lstStyle/>
                    <a:p>
                      <a:endParaRPr lang="en-CA" dirty="0"/>
                    </a:p>
                  </a:txBody>
                  <a:tcPr/>
                </a:tc>
                <a:extLst>
                  <a:ext uri="{0D108BD9-81ED-4DB2-BD59-A6C34878D82A}">
                    <a16:rowId xmlns:a16="http://schemas.microsoft.com/office/drawing/2014/main" val="10000"/>
                  </a:ext>
                </a:extLst>
              </a:tr>
              <a:tr h="508000">
                <a:tc>
                  <a:txBody>
                    <a:bodyPr/>
                    <a:lstStyle/>
                    <a:p>
                      <a:r>
                        <a:rPr lang="en-CA" dirty="0"/>
                        <a:t>1</a:t>
                      </a:r>
                    </a:p>
                  </a:txBody>
                  <a:tcPr/>
                </a:tc>
                <a:tc>
                  <a:txBody>
                    <a:bodyPr/>
                    <a:lstStyle/>
                    <a:p>
                      <a:endParaRPr lang="en-CA" dirty="0"/>
                    </a:p>
                  </a:txBody>
                  <a:tcPr/>
                </a:tc>
                <a:tc>
                  <a:txBody>
                    <a:bodyPr/>
                    <a:lstStyle/>
                    <a:p>
                      <a:endParaRPr lang="en-CA"/>
                    </a:p>
                  </a:txBody>
                  <a:tcPr/>
                </a:tc>
                <a:extLst>
                  <a:ext uri="{0D108BD9-81ED-4DB2-BD59-A6C34878D82A}">
                    <a16:rowId xmlns:a16="http://schemas.microsoft.com/office/drawing/2014/main" val="10001"/>
                  </a:ext>
                </a:extLst>
              </a:tr>
              <a:tr h="508000">
                <a:tc>
                  <a:txBody>
                    <a:bodyPr/>
                    <a:lstStyle/>
                    <a:p>
                      <a:r>
                        <a:rPr lang="en-CA" dirty="0"/>
                        <a:t>2</a:t>
                      </a:r>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10002"/>
                  </a:ext>
                </a:extLst>
              </a:tr>
              <a:tr h="508000">
                <a:tc>
                  <a:txBody>
                    <a:bodyPr/>
                    <a:lstStyle/>
                    <a:p>
                      <a:r>
                        <a:rPr lang="en-CA" dirty="0"/>
                        <a:t>3</a:t>
                      </a:r>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0003"/>
                  </a:ext>
                </a:extLst>
              </a:tr>
              <a:tr h="508000">
                <a:tc>
                  <a:txBody>
                    <a:bodyPr/>
                    <a:lstStyle/>
                    <a:p>
                      <a:r>
                        <a:rPr lang="en-CA" dirty="0"/>
                        <a:t>4</a:t>
                      </a:r>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0004"/>
                  </a:ext>
                </a:extLst>
              </a:tr>
              <a:tr h="508000">
                <a:tc>
                  <a:txBody>
                    <a:bodyPr/>
                    <a:lstStyle/>
                    <a:p>
                      <a:r>
                        <a:rPr lang="en-CA" dirty="0"/>
                        <a:t>5</a:t>
                      </a:r>
                    </a:p>
                  </a:txBody>
                  <a:tcPr/>
                </a:tc>
                <a:tc>
                  <a:txBody>
                    <a:bodyPr/>
                    <a:lstStyle/>
                    <a:p>
                      <a:endParaRPr lang="en-CA" dirty="0"/>
                    </a:p>
                  </a:txBody>
                  <a:tcPr/>
                </a:tc>
                <a:tc>
                  <a:txBody>
                    <a:bodyPr/>
                    <a:lstStyle/>
                    <a:p>
                      <a:endParaRPr lang="en-CA"/>
                    </a:p>
                  </a:txBody>
                  <a:tcPr/>
                </a:tc>
                <a:extLst>
                  <a:ext uri="{0D108BD9-81ED-4DB2-BD59-A6C34878D82A}">
                    <a16:rowId xmlns:a16="http://schemas.microsoft.com/office/drawing/2014/main" val="10005"/>
                  </a:ext>
                </a:extLst>
              </a:tr>
              <a:tr h="508000">
                <a:tc>
                  <a:txBody>
                    <a:bodyPr/>
                    <a:lstStyle/>
                    <a:p>
                      <a:r>
                        <a:rPr lang="en-CA" dirty="0"/>
                        <a:t>6</a:t>
                      </a:r>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0006"/>
                  </a:ext>
                </a:extLst>
              </a:tr>
              <a:tr h="508000">
                <a:tc>
                  <a:txBody>
                    <a:bodyPr/>
                    <a:lstStyle/>
                    <a:p>
                      <a:r>
                        <a:rPr lang="en-CA" dirty="0"/>
                        <a:t>7</a:t>
                      </a:r>
                    </a:p>
                  </a:txBody>
                  <a:tcPr/>
                </a:tc>
                <a:tc>
                  <a:txBody>
                    <a:bodyPr/>
                    <a:lstStyle/>
                    <a:p>
                      <a:endParaRPr lang="en-CA" dirty="0"/>
                    </a:p>
                  </a:txBody>
                  <a:tcPr/>
                </a:tc>
                <a:tc>
                  <a:txBody>
                    <a:bodyPr/>
                    <a:lstStyle/>
                    <a:p>
                      <a:endParaRPr lang="en-CA"/>
                    </a:p>
                  </a:txBody>
                  <a:tcPr/>
                </a:tc>
                <a:extLst>
                  <a:ext uri="{0D108BD9-81ED-4DB2-BD59-A6C34878D82A}">
                    <a16:rowId xmlns:a16="http://schemas.microsoft.com/office/drawing/2014/main" val="10007"/>
                  </a:ext>
                </a:extLst>
              </a:tr>
              <a:tr h="508000">
                <a:tc>
                  <a:txBody>
                    <a:bodyPr/>
                    <a:lstStyle/>
                    <a:p>
                      <a:r>
                        <a:rPr lang="en-CA" dirty="0"/>
                        <a:t>8</a:t>
                      </a:r>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10008"/>
                  </a:ext>
                </a:extLst>
              </a:tr>
              <a:tr h="508000">
                <a:tc>
                  <a:txBody>
                    <a:bodyPr/>
                    <a:lstStyle/>
                    <a:p>
                      <a:r>
                        <a:rPr lang="en-CA" dirty="0"/>
                        <a:t>9</a:t>
                      </a:r>
                    </a:p>
                  </a:txBody>
                  <a:tcPr/>
                </a:tc>
                <a:tc>
                  <a:txBody>
                    <a:bodyPr/>
                    <a:lstStyle/>
                    <a:p>
                      <a:endParaRPr lang="en-CA" dirty="0"/>
                    </a:p>
                  </a:txBody>
                  <a:tcPr/>
                </a:tc>
                <a:tc>
                  <a:txBody>
                    <a:bodyPr/>
                    <a:lstStyle/>
                    <a:p>
                      <a:endParaRPr lang="en-CA"/>
                    </a:p>
                  </a:txBody>
                  <a:tcPr/>
                </a:tc>
                <a:extLst>
                  <a:ext uri="{0D108BD9-81ED-4DB2-BD59-A6C34878D82A}">
                    <a16:rowId xmlns:a16="http://schemas.microsoft.com/office/drawing/2014/main" val="10009"/>
                  </a:ext>
                </a:extLst>
              </a:tr>
              <a:tr h="508000">
                <a:tc>
                  <a:txBody>
                    <a:bodyPr/>
                    <a:lstStyle/>
                    <a:p>
                      <a:r>
                        <a:rPr lang="en-CA" dirty="0"/>
                        <a:t>10</a:t>
                      </a:r>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0010"/>
                  </a:ext>
                </a:extLst>
              </a:tr>
              <a:tr h="508000">
                <a:tc>
                  <a:txBody>
                    <a:bodyPr/>
                    <a:lstStyle/>
                    <a:p>
                      <a:r>
                        <a:rPr lang="en-CA" dirty="0"/>
                        <a:t>11</a:t>
                      </a:r>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10011"/>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194308935"/>
              </p:ext>
            </p:extLst>
          </p:nvPr>
        </p:nvGraphicFramePr>
        <p:xfrm>
          <a:off x="381000" y="152400"/>
          <a:ext cx="8229600" cy="7304824"/>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640075">
                <a:tc>
                  <a:txBody>
                    <a:bodyPr/>
                    <a:lstStyle/>
                    <a:p>
                      <a:r>
                        <a:rPr lang="en-CA" sz="1800" dirty="0" err="1"/>
                        <a:t>AddressA</a:t>
                      </a:r>
                      <a:endParaRPr lang="en-CA" sz="1800" dirty="0"/>
                    </a:p>
                  </a:txBody>
                  <a:tcPr marT="45718" marB="45718"/>
                </a:tc>
                <a:tc>
                  <a:txBody>
                    <a:bodyPr/>
                    <a:lstStyle/>
                    <a:p>
                      <a:r>
                        <a:rPr lang="en-CA" sz="1800" dirty="0"/>
                        <a:t>Written</a:t>
                      </a:r>
                      <a:r>
                        <a:rPr lang="en-CA" sz="1800" baseline="0" dirty="0"/>
                        <a:t> Instruction</a:t>
                      </a:r>
                      <a:endParaRPr lang="en-CA" sz="1800" dirty="0"/>
                    </a:p>
                  </a:txBody>
                  <a:tcPr marT="45718" marB="45718"/>
                </a:tc>
                <a:tc>
                  <a:txBody>
                    <a:bodyPr/>
                    <a:lstStyle/>
                    <a:p>
                      <a:r>
                        <a:rPr lang="en-CA" sz="1800" dirty="0"/>
                        <a:t>Bytes</a:t>
                      </a:r>
                      <a:r>
                        <a:rPr lang="en-CA" sz="1800" baseline="0" dirty="0"/>
                        <a:t> Used</a:t>
                      </a:r>
                      <a:endParaRPr lang="en-CA" sz="1800" dirty="0"/>
                    </a:p>
                  </a:txBody>
                  <a:tcPr marT="45718" marB="45718"/>
                </a:tc>
                <a:extLst>
                  <a:ext uri="{0D108BD9-81ED-4DB2-BD59-A6C34878D82A}">
                    <a16:rowId xmlns:a16="http://schemas.microsoft.com/office/drawing/2014/main" val="10000"/>
                  </a:ext>
                </a:extLst>
              </a:tr>
              <a:tr h="507972">
                <a:tc>
                  <a:txBody>
                    <a:bodyPr/>
                    <a:lstStyle/>
                    <a:p>
                      <a:r>
                        <a:rPr lang="en-CA" sz="1800" dirty="0"/>
                        <a:t>1</a:t>
                      </a:r>
                    </a:p>
                  </a:txBody>
                  <a:tcPr marT="45718" marB="45718"/>
                </a:tc>
                <a:tc>
                  <a:txBody>
                    <a:bodyPr/>
                    <a:lstStyle/>
                    <a:p>
                      <a:r>
                        <a:rPr lang="en-CA" sz="1800" dirty="0"/>
                        <a:t>Reserve block </a:t>
                      </a:r>
                      <a:r>
                        <a:rPr lang="en-CA" sz="1800" b="1" dirty="0"/>
                        <a:t>(A)</a:t>
                      </a:r>
                      <a:endParaRPr lang="en-CA" sz="1800" dirty="0"/>
                    </a:p>
                  </a:txBody>
                  <a:tcPr marT="45718" marB="45718"/>
                </a:tc>
                <a:tc>
                  <a:txBody>
                    <a:bodyPr/>
                    <a:lstStyle/>
                    <a:p>
                      <a:endParaRPr lang="en-CA" sz="1800" dirty="0"/>
                    </a:p>
                  </a:txBody>
                  <a:tcPr marT="45718" marB="45718"/>
                </a:tc>
                <a:extLst>
                  <a:ext uri="{0D108BD9-81ED-4DB2-BD59-A6C34878D82A}">
                    <a16:rowId xmlns:a16="http://schemas.microsoft.com/office/drawing/2014/main" val="10001"/>
                  </a:ext>
                </a:extLst>
              </a:tr>
              <a:tr h="507972">
                <a:tc>
                  <a:txBody>
                    <a:bodyPr/>
                    <a:lstStyle/>
                    <a:p>
                      <a:r>
                        <a:rPr lang="en-CA" sz="1800" dirty="0"/>
                        <a:t>2</a:t>
                      </a:r>
                    </a:p>
                  </a:txBody>
                  <a:tcPr marT="45718" marB="45718"/>
                </a:tc>
                <a:tc>
                  <a:txBody>
                    <a:bodyPr/>
                    <a:lstStyle/>
                    <a:p>
                      <a:r>
                        <a:rPr lang="en-CA" sz="1800" dirty="0"/>
                        <a:t>Reserve block </a:t>
                      </a:r>
                      <a:r>
                        <a:rPr lang="en-CA" sz="1800" b="1" dirty="0"/>
                        <a:t>(B)</a:t>
                      </a:r>
                    </a:p>
                  </a:txBody>
                  <a:tcPr marT="45718" marB="45718"/>
                </a:tc>
                <a:tc>
                  <a:txBody>
                    <a:bodyPr/>
                    <a:lstStyle/>
                    <a:p>
                      <a:endParaRPr lang="en-CA" sz="1800" dirty="0"/>
                    </a:p>
                  </a:txBody>
                  <a:tcPr marT="45718" marB="45718"/>
                </a:tc>
                <a:extLst>
                  <a:ext uri="{0D108BD9-81ED-4DB2-BD59-A6C34878D82A}">
                    <a16:rowId xmlns:a16="http://schemas.microsoft.com/office/drawing/2014/main" val="10002"/>
                  </a:ext>
                </a:extLst>
              </a:tr>
              <a:tr h="507972">
                <a:tc>
                  <a:txBody>
                    <a:bodyPr/>
                    <a:lstStyle/>
                    <a:p>
                      <a:r>
                        <a:rPr lang="en-CA" sz="1800" dirty="0"/>
                        <a:t>3</a:t>
                      </a:r>
                    </a:p>
                  </a:txBody>
                  <a:tcPr marT="45718" marB="45718"/>
                </a:tc>
                <a:tc>
                  <a:txBody>
                    <a:bodyPr/>
                    <a:lstStyle/>
                    <a:p>
                      <a:r>
                        <a:rPr lang="en-CA" sz="1800" dirty="0"/>
                        <a:t>Reserve block </a:t>
                      </a:r>
                      <a:r>
                        <a:rPr lang="en-CA" sz="1800" b="1" dirty="0"/>
                        <a:t>(C)</a:t>
                      </a:r>
                      <a:endParaRPr lang="en-CA" sz="1800" dirty="0"/>
                    </a:p>
                  </a:txBody>
                  <a:tcPr marT="45718" marB="45718"/>
                </a:tc>
                <a:tc>
                  <a:txBody>
                    <a:bodyPr/>
                    <a:lstStyle/>
                    <a:p>
                      <a:endParaRPr lang="en-CA" sz="1800" dirty="0"/>
                    </a:p>
                  </a:txBody>
                  <a:tcPr marT="45718" marB="45718"/>
                </a:tc>
                <a:extLst>
                  <a:ext uri="{0D108BD9-81ED-4DB2-BD59-A6C34878D82A}">
                    <a16:rowId xmlns:a16="http://schemas.microsoft.com/office/drawing/2014/main" val="10003"/>
                  </a:ext>
                </a:extLst>
              </a:tr>
              <a:tr h="507972">
                <a:tc>
                  <a:txBody>
                    <a:bodyPr/>
                    <a:lstStyle/>
                    <a:p>
                      <a:r>
                        <a:rPr lang="en-CA" sz="1800" dirty="0"/>
                        <a:t>4</a:t>
                      </a:r>
                    </a:p>
                  </a:txBody>
                  <a:tcPr marT="45718" marB="45718"/>
                </a:tc>
                <a:tc>
                  <a:txBody>
                    <a:bodyPr/>
                    <a:lstStyle/>
                    <a:p>
                      <a:r>
                        <a:rPr lang="en-CA" sz="1800" dirty="0"/>
                        <a:t>Get the user’s number into block </a:t>
                      </a:r>
                      <a:r>
                        <a:rPr lang="en-CA" sz="1800" b="1" dirty="0"/>
                        <a:t>(A)</a:t>
                      </a:r>
                      <a:endParaRPr lang="en-CA" sz="1800" dirty="0"/>
                    </a:p>
                  </a:txBody>
                  <a:tcPr marT="45718" marB="45718"/>
                </a:tc>
                <a:tc>
                  <a:txBody>
                    <a:bodyPr/>
                    <a:lstStyle/>
                    <a:p>
                      <a:endParaRPr lang="en-CA" sz="1800" dirty="0"/>
                    </a:p>
                  </a:txBody>
                  <a:tcPr marT="45718" marB="45718"/>
                </a:tc>
                <a:extLst>
                  <a:ext uri="{0D108BD9-81ED-4DB2-BD59-A6C34878D82A}">
                    <a16:rowId xmlns:a16="http://schemas.microsoft.com/office/drawing/2014/main" val="10004"/>
                  </a:ext>
                </a:extLst>
              </a:tr>
              <a:tr h="507972">
                <a:tc>
                  <a:txBody>
                    <a:bodyPr/>
                    <a:lstStyle/>
                    <a:p>
                      <a:r>
                        <a:rPr lang="en-CA" sz="1800" dirty="0"/>
                        <a:t>5</a:t>
                      </a:r>
                    </a:p>
                  </a:txBody>
                  <a:tcPr marT="45718" marB="457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t>Get the user’s number into block </a:t>
                      </a:r>
                      <a:r>
                        <a:rPr lang="en-CA" sz="1800" b="1" dirty="0"/>
                        <a:t>(B)</a:t>
                      </a:r>
                      <a:endParaRPr lang="en-CA" sz="1800" dirty="0"/>
                    </a:p>
                    <a:p>
                      <a:endParaRPr lang="en-CA" sz="1800" dirty="0"/>
                    </a:p>
                  </a:txBody>
                  <a:tcPr marT="45718" marB="45718"/>
                </a:tc>
                <a:tc>
                  <a:txBody>
                    <a:bodyPr/>
                    <a:lstStyle/>
                    <a:p>
                      <a:endParaRPr lang="en-CA" sz="1800"/>
                    </a:p>
                  </a:txBody>
                  <a:tcPr marT="45718" marB="45718"/>
                </a:tc>
                <a:extLst>
                  <a:ext uri="{0D108BD9-81ED-4DB2-BD59-A6C34878D82A}">
                    <a16:rowId xmlns:a16="http://schemas.microsoft.com/office/drawing/2014/main" val="10005"/>
                  </a:ext>
                </a:extLst>
              </a:tr>
              <a:tr h="507972">
                <a:tc>
                  <a:txBody>
                    <a:bodyPr/>
                    <a:lstStyle/>
                    <a:p>
                      <a:r>
                        <a:rPr lang="en-CA" sz="1800" dirty="0"/>
                        <a:t>6</a:t>
                      </a:r>
                    </a:p>
                  </a:txBody>
                  <a:tcPr marT="45718" marB="45718"/>
                </a:tc>
                <a:tc>
                  <a:txBody>
                    <a:bodyPr/>
                    <a:lstStyle/>
                    <a:p>
                      <a:r>
                        <a:rPr lang="en-CA" sz="1800" dirty="0"/>
                        <a:t>Set block </a:t>
                      </a:r>
                      <a:r>
                        <a:rPr lang="en-CA" sz="1800" b="1" dirty="0"/>
                        <a:t>(C)</a:t>
                      </a:r>
                      <a:r>
                        <a:rPr lang="en-CA" sz="1800" b="0" dirty="0"/>
                        <a:t> to value </a:t>
                      </a:r>
                      <a:r>
                        <a:rPr lang="en-CA" sz="1800" b="1" dirty="0"/>
                        <a:t>(1)</a:t>
                      </a:r>
                      <a:endParaRPr lang="en-CA" sz="1800" dirty="0"/>
                    </a:p>
                  </a:txBody>
                  <a:tcPr marT="45718" marB="45718"/>
                </a:tc>
                <a:tc>
                  <a:txBody>
                    <a:bodyPr/>
                    <a:lstStyle/>
                    <a:p>
                      <a:endParaRPr lang="en-CA" sz="1800"/>
                    </a:p>
                  </a:txBody>
                  <a:tcPr marT="45718" marB="45718"/>
                </a:tc>
                <a:extLst>
                  <a:ext uri="{0D108BD9-81ED-4DB2-BD59-A6C34878D82A}">
                    <a16:rowId xmlns:a16="http://schemas.microsoft.com/office/drawing/2014/main" val="10006"/>
                  </a:ext>
                </a:extLst>
              </a:tr>
              <a:tr h="507972">
                <a:tc>
                  <a:txBody>
                    <a:bodyPr/>
                    <a:lstStyle/>
                    <a:p>
                      <a:r>
                        <a:rPr lang="en-CA" sz="1800" dirty="0"/>
                        <a:t>7</a:t>
                      </a:r>
                    </a:p>
                  </a:txBody>
                  <a:tcPr marT="45718" marB="45718"/>
                </a:tc>
                <a:tc>
                  <a:txBody>
                    <a:bodyPr/>
                    <a:lstStyle/>
                    <a:p>
                      <a:r>
                        <a:rPr lang="en-CA" sz="1800" dirty="0"/>
                        <a:t>Reserve block (D)</a:t>
                      </a:r>
                    </a:p>
                  </a:txBody>
                  <a:tcPr marT="45718" marB="45718"/>
                </a:tc>
                <a:tc>
                  <a:txBody>
                    <a:bodyPr/>
                    <a:lstStyle/>
                    <a:p>
                      <a:endParaRPr lang="en-CA" sz="1800"/>
                    </a:p>
                  </a:txBody>
                  <a:tcPr marT="45718" marB="45718"/>
                </a:tc>
                <a:extLst>
                  <a:ext uri="{0D108BD9-81ED-4DB2-BD59-A6C34878D82A}">
                    <a16:rowId xmlns:a16="http://schemas.microsoft.com/office/drawing/2014/main" val="10007"/>
                  </a:ext>
                </a:extLst>
              </a:tr>
              <a:tr h="507972">
                <a:tc>
                  <a:txBody>
                    <a:bodyPr/>
                    <a:lstStyle/>
                    <a:p>
                      <a:r>
                        <a:rPr lang="en-CA" sz="1800" dirty="0"/>
                        <a:t>8</a:t>
                      </a:r>
                    </a:p>
                  </a:txBody>
                  <a:tcPr marT="45718" marB="45718"/>
                </a:tc>
                <a:tc>
                  <a:txBody>
                    <a:bodyPr/>
                    <a:lstStyle/>
                    <a:p>
                      <a:r>
                        <a:rPr lang="en-CA" sz="1800" dirty="0"/>
                        <a:t>Assign to block </a:t>
                      </a:r>
                      <a:r>
                        <a:rPr lang="en-CA" sz="1800" b="1" dirty="0"/>
                        <a:t>(D)</a:t>
                      </a:r>
                      <a:r>
                        <a:rPr lang="en-CA" sz="1800" b="0" dirty="0"/>
                        <a:t> the product of </a:t>
                      </a:r>
                      <a:r>
                        <a:rPr lang="en-CA" sz="1800" b="1" dirty="0"/>
                        <a:t>(C)</a:t>
                      </a:r>
                      <a:r>
                        <a:rPr lang="en-CA" sz="1800" b="0" dirty="0"/>
                        <a:t> and </a:t>
                      </a:r>
                      <a:r>
                        <a:rPr lang="en-CA" sz="1800" b="1" dirty="0"/>
                        <a:t> (A)</a:t>
                      </a:r>
                      <a:endParaRPr lang="en-CA" sz="1800" dirty="0"/>
                    </a:p>
                  </a:txBody>
                  <a:tcPr marT="45718" marB="45718"/>
                </a:tc>
                <a:tc>
                  <a:txBody>
                    <a:bodyPr/>
                    <a:lstStyle/>
                    <a:p>
                      <a:endParaRPr lang="en-CA" sz="1800" dirty="0"/>
                    </a:p>
                  </a:txBody>
                  <a:tcPr marT="45718" marB="45718"/>
                </a:tc>
                <a:extLst>
                  <a:ext uri="{0D108BD9-81ED-4DB2-BD59-A6C34878D82A}">
                    <a16:rowId xmlns:a16="http://schemas.microsoft.com/office/drawing/2014/main" val="10008"/>
                  </a:ext>
                </a:extLst>
              </a:tr>
              <a:tr h="507972">
                <a:tc>
                  <a:txBody>
                    <a:bodyPr/>
                    <a:lstStyle/>
                    <a:p>
                      <a:r>
                        <a:rPr lang="en-CA" sz="1800" dirty="0"/>
                        <a:t>9</a:t>
                      </a:r>
                    </a:p>
                  </a:txBody>
                  <a:tcPr marT="45718" marB="45718"/>
                </a:tc>
                <a:tc>
                  <a:txBody>
                    <a:bodyPr/>
                    <a:lstStyle/>
                    <a:p>
                      <a:r>
                        <a:rPr lang="en-CA" altLang="en-US" sz="1800" dirty="0"/>
                        <a:t>If the value of block (</a:t>
                      </a:r>
                      <a:r>
                        <a:rPr lang="en-CA" altLang="en-US" sz="1800" b="1" dirty="0"/>
                        <a:t>D</a:t>
                      </a:r>
                      <a:r>
                        <a:rPr lang="en-CA" altLang="en-US" sz="1800" dirty="0"/>
                        <a:t>) is </a:t>
                      </a:r>
                      <a:r>
                        <a:rPr lang="en-CA" altLang="en-US" sz="1800" b="1" dirty="0"/>
                        <a:t>(&lt;</a:t>
                      </a:r>
                      <a:r>
                        <a:rPr lang="en-CA" altLang="en-US" sz="1800" dirty="0"/>
                        <a:t>) than the value of block (</a:t>
                      </a:r>
                      <a:r>
                        <a:rPr lang="en-CA" altLang="en-US" sz="1800" b="1" dirty="0"/>
                        <a:t>B</a:t>
                      </a:r>
                      <a:r>
                        <a:rPr lang="en-CA" altLang="en-US" sz="1800" dirty="0"/>
                        <a:t>) then </a:t>
                      </a:r>
                      <a:r>
                        <a:rPr lang="en-CA" altLang="en-US" sz="1800" dirty="0" err="1"/>
                        <a:t>goto</a:t>
                      </a:r>
                      <a:r>
                        <a:rPr lang="en-CA" altLang="en-US" sz="1800" dirty="0"/>
                        <a:t> instruction (</a:t>
                      </a:r>
                      <a:r>
                        <a:rPr lang="en-CA" altLang="en-US" sz="1800" b="1" dirty="0"/>
                        <a:t>12</a:t>
                      </a:r>
                      <a:r>
                        <a:rPr lang="en-CA" altLang="en-US" sz="1800" dirty="0"/>
                        <a:t>) </a:t>
                      </a:r>
                      <a:endParaRPr lang="en-CA" sz="1800" dirty="0"/>
                    </a:p>
                  </a:txBody>
                  <a:tcPr marT="45718" marB="45718"/>
                </a:tc>
                <a:tc>
                  <a:txBody>
                    <a:bodyPr/>
                    <a:lstStyle/>
                    <a:p>
                      <a:endParaRPr lang="en-CA" sz="1800"/>
                    </a:p>
                  </a:txBody>
                  <a:tcPr marT="45718" marB="45718"/>
                </a:tc>
                <a:extLst>
                  <a:ext uri="{0D108BD9-81ED-4DB2-BD59-A6C34878D82A}">
                    <a16:rowId xmlns:a16="http://schemas.microsoft.com/office/drawing/2014/main" val="10009"/>
                  </a:ext>
                </a:extLst>
              </a:tr>
              <a:tr h="507972">
                <a:tc>
                  <a:txBody>
                    <a:bodyPr/>
                    <a:lstStyle/>
                    <a:p>
                      <a:r>
                        <a:rPr lang="en-CA" sz="1800" dirty="0"/>
                        <a:t>10</a:t>
                      </a:r>
                    </a:p>
                  </a:txBody>
                  <a:tcPr marT="45718" marB="457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ltLang="en-US" sz="1800" dirty="0"/>
                        <a:t>If the value of block (</a:t>
                      </a:r>
                      <a:r>
                        <a:rPr lang="en-CA" altLang="en-US" sz="1800" b="1" dirty="0"/>
                        <a:t>D</a:t>
                      </a:r>
                      <a:r>
                        <a:rPr lang="en-CA" altLang="en-US" sz="1800" dirty="0"/>
                        <a:t>) is </a:t>
                      </a:r>
                      <a:r>
                        <a:rPr lang="en-CA" altLang="en-US" sz="1800" b="1" dirty="0"/>
                        <a:t>(==</a:t>
                      </a:r>
                      <a:r>
                        <a:rPr lang="en-CA" altLang="en-US" sz="1800" dirty="0"/>
                        <a:t>) than the value of block (</a:t>
                      </a:r>
                      <a:r>
                        <a:rPr lang="en-CA" altLang="en-US" sz="1800" b="1" dirty="0"/>
                        <a:t>B</a:t>
                      </a:r>
                      <a:r>
                        <a:rPr lang="en-CA" altLang="en-US" sz="1800" dirty="0"/>
                        <a:t>) then </a:t>
                      </a:r>
                      <a:r>
                        <a:rPr lang="en-CA" altLang="en-US" sz="1800" dirty="0" err="1"/>
                        <a:t>goto</a:t>
                      </a:r>
                      <a:r>
                        <a:rPr lang="en-CA" altLang="en-US" sz="1800" dirty="0"/>
                        <a:t> instruction (</a:t>
                      </a:r>
                      <a:r>
                        <a:rPr lang="en-CA" altLang="en-US" sz="1800" b="1" dirty="0"/>
                        <a:t>15</a:t>
                      </a:r>
                      <a:r>
                        <a:rPr lang="en-CA" altLang="en-US" sz="1800" dirty="0"/>
                        <a:t>) </a:t>
                      </a:r>
                      <a:endParaRPr lang="en-CA" sz="1800" dirty="0"/>
                    </a:p>
                    <a:p>
                      <a:endParaRPr lang="en-CA" sz="1800" dirty="0"/>
                    </a:p>
                  </a:txBody>
                  <a:tcPr marT="45718" marB="45718"/>
                </a:tc>
                <a:tc>
                  <a:txBody>
                    <a:bodyPr/>
                    <a:lstStyle/>
                    <a:p>
                      <a:endParaRPr lang="en-CA" sz="1800"/>
                    </a:p>
                  </a:txBody>
                  <a:tcPr marT="45718" marB="45718"/>
                </a:tc>
                <a:extLst>
                  <a:ext uri="{0D108BD9-81ED-4DB2-BD59-A6C34878D82A}">
                    <a16:rowId xmlns:a16="http://schemas.microsoft.com/office/drawing/2014/main" val="10010"/>
                  </a:ext>
                </a:extLst>
              </a:tr>
              <a:tr h="507972">
                <a:tc>
                  <a:txBody>
                    <a:bodyPr/>
                    <a:lstStyle/>
                    <a:p>
                      <a:r>
                        <a:rPr lang="en-CA" sz="1800" dirty="0"/>
                        <a:t>11</a:t>
                      </a:r>
                    </a:p>
                  </a:txBody>
                  <a:tcPr marT="45718" marB="457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ltLang="en-US" sz="1800" dirty="0"/>
                        <a:t>If the value of block (</a:t>
                      </a:r>
                      <a:r>
                        <a:rPr lang="en-CA" altLang="en-US" sz="1800" b="1" dirty="0"/>
                        <a:t>D</a:t>
                      </a:r>
                      <a:r>
                        <a:rPr lang="en-CA" altLang="en-US" sz="1800" dirty="0"/>
                        <a:t>) is </a:t>
                      </a:r>
                      <a:r>
                        <a:rPr lang="en-CA" altLang="en-US" sz="1800" b="1" dirty="0"/>
                        <a:t>(&gt;</a:t>
                      </a:r>
                      <a:r>
                        <a:rPr lang="en-CA" altLang="en-US" sz="1800" dirty="0"/>
                        <a:t>) than the value of block (</a:t>
                      </a:r>
                      <a:r>
                        <a:rPr lang="en-CA" altLang="en-US" sz="1800" b="1" dirty="0"/>
                        <a:t>B</a:t>
                      </a:r>
                      <a:r>
                        <a:rPr lang="en-CA" altLang="en-US" sz="1800" dirty="0"/>
                        <a:t>) then </a:t>
                      </a:r>
                      <a:r>
                        <a:rPr lang="en-CA" altLang="en-US" sz="1800" dirty="0" err="1"/>
                        <a:t>goto</a:t>
                      </a:r>
                      <a:r>
                        <a:rPr lang="en-CA" altLang="en-US" sz="1800" dirty="0"/>
                        <a:t> instruction (</a:t>
                      </a:r>
                      <a:r>
                        <a:rPr lang="en-CA" altLang="en-US" sz="1800" b="1" dirty="0"/>
                        <a:t>14</a:t>
                      </a:r>
                      <a:r>
                        <a:rPr lang="en-CA" altLang="en-US" sz="1800" dirty="0"/>
                        <a:t>) </a:t>
                      </a:r>
                      <a:endParaRPr lang="en-CA" sz="1800" dirty="0"/>
                    </a:p>
                    <a:p>
                      <a:endParaRPr lang="en-CA" sz="1800" dirty="0"/>
                    </a:p>
                  </a:txBody>
                  <a:tcPr marT="45718" marB="45718"/>
                </a:tc>
                <a:tc>
                  <a:txBody>
                    <a:bodyPr/>
                    <a:lstStyle/>
                    <a:p>
                      <a:endParaRPr lang="en-CA" sz="1800" dirty="0"/>
                    </a:p>
                  </a:txBody>
                  <a:tcPr marT="45718" marB="45718"/>
                </a:tc>
                <a:extLst>
                  <a:ext uri="{0D108BD9-81ED-4DB2-BD59-A6C34878D82A}">
                    <a16:rowId xmlns:a16="http://schemas.microsoft.com/office/drawing/2014/main" val="10011"/>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5024400-A530-4650-8FDF-FDED799CF12F}"/>
              </a:ext>
            </a:extLst>
          </p:cNvPr>
          <p:cNvGraphicFramePr>
            <a:graphicFrameLocks/>
          </p:cNvGraphicFramePr>
          <p:nvPr>
            <p:extLst>
              <p:ext uri="{D42A27DB-BD31-4B8C-83A1-F6EECF244321}">
                <p14:modId xmlns:p14="http://schemas.microsoft.com/office/powerpoint/2010/main" val="3414471185"/>
              </p:ext>
            </p:extLst>
          </p:nvPr>
        </p:nvGraphicFramePr>
        <p:xfrm>
          <a:off x="457200" y="533400"/>
          <a:ext cx="8229600" cy="7579144"/>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640075">
                <a:tc>
                  <a:txBody>
                    <a:bodyPr/>
                    <a:lstStyle/>
                    <a:p>
                      <a:r>
                        <a:rPr lang="en-CA" sz="1800" dirty="0"/>
                        <a:t>Address</a:t>
                      </a:r>
                    </a:p>
                  </a:txBody>
                  <a:tcPr marT="45718" marB="45718"/>
                </a:tc>
                <a:tc>
                  <a:txBody>
                    <a:bodyPr/>
                    <a:lstStyle/>
                    <a:p>
                      <a:r>
                        <a:rPr lang="en-CA" sz="1800" dirty="0"/>
                        <a:t>Written</a:t>
                      </a:r>
                      <a:r>
                        <a:rPr lang="en-CA" sz="1800" baseline="0" dirty="0"/>
                        <a:t> Instruction</a:t>
                      </a:r>
                      <a:endParaRPr lang="en-CA" sz="1800" dirty="0"/>
                    </a:p>
                  </a:txBody>
                  <a:tcPr marT="45718" marB="45718"/>
                </a:tc>
                <a:tc>
                  <a:txBody>
                    <a:bodyPr/>
                    <a:lstStyle/>
                    <a:p>
                      <a:r>
                        <a:rPr lang="en-CA" sz="1800" dirty="0"/>
                        <a:t>Bytes</a:t>
                      </a:r>
                      <a:r>
                        <a:rPr lang="en-CA" sz="1800" baseline="0" dirty="0"/>
                        <a:t> Used</a:t>
                      </a:r>
                      <a:endParaRPr lang="en-CA" sz="1800" dirty="0"/>
                    </a:p>
                  </a:txBody>
                  <a:tcPr marT="45718" marB="45718"/>
                </a:tc>
                <a:extLst>
                  <a:ext uri="{0D108BD9-81ED-4DB2-BD59-A6C34878D82A}">
                    <a16:rowId xmlns:a16="http://schemas.microsoft.com/office/drawing/2014/main" val="10000"/>
                  </a:ext>
                </a:extLst>
              </a:tr>
              <a:tr h="507972">
                <a:tc>
                  <a:txBody>
                    <a:bodyPr/>
                    <a:lstStyle/>
                    <a:p>
                      <a:r>
                        <a:rPr lang="en-CA" sz="1800" dirty="0"/>
                        <a:t>12</a:t>
                      </a:r>
                    </a:p>
                  </a:txBody>
                  <a:tcPr marT="45718" marB="457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t>Set block </a:t>
                      </a:r>
                      <a:r>
                        <a:rPr lang="en-CA" sz="1800" b="1" dirty="0"/>
                        <a:t>(C) </a:t>
                      </a:r>
                      <a:r>
                        <a:rPr lang="en-CA" sz="1800" b="0" dirty="0"/>
                        <a:t>to value </a:t>
                      </a:r>
                      <a:r>
                        <a:rPr lang="en-CA" sz="1800" b="1" dirty="0"/>
                        <a:t>(C+1) </a:t>
                      </a:r>
                      <a:endParaRPr lang="en-CA" sz="1800" dirty="0"/>
                    </a:p>
                    <a:p>
                      <a:endParaRPr lang="en-CA" sz="1800" dirty="0"/>
                    </a:p>
                  </a:txBody>
                  <a:tcPr marT="45718" marB="45718"/>
                </a:tc>
                <a:tc>
                  <a:txBody>
                    <a:bodyPr/>
                    <a:lstStyle/>
                    <a:p>
                      <a:endParaRPr lang="en-CA" sz="1800"/>
                    </a:p>
                  </a:txBody>
                  <a:tcPr marT="45718" marB="45718"/>
                </a:tc>
                <a:extLst>
                  <a:ext uri="{0D108BD9-81ED-4DB2-BD59-A6C34878D82A}">
                    <a16:rowId xmlns:a16="http://schemas.microsoft.com/office/drawing/2014/main" val="10001"/>
                  </a:ext>
                </a:extLst>
              </a:tr>
              <a:tr h="507972">
                <a:tc>
                  <a:txBody>
                    <a:bodyPr/>
                    <a:lstStyle/>
                    <a:p>
                      <a:r>
                        <a:rPr lang="en-CA" sz="1800" dirty="0"/>
                        <a:t>13</a:t>
                      </a:r>
                    </a:p>
                  </a:txBody>
                  <a:tcPr marT="45718" marB="457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t>Repeat instruction 8</a:t>
                      </a:r>
                    </a:p>
                    <a:p>
                      <a:endParaRPr lang="en-CA" sz="1800" dirty="0"/>
                    </a:p>
                  </a:txBody>
                  <a:tcPr marT="45718" marB="45718"/>
                </a:tc>
                <a:tc>
                  <a:txBody>
                    <a:bodyPr/>
                    <a:lstStyle/>
                    <a:p>
                      <a:endParaRPr lang="en-CA" sz="1800" dirty="0"/>
                    </a:p>
                  </a:txBody>
                  <a:tcPr marT="45718" marB="45718"/>
                </a:tc>
                <a:extLst>
                  <a:ext uri="{0D108BD9-81ED-4DB2-BD59-A6C34878D82A}">
                    <a16:rowId xmlns:a16="http://schemas.microsoft.com/office/drawing/2014/main" val="10002"/>
                  </a:ext>
                </a:extLst>
              </a:tr>
              <a:tr h="507972">
                <a:tc>
                  <a:txBody>
                    <a:bodyPr/>
                    <a:lstStyle/>
                    <a:p>
                      <a:r>
                        <a:rPr lang="en-CA" sz="1800" dirty="0"/>
                        <a:t>14</a:t>
                      </a:r>
                    </a:p>
                  </a:txBody>
                  <a:tcPr marT="45718" marB="457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t>Set block </a:t>
                      </a:r>
                      <a:r>
                        <a:rPr lang="en-CA" sz="1800" b="1" dirty="0"/>
                        <a:t>(C) </a:t>
                      </a:r>
                      <a:r>
                        <a:rPr lang="en-CA" sz="1800" b="0" dirty="0"/>
                        <a:t>to value </a:t>
                      </a:r>
                      <a:r>
                        <a:rPr lang="en-CA" sz="1800" b="1" dirty="0"/>
                        <a:t>(C-1) </a:t>
                      </a:r>
                      <a:endParaRPr lang="en-CA" sz="1800" dirty="0"/>
                    </a:p>
                    <a:p>
                      <a:endParaRPr lang="en-CA" sz="1800" dirty="0"/>
                    </a:p>
                  </a:txBody>
                  <a:tcPr marT="45718" marB="45718"/>
                </a:tc>
                <a:tc>
                  <a:txBody>
                    <a:bodyPr/>
                    <a:lstStyle/>
                    <a:p>
                      <a:endParaRPr lang="en-CA" sz="1800" dirty="0"/>
                    </a:p>
                  </a:txBody>
                  <a:tcPr marT="45718" marB="45718"/>
                </a:tc>
                <a:extLst>
                  <a:ext uri="{0D108BD9-81ED-4DB2-BD59-A6C34878D82A}">
                    <a16:rowId xmlns:a16="http://schemas.microsoft.com/office/drawing/2014/main" val="10003"/>
                  </a:ext>
                </a:extLst>
              </a:tr>
              <a:tr h="507972">
                <a:tc>
                  <a:txBody>
                    <a:bodyPr/>
                    <a:lstStyle/>
                    <a:p>
                      <a:r>
                        <a:rPr lang="en-CA" sz="1800" dirty="0"/>
                        <a:t>15</a:t>
                      </a:r>
                    </a:p>
                  </a:txBody>
                  <a:tcPr marT="45718" marB="4571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t>Set block </a:t>
                      </a:r>
                      <a:r>
                        <a:rPr lang="en-CA" sz="1800" b="1" dirty="0"/>
                        <a:t>(C) </a:t>
                      </a:r>
                      <a:r>
                        <a:rPr lang="en-CA" sz="1800" b="0" dirty="0"/>
                        <a:t>to value </a:t>
                      </a:r>
                      <a:r>
                        <a:rPr lang="en-CA" sz="1800" b="1" dirty="0"/>
                        <a:t>(C-1) </a:t>
                      </a:r>
                      <a:endParaRPr lang="en-CA"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t>Print the Value of </a:t>
                      </a:r>
                      <a:r>
                        <a:rPr lang="en-CA" sz="1800" b="1" dirty="0"/>
                        <a:t>(C)</a:t>
                      </a:r>
                      <a:r>
                        <a:rPr lang="en-CA" sz="1800" b="0" dirty="0"/>
                        <a:t> //this is how many times </a:t>
                      </a:r>
                      <a:r>
                        <a:rPr lang="en-CA" sz="1800" b="1" dirty="0"/>
                        <a:t>(A) </a:t>
                      </a:r>
                      <a:r>
                        <a:rPr lang="en-CA" sz="1800" b="0" dirty="0"/>
                        <a:t>can go into </a:t>
                      </a:r>
                      <a:r>
                        <a:rPr lang="en-CA" sz="1800" b="1" dirty="0"/>
                        <a:t>(B).</a:t>
                      </a:r>
                      <a:endParaRPr lang="en-CA" sz="1800" dirty="0"/>
                    </a:p>
                    <a:p>
                      <a:endParaRPr lang="en-CA" sz="1800" dirty="0"/>
                    </a:p>
                    <a:p>
                      <a:endParaRPr lang="en-CA" sz="1800" dirty="0"/>
                    </a:p>
                  </a:txBody>
                  <a:tcPr marT="45718" marB="45718"/>
                </a:tc>
                <a:tc>
                  <a:txBody>
                    <a:bodyPr/>
                    <a:lstStyle/>
                    <a:p>
                      <a:endParaRPr lang="en-CA" sz="1800" dirty="0"/>
                    </a:p>
                  </a:txBody>
                  <a:tcPr marT="45718" marB="45718"/>
                </a:tc>
                <a:extLst>
                  <a:ext uri="{0D108BD9-81ED-4DB2-BD59-A6C34878D82A}">
                    <a16:rowId xmlns:a16="http://schemas.microsoft.com/office/drawing/2014/main" val="10004"/>
                  </a:ext>
                </a:extLst>
              </a:tr>
              <a:tr h="507972">
                <a:tc>
                  <a:txBody>
                    <a:bodyPr/>
                    <a:lstStyle/>
                    <a:p>
                      <a:r>
                        <a:rPr lang="en-CA" sz="1800" dirty="0"/>
                        <a:t>5</a:t>
                      </a:r>
                    </a:p>
                  </a:txBody>
                  <a:tcPr marT="45718" marB="45718"/>
                </a:tc>
                <a:tc>
                  <a:txBody>
                    <a:bodyPr/>
                    <a:lstStyle/>
                    <a:p>
                      <a:endParaRPr lang="en-CA" sz="1800" dirty="0"/>
                    </a:p>
                  </a:txBody>
                  <a:tcPr marT="45718" marB="45718"/>
                </a:tc>
                <a:tc>
                  <a:txBody>
                    <a:bodyPr/>
                    <a:lstStyle/>
                    <a:p>
                      <a:endParaRPr lang="en-CA" sz="1800"/>
                    </a:p>
                  </a:txBody>
                  <a:tcPr marT="45718" marB="45718"/>
                </a:tc>
                <a:extLst>
                  <a:ext uri="{0D108BD9-81ED-4DB2-BD59-A6C34878D82A}">
                    <a16:rowId xmlns:a16="http://schemas.microsoft.com/office/drawing/2014/main" val="10005"/>
                  </a:ext>
                </a:extLst>
              </a:tr>
              <a:tr h="507972">
                <a:tc>
                  <a:txBody>
                    <a:bodyPr/>
                    <a:lstStyle/>
                    <a:p>
                      <a:r>
                        <a:rPr lang="en-CA" sz="1800" dirty="0"/>
                        <a:t>6</a:t>
                      </a:r>
                    </a:p>
                  </a:txBody>
                  <a:tcPr marT="45718" marB="45718"/>
                </a:tc>
                <a:tc>
                  <a:txBody>
                    <a:bodyPr/>
                    <a:lstStyle/>
                    <a:p>
                      <a:endParaRPr lang="en-CA" sz="1800"/>
                    </a:p>
                  </a:txBody>
                  <a:tcPr marT="45718" marB="45718"/>
                </a:tc>
                <a:tc>
                  <a:txBody>
                    <a:bodyPr/>
                    <a:lstStyle/>
                    <a:p>
                      <a:endParaRPr lang="en-CA" sz="1800"/>
                    </a:p>
                  </a:txBody>
                  <a:tcPr marT="45718" marB="45718"/>
                </a:tc>
                <a:extLst>
                  <a:ext uri="{0D108BD9-81ED-4DB2-BD59-A6C34878D82A}">
                    <a16:rowId xmlns:a16="http://schemas.microsoft.com/office/drawing/2014/main" val="10006"/>
                  </a:ext>
                </a:extLst>
              </a:tr>
              <a:tr h="507972">
                <a:tc>
                  <a:txBody>
                    <a:bodyPr/>
                    <a:lstStyle/>
                    <a:p>
                      <a:r>
                        <a:rPr lang="en-CA" sz="1800" dirty="0"/>
                        <a:t>7</a:t>
                      </a:r>
                    </a:p>
                  </a:txBody>
                  <a:tcPr marT="45718" marB="45718"/>
                </a:tc>
                <a:tc>
                  <a:txBody>
                    <a:bodyPr/>
                    <a:lstStyle/>
                    <a:p>
                      <a:endParaRPr lang="en-CA" sz="1800" dirty="0"/>
                    </a:p>
                  </a:txBody>
                  <a:tcPr marT="45718" marB="45718"/>
                </a:tc>
                <a:tc>
                  <a:txBody>
                    <a:bodyPr/>
                    <a:lstStyle/>
                    <a:p>
                      <a:endParaRPr lang="en-CA" sz="1800"/>
                    </a:p>
                  </a:txBody>
                  <a:tcPr marT="45718" marB="45718"/>
                </a:tc>
                <a:extLst>
                  <a:ext uri="{0D108BD9-81ED-4DB2-BD59-A6C34878D82A}">
                    <a16:rowId xmlns:a16="http://schemas.microsoft.com/office/drawing/2014/main" val="10007"/>
                  </a:ext>
                </a:extLst>
              </a:tr>
              <a:tr h="507972">
                <a:tc>
                  <a:txBody>
                    <a:bodyPr/>
                    <a:lstStyle/>
                    <a:p>
                      <a:r>
                        <a:rPr lang="en-CA" sz="1800" dirty="0"/>
                        <a:t>8</a:t>
                      </a:r>
                    </a:p>
                  </a:txBody>
                  <a:tcPr marT="45718" marB="45718"/>
                </a:tc>
                <a:tc>
                  <a:txBody>
                    <a:bodyPr/>
                    <a:lstStyle/>
                    <a:p>
                      <a:endParaRPr lang="en-CA" sz="1800"/>
                    </a:p>
                  </a:txBody>
                  <a:tcPr marT="45718" marB="45718"/>
                </a:tc>
                <a:tc>
                  <a:txBody>
                    <a:bodyPr/>
                    <a:lstStyle/>
                    <a:p>
                      <a:endParaRPr lang="en-CA" sz="1800" dirty="0"/>
                    </a:p>
                  </a:txBody>
                  <a:tcPr marT="45718" marB="45718"/>
                </a:tc>
                <a:extLst>
                  <a:ext uri="{0D108BD9-81ED-4DB2-BD59-A6C34878D82A}">
                    <a16:rowId xmlns:a16="http://schemas.microsoft.com/office/drawing/2014/main" val="10008"/>
                  </a:ext>
                </a:extLst>
              </a:tr>
              <a:tr h="507972">
                <a:tc>
                  <a:txBody>
                    <a:bodyPr/>
                    <a:lstStyle/>
                    <a:p>
                      <a:r>
                        <a:rPr lang="en-CA" sz="1800" dirty="0"/>
                        <a:t>9</a:t>
                      </a:r>
                    </a:p>
                  </a:txBody>
                  <a:tcPr marT="45718" marB="45718"/>
                </a:tc>
                <a:tc>
                  <a:txBody>
                    <a:bodyPr/>
                    <a:lstStyle/>
                    <a:p>
                      <a:endParaRPr lang="en-CA" sz="1800" dirty="0"/>
                    </a:p>
                  </a:txBody>
                  <a:tcPr marT="45718" marB="45718"/>
                </a:tc>
                <a:tc>
                  <a:txBody>
                    <a:bodyPr/>
                    <a:lstStyle/>
                    <a:p>
                      <a:endParaRPr lang="en-CA" sz="1800"/>
                    </a:p>
                  </a:txBody>
                  <a:tcPr marT="45718" marB="45718"/>
                </a:tc>
                <a:extLst>
                  <a:ext uri="{0D108BD9-81ED-4DB2-BD59-A6C34878D82A}">
                    <a16:rowId xmlns:a16="http://schemas.microsoft.com/office/drawing/2014/main" val="10009"/>
                  </a:ext>
                </a:extLst>
              </a:tr>
              <a:tr h="507972">
                <a:tc>
                  <a:txBody>
                    <a:bodyPr/>
                    <a:lstStyle/>
                    <a:p>
                      <a:r>
                        <a:rPr lang="en-CA" sz="1800" dirty="0"/>
                        <a:t>10</a:t>
                      </a:r>
                    </a:p>
                  </a:txBody>
                  <a:tcPr marT="45718" marB="45718"/>
                </a:tc>
                <a:tc>
                  <a:txBody>
                    <a:bodyPr/>
                    <a:lstStyle/>
                    <a:p>
                      <a:endParaRPr lang="en-CA" sz="1800"/>
                    </a:p>
                  </a:txBody>
                  <a:tcPr marT="45718" marB="45718"/>
                </a:tc>
                <a:tc>
                  <a:txBody>
                    <a:bodyPr/>
                    <a:lstStyle/>
                    <a:p>
                      <a:endParaRPr lang="en-CA" sz="1800"/>
                    </a:p>
                  </a:txBody>
                  <a:tcPr marT="45718" marB="45718"/>
                </a:tc>
                <a:extLst>
                  <a:ext uri="{0D108BD9-81ED-4DB2-BD59-A6C34878D82A}">
                    <a16:rowId xmlns:a16="http://schemas.microsoft.com/office/drawing/2014/main" val="10010"/>
                  </a:ext>
                </a:extLst>
              </a:tr>
              <a:tr h="507972">
                <a:tc>
                  <a:txBody>
                    <a:bodyPr/>
                    <a:lstStyle/>
                    <a:p>
                      <a:r>
                        <a:rPr lang="en-CA" sz="1800" dirty="0"/>
                        <a:t>11</a:t>
                      </a:r>
                    </a:p>
                  </a:txBody>
                  <a:tcPr marT="45718" marB="45718"/>
                </a:tc>
                <a:tc>
                  <a:txBody>
                    <a:bodyPr/>
                    <a:lstStyle/>
                    <a:p>
                      <a:endParaRPr lang="en-CA" sz="1800"/>
                    </a:p>
                  </a:txBody>
                  <a:tcPr marT="45718" marB="45718"/>
                </a:tc>
                <a:tc>
                  <a:txBody>
                    <a:bodyPr/>
                    <a:lstStyle/>
                    <a:p>
                      <a:endParaRPr lang="en-CA" sz="1800" dirty="0"/>
                    </a:p>
                  </a:txBody>
                  <a:tcPr marT="45718" marB="45718"/>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857017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endParaRPr lang="en-US"/>
          </a:p>
        </p:txBody>
      </p:sp>
      <p:sp>
        <p:nvSpPr>
          <p:cNvPr id="25603" name="Content Placeholder 2"/>
          <p:cNvSpPr>
            <a:spLocks noGrp="1"/>
          </p:cNvSpPr>
          <p:nvPr>
            <p:ph idx="1"/>
          </p:nvPr>
        </p:nvSpPr>
        <p:spPr/>
        <p:txBody>
          <a:bodyPr/>
          <a:lstStyle/>
          <a:p>
            <a:pPr marL="0" indent="0">
              <a:buFontTx/>
              <a:buNone/>
            </a:pPr>
            <a:r>
              <a:rPr lang="en-CA"/>
              <a:t>Write a computer program that does the following</a:t>
            </a:r>
            <a:r>
              <a:rPr lang="en-CA" b="1"/>
              <a:t>: asks a user to enter a number and then displays a message indicating if the number was even or odd</a:t>
            </a:r>
            <a:r>
              <a:rPr lang="en-CA"/>
              <a:t>. </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3400"/>
          <a:ext cx="8229600" cy="60960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67818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tblGrid>
              <a:tr h="508000">
                <a:tc>
                  <a:txBody>
                    <a:bodyPr/>
                    <a:lstStyle/>
                    <a:p>
                      <a:r>
                        <a:rPr lang="en-CA" dirty="0"/>
                        <a:t>Address</a:t>
                      </a:r>
                    </a:p>
                  </a:txBody>
                  <a:tcPr/>
                </a:tc>
                <a:tc>
                  <a:txBody>
                    <a:bodyPr/>
                    <a:lstStyle/>
                    <a:p>
                      <a:r>
                        <a:rPr lang="en-CA" dirty="0"/>
                        <a:t>Written</a:t>
                      </a:r>
                      <a:r>
                        <a:rPr lang="en-CA" baseline="0" dirty="0"/>
                        <a:t> Instruction</a:t>
                      </a:r>
                      <a:endParaRPr lang="en-CA" dirty="0"/>
                    </a:p>
                  </a:txBody>
                  <a:tcPr/>
                </a:tc>
                <a:tc>
                  <a:txBody>
                    <a:bodyPr/>
                    <a:lstStyle/>
                    <a:p>
                      <a:endParaRPr lang="en-CA" dirty="0"/>
                    </a:p>
                  </a:txBody>
                  <a:tcPr/>
                </a:tc>
                <a:extLst>
                  <a:ext uri="{0D108BD9-81ED-4DB2-BD59-A6C34878D82A}">
                    <a16:rowId xmlns:a16="http://schemas.microsoft.com/office/drawing/2014/main" val="10000"/>
                  </a:ext>
                </a:extLst>
              </a:tr>
              <a:tr h="508000">
                <a:tc>
                  <a:txBody>
                    <a:bodyPr/>
                    <a:lstStyle/>
                    <a:p>
                      <a:r>
                        <a:rPr lang="en-CA" dirty="0"/>
                        <a:t>1</a:t>
                      </a:r>
                    </a:p>
                  </a:txBody>
                  <a:tcPr/>
                </a:tc>
                <a:tc>
                  <a:txBody>
                    <a:bodyPr/>
                    <a:lstStyle/>
                    <a:p>
                      <a:endParaRPr lang="en-CA" dirty="0"/>
                    </a:p>
                  </a:txBody>
                  <a:tcPr/>
                </a:tc>
                <a:tc>
                  <a:txBody>
                    <a:bodyPr/>
                    <a:lstStyle/>
                    <a:p>
                      <a:endParaRPr lang="en-CA"/>
                    </a:p>
                  </a:txBody>
                  <a:tcPr/>
                </a:tc>
                <a:extLst>
                  <a:ext uri="{0D108BD9-81ED-4DB2-BD59-A6C34878D82A}">
                    <a16:rowId xmlns:a16="http://schemas.microsoft.com/office/drawing/2014/main" val="10001"/>
                  </a:ext>
                </a:extLst>
              </a:tr>
              <a:tr h="508000">
                <a:tc>
                  <a:txBody>
                    <a:bodyPr/>
                    <a:lstStyle/>
                    <a:p>
                      <a:r>
                        <a:rPr lang="en-CA" dirty="0"/>
                        <a:t>2</a:t>
                      </a:r>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10002"/>
                  </a:ext>
                </a:extLst>
              </a:tr>
              <a:tr h="508000">
                <a:tc>
                  <a:txBody>
                    <a:bodyPr/>
                    <a:lstStyle/>
                    <a:p>
                      <a:r>
                        <a:rPr lang="en-CA" dirty="0"/>
                        <a:t>3</a:t>
                      </a:r>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0003"/>
                  </a:ext>
                </a:extLst>
              </a:tr>
              <a:tr h="508000">
                <a:tc>
                  <a:txBody>
                    <a:bodyPr/>
                    <a:lstStyle/>
                    <a:p>
                      <a:r>
                        <a:rPr lang="en-CA" dirty="0"/>
                        <a:t>4</a:t>
                      </a:r>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0004"/>
                  </a:ext>
                </a:extLst>
              </a:tr>
              <a:tr h="508000">
                <a:tc>
                  <a:txBody>
                    <a:bodyPr/>
                    <a:lstStyle/>
                    <a:p>
                      <a:r>
                        <a:rPr lang="en-CA" dirty="0"/>
                        <a:t>5</a:t>
                      </a:r>
                    </a:p>
                  </a:txBody>
                  <a:tcPr/>
                </a:tc>
                <a:tc>
                  <a:txBody>
                    <a:bodyPr/>
                    <a:lstStyle/>
                    <a:p>
                      <a:endParaRPr lang="en-CA" dirty="0"/>
                    </a:p>
                  </a:txBody>
                  <a:tcPr/>
                </a:tc>
                <a:tc>
                  <a:txBody>
                    <a:bodyPr/>
                    <a:lstStyle/>
                    <a:p>
                      <a:endParaRPr lang="en-CA"/>
                    </a:p>
                  </a:txBody>
                  <a:tcPr/>
                </a:tc>
                <a:extLst>
                  <a:ext uri="{0D108BD9-81ED-4DB2-BD59-A6C34878D82A}">
                    <a16:rowId xmlns:a16="http://schemas.microsoft.com/office/drawing/2014/main" val="10005"/>
                  </a:ext>
                </a:extLst>
              </a:tr>
              <a:tr h="508000">
                <a:tc>
                  <a:txBody>
                    <a:bodyPr/>
                    <a:lstStyle/>
                    <a:p>
                      <a:r>
                        <a:rPr lang="en-CA" dirty="0"/>
                        <a:t>6</a:t>
                      </a:r>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0006"/>
                  </a:ext>
                </a:extLst>
              </a:tr>
              <a:tr h="508000">
                <a:tc>
                  <a:txBody>
                    <a:bodyPr/>
                    <a:lstStyle/>
                    <a:p>
                      <a:r>
                        <a:rPr lang="en-CA" dirty="0"/>
                        <a:t>7</a:t>
                      </a:r>
                    </a:p>
                  </a:txBody>
                  <a:tcPr/>
                </a:tc>
                <a:tc>
                  <a:txBody>
                    <a:bodyPr/>
                    <a:lstStyle/>
                    <a:p>
                      <a:endParaRPr lang="en-CA" dirty="0"/>
                    </a:p>
                  </a:txBody>
                  <a:tcPr/>
                </a:tc>
                <a:tc>
                  <a:txBody>
                    <a:bodyPr/>
                    <a:lstStyle/>
                    <a:p>
                      <a:endParaRPr lang="en-CA"/>
                    </a:p>
                  </a:txBody>
                  <a:tcPr/>
                </a:tc>
                <a:extLst>
                  <a:ext uri="{0D108BD9-81ED-4DB2-BD59-A6C34878D82A}">
                    <a16:rowId xmlns:a16="http://schemas.microsoft.com/office/drawing/2014/main" val="10007"/>
                  </a:ext>
                </a:extLst>
              </a:tr>
              <a:tr h="508000">
                <a:tc>
                  <a:txBody>
                    <a:bodyPr/>
                    <a:lstStyle/>
                    <a:p>
                      <a:r>
                        <a:rPr lang="en-CA" dirty="0"/>
                        <a:t>8</a:t>
                      </a:r>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10008"/>
                  </a:ext>
                </a:extLst>
              </a:tr>
              <a:tr h="508000">
                <a:tc>
                  <a:txBody>
                    <a:bodyPr/>
                    <a:lstStyle/>
                    <a:p>
                      <a:r>
                        <a:rPr lang="en-CA" dirty="0"/>
                        <a:t>9</a:t>
                      </a:r>
                    </a:p>
                  </a:txBody>
                  <a:tcPr/>
                </a:tc>
                <a:tc>
                  <a:txBody>
                    <a:bodyPr/>
                    <a:lstStyle/>
                    <a:p>
                      <a:endParaRPr lang="en-CA" dirty="0"/>
                    </a:p>
                  </a:txBody>
                  <a:tcPr/>
                </a:tc>
                <a:tc>
                  <a:txBody>
                    <a:bodyPr/>
                    <a:lstStyle/>
                    <a:p>
                      <a:endParaRPr lang="en-CA"/>
                    </a:p>
                  </a:txBody>
                  <a:tcPr/>
                </a:tc>
                <a:extLst>
                  <a:ext uri="{0D108BD9-81ED-4DB2-BD59-A6C34878D82A}">
                    <a16:rowId xmlns:a16="http://schemas.microsoft.com/office/drawing/2014/main" val="10009"/>
                  </a:ext>
                </a:extLst>
              </a:tr>
              <a:tr h="508000">
                <a:tc>
                  <a:txBody>
                    <a:bodyPr/>
                    <a:lstStyle/>
                    <a:p>
                      <a:r>
                        <a:rPr lang="en-CA" dirty="0"/>
                        <a:t>10</a:t>
                      </a:r>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0010"/>
                  </a:ext>
                </a:extLst>
              </a:tr>
              <a:tr h="508000">
                <a:tc>
                  <a:txBody>
                    <a:bodyPr/>
                    <a:lstStyle/>
                    <a:p>
                      <a:r>
                        <a:rPr lang="en-CA" dirty="0"/>
                        <a:t>11</a:t>
                      </a:r>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10011"/>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818911634"/>
              </p:ext>
            </p:extLst>
          </p:nvPr>
        </p:nvGraphicFramePr>
        <p:xfrm>
          <a:off x="457200" y="533400"/>
          <a:ext cx="8229600" cy="6359872"/>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640075">
                <a:tc>
                  <a:txBody>
                    <a:bodyPr/>
                    <a:lstStyle/>
                    <a:p>
                      <a:r>
                        <a:rPr lang="en-CA" sz="1800" dirty="0"/>
                        <a:t>Address</a:t>
                      </a:r>
                    </a:p>
                  </a:txBody>
                  <a:tcPr marT="45718" marB="45718"/>
                </a:tc>
                <a:tc>
                  <a:txBody>
                    <a:bodyPr/>
                    <a:lstStyle/>
                    <a:p>
                      <a:r>
                        <a:rPr lang="en-CA" sz="1800" dirty="0"/>
                        <a:t>Written</a:t>
                      </a:r>
                      <a:r>
                        <a:rPr lang="en-CA" sz="1800" baseline="0" dirty="0"/>
                        <a:t> Instruction</a:t>
                      </a:r>
                      <a:endParaRPr lang="en-CA" sz="1800" dirty="0"/>
                    </a:p>
                  </a:txBody>
                  <a:tcPr marT="45718" marB="45718"/>
                </a:tc>
                <a:tc>
                  <a:txBody>
                    <a:bodyPr/>
                    <a:lstStyle/>
                    <a:p>
                      <a:r>
                        <a:rPr lang="en-CA" sz="1800" dirty="0"/>
                        <a:t>Bytes</a:t>
                      </a:r>
                      <a:r>
                        <a:rPr lang="en-CA" sz="1800" baseline="0" dirty="0"/>
                        <a:t> Used</a:t>
                      </a:r>
                      <a:endParaRPr lang="en-CA" sz="1800" dirty="0"/>
                    </a:p>
                  </a:txBody>
                  <a:tcPr marT="45718" marB="45718"/>
                </a:tc>
                <a:extLst>
                  <a:ext uri="{0D108BD9-81ED-4DB2-BD59-A6C34878D82A}">
                    <a16:rowId xmlns:a16="http://schemas.microsoft.com/office/drawing/2014/main" val="10000"/>
                  </a:ext>
                </a:extLst>
              </a:tr>
              <a:tr h="507972">
                <a:tc>
                  <a:txBody>
                    <a:bodyPr/>
                    <a:lstStyle/>
                    <a:p>
                      <a:r>
                        <a:rPr lang="en-CA" sz="1800" dirty="0"/>
                        <a:t>1</a:t>
                      </a:r>
                    </a:p>
                  </a:txBody>
                  <a:tcPr marT="45718" marB="45718"/>
                </a:tc>
                <a:tc>
                  <a:txBody>
                    <a:bodyPr/>
                    <a:lstStyle/>
                    <a:p>
                      <a:r>
                        <a:rPr lang="en-CA" sz="1800" dirty="0"/>
                        <a:t>Reserve </a:t>
                      </a:r>
                      <a:r>
                        <a:rPr lang="en-CA" sz="1800" b="0" dirty="0"/>
                        <a:t>(A)</a:t>
                      </a:r>
                    </a:p>
                    <a:p>
                      <a:endParaRPr lang="en-CA" sz="1800" b="0" dirty="0"/>
                    </a:p>
                  </a:txBody>
                  <a:tcPr marT="45718" marB="45718"/>
                </a:tc>
                <a:tc>
                  <a:txBody>
                    <a:bodyPr/>
                    <a:lstStyle/>
                    <a:p>
                      <a:endParaRPr lang="en-CA" sz="1800"/>
                    </a:p>
                  </a:txBody>
                  <a:tcPr marT="45718" marB="45718"/>
                </a:tc>
                <a:extLst>
                  <a:ext uri="{0D108BD9-81ED-4DB2-BD59-A6C34878D82A}">
                    <a16:rowId xmlns:a16="http://schemas.microsoft.com/office/drawing/2014/main" val="10001"/>
                  </a:ext>
                </a:extLst>
              </a:tr>
              <a:tr h="507972">
                <a:tc>
                  <a:txBody>
                    <a:bodyPr/>
                    <a:lstStyle/>
                    <a:p>
                      <a:r>
                        <a:rPr lang="en-CA" sz="1800" dirty="0"/>
                        <a:t>2</a:t>
                      </a:r>
                    </a:p>
                  </a:txBody>
                  <a:tcPr marT="45718" marB="45718"/>
                </a:tc>
                <a:tc>
                  <a:txBody>
                    <a:bodyPr/>
                    <a:lstStyle/>
                    <a:p>
                      <a:r>
                        <a:rPr lang="en-CA" sz="1800" dirty="0"/>
                        <a:t>Reserve(B)</a:t>
                      </a:r>
                    </a:p>
                  </a:txBody>
                  <a:tcPr marT="45718" marB="45718"/>
                </a:tc>
                <a:tc>
                  <a:txBody>
                    <a:bodyPr/>
                    <a:lstStyle/>
                    <a:p>
                      <a:endParaRPr lang="en-CA" sz="1800" dirty="0"/>
                    </a:p>
                  </a:txBody>
                  <a:tcPr marT="45718" marB="45718"/>
                </a:tc>
                <a:extLst>
                  <a:ext uri="{0D108BD9-81ED-4DB2-BD59-A6C34878D82A}">
                    <a16:rowId xmlns:a16="http://schemas.microsoft.com/office/drawing/2014/main" val="10002"/>
                  </a:ext>
                </a:extLst>
              </a:tr>
              <a:tr h="507972">
                <a:tc>
                  <a:txBody>
                    <a:bodyPr/>
                    <a:lstStyle/>
                    <a:p>
                      <a:r>
                        <a:rPr lang="en-CA" sz="1800" dirty="0"/>
                        <a:t>3</a:t>
                      </a:r>
                    </a:p>
                  </a:txBody>
                  <a:tcPr marT="45718" marB="45718"/>
                </a:tc>
                <a:tc>
                  <a:txBody>
                    <a:bodyPr/>
                    <a:lstStyle/>
                    <a:p>
                      <a:endParaRPr lang="en-CA" sz="1800" dirty="0"/>
                    </a:p>
                  </a:txBody>
                  <a:tcPr marT="45718" marB="45718"/>
                </a:tc>
                <a:tc>
                  <a:txBody>
                    <a:bodyPr/>
                    <a:lstStyle/>
                    <a:p>
                      <a:endParaRPr lang="en-CA" sz="1800" dirty="0"/>
                    </a:p>
                  </a:txBody>
                  <a:tcPr marT="45718" marB="45718"/>
                </a:tc>
                <a:extLst>
                  <a:ext uri="{0D108BD9-81ED-4DB2-BD59-A6C34878D82A}">
                    <a16:rowId xmlns:a16="http://schemas.microsoft.com/office/drawing/2014/main" val="10003"/>
                  </a:ext>
                </a:extLst>
              </a:tr>
              <a:tr h="507972">
                <a:tc>
                  <a:txBody>
                    <a:bodyPr/>
                    <a:lstStyle/>
                    <a:p>
                      <a:r>
                        <a:rPr lang="en-CA" sz="1800" dirty="0"/>
                        <a:t>4</a:t>
                      </a:r>
                    </a:p>
                  </a:txBody>
                  <a:tcPr marT="45718" marB="45718"/>
                </a:tc>
                <a:tc>
                  <a:txBody>
                    <a:bodyPr/>
                    <a:lstStyle/>
                    <a:p>
                      <a:endParaRPr lang="en-CA" sz="1800" dirty="0"/>
                    </a:p>
                  </a:txBody>
                  <a:tcPr marT="45718" marB="45718"/>
                </a:tc>
                <a:tc>
                  <a:txBody>
                    <a:bodyPr/>
                    <a:lstStyle/>
                    <a:p>
                      <a:endParaRPr lang="en-CA" sz="1800" dirty="0"/>
                    </a:p>
                  </a:txBody>
                  <a:tcPr marT="45718" marB="45718"/>
                </a:tc>
                <a:extLst>
                  <a:ext uri="{0D108BD9-81ED-4DB2-BD59-A6C34878D82A}">
                    <a16:rowId xmlns:a16="http://schemas.microsoft.com/office/drawing/2014/main" val="10004"/>
                  </a:ext>
                </a:extLst>
              </a:tr>
              <a:tr h="507972">
                <a:tc>
                  <a:txBody>
                    <a:bodyPr/>
                    <a:lstStyle/>
                    <a:p>
                      <a:r>
                        <a:rPr lang="en-CA" sz="1800" dirty="0"/>
                        <a:t>5</a:t>
                      </a:r>
                    </a:p>
                  </a:txBody>
                  <a:tcPr marT="45718" marB="45718"/>
                </a:tc>
                <a:tc>
                  <a:txBody>
                    <a:bodyPr/>
                    <a:lstStyle/>
                    <a:p>
                      <a:endParaRPr lang="en-CA" sz="1800" dirty="0"/>
                    </a:p>
                  </a:txBody>
                  <a:tcPr marT="45718" marB="45718"/>
                </a:tc>
                <a:tc>
                  <a:txBody>
                    <a:bodyPr/>
                    <a:lstStyle/>
                    <a:p>
                      <a:endParaRPr lang="en-CA" sz="1800"/>
                    </a:p>
                  </a:txBody>
                  <a:tcPr marT="45718" marB="45718"/>
                </a:tc>
                <a:extLst>
                  <a:ext uri="{0D108BD9-81ED-4DB2-BD59-A6C34878D82A}">
                    <a16:rowId xmlns:a16="http://schemas.microsoft.com/office/drawing/2014/main" val="10005"/>
                  </a:ext>
                </a:extLst>
              </a:tr>
              <a:tr h="507972">
                <a:tc>
                  <a:txBody>
                    <a:bodyPr/>
                    <a:lstStyle/>
                    <a:p>
                      <a:r>
                        <a:rPr lang="en-CA" sz="1800" dirty="0"/>
                        <a:t>6</a:t>
                      </a:r>
                    </a:p>
                  </a:txBody>
                  <a:tcPr marT="45718" marB="45718"/>
                </a:tc>
                <a:tc>
                  <a:txBody>
                    <a:bodyPr/>
                    <a:lstStyle/>
                    <a:p>
                      <a:endParaRPr lang="en-CA" sz="1800"/>
                    </a:p>
                  </a:txBody>
                  <a:tcPr marT="45718" marB="45718"/>
                </a:tc>
                <a:tc>
                  <a:txBody>
                    <a:bodyPr/>
                    <a:lstStyle/>
                    <a:p>
                      <a:endParaRPr lang="en-CA" sz="1800"/>
                    </a:p>
                  </a:txBody>
                  <a:tcPr marT="45718" marB="45718"/>
                </a:tc>
                <a:extLst>
                  <a:ext uri="{0D108BD9-81ED-4DB2-BD59-A6C34878D82A}">
                    <a16:rowId xmlns:a16="http://schemas.microsoft.com/office/drawing/2014/main" val="10006"/>
                  </a:ext>
                </a:extLst>
              </a:tr>
              <a:tr h="507972">
                <a:tc>
                  <a:txBody>
                    <a:bodyPr/>
                    <a:lstStyle/>
                    <a:p>
                      <a:r>
                        <a:rPr lang="en-CA" sz="1800" dirty="0"/>
                        <a:t>7</a:t>
                      </a:r>
                    </a:p>
                  </a:txBody>
                  <a:tcPr marT="45718" marB="45718"/>
                </a:tc>
                <a:tc>
                  <a:txBody>
                    <a:bodyPr/>
                    <a:lstStyle/>
                    <a:p>
                      <a:endParaRPr lang="en-CA" sz="1800" dirty="0"/>
                    </a:p>
                  </a:txBody>
                  <a:tcPr marT="45718" marB="45718"/>
                </a:tc>
                <a:tc>
                  <a:txBody>
                    <a:bodyPr/>
                    <a:lstStyle/>
                    <a:p>
                      <a:endParaRPr lang="en-CA" sz="1800"/>
                    </a:p>
                  </a:txBody>
                  <a:tcPr marT="45718" marB="45718"/>
                </a:tc>
                <a:extLst>
                  <a:ext uri="{0D108BD9-81ED-4DB2-BD59-A6C34878D82A}">
                    <a16:rowId xmlns:a16="http://schemas.microsoft.com/office/drawing/2014/main" val="10007"/>
                  </a:ext>
                </a:extLst>
              </a:tr>
              <a:tr h="507972">
                <a:tc>
                  <a:txBody>
                    <a:bodyPr/>
                    <a:lstStyle/>
                    <a:p>
                      <a:r>
                        <a:rPr lang="en-CA" sz="1800" dirty="0"/>
                        <a:t>8</a:t>
                      </a:r>
                    </a:p>
                  </a:txBody>
                  <a:tcPr marT="45718" marB="45718"/>
                </a:tc>
                <a:tc>
                  <a:txBody>
                    <a:bodyPr/>
                    <a:lstStyle/>
                    <a:p>
                      <a:endParaRPr lang="en-CA" sz="1800"/>
                    </a:p>
                  </a:txBody>
                  <a:tcPr marT="45718" marB="45718"/>
                </a:tc>
                <a:tc>
                  <a:txBody>
                    <a:bodyPr/>
                    <a:lstStyle/>
                    <a:p>
                      <a:endParaRPr lang="en-CA" sz="1800" dirty="0"/>
                    </a:p>
                  </a:txBody>
                  <a:tcPr marT="45718" marB="45718"/>
                </a:tc>
                <a:extLst>
                  <a:ext uri="{0D108BD9-81ED-4DB2-BD59-A6C34878D82A}">
                    <a16:rowId xmlns:a16="http://schemas.microsoft.com/office/drawing/2014/main" val="10008"/>
                  </a:ext>
                </a:extLst>
              </a:tr>
              <a:tr h="507972">
                <a:tc>
                  <a:txBody>
                    <a:bodyPr/>
                    <a:lstStyle/>
                    <a:p>
                      <a:r>
                        <a:rPr lang="en-CA" sz="1800" dirty="0"/>
                        <a:t>9</a:t>
                      </a:r>
                    </a:p>
                  </a:txBody>
                  <a:tcPr marT="45718" marB="45718"/>
                </a:tc>
                <a:tc>
                  <a:txBody>
                    <a:bodyPr/>
                    <a:lstStyle/>
                    <a:p>
                      <a:endParaRPr lang="en-CA" sz="1800" dirty="0"/>
                    </a:p>
                  </a:txBody>
                  <a:tcPr marT="45718" marB="45718"/>
                </a:tc>
                <a:tc>
                  <a:txBody>
                    <a:bodyPr/>
                    <a:lstStyle/>
                    <a:p>
                      <a:endParaRPr lang="en-CA" sz="1800"/>
                    </a:p>
                  </a:txBody>
                  <a:tcPr marT="45718" marB="45718"/>
                </a:tc>
                <a:extLst>
                  <a:ext uri="{0D108BD9-81ED-4DB2-BD59-A6C34878D82A}">
                    <a16:rowId xmlns:a16="http://schemas.microsoft.com/office/drawing/2014/main" val="10009"/>
                  </a:ext>
                </a:extLst>
              </a:tr>
              <a:tr h="507972">
                <a:tc>
                  <a:txBody>
                    <a:bodyPr/>
                    <a:lstStyle/>
                    <a:p>
                      <a:r>
                        <a:rPr lang="en-CA" sz="1800" dirty="0"/>
                        <a:t>10</a:t>
                      </a:r>
                    </a:p>
                  </a:txBody>
                  <a:tcPr marT="45718" marB="45718"/>
                </a:tc>
                <a:tc>
                  <a:txBody>
                    <a:bodyPr/>
                    <a:lstStyle/>
                    <a:p>
                      <a:endParaRPr lang="en-CA" sz="1800"/>
                    </a:p>
                  </a:txBody>
                  <a:tcPr marT="45718" marB="45718"/>
                </a:tc>
                <a:tc>
                  <a:txBody>
                    <a:bodyPr/>
                    <a:lstStyle/>
                    <a:p>
                      <a:endParaRPr lang="en-CA" sz="1800"/>
                    </a:p>
                  </a:txBody>
                  <a:tcPr marT="45718" marB="45718"/>
                </a:tc>
                <a:extLst>
                  <a:ext uri="{0D108BD9-81ED-4DB2-BD59-A6C34878D82A}">
                    <a16:rowId xmlns:a16="http://schemas.microsoft.com/office/drawing/2014/main" val="10010"/>
                  </a:ext>
                </a:extLst>
              </a:tr>
              <a:tr h="507972">
                <a:tc>
                  <a:txBody>
                    <a:bodyPr/>
                    <a:lstStyle/>
                    <a:p>
                      <a:r>
                        <a:rPr lang="en-CA" sz="1800" dirty="0"/>
                        <a:t>11</a:t>
                      </a:r>
                    </a:p>
                  </a:txBody>
                  <a:tcPr marT="45718" marB="45718"/>
                </a:tc>
                <a:tc>
                  <a:txBody>
                    <a:bodyPr/>
                    <a:lstStyle/>
                    <a:p>
                      <a:endParaRPr lang="en-CA" sz="1800"/>
                    </a:p>
                  </a:txBody>
                  <a:tcPr marT="45718" marB="45718"/>
                </a:tc>
                <a:tc>
                  <a:txBody>
                    <a:bodyPr/>
                    <a:lstStyle/>
                    <a:p>
                      <a:endParaRPr lang="en-CA" sz="1800" dirty="0"/>
                    </a:p>
                  </a:txBody>
                  <a:tcPr marT="45718" marB="45718"/>
                </a:tc>
                <a:extLst>
                  <a:ext uri="{0D108BD9-81ED-4DB2-BD59-A6C34878D82A}">
                    <a16:rowId xmlns:a16="http://schemas.microsoft.com/office/drawing/2014/main" val="1001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a:t>Instruction Set</a:t>
            </a:r>
          </a:p>
        </p:txBody>
      </p:sp>
      <p:sp>
        <p:nvSpPr>
          <p:cNvPr id="5123" name="Content Placeholder 2"/>
          <p:cNvSpPr>
            <a:spLocks noGrp="1"/>
          </p:cNvSpPr>
          <p:nvPr>
            <p:ph idx="1"/>
          </p:nvPr>
        </p:nvSpPr>
        <p:spPr/>
        <p:txBody>
          <a:bodyPr/>
          <a:lstStyle/>
          <a:p>
            <a:r>
              <a:rPr lang="en-US" altLang="en-US" dirty="0"/>
              <a:t>An instruction set is simply a set of </a:t>
            </a:r>
            <a:r>
              <a:rPr lang="en-US" altLang="en-US" dirty="0">
                <a:solidFill>
                  <a:srgbClr val="FF0000"/>
                </a:solidFill>
              </a:rPr>
              <a:t>commands</a:t>
            </a:r>
            <a:r>
              <a:rPr lang="en-US" altLang="en-US" dirty="0"/>
              <a:t> or instructions a particular </a:t>
            </a:r>
            <a:r>
              <a:rPr lang="en-US" altLang="en-US" dirty="0">
                <a:solidFill>
                  <a:srgbClr val="FF0000"/>
                </a:solidFill>
              </a:rPr>
              <a:t>compiler</a:t>
            </a:r>
            <a:r>
              <a:rPr lang="en-US" altLang="en-US" dirty="0"/>
              <a:t> or </a:t>
            </a:r>
            <a:r>
              <a:rPr lang="en-US" altLang="en-US" dirty="0">
                <a:solidFill>
                  <a:srgbClr val="FF0000"/>
                </a:solidFill>
              </a:rPr>
              <a:t>interpreter</a:t>
            </a:r>
            <a:r>
              <a:rPr lang="en-US" altLang="en-US" dirty="0"/>
              <a:t> will understand and in turn so will the computer</a:t>
            </a:r>
          </a:p>
          <a:p>
            <a:r>
              <a:rPr lang="en-US" altLang="en-US" dirty="0"/>
              <a:t>Most instructions must be written in a very </a:t>
            </a:r>
            <a:r>
              <a:rPr lang="en-US" altLang="en-US" dirty="0">
                <a:solidFill>
                  <a:srgbClr val="FF0000"/>
                </a:solidFill>
              </a:rPr>
              <a:t>specific</a:t>
            </a:r>
            <a:r>
              <a:rPr lang="en-US" altLang="en-US" dirty="0"/>
              <a:t> format and must be spelled correctly, including case i.e. upper and lowercase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15000"/>
          </a:xfrm>
        </p:spPr>
        <p:txBody>
          <a:bodyPr/>
          <a:lstStyle/>
          <a:p>
            <a:pPr>
              <a:defRPr/>
            </a:pPr>
            <a:r>
              <a:rPr lang="en-US" dirty="0"/>
              <a:t>Some instructions have </a:t>
            </a:r>
            <a:r>
              <a:rPr lang="en-US" b="1" dirty="0">
                <a:solidFill>
                  <a:srgbClr val="FF0000"/>
                </a:solidFill>
              </a:rPr>
              <a:t>parameters</a:t>
            </a:r>
            <a:endParaRPr lang="en-US" b="1" dirty="0"/>
          </a:p>
          <a:p>
            <a:pPr>
              <a:defRPr/>
            </a:pPr>
            <a:r>
              <a:rPr lang="en-US" dirty="0"/>
              <a:t>A </a:t>
            </a:r>
            <a:r>
              <a:rPr lang="en-US" b="1" dirty="0">
                <a:solidFill>
                  <a:srgbClr val="FF0000"/>
                </a:solidFill>
              </a:rPr>
              <a:t>parameter/variable</a:t>
            </a:r>
            <a:r>
              <a:rPr lang="en-US" dirty="0"/>
              <a:t> is a slot where values can be substituted</a:t>
            </a:r>
          </a:p>
          <a:p>
            <a:pPr>
              <a:defRPr/>
            </a:pPr>
            <a:r>
              <a:rPr lang="en-US" dirty="0"/>
              <a:t>For example, a robot may understand the following instruction:</a:t>
            </a:r>
          </a:p>
          <a:p>
            <a:pPr marL="0" indent="0">
              <a:buFontTx/>
              <a:buNone/>
              <a:defRPr/>
            </a:pPr>
            <a:r>
              <a:rPr lang="en-US" dirty="0">
                <a:solidFill>
                  <a:schemeClr val="accent1">
                    <a:lumMod val="50000"/>
                  </a:schemeClr>
                </a:solidFill>
              </a:rPr>
              <a:t>move (</a:t>
            </a:r>
            <a:r>
              <a:rPr lang="en-US" b="1" dirty="0">
                <a:solidFill>
                  <a:schemeClr val="accent1">
                    <a:lumMod val="50000"/>
                  </a:schemeClr>
                </a:solidFill>
              </a:rPr>
              <a:t>distance</a:t>
            </a:r>
            <a:r>
              <a:rPr lang="en-US" dirty="0">
                <a:solidFill>
                  <a:schemeClr val="accent1">
                    <a:lumMod val="50000"/>
                  </a:schemeClr>
                </a:solidFill>
              </a:rPr>
              <a:t>)</a:t>
            </a:r>
          </a:p>
          <a:p>
            <a:pPr>
              <a:defRPr/>
            </a:pPr>
            <a:r>
              <a:rPr lang="en-US" b="1" dirty="0">
                <a:solidFill>
                  <a:srgbClr val="FF0000"/>
                </a:solidFill>
              </a:rPr>
              <a:t>distance</a:t>
            </a:r>
            <a:r>
              <a:rPr lang="en-US" dirty="0"/>
              <a:t> must be replaced with a  number for the instruction to work</a:t>
            </a:r>
          </a:p>
          <a:p>
            <a:pPr>
              <a:defRPr/>
            </a:pPr>
            <a:r>
              <a:rPr lang="en-US" dirty="0"/>
              <a:t>Using this instruction would then look like:</a:t>
            </a:r>
          </a:p>
          <a:p>
            <a:pPr marL="0" indent="0">
              <a:buFontTx/>
              <a:buNone/>
              <a:defRPr/>
            </a:pPr>
            <a:r>
              <a:rPr lang="en-US" dirty="0"/>
              <a:t>move</a:t>
            </a:r>
            <a:r>
              <a:rPr lang="en-US" dirty="0">
                <a:solidFill>
                  <a:srgbClr val="FF0000"/>
                </a:solidFill>
              </a:rPr>
              <a:t>(50)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457200" y="152400"/>
            <a:ext cx="8229600" cy="5973763"/>
          </a:xfrm>
        </p:spPr>
        <p:txBody>
          <a:bodyPr/>
          <a:lstStyle/>
          <a:p>
            <a:r>
              <a:rPr lang="en-US" altLang="en-US" dirty="0"/>
              <a:t>The instructions in a computer program are executed (or carried out) in the </a:t>
            </a:r>
            <a:r>
              <a:rPr lang="en-US" altLang="en-US" dirty="0">
                <a:solidFill>
                  <a:srgbClr val="FF0000"/>
                </a:solidFill>
              </a:rPr>
              <a:t>order</a:t>
            </a:r>
            <a:r>
              <a:rPr lang="en-US" altLang="en-US" dirty="0"/>
              <a:t> that they are written</a:t>
            </a:r>
          </a:p>
          <a:p>
            <a:r>
              <a:rPr lang="en-US" altLang="en-US" dirty="0"/>
              <a:t>From your readings you will have learned that the instructions are placed in memory blocks with </a:t>
            </a:r>
            <a:r>
              <a:rPr lang="en-US" altLang="en-US" dirty="0">
                <a:solidFill>
                  <a:srgbClr val="FF0000"/>
                </a:solidFill>
              </a:rPr>
              <a:t>addresses</a:t>
            </a:r>
            <a:endParaRPr lang="en-US" altLang="en-US" dirty="0"/>
          </a:p>
          <a:p>
            <a:r>
              <a:rPr lang="en-US" altLang="en-US" dirty="0"/>
              <a:t>You can have instructions repeat themselves by using an instruction that tells the computer to start over at a particular address</a:t>
            </a:r>
          </a:p>
          <a:p>
            <a:r>
              <a:rPr lang="en-US" altLang="en-US" dirty="0"/>
              <a:t>The following slide demonstrates this: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3400"/>
          <a:ext cx="8229600" cy="60960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67818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tblGrid>
              <a:tr h="508000">
                <a:tc>
                  <a:txBody>
                    <a:bodyPr/>
                    <a:lstStyle/>
                    <a:p>
                      <a:r>
                        <a:rPr lang="en-CA" dirty="0"/>
                        <a:t>Address</a:t>
                      </a:r>
                    </a:p>
                  </a:txBody>
                  <a:tcPr/>
                </a:tc>
                <a:tc>
                  <a:txBody>
                    <a:bodyPr/>
                    <a:lstStyle/>
                    <a:p>
                      <a:r>
                        <a:rPr lang="en-CA" dirty="0"/>
                        <a:t>Written</a:t>
                      </a:r>
                      <a:r>
                        <a:rPr lang="en-CA" baseline="0" dirty="0"/>
                        <a:t> Instruction</a:t>
                      </a:r>
                      <a:endParaRPr lang="en-CA" dirty="0"/>
                    </a:p>
                  </a:txBody>
                  <a:tcPr/>
                </a:tc>
                <a:tc>
                  <a:txBody>
                    <a:bodyPr/>
                    <a:lstStyle/>
                    <a:p>
                      <a:endParaRPr lang="en-CA" dirty="0"/>
                    </a:p>
                  </a:txBody>
                  <a:tcPr/>
                </a:tc>
                <a:extLst>
                  <a:ext uri="{0D108BD9-81ED-4DB2-BD59-A6C34878D82A}">
                    <a16:rowId xmlns:a16="http://schemas.microsoft.com/office/drawing/2014/main" val="10000"/>
                  </a:ext>
                </a:extLst>
              </a:tr>
              <a:tr h="508000">
                <a:tc>
                  <a:txBody>
                    <a:bodyPr/>
                    <a:lstStyle/>
                    <a:p>
                      <a:r>
                        <a:rPr lang="en-CA" dirty="0"/>
                        <a:t>1</a:t>
                      </a:r>
                    </a:p>
                  </a:txBody>
                  <a:tcPr/>
                </a:tc>
                <a:tc>
                  <a:txBody>
                    <a:bodyPr/>
                    <a:lstStyle/>
                    <a:p>
                      <a:r>
                        <a:rPr lang="en-CA" dirty="0"/>
                        <a:t>move(100)</a:t>
                      </a:r>
                    </a:p>
                  </a:txBody>
                  <a:tcPr/>
                </a:tc>
                <a:tc>
                  <a:txBody>
                    <a:bodyPr/>
                    <a:lstStyle/>
                    <a:p>
                      <a:endParaRPr lang="en-CA"/>
                    </a:p>
                  </a:txBody>
                  <a:tcPr/>
                </a:tc>
                <a:extLst>
                  <a:ext uri="{0D108BD9-81ED-4DB2-BD59-A6C34878D82A}">
                    <a16:rowId xmlns:a16="http://schemas.microsoft.com/office/drawing/2014/main" val="10001"/>
                  </a:ext>
                </a:extLst>
              </a:tr>
              <a:tr h="508000">
                <a:tc>
                  <a:txBody>
                    <a:bodyPr/>
                    <a:lstStyle/>
                    <a:p>
                      <a:r>
                        <a:rPr lang="en-CA" dirty="0"/>
                        <a:t>2</a:t>
                      </a:r>
                    </a:p>
                  </a:txBody>
                  <a:tcPr/>
                </a:tc>
                <a:tc>
                  <a:txBody>
                    <a:bodyPr/>
                    <a:lstStyle/>
                    <a:p>
                      <a:r>
                        <a:rPr lang="en-CA" dirty="0" err="1"/>
                        <a:t>goto</a:t>
                      </a:r>
                      <a:r>
                        <a:rPr lang="en-CA" dirty="0"/>
                        <a:t> 1</a:t>
                      </a:r>
                    </a:p>
                  </a:txBody>
                  <a:tcPr/>
                </a:tc>
                <a:tc>
                  <a:txBody>
                    <a:bodyPr/>
                    <a:lstStyle/>
                    <a:p>
                      <a:endParaRPr lang="en-CA" dirty="0"/>
                    </a:p>
                  </a:txBody>
                  <a:tcPr/>
                </a:tc>
                <a:extLst>
                  <a:ext uri="{0D108BD9-81ED-4DB2-BD59-A6C34878D82A}">
                    <a16:rowId xmlns:a16="http://schemas.microsoft.com/office/drawing/2014/main" val="10002"/>
                  </a:ext>
                </a:extLst>
              </a:tr>
              <a:tr h="508000">
                <a:tc>
                  <a:txBody>
                    <a:bodyPr/>
                    <a:lstStyle/>
                    <a:p>
                      <a:r>
                        <a:rPr lang="en-CA" dirty="0"/>
                        <a:t>3</a:t>
                      </a:r>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0003"/>
                  </a:ext>
                </a:extLst>
              </a:tr>
              <a:tr h="508000">
                <a:tc>
                  <a:txBody>
                    <a:bodyPr/>
                    <a:lstStyle/>
                    <a:p>
                      <a:r>
                        <a:rPr lang="en-CA" dirty="0"/>
                        <a:t>4</a:t>
                      </a:r>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0004"/>
                  </a:ext>
                </a:extLst>
              </a:tr>
              <a:tr h="508000">
                <a:tc>
                  <a:txBody>
                    <a:bodyPr/>
                    <a:lstStyle/>
                    <a:p>
                      <a:r>
                        <a:rPr lang="en-CA" dirty="0"/>
                        <a:t>5</a:t>
                      </a:r>
                    </a:p>
                  </a:txBody>
                  <a:tcPr/>
                </a:tc>
                <a:tc>
                  <a:txBody>
                    <a:bodyPr/>
                    <a:lstStyle/>
                    <a:p>
                      <a:endParaRPr lang="en-CA" dirty="0"/>
                    </a:p>
                  </a:txBody>
                  <a:tcPr/>
                </a:tc>
                <a:tc>
                  <a:txBody>
                    <a:bodyPr/>
                    <a:lstStyle/>
                    <a:p>
                      <a:endParaRPr lang="en-CA"/>
                    </a:p>
                  </a:txBody>
                  <a:tcPr/>
                </a:tc>
                <a:extLst>
                  <a:ext uri="{0D108BD9-81ED-4DB2-BD59-A6C34878D82A}">
                    <a16:rowId xmlns:a16="http://schemas.microsoft.com/office/drawing/2014/main" val="10005"/>
                  </a:ext>
                </a:extLst>
              </a:tr>
              <a:tr h="508000">
                <a:tc>
                  <a:txBody>
                    <a:bodyPr/>
                    <a:lstStyle/>
                    <a:p>
                      <a:r>
                        <a:rPr lang="en-CA" dirty="0"/>
                        <a:t>6</a:t>
                      </a:r>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0006"/>
                  </a:ext>
                </a:extLst>
              </a:tr>
              <a:tr h="508000">
                <a:tc>
                  <a:txBody>
                    <a:bodyPr/>
                    <a:lstStyle/>
                    <a:p>
                      <a:r>
                        <a:rPr lang="en-CA" dirty="0"/>
                        <a:t>7</a:t>
                      </a:r>
                    </a:p>
                  </a:txBody>
                  <a:tcPr/>
                </a:tc>
                <a:tc>
                  <a:txBody>
                    <a:bodyPr/>
                    <a:lstStyle/>
                    <a:p>
                      <a:endParaRPr lang="en-CA" dirty="0"/>
                    </a:p>
                  </a:txBody>
                  <a:tcPr/>
                </a:tc>
                <a:tc>
                  <a:txBody>
                    <a:bodyPr/>
                    <a:lstStyle/>
                    <a:p>
                      <a:endParaRPr lang="en-CA"/>
                    </a:p>
                  </a:txBody>
                  <a:tcPr/>
                </a:tc>
                <a:extLst>
                  <a:ext uri="{0D108BD9-81ED-4DB2-BD59-A6C34878D82A}">
                    <a16:rowId xmlns:a16="http://schemas.microsoft.com/office/drawing/2014/main" val="10007"/>
                  </a:ext>
                </a:extLst>
              </a:tr>
              <a:tr h="508000">
                <a:tc>
                  <a:txBody>
                    <a:bodyPr/>
                    <a:lstStyle/>
                    <a:p>
                      <a:r>
                        <a:rPr lang="en-CA" dirty="0"/>
                        <a:t>8</a:t>
                      </a:r>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10008"/>
                  </a:ext>
                </a:extLst>
              </a:tr>
              <a:tr h="508000">
                <a:tc>
                  <a:txBody>
                    <a:bodyPr/>
                    <a:lstStyle/>
                    <a:p>
                      <a:r>
                        <a:rPr lang="en-CA" dirty="0"/>
                        <a:t>9</a:t>
                      </a:r>
                    </a:p>
                  </a:txBody>
                  <a:tcPr/>
                </a:tc>
                <a:tc>
                  <a:txBody>
                    <a:bodyPr/>
                    <a:lstStyle/>
                    <a:p>
                      <a:endParaRPr lang="en-CA" dirty="0"/>
                    </a:p>
                  </a:txBody>
                  <a:tcPr/>
                </a:tc>
                <a:tc>
                  <a:txBody>
                    <a:bodyPr/>
                    <a:lstStyle/>
                    <a:p>
                      <a:endParaRPr lang="en-CA"/>
                    </a:p>
                  </a:txBody>
                  <a:tcPr/>
                </a:tc>
                <a:extLst>
                  <a:ext uri="{0D108BD9-81ED-4DB2-BD59-A6C34878D82A}">
                    <a16:rowId xmlns:a16="http://schemas.microsoft.com/office/drawing/2014/main" val="10009"/>
                  </a:ext>
                </a:extLst>
              </a:tr>
              <a:tr h="508000">
                <a:tc>
                  <a:txBody>
                    <a:bodyPr/>
                    <a:lstStyle/>
                    <a:p>
                      <a:r>
                        <a:rPr lang="en-CA" dirty="0"/>
                        <a:t>10</a:t>
                      </a:r>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0010"/>
                  </a:ext>
                </a:extLst>
              </a:tr>
              <a:tr h="508000">
                <a:tc>
                  <a:txBody>
                    <a:bodyPr/>
                    <a:lstStyle/>
                    <a:p>
                      <a:r>
                        <a:rPr lang="en-CA" dirty="0"/>
                        <a:t>11</a:t>
                      </a:r>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33400" y="0"/>
            <a:ext cx="8229600" cy="1143000"/>
          </a:xfrm>
        </p:spPr>
        <p:txBody>
          <a:bodyPr/>
          <a:lstStyle/>
          <a:p>
            <a:r>
              <a:rPr lang="en-US" altLang="en-US"/>
              <a:t>Program Analysis</a:t>
            </a:r>
          </a:p>
        </p:txBody>
      </p:sp>
      <p:sp>
        <p:nvSpPr>
          <p:cNvPr id="9219" name="Content Placeholder 2"/>
          <p:cNvSpPr>
            <a:spLocks noGrp="1"/>
          </p:cNvSpPr>
          <p:nvPr>
            <p:ph idx="1"/>
          </p:nvPr>
        </p:nvSpPr>
        <p:spPr>
          <a:xfrm>
            <a:off x="381000" y="1143000"/>
            <a:ext cx="8305800" cy="4983163"/>
          </a:xfrm>
        </p:spPr>
        <p:txBody>
          <a:bodyPr/>
          <a:lstStyle/>
          <a:p>
            <a:r>
              <a:rPr lang="en-US" altLang="en-US" dirty="0"/>
              <a:t>You should have noticed a problem with the last program</a:t>
            </a:r>
          </a:p>
          <a:p>
            <a:r>
              <a:rPr lang="en-US" altLang="en-US" dirty="0"/>
              <a:t>The robot would continue to move </a:t>
            </a:r>
            <a:r>
              <a:rPr lang="en-US" altLang="en-US" dirty="0">
                <a:solidFill>
                  <a:srgbClr val="FF0000"/>
                </a:solidFill>
              </a:rPr>
              <a:t>infinitely</a:t>
            </a:r>
            <a:r>
              <a:rPr lang="en-US" altLang="en-US" dirty="0"/>
              <a:t> 100 units at a time</a:t>
            </a:r>
          </a:p>
          <a:p>
            <a:r>
              <a:rPr lang="en-US" altLang="en-US" dirty="0"/>
              <a:t>The program created what is called an </a:t>
            </a:r>
            <a:r>
              <a:rPr lang="en-US" altLang="en-US" b="1" dirty="0">
                <a:solidFill>
                  <a:srgbClr val="FF0000"/>
                </a:solidFill>
              </a:rPr>
              <a:t>Infinite</a:t>
            </a:r>
            <a:r>
              <a:rPr lang="en-US" altLang="en-US" dirty="0"/>
              <a:t> loop</a:t>
            </a:r>
          </a:p>
          <a:p>
            <a:r>
              <a:rPr lang="en-US" altLang="en-US" dirty="0"/>
              <a:t>You should always have a way for a program to </a:t>
            </a:r>
            <a:r>
              <a:rPr lang="en-US" altLang="en-US" dirty="0">
                <a:solidFill>
                  <a:srgbClr val="FF0000"/>
                </a:solidFill>
              </a:rPr>
              <a:t>end</a:t>
            </a:r>
            <a:endParaRPr lang="en-US" altLang="en-US" dirty="0"/>
          </a:p>
          <a:p>
            <a:r>
              <a:rPr lang="en-US" altLang="en-US" dirty="0"/>
              <a:t>To do this we need to be able to make </a:t>
            </a:r>
            <a:r>
              <a:rPr lang="en-US" altLang="en-US" dirty="0">
                <a:solidFill>
                  <a:srgbClr val="FF0000"/>
                </a:solidFill>
              </a:rPr>
              <a:t>decisions</a:t>
            </a: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t>Decisions</a:t>
            </a:r>
          </a:p>
        </p:txBody>
      </p:sp>
      <p:sp>
        <p:nvSpPr>
          <p:cNvPr id="3" name="Content Placeholder 2"/>
          <p:cNvSpPr>
            <a:spLocks noGrp="1"/>
          </p:cNvSpPr>
          <p:nvPr>
            <p:ph idx="1"/>
          </p:nvPr>
        </p:nvSpPr>
        <p:spPr/>
        <p:txBody>
          <a:bodyPr/>
          <a:lstStyle/>
          <a:p>
            <a:pPr>
              <a:defRPr/>
            </a:pPr>
            <a:r>
              <a:rPr lang="en-US" dirty="0"/>
              <a:t>A decision instruction may look as follows:</a:t>
            </a:r>
          </a:p>
          <a:p>
            <a:pPr marL="0" indent="0">
              <a:buFontTx/>
              <a:buNone/>
              <a:defRPr/>
            </a:pPr>
            <a:r>
              <a:rPr lang="en-US" dirty="0">
                <a:solidFill>
                  <a:schemeClr val="accent1">
                    <a:lumMod val="50000"/>
                  </a:schemeClr>
                </a:solidFill>
              </a:rPr>
              <a:t>if (this is </a:t>
            </a:r>
            <a:r>
              <a:rPr lang="en-US" dirty="0">
                <a:solidFill>
                  <a:srgbClr val="FF0000"/>
                </a:solidFill>
              </a:rPr>
              <a:t>true</a:t>
            </a:r>
            <a:r>
              <a:rPr lang="en-US" dirty="0">
                <a:solidFill>
                  <a:schemeClr val="accent1">
                    <a:lumMod val="50000"/>
                  </a:schemeClr>
                </a:solidFill>
              </a:rPr>
              <a:t>) then (do this)</a:t>
            </a:r>
          </a:p>
          <a:p>
            <a:pPr>
              <a:defRPr/>
            </a:pPr>
            <a:r>
              <a:rPr lang="en-US" dirty="0"/>
              <a:t>Again, what goes in the brackets may vary, but what is outside it must remain the same</a:t>
            </a:r>
          </a:p>
          <a:p>
            <a:pPr>
              <a:defRPr/>
            </a:pPr>
            <a:r>
              <a:rPr lang="en-US" dirty="0"/>
              <a:t>Let’s modify our robot program</a:t>
            </a:r>
          </a:p>
          <a:p>
            <a:pPr marL="0" indent="0">
              <a:buFontTx/>
              <a:buNone/>
              <a:defRP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533400"/>
          <a:ext cx="8229600" cy="60960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67818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tblGrid>
              <a:tr h="508000">
                <a:tc>
                  <a:txBody>
                    <a:bodyPr/>
                    <a:lstStyle/>
                    <a:p>
                      <a:r>
                        <a:rPr lang="en-CA" dirty="0"/>
                        <a:t>Address</a:t>
                      </a:r>
                    </a:p>
                  </a:txBody>
                  <a:tcPr/>
                </a:tc>
                <a:tc>
                  <a:txBody>
                    <a:bodyPr/>
                    <a:lstStyle/>
                    <a:p>
                      <a:r>
                        <a:rPr lang="en-CA" dirty="0"/>
                        <a:t>Written</a:t>
                      </a:r>
                      <a:r>
                        <a:rPr lang="en-CA" baseline="0" dirty="0"/>
                        <a:t> Instruction</a:t>
                      </a:r>
                      <a:endParaRPr lang="en-CA" dirty="0"/>
                    </a:p>
                  </a:txBody>
                  <a:tcPr/>
                </a:tc>
                <a:tc>
                  <a:txBody>
                    <a:bodyPr/>
                    <a:lstStyle/>
                    <a:p>
                      <a:endParaRPr lang="en-CA" dirty="0"/>
                    </a:p>
                  </a:txBody>
                  <a:tcPr/>
                </a:tc>
                <a:extLst>
                  <a:ext uri="{0D108BD9-81ED-4DB2-BD59-A6C34878D82A}">
                    <a16:rowId xmlns:a16="http://schemas.microsoft.com/office/drawing/2014/main" val="10000"/>
                  </a:ext>
                </a:extLst>
              </a:tr>
              <a:tr h="508000">
                <a:tc>
                  <a:txBody>
                    <a:bodyPr/>
                    <a:lstStyle/>
                    <a:p>
                      <a:r>
                        <a:rPr lang="en-CA" dirty="0"/>
                        <a:t>1</a:t>
                      </a:r>
                    </a:p>
                  </a:txBody>
                  <a:tcPr/>
                </a:tc>
                <a:tc>
                  <a:txBody>
                    <a:bodyPr/>
                    <a:lstStyle/>
                    <a:p>
                      <a:r>
                        <a:rPr lang="en-CA" dirty="0"/>
                        <a:t>move(100)</a:t>
                      </a:r>
                    </a:p>
                  </a:txBody>
                  <a:tcPr/>
                </a:tc>
                <a:tc>
                  <a:txBody>
                    <a:bodyPr/>
                    <a:lstStyle/>
                    <a:p>
                      <a:endParaRPr lang="en-CA"/>
                    </a:p>
                  </a:txBody>
                  <a:tcPr/>
                </a:tc>
                <a:extLst>
                  <a:ext uri="{0D108BD9-81ED-4DB2-BD59-A6C34878D82A}">
                    <a16:rowId xmlns:a16="http://schemas.microsoft.com/office/drawing/2014/main" val="10001"/>
                  </a:ext>
                </a:extLst>
              </a:tr>
              <a:tr h="508000">
                <a:tc>
                  <a:txBody>
                    <a:bodyPr/>
                    <a:lstStyle/>
                    <a:p>
                      <a:r>
                        <a:rPr lang="en-CA" dirty="0"/>
                        <a:t>2</a:t>
                      </a:r>
                    </a:p>
                  </a:txBody>
                  <a:tcPr/>
                </a:tc>
                <a:tc>
                  <a:txBody>
                    <a:bodyPr/>
                    <a:lstStyle/>
                    <a:p>
                      <a:r>
                        <a:rPr lang="en-CA" dirty="0"/>
                        <a:t>if(the robot moves 1000 units) then </a:t>
                      </a:r>
                      <a:r>
                        <a:rPr lang="en-CA" dirty="0" err="1"/>
                        <a:t>goto</a:t>
                      </a:r>
                      <a:r>
                        <a:rPr lang="en-CA" dirty="0"/>
                        <a:t> 4</a:t>
                      </a:r>
                    </a:p>
                  </a:txBody>
                  <a:tcPr/>
                </a:tc>
                <a:tc>
                  <a:txBody>
                    <a:bodyPr/>
                    <a:lstStyle/>
                    <a:p>
                      <a:endParaRPr lang="en-CA" dirty="0"/>
                    </a:p>
                  </a:txBody>
                  <a:tcPr/>
                </a:tc>
                <a:extLst>
                  <a:ext uri="{0D108BD9-81ED-4DB2-BD59-A6C34878D82A}">
                    <a16:rowId xmlns:a16="http://schemas.microsoft.com/office/drawing/2014/main" val="10002"/>
                  </a:ext>
                </a:extLst>
              </a:tr>
              <a:tr h="508000">
                <a:tc>
                  <a:txBody>
                    <a:bodyPr/>
                    <a:lstStyle/>
                    <a:p>
                      <a:r>
                        <a:rPr lang="en-CA" dirty="0"/>
                        <a:t>3</a:t>
                      </a:r>
                    </a:p>
                  </a:txBody>
                  <a:tcPr/>
                </a:tc>
                <a:tc>
                  <a:txBody>
                    <a:bodyPr/>
                    <a:lstStyle/>
                    <a:p>
                      <a:r>
                        <a:rPr lang="en-CA" dirty="0" err="1"/>
                        <a:t>goto</a:t>
                      </a:r>
                      <a:r>
                        <a:rPr lang="en-CA" dirty="0"/>
                        <a:t> 1</a:t>
                      </a:r>
                    </a:p>
                  </a:txBody>
                  <a:tcPr/>
                </a:tc>
                <a:tc>
                  <a:txBody>
                    <a:bodyPr/>
                    <a:lstStyle/>
                    <a:p>
                      <a:endParaRPr lang="en-CA" dirty="0"/>
                    </a:p>
                  </a:txBody>
                  <a:tcPr/>
                </a:tc>
                <a:extLst>
                  <a:ext uri="{0D108BD9-81ED-4DB2-BD59-A6C34878D82A}">
                    <a16:rowId xmlns:a16="http://schemas.microsoft.com/office/drawing/2014/main" val="10003"/>
                  </a:ext>
                </a:extLst>
              </a:tr>
              <a:tr h="508000">
                <a:tc>
                  <a:txBody>
                    <a:bodyPr/>
                    <a:lstStyle/>
                    <a:p>
                      <a:r>
                        <a:rPr lang="en-CA" dirty="0"/>
                        <a:t>4</a:t>
                      </a:r>
                    </a:p>
                  </a:txBody>
                  <a:tcPr/>
                </a:tc>
                <a:tc>
                  <a:txBody>
                    <a:bodyPr/>
                    <a:lstStyle/>
                    <a:p>
                      <a:r>
                        <a:rPr lang="en-CA" dirty="0"/>
                        <a:t>end</a:t>
                      </a:r>
                    </a:p>
                  </a:txBody>
                  <a:tcPr/>
                </a:tc>
                <a:tc>
                  <a:txBody>
                    <a:bodyPr/>
                    <a:lstStyle/>
                    <a:p>
                      <a:endParaRPr lang="en-CA" dirty="0"/>
                    </a:p>
                  </a:txBody>
                  <a:tcPr/>
                </a:tc>
                <a:extLst>
                  <a:ext uri="{0D108BD9-81ED-4DB2-BD59-A6C34878D82A}">
                    <a16:rowId xmlns:a16="http://schemas.microsoft.com/office/drawing/2014/main" val="10004"/>
                  </a:ext>
                </a:extLst>
              </a:tr>
              <a:tr h="508000">
                <a:tc>
                  <a:txBody>
                    <a:bodyPr/>
                    <a:lstStyle/>
                    <a:p>
                      <a:r>
                        <a:rPr lang="en-CA" dirty="0"/>
                        <a:t>5</a:t>
                      </a:r>
                    </a:p>
                  </a:txBody>
                  <a:tcPr/>
                </a:tc>
                <a:tc>
                  <a:txBody>
                    <a:bodyPr/>
                    <a:lstStyle/>
                    <a:p>
                      <a:endParaRPr lang="en-CA" dirty="0"/>
                    </a:p>
                  </a:txBody>
                  <a:tcPr/>
                </a:tc>
                <a:tc>
                  <a:txBody>
                    <a:bodyPr/>
                    <a:lstStyle/>
                    <a:p>
                      <a:endParaRPr lang="en-CA"/>
                    </a:p>
                  </a:txBody>
                  <a:tcPr/>
                </a:tc>
                <a:extLst>
                  <a:ext uri="{0D108BD9-81ED-4DB2-BD59-A6C34878D82A}">
                    <a16:rowId xmlns:a16="http://schemas.microsoft.com/office/drawing/2014/main" val="10005"/>
                  </a:ext>
                </a:extLst>
              </a:tr>
              <a:tr h="508000">
                <a:tc>
                  <a:txBody>
                    <a:bodyPr/>
                    <a:lstStyle/>
                    <a:p>
                      <a:r>
                        <a:rPr lang="en-CA" dirty="0"/>
                        <a:t>6</a:t>
                      </a:r>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0006"/>
                  </a:ext>
                </a:extLst>
              </a:tr>
              <a:tr h="508000">
                <a:tc>
                  <a:txBody>
                    <a:bodyPr/>
                    <a:lstStyle/>
                    <a:p>
                      <a:r>
                        <a:rPr lang="en-CA" dirty="0"/>
                        <a:t>7</a:t>
                      </a:r>
                    </a:p>
                  </a:txBody>
                  <a:tcPr/>
                </a:tc>
                <a:tc>
                  <a:txBody>
                    <a:bodyPr/>
                    <a:lstStyle/>
                    <a:p>
                      <a:endParaRPr lang="en-CA" dirty="0"/>
                    </a:p>
                  </a:txBody>
                  <a:tcPr/>
                </a:tc>
                <a:tc>
                  <a:txBody>
                    <a:bodyPr/>
                    <a:lstStyle/>
                    <a:p>
                      <a:endParaRPr lang="en-CA"/>
                    </a:p>
                  </a:txBody>
                  <a:tcPr/>
                </a:tc>
                <a:extLst>
                  <a:ext uri="{0D108BD9-81ED-4DB2-BD59-A6C34878D82A}">
                    <a16:rowId xmlns:a16="http://schemas.microsoft.com/office/drawing/2014/main" val="10007"/>
                  </a:ext>
                </a:extLst>
              </a:tr>
              <a:tr h="508000">
                <a:tc>
                  <a:txBody>
                    <a:bodyPr/>
                    <a:lstStyle/>
                    <a:p>
                      <a:r>
                        <a:rPr lang="en-CA" dirty="0"/>
                        <a:t>8</a:t>
                      </a:r>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10008"/>
                  </a:ext>
                </a:extLst>
              </a:tr>
              <a:tr h="508000">
                <a:tc>
                  <a:txBody>
                    <a:bodyPr/>
                    <a:lstStyle/>
                    <a:p>
                      <a:r>
                        <a:rPr lang="en-CA" dirty="0"/>
                        <a:t>9</a:t>
                      </a:r>
                    </a:p>
                  </a:txBody>
                  <a:tcPr/>
                </a:tc>
                <a:tc>
                  <a:txBody>
                    <a:bodyPr/>
                    <a:lstStyle/>
                    <a:p>
                      <a:endParaRPr lang="en-CA" dirty="0"/>
                    </a:p>
                  </a:txBody>
                  <a:tcPr/>
                </a:tc>
                <a:tc>
                  <a:txBody>
                    <a:bodyPr/>
                    <a:lstStyle/>
                    <a:p>
                      <a:endParaRPr lang="en-CA"/>
                    </a:p>
                  </a:txBody>
                  <a:tcPr/>
                </a:tc>
                <a:extLst>
                  <a:ext uri="{0D108BD9-81ED-4DB2-BD59-A6C34878D82A}">
                    <a16:rowId xmlns:a16="http://schemas.microsoft.com/office/drawing/2014/main" val="10009"/>
                  </a:ext>
                </a:extLst>
              </a:tr>
              <a:tr h="508000">
                <a:tc>
                  <a:txBody>
                    <a:bodyPr/>
                    <a:lstStyle/>
                    <a:p>
                      <a:r>
                        <a:rPr lang="en-CA" dirty="0"/>
                        <a:t>10</a:t>
                      </a:r>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0010"/>
                  </a:ext>
                </a:extLst>
              </a:tr>
              <a:tr h="508000">
                <a:tc>
                  <a:txBody>
                    <a:bodyPr/>
                    <a:lstStyle/>
                    <a:p>
                      <a:r>
                        <a:rPr lang="en-CA" dirty="0"/>
                        <a:t>11</a:t>
                      </a:r>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10011"/>
                  </a:ext>
                </a:extLst>
              </a:tr>
            </a:tbl>
          </a:graphicData>
        </a:graphic>
      </p:graphicFrame>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656</TotalTime>
  <Words>1859</Words>
  <Application>Microsoft Office PowerPoint</Application>
  <PresentationFormat>On-screen Show (4:3)</PresentationFormat>
  <Paragraphs>367</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Times New Roman</vt:lpstr>
      <vt:lpstr>Default Design</vt:lpstr>
      <vt:lpstr>Programming</vt:lpstr>
      <vt:lpstr>Code</vt:lpstr>
      <vt:lpstr>Instruction Set</vt:lpstr>
      <vt:lpstr>PowerPoint Presentation</vt:lpstr>
      <vt:lpstr>PowerPoint Presentation</vt:lpstr>
      <vt:lpstr>PowerPoint Presentation</vt:lpstr>
      <vt:lpstr>Program Analysis</vt:lpstr>
      <vt:lpstr>Decisions</vt:lpstr>
      <vt:lpstr>PowerPoint Presentation</vt:lpstr>
      <vt:lpstr>Program Analysis</vt:lpstr>
      <vt:lpstr>Memory Blocks</vt:lpstr>
      <vt:lpstr>Rules</vt:lpstr>
      <vt:lpstr>PowerPoint Presentation</vt:lpstr>
      <vt:lpstr>More Practice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Language Instructions</dc:title>
  <dc:creator>COMPUTER_MAN</dc:creator>
  <cp:lastModifiedBy>Billinger, James C.</cp:lastModifiedBy>
  <cp:revision>106</cp:revision>
  <dcterms:created xsi:type="dcterms:W3CDTF">2008-12-18T18:22:21Z</dcterms:created>
  <dcterms:modified xsi:type="dcterms:W3CDTF">2019-02-20T20:26:48Z</dcterms:modified>
</cp:coreProperties>
</file>