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0" r:id="rId7"/>
    <p:sldId id="267" r:id="rId8"/>
    <p:sldId id="262" r:id="rId9"/>
    <p:sldId id="263" r:id="rId10"/>
    <p:sldId id="264" r:id="rId11"/>
    <p:sldId id="265" r:id="rId12"/>
    <p:sldId id="266" r:id="rId13"/>
    <p:sldId id="268" r:id="rId14"/>
    <p:sldId id="269" r:id="rId15"/>
    <p:sldId id="270" r:id="rId16"/>
    <p:sldId id="271" r:id="rId17"/>
    <p:sldId id="272" r:id="rId18"/>
    <p:sldId id="275" r:id="rId19"/>
    <p:sldId id="276" r:id="rId20"/>
    <p:sldId id="277" r:id="rId21"/>
    <p:sldId id="278" r:id="rId22"/>
    <p:sldId id="279" r:id="rId23"/>
    <p:sldId id="280"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 Test Review</a:t>
            </a:r>
            <a:endParaRPr lang="en-US" dirty="0"/>
          </a:p>
        </p:txBody>
      </p:sp>
      <p:sp>
        <p:nvSpPr>
          <p:cNvPr id="3" name="Subtitle 2"/>
          <p:cNvSpPr>
            <a:spLocks noGrp="1"/>
          </p:cNvSpPr>
          <p:nvPr>
            <p:ph type="subTitle" idx="1"/>
          </p:nvPr>
        </p:nvSpPr>
        <p:spPr/>
        <p:txBody>
          <a:bodyPr/>
          <a:lstStyle/>
          <a:p>
            <a:r>
              <a:rPr lang="en-US" dirty="0" smtClean="0"/>
              <a:t>Intro to Programming in JavaScript</a:t>
            </a:r>
            <a:endParaRPr lang="en-US" dirty="0"/>
          </a:p>
        </p:txBody>
      </p:sp>
    </p:spTree>
    <p:extLst>
      <p:ext uri="{BB962C8B-B14F-4D97-AF65-F5344CB8AC3E}">
        <p14:creationId xmlns:p14="http://schemas.microsoft.com/office/powerpoint/2010/main" val="1485704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TEXT</a:t>
            </a:r>
            <a:endParaRPr lang="en-US" dirty="0"/>
          </a:p>
        </p:txBody>
      </p:sp>
      <p:sp>
        <p:nvSpPr>
          <p:cNvPr id="3" name="Content Placeholder 2"/>
          <p:cNvSpPr>
            <a:spLocks noGrp="1"/>
          </p:cNvSpPr>
          <p:nvPr>
            <p:ph idx="1"/>
          </p:nvPr>
        </p:nvSpPr>
        <p:spPr/>
        <p:txBody>
          <a:bodyPr/>
          <a:lstStyle/>
          <a:p>
            <a:r>
              <a:rPr lang="en-US" dirty="0" smtClean="0"/>
              <a:t>A selection statement can have as many else ifs as </a:t>
            </a:r>
            <a:r>
              <a:rPr lang="en-US" dirty="0"/>
              <a:t>?????</a:t>
            </a:r>
            <a:endParaRPr lang="en-US" dirty="0" smtClean="0"/>
          </a:p>
          <a:p>
            <a:r>
              <a:rPr lang="en-US" dirty="0" smtClean="0"/>
              <a:t>A selection statement can only have </a:t>
            </a:r>
            <a:r>
              <a:rPr lang="en-US" dirty="0"/>
              <a:t>????? </a:t>
            </a:r>
            <a:r>
              <a:rPr lang="en-US" dirty="0" smtClean="0"/>
              <a:t>else and it can only be located at the end</a:t>
            </a:r>
          </a:p>
          <a:p>
            <a:r>
              <a:rPr lang="en-US" dirty="0" smtClean="0"/>
              <a:t>Additional else ifs or an else is </a:t>
            </a:r>
            <a:r>
              <a:rPr lang="en-US" dirty="0"/>
              <a:t>?????</a:t>
            </a:r>
            <a:endParaRPr lang="en-US" dirty="0" smtClean="0"/>
          </a:p>
          <a:p>
            <a:r>
              <a:rPr lang="en-US" dirty="0" smtClean="0"/>
              <a:t>No other conditions are checked once the first evaluates to </a:t>
            </a:r>
            <a:r>
              <a:rPr lang="en-US" dirty="0"/>
              <a:t>?????</a:t>
            </a:r>
            <a:endParaRPr lang="en-US" dirty="0" smtClean="0"/>
          </a:p>
          <a:p>
            <a:endParaRPr lang="en-US" dirty="0"/>
          </a:p>
        </p:txBody>
      </p:sp>
    </p:spTree>
    <p:extLst>
      <p:ext uri="{BB962C8B-B14F-4D97-AF65-F5344CB8AC3E}">
        <p14:creationId xmlns:p14="http://schemas.microsoft.com/office/powerpoint/2010/main" val="3281483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Conditons</a:t>
            </a:r>
            <a:endParaRPr lang="en-US" dirty="0"/>
          </a:p>
        </p:txBody>
      </p:sp>
      <p:sp>
        <p:nvSpPr>
          <p:cNvPr id="3" name="Content Placeholder 2"/>
          <p:cNvSpPr>
            <a:spLocks noGrp="1"/>
          </p:cNvSpPr>
          <p:nvPr>
            <p:ph idx="1"/>
          </p:nvPr>
        </p:nvSpPr>
        <p:spPr/>
        <p:txBody>
          <a:bodyPr/>
          <a:lstStyle/>
          <a:p>
            <a:r>
              <a:rPr lang="en-US" dirty="0" smtClean="0"/>
              <a:t>These form the actual decisions made in a program</a:t>
            </a:r>
          </a:p>
          <a:p>
            <a:r>
              <a:rPr lang="en-US" dirty="0" smtClean="0"/>
              <a:t>They evaluate to </a:t>
            </a:r>
            <a:r>
              <a:rPr lang="en-US" dirty="0"/>
              <a:t>????? </a:t>
            </a:r>
            <a:r>
              <a:rPr lang="en-US" dirty="0" smtClean="0"/>
              <a:t>or </a:t>
            </a:r>
            <a:r>
              <a:rPr lang="en-US" dirty="0"/>
              <a:t>????? </a:t>
            </a:r>
            <a:r>
              <a:rPr lang="en-US" dirty="0" smtClean="0"/>
              <a:t>only</a:t>
            </a:r>
          </a:p>
          <a:p>
            <a:r>
              <a:rPr lang="en-US" dirty="0" smtClean="0"/>
              <a:t>Can be built using conditional or comparison operators </a:t>
            </a:r>
            <a:r>
              <a:rPr lang="en-US" dirty="0" smtClean="0"/>
              <a:t>(&gt;, &lt;, &gt;=, &lt;=, !=, </a:t>
            </a:r>
            <a:r>
              <a:rPr lang="en-US" dirty="0"/>
              <a:t>?????</a:t>
            </a:r>
            <a:r>
              <a:rPr lang="en-US" dirty="0" smtClean="0"/>
              <a:t>) and logical operators </a:t>
            </a:r>
            <a:r>
              <a:rPr lang="en-US" dirty="0" smtClean="0"/>
              <a:t>(&amp;&amp;, ||, !!)</a:t>
            </a:r>
            <a:endParaRPr lang="en-US" dirty="0"/>
          </a:p>
        </p:txBody>
      </p:sp>
    </p:spTree>
    <p:extLst>
      <p:ext uri="{BB962C8B-B14F-4D97-AF65-F5344CB8AC3E}">
        <p14:creationId xmlns:p14="http://schemas.microsoft.com/office/powerpoint/2010/main" val="3978887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Strings</a:t>
            </a:r>
            <a:endParaRPr lang="en-US" dirty="0"/>
          </a:p>
        </p:txBody>
      </p:sp>
      <p:sp>
        <p:nvSpPr>
          <p:cNvPr id="3" name="Content Placeholder 2"/>
          <p:cNvSpPr>
            <a:spLocks noGrp="1"/>
          </p:cNvSpPr>
          <p:nvPr>
            <p:ph idx="1"/>
          </p:nvPr>
        </p:nvSpPr>
        <p:spPr/>
        <p:txBody>
          <a:bodyPr/>
          <a:lstStyle/>
          <a:p>
            <a:r>
              <a:rPr lang="en-US" dirty="0" smtClean="0"/>
              <a:t>The </a:t>
            </a:r>
            <a:r>
              <a:rPr lang="en-US" dirty="0"/>
              <a:t>????? </a:t>
            </a:r>
            <a:r>
              <a:rPr lang="en-US" dirty="0" smtClean="0"/>
              <a:t>numbers are used to compare strings</a:t>
            </a:r>
          </a:p>
          <a:p>
            <a:r>
              <a:rPr lang="en-US" dirty="0" smtClean="0"/>
              <a:t>Lowercase letters have a </a:t>
            </a:r>
            <a:r>
              <a:rPr lang="en-US" dirty="0"/>
              <a:t>????? </a:t>
            </a:r>
            <a:r>
              <a:rPr lang="en-US" dirty="0" smtClean="0"/>
              <a:t>ASCII value than uppercase</a:t>
            </a:r>
          </a:p>
          <a:p>
            <a:r>
              <a:rPr lang="en-US" dirty="0" smtClean="0"/>
              <a:t>“cat”&gt;”Cat” is </a:t>
            </a:r>
            <a:r>
              <a:rPr lang="en-US" dirty="0"/>
              <a:t>?????</a:t>
            </a:r>
          </a:p>
        </p:txBody>
      </p:sp>
    </p:spTree>
    <p:extLst>
      <p:ext uri="{BB962C8B-B14F-4D97-AF65-F5344CB8AC3E}">
        <p14:creationId xmlns:p14="http://schemas.microsoft.com/office/powerpoint/2010/main" val="415124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&amp;&amp;= &amp; </a:t>
            </a:r>
          </a:p>
          <a:p>
            <a:pPr marL="0" indent="0">
              <a:buNone/>
            </a:pPr>
            <a:r>
              <a:rPr lang="en-US" dirty="0" smtClean="0"/>
              <a:t>true </a:t>
            </a:r>
            <a:r>
              <a:rPr lang="en-US" dirty="0" smtClean="0"/>
              <a:t>&amp;&amp; true=</a:t>
            </a:r>
            <a:r>
              <a:rPr lang="en-US" dirty="0"/>
              <a:t> </a:t>
            </a:r>
            <a:r>
              <a:rPr lang="en-US" dirty="0" smtClean="0"/>
              <a:t>TRUE</a:t>
            </a:r>
          </a:p>
          <a:p>
            <a:pPr marL="0" indent="0">
              <a:buNone/>
            </a:pPr>
            <a:r>
              <a:rPr lang="en-US" dirty="0" smtClean="0"/>
              <a:t>true </a:t>
            </a:r>
            <a:r>
              <a:rPr lang="en-US" dirty="0" smtClean="0"/>
              <a:t>&amp;&amp; false=</a:t>
            </a:r>
            <a:r>
              <a:rPr lang="en-US" dirty="0"/>
              <a:t> ?????</a:t>
            </a:r>
            <a:endParaRPr lang="en-US" dirty="0" smtClean="0"/>
          </a:p>
          <a:p>
            <a:pPr marL="0" indent="0">
              <a:buNone/>
            </a:pPr>
            <a:r>
              <a:rPr lang="en-US" dirty="0" smtClean="0"/>
              <a:t>false &amp;&amp; false=</a:t>
            </a:r>
            <a:r>
              <a:rPr lang="en-US" dirty="0"/>
              <a:t> ?????</a:t>
            </a:r>
            <a:endParaRPr lang="en-US" dirty="0" smtClean="0"/>
          </a:p>
          <a:p>
            <a:pPr marL="0" indent="0">
              <a:buNone/>
            </a:pPr>
            <a:endParaRPr lang="en-US" dirty="0" smtClean="0"/>
          </a:p>
          <a:p>
            <a:pPr marL="0" indent="0">
              <a:buNone/>
            </a:pPr>
            <a:r>
              <a:rPr lang="en-US" dirty="0" smtClean="0"/>
              <a:t>||=</a:t>
            </a:r>
            <a:r>
              <a:rPr lang="en-US" dirty="0"/>
              <a:t> ?????</a:t>
            </a:r>
          </a:p>
          <a:p>
            <a:pPr marL="0" indent="0">
              <a:buNone/>
            </a:pPr>
            <a:r>
              <a:rPr lang="en-US" dirty="0"/>
              <a:t>true </a:t>
            </a:r>
            <a:r>
              <a:rPr lang="en-US" dirty="0" smtClean="0"/>
              <a:t>|| true=</a:t>
            </a:r>
            <a:r>
              <a:rPr lang="en-US" dirty="0"/>
              <a:t> ?????</a:t>
            </a:r>
          </a:p>
          <a:p>
            <a:pPr marL="0" indent="0">
              <a:buNone/>
            </a:pPr>
            <a:r>
              <a:rPr lang="en-US" dirty="0"/>
              <a:t>true </a:t>
            </a:r>
            <a:r>
              <a:rPr lang="en-US" dirty="0" smtClean="0"/>
              <a:t>|| false=</a:t>
            </a:r>
            <a:r>
              <a:rPr lang="en-US" dirty="0"/>
              <a:t> ?????</a:t>
            </a:r>
          </a:p>
          <a:p>
            <a:pPr marL="0" indent="0">
              <a:buNone/>
            </a:pPr>
            <a:r>
              <a:rPr lang="en-US" dirty="0"/>
              <a:t>false </a:t>
            </a:r>
            <a:r>
              <a:rPr lang="en-US" dirty="0" smtClean="0"/>
              <a:t>|| false=</a:t>
            </a:r>
            <a:r>
              <a:rPr lang="en-US" dirty="0"/>
              <a:t> ?????</a:t>
            </a:r>
            <a:endParaRPr lang="en-US" dirty="0" smtClean="0"/>
          </a:p>
          <a:p>
            <a:pPr marL="0" indent="0">
              <a:buNone/>
            </a:pPr>
            <a:endParaRPr lang="en-US" dirty="0"/>
          </a:p>
          <a:p>
            <a:pPr marL="0" indent="0">
              <a:buNone/>
            </a:pPr>
            <a:r>
              <a:rPr lang="en-US" dirty="0" smtClean="0"/>
              <a:t>!=</a:t>
            </a:r>
            <a:r>
              <a:rPr lang="en-US" dirty="0"/>
              <a:t> ?????</a:t>
            </a:r>
            <a:endParaRPr lang="en-US" dirty="0" smtClean="0"/>
          </a:p>
          <a:p>
            <a:pPr marL="0" indent="0">
              <a:buNone/>
            </a:pPr>
            <a:r>
              <a:rPr lang="en-US" dirty="0" smtClean="0"/>
              <a:t>!true=</a:t>
            </a:r>
            <a:r>
              <a:rPr lang="en-US" dirty="0"/>
              <a:t> ?????</a:t>
            </a:r>
            <a:endParaRPr lang="en-US" dirty="0" smtClean="0"/>
          </a:p>
          <a:p>
            <a:pPr marL="0" indent="0">
              <a:buNone/>
            </a:pPr>
            <a:r>
              <a:rPr lang="en-US" dirty="0" smtClean="0"/>
              <a:t>!false=</a:t>
            </a:r>
            <a:r>
              <a:rPr lang="en-US" dirty="0"/>
              <a:t> ?????</a:t>
            </a:r>
          </a:p>
          <a:p>
            <a:pPr marL="0" indent="0">
              <a:buNone/>
            </a:pPr>
            <a:endParaRPr lang="en-US" dirty="0"/>
          </a:p>
        </p:txBody>
      </p:sp>
    </p:spTree>
    <p:extLst>
      <p:ext uri="{BB962C8B-B14F-4D97-AF65-F5344CB8AC3E}">
        <p14:creationId xmlns:p14="http://schemas.microsoft.com/office/powerpoint/2010/main" val="3084733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Repetition/Looping</a:t>
            </a:r>
            <a:endParaRPr lang="en-US" dirty="0"/>
          </a:p>
        </p:txBody>
      </p:sp>
      <p:sp>
        <p:nvSpPr>
          <p:cNvPr id="3" name="Content Placeholder 2"/>
          <p:cNvSpPr>
            <a:spLocks noGrp="1"/>
          </p:cNvSpPr>
          <p:nvPr>
            <p:ph idx="1"/>
          </p:nvPr>
        </p:nvSpPr>
        <p:spPr/>
        <p:txBody>
          <a:bodyPr/>
          <a:lstStyle/>
          <a:p>
            <a:r>
              <a:rPr lang="en-US" dirty="0" smtClean="0"/>
              <a:t>Loops are used to iterate blocks of code repeatedly in programming</a:t>
            </a:r>
          </a:p>
          <a:p>
            <a:r>
              <a:rPr lang="en-US" dirty="0" smtClean="0"/>
              <a:t>2 main types:1. counted or </a:t>
            </a:r>
            <a:r>
              <a:rPr lang="en-US" dirty="0"/>
              <a:t>????? </a:t>
            </a:r>
            <a:r>
              <a:rPr lang="en-US" dirty="0" smtClean="0"/>
              <a:t>loops and 2. </a:t>
            </a:r>
            <a:r>
              <a:rPr lang="en-US" dirty="0"/>
              <a:t>????? </a:t>
            </a:r>
            <a:r>
              <a:rPr lang="en-US" dirty="0" smtClean="0"/>
              <a:t>loops (</a:t>
            </a:r>
            <a:r>
              <a:rPr lang="en-US" dirty="0"/>
              <a:t>????? </a:t>
            </a:r>
            <a:r>
              <a:rPr lang="en-US" dirty="0" smtClean="0"/>
              <a:t>and </a:t>
            </a:r>
            <a:r>
              <a:rPr lang="en-US" dirty="0"/>
              <a:t>?????</a:t>
            </a:r>
            <a:r>
              <a:rPr lang="en-US" dirty="0" smtClean="0"/>
              <a:t>)</a:t>
            </a:r>
          </a:p>
          <a:p>
            <a:pPr marL="0" indent="0">
              <a:buNone/>
            </a:pPr>
            <a:endParaRPr lang="en-US" dirty="0"/>
          </a:p>
        </p:txBody>
      </p:sp>
    </p:spTree>
    <p:extLst>
      <p:ext uri="{BB962C8B-B14F-4D97-AF65-F5344CB8AC3E}">
        <p14:creationId xmlns:p14="http://schemas.microsoft.com/office/powerpoint/2010/main" val="383805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0" indent="0">
              <a:buNone/>
            </a:pPr>
            <a:r>
              <a:rPr lang="en-US" dirty="0" smtClean="0"/>
              <a:t>for(initialize </a:t>
            </a:r>
            <a:r>
              <a:rPr lang="en-US" dirty="0" err="1" smtClean="0"/>
              <a:t>index;index</a:t>
            </a:r>
            <a:r>
              <a:rPr lang="en-US" dirty="0" smtClean="0"/>
              <a:t> </a:t>
            </a:r>
            <a:r>
              <a:rPr lang="en-US" dirty="0" err="1" smtClean="0"/>
              <a:t>condition;index</a:t>
            </a:r>
            <a:r>
              <a:rPr lang="en-US" dirty="0" smtClean="0"/>
              <a:t> increment/decrement){body}</a:t>
            </a:r>
          </a:p>
          <a:p>
            <a:pPr marL="0" indent="0">
              <a:buNone/>
            </a:pPr>
            <a:endParaRPr lang="en-US" dirty="0"/>
          </a:p>
          <a:p>
            <a:pPr marL="0" indent="0">
              <a:buNone/>
            </a:pPr>
            <a:r>
              <a:rPr lang="en-US" dirty="0" smtClean="0"/>
              <a:t>Ex. </a:t>
            </a:r>
          </a:p>
          <a:p>
            <a:pPr marL="0" indent="0">
              <a:buNone/>
            </a:pPr>
            <a:r>
              <a:rPr lang="en-US" dirty="0"/>
              <a:t>l</a:t>
            </a:r>
            <a:r>
              <a:rPr lang="en-US" dirty="0" smtClean="0"/>
              <a:t>et c=10;</a:t>
            </a:r>
            <a:endParaRPr lang="en-US" dirty="0"/>
          </a:p>
          <a:p>
            <a:pPr marL="0" indent="0">
              <a:buNone/>
            </a:pPr>
            <a:r>
              <a:rPr lang="en-US" smtClean="0"/>
              <a:t>for(let </a:t>
            </a:r>
            <a:r>
              <a:rPr lang="en-US" dirty="0" smtClean="0"/>
              <a:t>x=0;x&lt;5;x++)</a:t>
            </a:r>
          </a:p>
          <a:p>
            <a:pPr marL="0" indent="0">
              <a:buNone/>
            </a:pPr>
            <a:r>
              <a:rPr lang="en-US" dirty="0" smtClean="0"/>
              <a:t>{//c=c+5;}</a:t>
            </a:r>
            <a:endParaRPr lang="en-US" dirty="0"/>
          </a:p>
        </p:txBody>
      </p:sp>
    </p:spTree>
    <p:extLst>
      <p:ext uri="{BB962C8B-B14F-4D97-AF65-F5344CB8AC3E}">
        <p14:creationId xmlns:p14="http://schemas.microsoft.com/office/powerpoint/2010/main" val="331564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Used when number of iterations is not known i.e. it is conditional on some value the programmer does not know</a:t>
            </a:r>
          </a:p>
          <a:p>
            <a:pPr marL="0" indent="0">
              <a:buNone/>
            </a:pPr>
            <a:r>
              <a:rPr lang="en-US" dirty="0" smtClean="0"/>
              <a:t>Example:</a:t>
            </a:r>
          </a:p>
          <a:p>
            <a:pPr marL="0" indent="0">
              <a:buNone/>
            </a:pPr>
            <a:r>
              <a:rPr lang="en-US" dirty="0" smtClean="0">
                <a:solidFill>
                  <a:schemeClr val="accent6">
                    <a:lumMod val="75000"/>
                  </a:schemeClr>
                </a:solidFill>
              </a:rPr>
              <a:t>let card1=</a:t>
            </a:r>
            <a:r>
              <a:rPr lang="en-US" dirty="0" err="1" smtClean="0">
                <a:solidFill>
                  <a:schemeClr val="accent6">
                    <a:lumMod val="75000"/>
                  </a:schemeClr>
                </a:solidFill>
              </a:rPr>
              <a:t>Math.round</a:t>
            </a:r>
            <a:r>
              <a:rPr lang="en-US" dirty="0" smtClean="0">
                <a:solidFill>
                  <a:schemeClr val="accent6">
                    <a:lumMod val="75000"/>
                  </a:schemeClr>
                </a:solidFill>
              </a:rPr>
              <a:t>(1+Math.random()*51);</a:t>
            </a:r>
          </a:p>
          <a:p>
            <a:pPr marL="0" indent="0">
              <a:buNone/>
            </a:pPr>
            <a:r>
              <a:rPr lang="en-US" dirty="0" smtClean="0">
                <a:solidFill>
                  <a:schemeClr val="accent6">
                    <a:lumMod val="75000"/>
                  </a:schemeClr>
                </a:solidFill>
              </a:rPr>
              <a:t>do{</a:t>
            </a:r>
          </a:p>
          <a:p>
            <a:pPr marL="0" indent="0">
              <a:buNone/>
            </a:pPr>
            <a:r>
              <a:rPr lang="en-US" dirty="0" smtClean="0">
                <a:solidFill>
                  <a:schemeClr val="accent6">
                    <a:lumMod val="75000"/>
                  </a:schemeClr>
                </a:solidFill>
              </a:rPr>
              <a:t>	card2=</a:t>
            </a:r>
            <a:r>
              <a:rPr lang="en-US" dirty="0" err="1" smtClean="0">
                <a:solidFill>
                  <a:schemeClr val="accent6">
                    <a:lumMod val="75000"/>
                  </a:schemeClr>
                </a:solidFill>
              </a:rPr>
              <a:t>Math.round</a:t>
            </a:r>
            <a:r>
              <a:rPr lang="en-US" dirty="0" smtClean="0">
                <a:solidFill>
                  <a:schemeClr val="accent6">
                    <a:lumMod val="75000"/>
                  </a:schemeClr>
                </a:solidFill>
              </a:rPr>
              <a:t>(1+Math.random</a:t>
            </a:r>
            <a:r>
              <a:rPr lang="en-US" dirty="0">
                <a:solidFill>
                  <a:schemeClr val="accent6">
                    <a:lumMod val="75000"/>
                  </a:schemeClr>
                </a:solidFill>
              </a:rPr>
              <a:t>()*51);</a:t>
            </a:r>
          </a:p>
          <a:p>
            <a:pPr marL="0" indent="0">
              <a:buNone/>
            </a:pPr>
            <a:r>
              <a:rPr lang="en-US" dirty="0" smtClean="0">
                <a:solidFill>
                  <a:schemeClr val="accent6">
                    <a:lumMod val="75000"/>
                  </a:schemeClr>
                </a:solidFill>
              </a:rPr>
              <a:t>;</a:t>
            </a:r>
            <a:r>
              <a:rPr lang="en-US" dirty="0" smtClean="0">
                <a:solidFill>
                  <a:srgbClr val="00B050"/>
                </a:solidFill>
              </a:rPr>
              <a:t>//need to draw at least one time so a post condition loop is required</a:t>
            </a:r>
            <a:endParaRPr lang="en-US" dirty="0">
              <a:solidFill>
                <a:srgbClr val="00B050"/>
              </a:solidFill>
            </a:endParaRPr>
          </a:p>
          <a:p>
            <a:pPr marL="0" indent="0">
              <a:buNone/>
            </a:pPr>
            <a:r>
              <a:rPr lang="en-US" dirty="0" smtClean="0">
                <a:solidFill>
                  <a:schemeClr val="accent6">
                    <a:lumMod val="75000"/>
                  </a:schemeClr>
                </a:solidFill>
              </a:rPr>
              <a:t>}while(card2==card1);</a:t>
            </a:r>
          </a:p>
          <a:p>
            <a:pPr marL="0" indent="0">
              <a:buNone/>
            </a:pPr>
            <a:r>
              <a:rPr lang="en-US" dirty="0" smtClean="0">
                <a:solidFill>
                  <a:srgbClr val="00B050"/>
                </a:solidFill>
              </a:rPr>
              <a:t>//Keep drawing a random card while it matches the first</a:t>
            </a:r>
          </a:p>
          <a:p>
            <a:pPr marL="0" indent="0">
              <a:buNone/>
            </a:pPr>
            <a:r>
              <a:rPr lang="en-US" dirty="0" smtClean="0">
                <a:solidFill>
                  <a:srgbClr val="00B050"/>
                </a:solidFill>
              </a:rPr>
              <a:t>Card. When they don’t match, move on. This way we make sure we don’t draw two of the same cards. We don’t know how many draws this will take and so we need a conditional, rather than a counted loop.</a:t>
            </a:r>
          </a:p>
          <a:p>
            <a:pPr marL="0" indent="0">
              <a:buNone/>
            </a:pPr>
            <a:endParaRPr lang="en-US" dirty="0" smtClean="0">
              <a:solidFill>
                <a:srgbClr val="00B050"/>
              </a:solidFill>
            </a:endParaRPr>
          </a:p>
        </p:txBody>
      </p:sp>
    </p:spTree>
    <p:extLst>
      <p:ext uri="{BB962C8B-B14F-4D97-AF65-F5344CB8AC3E}">
        <p14:creationId xmlns:p14="http://schemas.microsoft.com/office/powerpoint/2010/main" val="1610159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Conditional Loops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4067072"/>
              </p:ext>
            </p:extLst>
          </p:nvPr>
        </p:nvGraphicFramePr>
        <p:xfrm>
          <a:off x="457200" y="1600200"/>
          <a:ext cx="8229600" cy="1112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smtClean="0"/>
                        <a:t>Pre Condition</a:t>
                      </a:r>
                      <a:endParaRPr lang="en-US" dirty="0"/>
                    </a:p>
                  </a:txBody>
                  <a:tcPr/>
                </a:tc>
                <a:tc>
                  <a:txBody>
                    <a:bodyPr/>
                    <a:lstStyle/>
                    <a:p>
                      <a:r>
                        <a:rPr lang="en-US" dirty="0" smtClean="0"/>
                        <a:t>Post Condition</a:t>
                      </a:r>
                      <a:endParaRPr lang="en-US" dirty="0"/>
                    </a:p>
                  </a:txBody>
                  <a:tcPr/>
                </a:tc>
                <a:extLst>
                  <a:ext uri="{0D108BD9-81ED-4DB2-BD59-A6C34878D82A}">
                    <a16:rowId xmlns:a16="http://schemas.microsoft.com/office/drawing/2014/main" val="10000"/>
                  </a:ext>
                </a:extLst>
              </a:tr>
              <a:tr h="370840">
                <a:tc>
                  <a:txBody>
                    <a:bodyPr/>
                    <a:lstStyle/>
                    <a:p>
                      <a:r>
                        <a:rPr lang="en-US" dirty="0" smtClean="0"/>
                        <a:t>while(condition){}</a:t>
                      </a:r>
                      <a:endParaRPr lang="en-US" dirty="0"/>
                    </a:p>
                  </a:txBody>
                  <a:tcPr/>
                </a:tc>
                <a:tc>
                  <a:txBody>
                    <a:bodyPr/>
                    <a:lstStyle/>
                    <a:p>
                      <a:r>
                        <a:rPr lang="en-US" dirty="0" smtClean="0"/>
                        <a:t>do{}while(condition);</a:t>
                      </a:r>
                      <a:endParaRPr lang="en-US" dirty="0"/>
                    </a:p>
                  </a:txBody>
                  <a:tcPr/>
                </a:tc>
                <a:extLst>
                  <a:ext uri="{0D108BD9-81ED-4DB2-BD59-A6C34878D82A}">
                    <a16:rowId xmlns:a16="http://schemas.microsoft.com/office/drawing/2014/main" val="10001"/>
                  </a:ext>
                </a:extLst>
              </a:tr>
              <a:tr h="370840">
                <a:tc>
                  <a:txBody>
                    <a:bodyPr/>
                    <a:lstStyle/>
                    <a:p>
                      <a:r>
                        <a:rPr lang="en-US" dirty="0" smtClean="0"/>
                        <a:t>Min 0</a:t>
                      </a:r>
                      <a:r>
                        <a:rPr lang="en-US" baseline="0" dirty="0" smtClean="0"/>
                        <a:t> iterations</a:t>
                      </a:r>
                      <a:endParaRPr lang="en-US" dirty="0"/>
                    </a:p>
                  </a:txBody>
                  <a:tcPr/>
                </a:tc>
                <a:tc>
                  <a:txBody>
                    <a:bodyPr/>
                    <a:lstStyle/>
                    <a:p>
                      <a:r>
                        <a:rPr lang="en-US" dirty="0" smtClean="0"/>
                        <a:t>Min 1 iteration</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2121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smtClean="0"/>
              <a:t>How do you set up </a:t>
            </a:r>
            <a:r>
              <a:rPr lang="en-US" dirty="0" err="1" smtClean="0"/>
              <a:t>jquery</a:t>
            </a:r>
            <a:r>
              <a:rPr lang="en-US" dirty="0" smtClean="0"/>
              <a:t>?</a:t>
            </a:r>
          </a:p>
          <a:p>
            <a:r>
              <a:rPr lang="en-US" dirty="0" smtClean="0"/>
              <a:t>What is the name of the primary function that is required to run all </a:t>
            </a:r>
            <a:r>
              <a:rPr lang="en-US" dirty="0" err="1" smtClean="0"/>
              <a:t>jquery</a:t>
            </a:r>
            <a:r>
              <a:rPr lang="en-US" dirty="0" smtClean="0"/>
              <a:t> </a:t>
            </a:r>
            <a:r>
              <a:rPr lang="en-US" dirty="0" err="1" smtClean="0"/>
              <a:t>programs?What</a:t>
            </a:r>
            <a:r>
              <a:rPr lang="en-US" dirty="0" smtClean="0"/>
              <a:t> is the selector function?</a:t>
            </a:r>
          </a:p>
          <a:p>
            <a:r>
              <a:rPr lang="en-US" dirty="0" smtClean="0"/>
              <a:t>What are some of the methods used to select an html object/tag?</a:t>
            </a:r>
          </a:p>
          <a:p>
            <a:r>
              <a:rPr lang="en-US" dirty="0" smtClean="0"/>
              <a:t>What is the purpose of the append() and prepend() functions?</a:t>
            </a:r>
            <a:endParaRPr lang="en-US" dirty="0"/>
          </a:p>
        </p:txBody>
      </p:sp>
    </p:spTree>
    <p:extLst>
      <p:ext uri="{BB962C8B-B14F-4D97-AF65-F5344CB8AC3E}">
        <p14:creationId xmlns:p14="http://schemas.microsoft.com/office/powerpoint/2010/main" val="350892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smtClean="0"/>
              <a:t>How is the empty() function different from the remove() function</a:t>
            </a:r>
          </a:p>
          <a:p>
            <a:r>
              <a:rPr lang="en-US" dirty="0" smtClean="0"/>
              <a:t>What does </a:t>
            </a:r>
            <a:r>
              <a:rPr lang="en-US" dirty="0" err="1" smtClean="0"/>
              <a:t>addClass</a:t>
            </a:r>
            <a:r>
              <a:rPr lang="en-US" dirty="0" smtClean="0"/>
              <a:t>() and </a:t>
            </a:r>
            <a:r>
              <a:rPr lang="en-US" dirty="0" err="1" smtClean="0"/>
              <a:t>removeClass</a:t>
            </a:r>
            <a:r>
              <a:rPr lang="en-US" dirty="0" smtClean="0"/>
              <a:t>() do?</a:t>
            </a:r>
          </a:p>
          <a:p>
            <a:r>
              <a:rPr lang="en-US" dirty="0" smtClean="0"/>
              <a:t>How does </a:t>
            </a:r>
            <a:r>
              <a:rPr lang="en-US" dirty="0" err="1" smtClean="0"/>
              <a:t>toggleClass</a:t>
            </a:r>
            <a:r>
              <a:rPr lang="en-US" dirty="0" smtClean="0"/>
              <a:t>() relate to the previous function?</a:t>
            </a:r>
          </a:p>
          <a:p>
            <a:r>
              <a:rPr lang="en-US" dirty="0" smtClean="0"/>
              <a:t>What is the format of the </a:t>
            </a:r>
            <a:r>
              <a:rPr lang="en-US" dirty="0" err="1" smtClean="0"/>
              <a:t>css</a:t>
            </a:r>
            <a:r>
              <a:rPr lang="en-US" dirty="0" smtClean="0"/>
              <a:t>() function i.e. what are its parameters?</a:t>
            </a:r>
          </a:p>
          <a:p>
            <a:endParaRPr lang="en-US" dirty="0"/>
          </a:p>
        </p:txBody>
      </p:sp>
    </p:spTree>
    <p:extLst>
      <p:ext uri="{BB962C8B-B14F-4D97-AF65-F5344CB8AC3E}">
        <p14:creationId xmlns:p14="http://schemas.microsoft.com/office/powerpoint/2010/main" val="167442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104" y="-152400"/>
            <a:ext cx="8229600" cy="1143000"/>
          </a:xfrm>
        </p:spPr>
        <p:txBody>
          <a:bodyPr/>
          <a:lstStyle/>
          <a:p>
            <a:r>
              <a:rPr lang="en-US" dirty="0" smtClean="0"/>
              <a:t>Start Up</a:t>
            </a:r>
            <a:endParaRPr lang="en-US" dirty="0"/>
          </a:p>
        </p:txBody>
      </p:sp>
      <p:sp>
        <p:nvSpPr>
          <p:cNvPr id="5" name="Content Placeholder 4"/>
          <p:cNvSpPr>
            <a:spLocks noGrp="1"/>
          </p:cNvSpPr>
          <p:nvPr>
            <p:ph idx="1"/>
          </p:nvPr>
        </p:nvSpPr>
        <p:spPr/>
        <p:txBody>
          <a:bodyPr/>
          <a:lstStyle/>
          <a:p>
            <a:r>
              <a:rPr lang="en-US" dirty="0" smtClean="0"/>
              <a:t>How to use a text editor to create a </a:t>
            </a:r>
            <a:r>
              <a:rPr lang="en-US" dirty="0" err="1" smtClean="0"/>
              <a:t>javascript</a:t>
            </a:r>
            <a:r>
              <a:rPr lang="en-US" dirty="0" smtClean="0"/>
              <a:t> project</a:t>
            </a:r>
          </a:p>
          <a:p>
            <a:r>
              <a:rPr lang="en-US" dirty="0" smtClean="0"/>
              <a:t>Know the file extensions</a:t>
            </a:r>
          </a:p>
          <a:p>
            <a:r>
              <a:rPr lang="en-US" dirty="0" smtClean="0"/>
              <a:t>Know the tags used to link to </a:t>
            </a:r>
            <a:r>
              <a:rPr lang="en-US" dirty="0" err="1" smtClean="0"/>
              <a:t>javascript</a:t>
            </a:r>
            <a:r>
              <a:rPr lang="en-US" dirty="0" smtClean="0"/>
              <a:t> files</a:t>
            </a:r>
          </a:p>
          <a:p>
            <a:r>
              <a:rPr lang="en-US" dirty="0" smtClean="0"/>
              <a:t>Know the relevant tags</a:t>
            </a:r>
          </a:p>
          <a:p>
            <a:r>
              <a:rPr lang="en-US" dirty="0" smtClean="0"/>
              <a:t>Know what </a:t>
            </a:r>
            <a:r>
              <a:rPr lang="en-US" dirty="0" err="1" smtClean="0"/>
              <a:t>jquery</a:t>
            </a:r>
            <a:r>
              <a:rPr lang="en-US" dirty="0" smtClean="0"/>
              <a:t> is</a:t>
            </a:r>
          </a:p>
          <a:p>
            <a:r>
              <a:rPr lang="en-US" dirty="0" smtClean="0"/>
              <a:t>Know how to set up </a:t>
            </a:r>
            <a:r>
              <a:rPr lang="en-US" dirty="0" err="1" smtClean="0"/>
              <a:t>jquery</a:t>
            </a:r>
            <a:r>
              <a:rPr lang="en-US" dirty="0" smtClean="0"/>
              <a:t> </a:t>
            </a:r>
            <a:endParaRPr lang="en-US" dirty="0"/>
          </a:p>
        </p:txBody>
      </p:sp>
    </p:spTree>
    <p:extLst>
      <p:ext uri="{BB962C8B-B14F-4D97-AF65-F5344CB8AC3E}">
        <p14:creationId xmlns:p14="http://schemas.microsoft.com/office/powerpoint/2010/main" val="2568404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smtClean="0"/>
              <a:t>What function do we use to get or set the contents of an HTML element?</a:t>
            </a:r>
          </a:p>
          <a:p>
            <a:r>
              <a:rPr lang="en-US" dirty="0" smtClean="0"/>
              <a:t>What is the format for setting up an event in </a:t>
            </a:r>
            <a:r>
              <a:rPr lang="en-US" dirty="0" err="1" smtClean="0"/>
              <a:t>jquery</a:t>
            </a:r>
            <a:r>
              <a:rPr lang="en-US" dirty="0" smtClean="0"/>
              <a:t>?</a:t>
            </a:r>
          </a:p>
          <a:p>
            <a:r>
              <a:rPr lang="en-US" dirty="0" smtClean="0"/>
              <a:t>What is an event?</a:t>
            </a:r>
          </a:p>
          <a:p>
            <a:r>
              <a:rPr lang="en-US" dirty="0" smtClean="0"/>
              <a:t>What does the focus() event respond to?</a:t>
            </a:r>
          </a:p>
          <a:p>
            <a:r>
              <a:rPr lang="en-US" dirty="0" smtClean="0"/>
              <a:t>How can you add a textbox to a web page?</a:t>
            </a:r>
          </a:p>
          <a:p>
            <a:endParaRPr lang="en-US" dirty="0" smtClean="0"/>
          </a:p>
          <a:p>
            <a:endParaRPr lang="en-US" dirty="0" smtClean="0"/>
          </a:p>
          <a:p>
            <a:endParaRPr lang="en-US" dirty="0"/>
          </a:p>
        </p:txBody>
      </p:sp>
    </p:spTree>
    <p:extLst>
      <p:ext uri="{BB962C8B-B14F-4D97-AF65-F5344CB8AC3E}">
        <p14:creationId xmlns:p14="http://schemas.microsoft.com/office/powerpoint/2010/main" val="575312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smtClean="0"/>
              <a:t>When is the </a:t>
            </a:r>
            <a:r>
              <a:rPr lang="en-US" dirty="0" err="1" smtClean="0"/>
              <a:t>keydown</a:t>
            </a:r>
            <a:r>
              <a:rPr lang="en-US" dirty="0" smtClean="0"/>
              <a:t> event activated?</a:t>
            </a:r>
          </a:p>
          <a:p>
            <a:r>
              <a:rPr lang="en-US" dirty="0" smtClean="0"/>
              <a:t>How do you determine which key is pressed?</a:t>
            </a:r>
          </a:p>
          <a:p>
            <a:r>
              <a:rPr lang="en-US" dirty="0" smtClean="0"/>
              <a:t>When is the hover event activated?</a:t>
            </a:r>
          </a:p>
          <a:p>
            <a:r>
              <a:rPr lang="en-US" dirty="0" smtClean="0"/>
              <a:t>What is the purpose of assigning tags or GUI components an id?</a:t>
            </a:r>
          </a:p>
          <a:p>
            <a:r>
              <a:rPr lang="en-US" dirty="0" smtClean="0"/>
              <a:t>What function is used to set or get the value in an input of type text?</a:t>
            </a:r>
          </a:p>
          <a:p>
            <a:endParaRPr lang="en-US" dirty="0" smtClean="0"/>
          </a:p>
          <a:p>
            <a:endParaRPr lang="en-US" dirty="0"/>
          </a:p>
        </p:txBody>
      </p:sp>
    </p:spTree>
    <p:extLst>
      <p:ext uri="{BB962C8B-B14F-4D97-AF65-F5344CB8AC3E}">
        <p14:creationId xmlns:p14="http://schemas.microsoft.com/office/powerpoint/2010/main" val="205451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normAutofit fontScale="92500"/>
          </a:bodyPr>
          <a:lstStyle/>
          <a:p>
            <a:r>
              <a:rPr lang="en-US" dirty="0" smtClean="0"/>
              <a:t>How do you create a checkbox?</a:t>
            </a:r>
          </a:p>
          <a:p>
            <a:r>
              <a:rPr lang="en-US" dirty="0" smtClean="0"/>
              <a:t>How do you determine if a checkbox is checked?</a:t>
            </a:r>
          </a:p>
          <a:p>
            <a:r>
              <a:rPr lang="en-US" dirty="0" smtClean="0"/>
              <a:t>What is the purpose of the prop() function?</a:t>
            </a:r>
          </a:p>
          <a:p>
            <a:r>
              <a:rPr lang="en-US" dirty="0" smtClean="0"/>
              <a:t>What is the select tag used for?</a:t>
            </a:r>
          </a:p>
          <a:p>
            <a:r>
              <a:rPr lang="en-US" dirty="0" smtClean="0"/>
              <a:t>What tags go inside the select tag?</a:t>
            </a:r>
          </a:p>
          <a:p>
            <a:r>
              <a:rPr lang="en-US" dirty="0" smtClean="0"/>
              <a:t>What attribute/property do you check with the prop function to determine what is selected in a </a:t>
            </a:r>
            <a:r>
              <a:rPr lang="en-US" dirty="0"/>
              <a:t> </a:t>
            </a:r>
            <a:r>
              <a:rPr lang="en-US" dirty="0" smtClean="0"/>
              <a:t>select box?</a:t>
            </a:r>
            <a:endParaRPr lang="en-US" dirty="0"/>
          </a:p>
        </p:txBody>
      </p:sp>
    </p:spTree>
    <p:extLst>
      <p:ext uri="{BB962C8B-B14F-4D97-AF65-F5344CB8AC3E}">
        <p14:creationId xmlns:p14="http://schemas.microsoft.com/office/powerpoint/2010/main" val="115101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smtClean="0"/>
              <a:t>How do you add a </a:t>
            </a:r>
            <a:r>
              <a:rPr lang="en-US" dirty="0" err="1" smtClean="0"/>
              <a:t>textarea</a:t>
            </a:r>
            <a:r>
              <a:rPr lang="en-US" dirty="0" smtClean="0"/>
              <a:t> to your webpage?</a:t>
            </a:r>
          </a:p>
          <a:p>
            <a:r>
              <a:rPr lang="en-US" dirty="0" smtClean="0"/>
              <a:t>What do its rows and cols attribute define?</a:t>
            </a:r>
          </a:p>
          <a:p>
            <a:r>
              <a:rPr lang="en-US" dirty="0" smtClean="0"/>
              <a:t>How do you get the text in a </a:t>
            </a:r>
            <a:r>
              <a:rPr lang="en-US" dirty="0" err="1" smtClean="0"/>
              <a:t>textarea</a:t>
            </a:r>
            <a:r>
              <a:rPr lang="en-US" dirty="0" smtClean="0"/>
              <a:t>?</a:t>
            </a:r>
          </a:p>
          <a:p>
            <a:r>
              <a:rPr lang="en-US" dirty="0" smtClean="0"/>
              <a:t>How do you add a password box to a webpage?</a:t>
            </a:r>
          </a:p>
          <a:p>
            <a:r>
              <a:rPr lang="en-US" dirty="0" smtClean="0"/>
              <a:t>How do you add a button?</a:t>
            </a:r>
          </a:p>
          <a:p>
            <a:r>
              <a:rPr lang="en-US" dirty="0" smtClean="0"/>
              <a:t>How do you add a label? How do you set the text in  label?</a:t>
            </a:r>
            <a:endParaRPr lang="en-US" dirty="0"/>
          </a:p>
        </p:txBody>
      </p:sp>
    </p:spTree>
    <p:extLst>
      <p:ext uri="{BB962C8B-B14F-4D97-AF65-F5344CB8AC3E}">
        <p14:creationId xmlns:p14="http://schemas.microsoft.com/office/powerpoint/2010/main" val="671600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Notes</a:t>
            </a:r>
            <a:endParaRPr lang="en-US" dirty="0"/>
          </a:p>
        </p:txBody>
      </p:sp>
      <p:sp>
        <p:nvSpPr>
          <p:cNvPr id="3" name="Content Placeholder 2"/>
          <p:cNvSpPr>
            <a:spLocks noGrp="1"/>
          </p:cNvSpPr>
          <p:nvPr>
            <p:ph idx="1"/>
          </p:nvPr>
        </p:nvSpPr>
        <p:spPr/>
        <p:txBody>
          <a:bodyPr>
            <a:normAutofit/>
          </a:bodyPr>
          <a:lstStyle/>
          <a:p>
            <a:r>
              <a:rPr lang="en-US" dirty="0" smtClean="0"/>
              <a:t>You are allowed a 8.5x11 support sheet for the test </a:t>
            </a:r>
            <a:r>
              <a:rPr lang="en-US" smtClean="0"/>
              <a:t>(both sides).</a:t>
            </a:r>
            <a:endParaRPr lang="en-US" dirty="0" smtClean="0"/>
          </a:p>
          <a:p>
            <a:r>
              <a:rPr lang="en-US" dirty="0" smtClean="0"/>
              <a:t>Make sure to bring pencils and erasers.</a:t>
            </a:r>
          </a:p>
          <a:p>
            <a:r>
              <a:rPr lang="en-US" dirty="0" smtClean="0"/>
              <a:t>No calculators are required.</a:t>
            </a:r>
          </a:p>
          <a:p>
            <a:r>
              <a:rPr lang="en-US" dirty="0" smtClean="0"/>
              <a:t>Good Luck!</a:t>
            </a:r>
            <a:endParaRPr lang="en-US" dirty="0"/>
          </a:p>
        </p:txBody>
      </p:sp>
    </p:spTree>
    <p:extLst>
      <p:ext uri="{BB962C8B-B14F-4D97-AF65-F5344CB8AC3E}">
        <p14:creationId xmlns:p14="http://schemas.microsoft.com/office/powerpoint/2010/main" val="1035760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Structure and Variables</a:t>
            </a:r>
            <a:endParaRPr lang="en-US" dirty="0"/>
          </a:p>
        </p:txBody>
      </p:sp>
      <p:sp>
        <p:nvSpPr>
          <p:cNvPr id="6" name="TextBox 5"/>
          <p:cNvSpPr txBox="1"/>
          <p:nvPr/>
        </p:nvSpPr>
        <p:spPr>
          <a:xfrm>
            <a:off x="152400" y="1524000"/>
            <a:ext cx="8763000" cy="569386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Know how to insert single line and multi-line comments</a:t>
            </a:r>
          </a:p>
          <a:p>
            <a:pPr marL="285750" indent="-285750">
              <a:buFont typeface="Arial" panose="020B0604020202020204" pitchFamily="34" charset="0"/>
              <a:buChar char="•"/>
            </a:pPr>
            <a:r>
              <a:rPr lang="en-US" sz="2800" dirty="0" smtClean="0"/>
              <a:t>What is a statement?</a:t>
            </a:r>
          </a:p>
          <a:p>
            <a:pPr marL="285750" indent="-285750">
              <a:buFont typeface="Arial" panose="020B0604020202020204" pitchFamily="34" charset="0"/>
              <a:buChar char="•"/>
            </a:pPr>
            <a:r>
              <a:rPr lang="en-US" sz="2800" dirty="0" smtClean="0"/>
              <a:t>What is a function?</a:t>
            </a:r>
          </a:p>
          <a:p>
            <a:pPr marL="285750" indent="-285750">
              <a:buFont typeface="Arial" panose="020B0604020202020204" pitchFamily="34" charset="0"/>
              <a:buChar char="•"/>
            </a:pPr>
            <a:r>
              <a:rPr lang="en-US" sz="2800" dirty="0" smtClean="0"/>
              <a:t>What are the parameters of particular functions?</a:t>
            </a:r>
          </a:p>
          <a:p>
            <a:pPr marL="285750" indent="-285750">
              <a:buFont typeface="Arial" panose="020B0604020202020204" pitchFamily="34" charset="0"/>
              <a:buChar char="•"/>
            </a:pPr>
            <a:r>
              <a:rPr lang="en-US" sz="2800" dirty="0" smtClean="0"/>
              <a:t>How do you use the alert function?</a:t>
            </a:r>
          </a:p>
          <a:p>
            <a:pPr marL="285750" indent="-285750">
              <a:buFont typeface="Arial" panose="020B0604020202020204" pitchFamily="34" charset="0"/>
              <a:buChar char="•"/>
            </a:pPr>
            <a:r>
              <a:rPr lang="en-US" sz="2800" dirty="0" smtClean="0"/>
              <a:t>What is a variables?</a:t>
            </a:r>
          </a:p>
          <a:p>
            <a:pPr marL="285750" indent="-285750">
              <a:buFont typeface="Arial" panose="020B0604020202020204" pitchFamily="34" charset="0"/>
              <a:buChar char="•"/>
            </a:pPr>
            <a:r>
              <a:rPr lang="en-US" sz="2800" dirty="0" smtClean="0"/>
              <a:t>How do you declare variables in JS?</a:t>
            </a:r>
          </a:p>
          <a:p>
            <a:pPr marL="285750" indent="-285750">
              <a:buFont typeface="Arial" panose="020B0604020202020204" pitchFamily="34" charset="0"/>
              <a:buChar char="•"/>
            </a:pPr>
            <a:r>
              <a:rPr lang="en-US" sz="2800" dirty="0" smtClean="0"/>
              <a:t>What types of data can be stored in variables?</a:t>
            </a:r>
          </a:p>
          <a:p>
            <a:pPr marL="285750" indent="-285750">
              <a:buFont typeface="Arial" panose="020B0604020202020204" pitchFamily="34" charset="0"/>
              <a:buChar char="•"/>
            </a:pPr>
            <a:r>
              <a:rPr lang="en-US" sz="2800" dirty="0" smtClean="0"/>
              <a:t>How do you name variables?</a:t>
            </a:r>
          </a:p>
          <a:p>
            <a:pPr marL="285750" indent="-285750">
              <a:buFont typeface="Arial" panose="020B0604020202020204" pitchFamily="34" charset="0"/>
              <a:buChar char="•"/>
            </a:pPr>
            <a:r>
              <a:rPr lang="en-US" sz="2800" dirty="0" smtClean="0"/>
              <a:t>What is a constant? How do you declare constants? How are constants named?</a:t>
            </a:r>
          </a:p>
          <a:p>
            <a:endParaRPr lang="en-US" sz="2800" dirty="0" smtClean="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836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a:bodyPr>
          <a:lstStyle/>
          <a:p>
            <a:r>
              <a:rPr lang="en-US" sz="2000" dirty="0" smtClean="0"/>
              <a:t>What are the data types used in JS?</a:t>
            </a:r>
          </a:p>
          <a:p>
            <a:r>
              <a:rPr lang="en-US" sz="2000" dirty="0" smtClean="0"/>
              <a:t>What is the difference between an integer and a float?</a:t>
            </a:r>
          </a:p>
          <a:p>
            <a:r>
              <a:rPr lang="en-US" sz="2000" dirty="0" smtClean="0"/>
              <a:t>What are the special numeric types?</a:t>
            </a:r>
            <a:r>
              <a:rPr lang="en-CA" sz="2000" dirty="0" smtClean="0"/>
              <a:t> </a:t>
            </a:r>
            <a:r>
              <a:rPr lang="en-CA" sz="2000" dirty="0"/>
              <a:t>Infinity, -Infinity and </a:t>
            </a:r>
            <a:r>
              <a:rPr lang="en-CA" sz="2000" dirty="0" err="1" smtClean="0"/>
              <a:t>NaN</a:t>
            </a:r>
            <a:endParaRPr lang="en-CA" sz="2000" dirty="0" smtClean="0"/>
          </a:p>
          <a:p>
            <a:r>
              <a:rPr lang="en-CA" sz="2000" dirty="0" smtClean="0"/>
              <a:t>What is a string?</a:t>
            </a:r>
          </a:p>
          <a:p>
            <a:r>
              <a:rPr lang="en-CA" sz="2000" dirty="0" smtClean="0"/>
              <a:t>How can you declare a string?</a:t>
            </a:r>
          </a:p>
          <a:p>
            <a:r>
              <a:rPr lang="en-CA" sz="2000" dirty="0" smtClean="0"/>
              <a:t>How can you embed a variable in  a string?</a:t>
            </a:r>
          </a:p>
          <a:p>
            <a:r>
              <a:rPr lang="en-CA" sz="2000" dirty="0" smtClean="0"/>
              <a:t>What is a </a:t>
            </a:r>
            <a:r>
              <a:rPr lang="en-CA" sz="2000" dirty="0" err="1" smtClean="0"/>
              <a:t>boolean</a:t>
            </a:r>
            <a:r>
              <a:rPr lang="en-CA" sz="2000" dirty="0" smtClean="0"/>
              <a:t>?</a:t>
            </a:r>
          </a:p>
          <a:p>
            <a:r>
              <a:rPr lang="en-CA" sz="2000" dirty="0" smtClean="0"/>
              <a:t>What is null?</a:t>
            </a:r>
          </a:p>
          <a:p>
            <a:r>
              <a:rPr lang="en-CA" sz="2000" dirty="0" smtClean="0"/>
              <a:t>What is undefined?</a:t>
            </a:r>
          </a:p>
          <a:p>
            <a:r>
              <a:rPr lang="en-CA" sz="2000" dirty="0" smtClean="0"/>
              <a:t>What are objects and how are they different from primitives in JS?</a:t>
            </a:r>
          </a:p>
          <a:p>
            <a:r>
              <a:rPr lang="en-CA" sz="2000" dirty="0" smtClean="0"/>
              <a:t>What does the </a:t>
            </a:r>
            <a:r>
              <a:rPr lang="en-CA" sz="2000" dirty="0" err="1" smtClean="0"/>
              <a:t>typeof</a:t>
            </a:r>
            <a:r>
              <a:rPr lang="en-CA" sz="2000" dirty="0" smtClean="0"/>
              <a:t> function do?</a:t>
            </a:r>
          </a:p>
          <a:p>
            <a:pPr marL="0" indent="0">
              <a:buNone/>
            </a:pPr>
            <a:endParaRPr lang="en-CA" sz="2000" dirty="0" smtClean="0"/>
          </a:p>
          <a:p>
            <a:endParaRPr lang="en-US" sz="2000" dirty="0"/>
          </a:p>
        </p:txBody>
      </p:sp>
    </p:spTree>
    <p:extLst>
      <p:ext uri="{BB962C8B-B14F-4D97-AF65-F5344CB8AC3E}">
        <p14:creationId xmlns:p14="http://schemas.microsoft.com/office/powerpoint/2010/main" val="1273067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Operators</a:t>
            </a:r>
            <a:endParaRPr lang="en-US" dirty="0"/>
          </a:p>
        </p:txBody>
      </p:sp>
      <p:sp>
        <p:nvSpPr>
          <p:cNvPr id="3" name="Content Placeholder 2"/>
          <p:cNvSpPr>
            <a:spLocks noGrp="1"/>
          </p:cNvSpPr>
          <p:nvPr>
            <p:ph idx="1"/>
          </p:nvPr>
        </p:nvSpPr>
        <p:spPr/>
        <p:txBody>
          <a:bodyPr>
            <a:normAutofit/>
          </a:bodyPr>
          <a:lstStyle/>
          <a:p>
            <a:r>
              <a:rPr lang="en-US" sz="1800" dirty="0" smtClean="0"/>
              <a:t>What is an operator?</a:t>
            </a:r>
          </a:p>
          <a:p>
            <a:r>
              <a:rPr lang="en-US" sz="1800" dirty="0" smtClean="0"/>
              <a:t>What is the difference between a unary and binary operator?</a:t>
            </a:r>
          </a:p>
          <a:p>
            <a:r>
              <a:rPr lang="en-US" sz="1800" dirty="0" smtClean="0"/>
              <a:t>Give an example of a ternary operator?</a:t>
            </a:r>
          </a:p>
          <a:p>
            <a:r>
              <a:rPr lang="en-US" sz="1800" dirty="0" smtClean="0"/>
              <a:t>What is an example of an operator that can act as both a unary and binary operator?</a:t>
            </a:r>
          </a:p>
          <a:p>
            <a:r>
              <a:rPr lang="en-US" sz="1800" dirty="0" smtClean="0"/>
              <a:t>What are operands?</a:t>
            </a:r>
          </a:p>
          <a:p>
            <a:r>
              <a:rPr lang="en-US" sz="1800" dirty="0" smtClean="0"/>
              <a:t>What are the math operators?</a:t>
            </a:r>
          </a:p>
          <a:p>
            <a:r>
              <a:rPr lang="en-US" sz="1800" dirty="0" smtClean="0"/>
              <a:t>How can you convert a string to a number?</a:t>
            </a:r>
          </a:p>
          <a:p>
            <a:r>
              <a:rPr lang="en-US" sz="1800" dirty="0" smtClean="0"/>
              <a:t>What does operator precedence refer to?</a:t>
            </a:r>
          </a:p>
          <a:p>
            <a:r>
              <a:rPr lang="en-US" sz="1800" dirty="0" smtClean="0"/>
              <a:t>What are the increment and decrement operators?</a:t>
            </a:r>
          </a:p>
          <a:p>
            <a:r>
              <a:rPr lang="en-US" sz="1800" dirty="0" smtClean="0"/>
              <a:t>What are examples of a prefix and postfix operator?</a:t>
            </a:r>
          </a:p>
          <a:p>
            <a:r>
              <a:rPr lang="en-US" sz="1800" dirty="0" smtClean="0"/>
              <a:t>What are examples of short cut operators?</a:t>
            </a:r>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62666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Random Numbers</a:t>
            </a:r>
            <a:endParaRPr lang="en-US" dirty="0"/>
          </a:p>
        </p:txBody>
      </p:sp>
      <p:sp>
        <p:nvSpPr>
          <p:cNvPr id="3" name="Content Placeholder 2"/>
          <p:cNvSpPr>
            <a:spLocks noGrp="1"/>
          </p:cNvSpPr>
          <p:nvPr>
            <p:ph idx="1"/>
          </p:nvPr>
        </p:nvSpPr>
        <p:spPr/>
        <p:txBody>
          <a:bodyPr>
            <a:normAutofit/>
          </a:bodyPr>
          <a:lstStyle/>
          <a:p>
            <a:r>
              <a:rPr lang="en-US" dirty="0" smtClean="0"/>
              <a:t>How are random numbers created in JS?</a:t>
            </a:r>
          </a:p>
          <a:p>
            <a:r>
              <a:rPr lang="en-US" i="1" dirty="0" smtClean="0">
                <a:solidFill>
                  <a:srgbClr val="00B050"/>
                </a:solidFill>
              </a:rPr>
              <a:t>What does </a:t>
            </a:r>
            <a:r>
              <a:rPr lang="en-US" i="1" dirty="0" err="1" smtClean="0">
                <a:solidFill>
                  <a:srgbClr val="00B050"/>
                </a:solidFill>
              </a:rPr>
              <a:t>Math.random</a:t>
            </a:r>
            <a:r>
              <a:rPr lang="en-US" i="1" dirty="0" smtClean="0">
                <a:solidFill>
                  <a:srgbClr val="00B050"/>
                </a:solidFill>
              </a:rPr>
              <a:t> return?</a:t>
            </a:r>
          </a:p>
          <a:p>
            <a:r>
              <a:rPr lang="en-US" i="1" dirty="0" smtClean="0">
                <a:solidFill>
                  <a:srgbClr val="00B050"/>
                </a:solidFill>
              </a:rPr>
              <a:t>What does </a:t>
            </a:r>
            <a:r>
              <a:rPr lang="en-US" i="1" dirty="0" err="1" smtClean="0">
                <a:solidFill>
                  <a:srgbClr val="00B050"/>
                </a:solidFill>
              </a:rPr>
              <a:t>Math.round</a:t>
            </a:r>
            <a:r>
              <a:rPr lang="en-US" i="1" dirty="0" smtClean="0">
                <a:solidFill>
                  <a:srgbClr val="00B050"/>
                </a:solidFill>
              </a:rPr>
              <a:t> do?</a:t>
            </a:r>
          </a:p>
          <a:p>
            <a:r>
              <a:rPr lang="en-US" i="1" dirty="0" smtClean="0">
                <a:solidFill>
                  <a:srgbClr val="00B050"/>
                </a:solidFill>
              </a:rPr>
              <a:t>What are some other functions found in Math?</a:t>
            </a:r>
          </a:p>
          <a:p>
            <a:pPr marL="0" indent="0">
              <a:buNone/>
            </a:pPr>
            <a:endParaRPr lang="en-US" i="1" dirty="0">
              <a:solidFill>
                <a:srgbClr val="00B050"/>
              </a:solidFill>
            </a:endParaRPr>
          </a:p>
        </p:txBody>
      </p:sp>
    </p:spTree>
    <p:extLst>
      <p:ext uri="{BB962C8B-B14F-4D97-AF65-F5344CB8AC3E}">
        <p14:creationId xmlns:p14="http://schemas.microsoft.com/office/powerpoint/2010/main" val="149783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Conversions</a:t>
            </a:r>
            <a:endParaRPr lang="en-US" dirty="0"/>
          </a:p>
        </p:txBody>
      </p:sp>
      <p:sp>
        <p:nvSpPr>
          <p:cNvPr id="3" name="Content Placeholder 2"/>
          <p:cNvSpPr>
            <a:spLocks noGrp="1"/>
          </p:cNvSpPr>
          <p:nvPr>
            <p:ph idx="1"/>
          </p:nvPr>
        </p:nvSpPr>
        <p:spPr/>
        <p:txBody>
          <a:bodyPr>
            <a:normAutofit/>
          </a:bodyPr>
          <a:lstStyle/>
          <a:p>
            <a:r>
              <a:rPr lang="en-US" dirty="0" smtClean="0"/>
              <a:t>What is a type conversion?</a:t>
            </a:r>
          </a:p>
          <a:p>
            <a:r>
              <a:rPr lang="en-US" dirty="0" smtClean="0"/>
              <a:t>What are two methods for converting data to a number?</a:t>
            </a:r>
          </a:p>
          <a:p>
            <a:r>
              <a:rPr lang="en-US" dirty="0" smtClean="0"/>
              <a:t>What can you do to convert data to a string?</a:t>
            </a:r>
          </a:p>
          <a:p>
            <a:r>
              <a:rPr lang="en-US" dirty="0" smtClean="0"/>
              <a:t>What is true as a number? False as a number?</a:t>
            </a:r>
          </a:p>
          <a:p>
            <a:r>
              <a:rPr lang="en-US" dirty="0" smtClean="0"/>
              <a:t>How are data converted to </a:t>
            </a:r>
            <a:r>
              <a:rPr lang="en-US" dirty="0" err="1" smtClean="0"/>
              <a:t>booleans</a:t>
            </a:r>
            <a:r>
              <a:rPr lang="en-US" dirty="0" smtClean="0"/>
              <a:t>?</a:t>
            </a:r>
          </a:p>
          <a:p>
            <a:pPr marL="0" indent="0">
              <a:buNone/>
            </a:pPr>
            <a:endParaRPr lang="en-US" dirty="0"/>
          </a:p>
        </p:txBody>
      </p:sp>
    </p:spTree>
    <p:extLst>
      <p:ext uri="{BB962C8B-B14F-4D97-AF65-F5344CB8AC3E}">
        <p14:creationId xmlns:p14="http://schemas.microsoft.com/office/powerpoint/2010/main" val="1526861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 and Input</a:t>
            </a:r>
            <a:endParaRPr lang="en-US" dirty="0"/>
          </a:p>
        </p:txBody>
      </p:sp>
      <p:sp>
        <p:nvSpPr>
          <p:cNvPr id="3" name="Content Placeholder 2"/>
          <p:cNvSpPr>
            <a:spLocks noGrp="1"/>
          </p:cNvSpPr>
          <p:nvPr>
            <p:ph idx="1"/>
          </p:nvPr>
        </p:nvSpPr>
        <p:spPr/>
        <p:txBody>
          <a:bodyPr>
            <a:noAutofit/>
          </a:bodyPr>
          <a:lstStyle/>
          <a:p>
            <a:r>
              <a:rPr lang="en-US" sz="2000" dirty="0" smtClean="0"/>
              <a:t>What are the comparison operators?</a:t>
            </a:r>
          </a:p>
          <a:p>
            <a:r>
              <a:rPr lang="en-US" sz="2000" dirty="0" smtClean="0"/>
              <a:t>What is the difference between = and ==?</a:t>
            </a:r>
          </a:p>
          <a:p>
            <a:r>
              <a:rPr lang="en-US" sz="2000" dirty="0" smtClean="0"/>
              <a:t>What is a condition?</a:t>
            </a:r>
          </a:p>
          <a:p>
            <a:r>
              <a:rPr lang="en-US" sz="2000" dirty="0" smtClean="0"/>
              <a:t>How are strings compared?</a:t>
            </a:r>
          </a:p>
          <a:p>
            <a:r>
              <a:rPr lang="en-US" sz="2000" dirty="0" smtClean="0"/>
              <a:t>How are comparisons between different data carried out?</a:t>
            </a:r>
          </a:p>
          <a:p>
            <a:r>
              <a:rPr lang="en-US" sz="2000" dirty="0" smtClean="0"/>
              <a:t>What does === do?</a:t>
            </a:r>
          </a:p>
          <a:p>
            <a:r>
              <a:rPr lang="en-US" sz="2000" dirty="0" smtClean="0"/>
              <a:t>How do we used the prompt function?</a:t>
            </a:r>
          </a:p>
          <a:p>
            <a:r>
              <a:rPr lang="en-US" sz="2000" dirty="0" smtClean="0"/>
              <a:t>How many parameters does the prompt function have?</a:t>
            </a:r>
          </a:p>
          <a:p>
            <a:r>
              <a:rPr lang="en-US" sz="2000" dirty="0" smtClean="0"/>
              <a:t>What is the confirm function used for?</a:t>
            </a:r>
          </a:p>
          <a:p>
            <a:pPr marL="0" indent="0">
              <a:buNone/>
            </a:pPr>
            <a:endParaRPr lang="en-US" sz="2000" dirty="0" smtClean="0"/>
          </a:p>
          <a:p>
            <a:pPr marL="0" indent="0">
              <a:buNone/>
            </a:pP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760848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Sometimes referred to as selection</a:t>
            </a:r>
          </a:p>
          <a:p>
            <a:r>
              <a:rPr lang="en-US" dirty="0" smtClean="0"/>
              <a:t>The general format is as follows:</a:t>
            </a:r>
          </a:p>
          <a:p>
            <a:pPr marL="0" indent="0">
              <a:buNone/>
            </a:pPr>
            <a:r>
              <a:rPr lang="en-US" dirty="0" smtClean="0">
                <a:solidFill>
                  <a:schemeClr val="accent6">
                    <a:lumMod val="75000"/>
                  </a:schemeClr>
                </a:solidFill>
              </a:rPr>
              <a:t>if(condition)</a:t>
            </a:r>
          </a:p>
          <a:p>
            <a:pPr marL="0" indent="0">
              <a:buNone/>
            </a:pPr>
            <a:r>
              <a:rPr lang="en-US" dirty="0" smtClean="0">
                <a:solidFill>
                  <a:schemeClr val="accent6">
                    <a:lumMod val="75000"/>
                  </a:schemeClr>
                </a:solidFill>
              </a:rPr>
              <a:t>{}</a:t>
            </a:r>
          </a:p>
          <a:p>
            <a:pPr marL="0" indent="0">
              <a:buNone/>
            </a:pPr>
            <a:r>
              <a:rPr lang="en-US" dirty="0">
                <a:solidFill>
                  <a:schemeClr val="accent6">
                    <a:lumMod val="75000"/>
                  </a:schemeClr>
                </a:solidFill>
              </a:rPr>
              <a:t>e</a:t>
            </a:r>
            <a:r>
              <a:rPr lang="en-US" dirty="0" smtClean="0">
                <a:solidFill>
                  <a:schemeClr val="accent6">
                    <a:lumMod val="75000"/>
                  </a:schemeClr>
                </a:solidFill>
              </a:rPr>
              <a:t>lse if(condition)</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else if(condition)</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else</a:t>
            </a:r>
          </a:p>
          <a:p>
            <a:pPr marL="0" indent="0">
              <a:buNone/>
            </a:pP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3509181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1065</Words>
  <Application>Microsoft Office PowerPoint</Application>
  <PresentationFormat>On-screen Show (4:3)</PresentationFormat>
  <Paragraphs>178</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Unit 2 Test Review</vt:lpstr>
      <vt:lpstr>Start Up</vt:lpstr>
      <vt:lpstr>Code Structure and Variables</vt:lpstr>
      <vt:lpstr>Data Types</vt:lpstr>
      <vt:lpstr>Using Operators</vt:lpstr>
      <vt:lpstr>Creating Random Numbers</vt:lpstr>
      <vt:lpstr>Type Conversions</vt:lpstr>
      <vt:lpstr>Comparisons and Input</vt:lpstr>
      <vt:lpstr>Decision Making</vt:lpstr>
      <vt:lpstr>TOP TEXT</vt:lpstr>
      <vt:lpstr>Conditons</vt:lpstr>
      <vt:lpstr>Comparing Strings</vt:lpstr>
      <vt:lpstr>Logical Operators</vt:lpstr>
      <vt:lpstr>Repetition/Looping</vt:lpstr>
      <vt:lpstr>For Loops</vt:lpstr>
      <vt:lpstr>Conditional Loops</vt:lpstr>
      <vt:lpstr>Two Types of Conditional Loops</vt:lpstr>
      <vt:lpstr>jquery</vt:lpstr>
      <vt:lpstr>jquery</vt:lpstr>
      <vt:lpstr>jquery</vt:lpstr>
      <vt:lpstr>jquery</vt:lpstr>
      <vt:lpstr>jquery</vt:lpstr>
      <vt:lpstr>jquery</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Test Review</dc:title>
  <dc:creator>Krnic, Albert</dc:creator>
  <cp:lastModifiedBy>Billinger, James C.</cp:lastModifiedBy>
  <cp:revision>69</cp:revision>
  <dcterms:created xsi:type="dcterms:W3CDTF">2006-08-16T00:00:00Z</dcterms:created>
  <dcterms:modified xsi:type="dcterms:W3CDTF">2019-04-05T19:06:13Z</dcterms:modified>
</cp:coreProperties>
</file>