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71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02" y="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EE77B-08EF-4969-8278-9FCC4AF7232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C983F-CC56-4778-B700-3C385073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9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C983F-CC56-4778-B700-3C385073FA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92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Just another tool in the programmer’s toolbox!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7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253181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1(8)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95400" y="862781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396181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1+</a:t>
            </a:r>
            <a:r>
              <a:rPr lang="en-US" dirty="0" smtClean="0">
                <a:solidFill>
                  <a:srgbClr val="FF0000"/>
                </a:solidFill>
              </a:rPr>
              <a:t>p1(6)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295400" y="1793345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2326745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1+</a:t>
            </a:r>
            <a:r>
              <a:rPr lang="en-US" dirty="0" smtClean="0">
                <a:solidFill>
                  <a:srgbClr val="FF0000"/>
                </a:solidFill>
              </a:rPr>
              <a:t>p1(4)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314450" y="2691581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8018" y="3211127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1+p1</a:t>
            </a:r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1328305" y="3575963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14350" y="4111673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1+</a:t>
            </a:r>
            <a:r>
              <a:rPr lang="en-US" dirty="0" smtClean="0">
                <a:solidFill>
                  <a:srgbClr val="FF0000"/>
                </a:solidFill>
              </a:rPr>
              <a:t>p1(0)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1328305" y="4429173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47255" y="4962573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1350818" y="5434781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70346" y="6002818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1+1+1+1+0=4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781800" y="-88265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p1(13)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7543800" y="521335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781800" y="1054735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1+</a:t>
            </a:r>
            <a:r>
              <a:rPr lang="en-US" dirty="0" smtClean="0">
                <a:solidFill>
                  <a:srgbClr val="FF0000"/>
                </a:solidFill>
              </a:rPr>
              <a:t>p1(11)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7543800" y="1451899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781800" y="1985299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1+</a:t>
            </a:r>
            <a:r>
              <a:rPr lang="en-US" dirty="0" smtClean="0">
                <a:solidFill>
                  <a:srgbClr val="FF0000"/>
                </a:solidFill>
              </a:rPr>
              <a:t>p1(9)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7562850" y="2350135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786418" y="2869681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1+p1</a:t>
            </a:r>
            <a:r>
              <a:rPr lang="en-US" dirty="0" smtClean="0">
                <a:solidFill>
                  <a:srgbClr val="FF0000"/>
                </a:solidFill>
              </a:rPr>
              <a:t>(7)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7576705" y="3234517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762750" y="3770227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1+</a:t>
            </a:r>
            <a:r>
              <a:rPr lang="en-US" dirty="0" smtClean="0">
                <a:solidFill>
                  <a:srgbClr val="FF0000"/>
                </a:solidFill>
              </a:rPr>
              <a:t>p1(5)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7609610" y="4318936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795655" y="4854646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1+</a:t>
            </a:r>
            <a:r>
              <a:rPr lang="en-US" dirty="0" smtClean="0">
                <a:solidFill>
                  <a:srgbClr val="FF0000"/>
                </a:solidFill>
              </a:rPr>
              <a:t>p1(3)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7646481" y="5264323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915150" y="5797723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1+</a:t>
            </a:r>
            <a:r>
              <a:rPr lang="en-US" dirty="0" smtClean="0">
                <a:solidFill>
                  <a:srgbClr val="FF0000"/>
                </a:solidFill>
              </a:rPr>
              <a:t>p1(1)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Down Arrow 36"/>
          <p:cNvSpPr/>
          <p:nvPr/>
        </p:nvSpPr>
        <p:spPr>
          <a:xfrm>
            <a:off x="7706453" y="6197773"/>
            <a:ext cx="235024" cy="266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7658214" y="6333581"/>
            <a:ext cx="40005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2743200" y="5528713"/>
            <a:ext cx="3600450" cy="1188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mtClean="0"/>
              <a:t>1+1+1+1+1+1+0=6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1838325" y="1"/>
            <a:ext cx="5076825" cy="4585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p1(n)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if(n&lt;=1)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{return 0</a:t>
            </a:r>
            <a:r>
              <a:rPr lang="en-US" sz="2800" dirty="0" smtClean="0"/>
              <a:t>;} </a:t>
            </a:r>
            <a:r>
              <a:rPr lang="en-US" sz="2800" dirty="0" smtClean="0">
                <a:solidFill>
                  <a:srgbClr val="FF0000"/>
                </a:solidFill>
              </a:rPr>
              <a:t>//BASE CASE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{return 1 + p1(n-2);}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400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30" grpId="0" animBg="1"/>
      <p:bldP spid="31" grpId="0"/>
      <p:bldP spid="32" grpId="0" animBg="1"/>
      <p:bldP spid="33" grpId="0"/>
      <p:bldP spid="37" grpId="0" animBg="1"/>
      <p:bldP spid="38" grpId="0"/>
      <p:bldP spid="39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29381" y="1371600"/>
            <a:ext cx="54102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function p1(m, n)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if(m==n)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{return m;} </a:t>
            </a:r>
            <a:r>
              <a:rPr lang="en-US" dirty="0" smtClean="0">
                <a:solidFill>
                  <a:srgbClr val="FF0000"/>
                </a:solidFill>
              </a:rPr>
              <a:t>//BASE CASE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 if(m&lt;n)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{return p1(n-</a:t>
            </a:r>
            <a:r>
              <a:rPr lang="en-US" dirty="0" err="1" smtClean="0"/>
              <a:t>m,m</a:t>
            </a:r>
            <a:r>
              <a:rPr lang="en-US" dirty="0" smtClean="0"/>
              <a:t>);}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/>
              <a:t>	  {return </a:t>
            </a:r>
            <a:r>
              <a:rPr lang="en-US" dirty="0" smtClean="0"/>
              <a:t>p1(m-</a:t>
            </a:r>
            <a:r>
              <a:rPr lang="en-US" dirty="0" err="1" smtClean="0"/>
              <a:t>n,n</a:t>
            </a:r>
            <a:r>
              <a:rPr lang="en-US" dirty="0" smtClean="0"/>
              <a:t>);}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Other Examples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3721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does p1(12,8) and p1(18,24) equal?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26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253181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p1(12,8)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95400" y="862781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396181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p1(4,8)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295400" y="1793345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2326745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p1(4,4)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314450" y="2691581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8018" y="3211127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781800" y="146256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p1(18,24)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7543800" y="755856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781800" y="1289256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p1(6,18)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7543800" y="1686420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781800" y="2219820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p1(12,6)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7562850" y="2584656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786418" y="3104202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p1(6,6)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7562850" y="3744527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6819576" y="4419600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981200" y="118548"/>
            <a:ext cx="54102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function p1(</a:t>
            </a:r>
            <a:r>
              <a:rPr lang="en-US" dirty="0" err="1" smtClean="0"/>
              <a:t>int</a:t>
            </a:r>
            <a:r>
              <a:rPr lang="en-US" dirty="0" smtClean="0"/>
              <a:t> m, int n)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if(m==n)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{return m;} </a:t>
            </a:r>
            <a:r>
              <a:rPr lang="en-US" dirty="0" smtClean="0">
                <a:solidFill>
                  <a:srgbClr val="FF0000"/>
                </a:solidFill>
              </a:rPr>
              <a:t>//BASE CASE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 if(m&lt;n)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{return p1(n-</a:t>
            </a:r>
            <a:r>
              <a:rPr lang="en-US" dirty="0" err="1" smtClean="0"/>
              <a:t>m,m</a:t>
            </a:r>
            <a:r>
              <a:rPr lang="en-US" dirty="0" smtClean="0"/>
              <a:t>);}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/>
              <a:t>	  {return </a:t>
            </a:r>
            <a:r>
              <a:rPr lang="en-US" dirty="0" smtClean="0"/>
              <a:t>p1(m-</a:t>
            </a:r>
            <a:r>
              <a:rPr lang="en-US" dirty="0" err="1" smtClean="0"/>
              <a:t>n,n</a:t>
            </a:r>
            <a:r>
              <a:rPr lang="en-US" dirty="0" smtClean="0"/>
              <a:t>);}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498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6" grpId="0" animBg="1"/>
      <p:bldP spid="27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 complete the handout titled: “RecursionWorksheet.doc”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5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function identity(</a:t>
            </a:r>
            <a:r>
              <a:rPr lang="en-US" dirty="0" err="1" smtClean="0"/>
              <a:t>num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if(num </a:t>
            </a:r>
            <a:r>
              <a:rPr lang="en-US" dirty="0"/>
              <a:t>&lt; 1){</a:t>
            </a:r>
          </a:p>
          <a:p>
            <a:pPr marL="0" indent="0">
              <a:buNone/>
            </a:pPr>
            <a:r>
              <a:rPr lang="en-US" dirty="0" smtClean="0"/>
              <a:t>		 </a:t>
            </a:r>
            <a:r>
              <a:rPr lang="en-US" dirty="0"/>
              <a:t>return 10;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/>
              <a:t>}else{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	return </a:t>
            </a:r>
            <a:r>
              <a:rPr lang="en-US" dirty="0"/>
              <a:t>num + identity(num - 2);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1471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function negative(</a:t>
            </a:r>
            <a:r>
              <a:rPr lang="en-US" dirty="0" err="1" smtClean="0"/>
              <a:t>num</a:t>
            </a:r>
            <a:r>
              <a:rPr lang="en-US" dirty="0"/>
              <a:t>){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if(num </a:t>
            </a:r>
            <a:r>
              <a:rPr lang="en-US" dirty="0"/>
              <a:t>&gt;= 20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/>
              <a:t>-5;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/>
              <a:t>negative(num + 4) + 2 * num;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mtClean="0"/>
              <a:t>function product(</a:t>
            </a:r>
            <a:r>
              <a:rPr lang="en-US" dirty="0" err="1" smtClean="0"/>
              <a:t>num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 smtClean="0"/>
              <a:t>	if(num </a:t>
            </a:r>
            <a:r>
              <a:rPr lang="en-US" dirty="0"/>
              <a:t>&gt; 20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/>
              <a:t>-1;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	</a:t>
            </a:r>
          </a:p>
          <a:p>
            <a:pPr marL="0" indent="0">
              <a:buNone/>
            </a:pPr>
            <a:r>
              <a:rPr lang="en-US" dirty="0" smtClean="0"/>
              <a:t>	else</a:t>
            </a:r>
          </a:p>
          <a:p>
            <a:pPr marL="0" indent="0">
              <a:buNone/>
            </a:pPr>
            <a:r>
              <a:rPr lang="en-US" dirty="0" smtClean="0"/>
              <a:t>	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/>
              <a:t>num * product(-2 * num);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0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It is not an algorithm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2437247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 is simply another way to solve a problem that can usually be solved by using loops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9718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Then why use it?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1909" y="36576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Because there are problems whose solutions are better implemented with recursion.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1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 build="p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Solve a Problem!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Finding the factorial of a number!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9812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5!=5x4x3x2x1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2438401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Without recursion the solution is...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3096492"/>
            <a:ext cx="8229600" cy="1475507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let f=5;</a:t>
            </a:r>
          </a:p>
          <a:p>
            <a:pPr marL="0" indent="0">
              <a:buNone/>
            </a:pPr>
            <a:r>
              <a:rPr lang="en-US" dirty="0" smtClean="0"/>
              <a:t>let answer=1;</a:t>
            </a:r>
          </a:p>
          <a:p>
            <a:pPr marL="0" indent="0">
              <a:buNone/>
            </a:pPr>
            <a:r>
              <a:rPr lang="en-US" dirty="0" smtClean="0"/>
              <a:t>for(let x=f;x&gt;=1;x--)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{</a:t>
            </a:r>
          </a:p>
          <a:p>
            <a:pPr marL="457200" lvl="1" indent="0">
              <a:buNone/>
            </a:pPr>
            <a:r>
              <a:rPr lang="en-US" dirty="0" smtClean="0"/>
              <a:t>     answer*=x;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4548909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With recursion the solution is...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5234708"/>
            <a:ext cx="8229600" cy="1470891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Function factorial(f)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if(f==1)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{return f;}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{return f * factorial(f-1);}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876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  <p:bldP spid="8" grpId="0" build="p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3716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is recursion better in this case??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2438401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It’s not necessarily better in this case!!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32766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 is better when solving something like Quick Sort (as you’ll find out in grade 12!!)...good luck trying to implement Quick Sort using only loops!!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99655" y="44196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makes what we saw recursion?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5800" y="52578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Recursion is a function that calls </a:t>
            </a:r>
            <a:r>
              <a:rPr lang="en-US" b="1" dirty="0" smtClean="0"/>
              <a:t>itself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6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Recursion-Self Calling Functions!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3716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function factorial(f)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if(f==1)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{return f;}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{return f * </a:t>
            </a:r>
            <a:r>
              <a:rPr lang="en-US" dirty="0" smtClean="0">
                <a:solidFill>
                  <a:srgbClr val="FF0000"/>
                </a:solidFill>
              </a:rPr>
              <a:t>factorial(f-1)</a:t>
            </a:r>
            <a:r>
              <a:rPr lang="en-US" dirty="0" smtClean="0"/>
              <a:t>;}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323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3716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analyze any function, you trace a call to it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8288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Let’s trace </a:t>
            </a:r>
            <a:r>
              <a:rPr lang="en-US" b="1" dirty="0" smtClean="0"/>
              <a:t>factorial(5)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5673" y="24384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function factorial(f)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if(f==1)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{return f;}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{return f * </a:t>
            </a:r>
            <a:r>
              <a:rPr lang="en-US" dirty="0" smtClean="0">
                <a:solidFill>
                  <a:srgbClr val="FF0000"/>
                </a:solidFill>
              </a:rPr>
              <a:t>factorial(f-1)</a:t>
            </a:r>
            <a:r>
              <a:rPr lang="en-US" dirty="0" smtClean="0"/>
              <a:t>;}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3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1371600"/>
            <a:ext cx="54102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function factorial(f)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if(f==1)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{return f;}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{return f * </a:t>
            </a:r>
            <a:r>
              <a:rPr lang="en-US" dirty="0" smtClean="0">
                <a:solidFill>
                  <a:srgbClr val="FF0000"/>
                </a:solidFill>
              </a:rPr>
              <a:t>factorial(f-1)</a:t>
            </a:r>
            <a:r>
              <a:rPr lang="en-US" dirty="0" smtClean="0"/>
              <a:t>;}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48400" y="228600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factorial(5)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7010400" y="838200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48400" y="1371600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5*</a:t>
            </a:r>
            <a:r>
              <a:rPr lang="en-US" dirty="0" smtClean="0">
                <a:solidFill>
                  <a:srgbClr val="FF0000"/>
                </a:solidFill>
              </a:rPr>
              <a:t>factorial(4)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7010400" y="1768764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48400" y="2302164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4*</a:t>
            </a:r>
            <a:r>
              <a:rPr lang="en-US" dirty="0" smtClean="0">
                <a:solidFill>
                  <a:srgbClr val="FF0000"/>
                </a:solidFill>
              </a:rPr>
              <a:t>factorial(3)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7029450" y="2667000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253018" y="3186546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3*</a:t>
            </a:r>
            <a:r>
              <a:rPr lang="en-US" dirty="0" smtClean="0">
                <a:solidFill>
                  <a:srgbClr val="FF0000"/>
                </a:solidFill>
              </a:rPr>
              <a:t>factorial(2)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7043305" y="3551382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229350" y="4087092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2*</a:t>
            </a:r>
            <a:r>
              <a:rPr lang="en-US" dirty="0" smtClean="0">
                <a:solidFill>
                  <a:srgbClr val="FF0000"/>
                </a:solidFill>
              </a:rPr>
              <a:t>factorial(1)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7043305" y="4404592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62255" y="4937992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7065818" y="5410200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285346" y="5978237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5*4*3*2*1=120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36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3716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 recursive functions must make a call to themselves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5000" y="19050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 recursive functions must have one or more BASE cases where they stop calling themselves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2443018"/>
            <a:ext cx="54102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function factorial(f)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if(f==1)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{return f;} </a:t>
            </a:r>
            <a:r>
              <a:rPr lang="en-US" dirty="0" smtClean="0">
                <a:solidFill>
                  <a:srgbClr val="FF0000"/>
                </a:solidFill>
              </a:rPr>
              <a:t>//BASE CASE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{return f * factorial(f-1);}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415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295400"/>
            <a:ext cx="54102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function p1(n)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if(n&lt;=1)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{return 0;} </a:t>
            </a:r>
            <a:r>
              <a:rPr lang="en-US" dirty="0" smtClean="0">
                <a:solidFill>
                  <a:srgbClr val="FF0000"/>
                </a:solidFill>
              </a:rPr>
              <a:t>//BASE CASE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{return 1 + p1(n-2);}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3721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does p1(8) and p1(13) equal?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8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354</Words>
  <Application>Microsoft Office PowerPoint</Application>
  <PresentationFormat>On-screen Show (4:3)</PresentationFormat>
  <Paragraphs>169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Recursion</vt:lpstr>
      <vt:lpstr>What is it?</vt:lpstr>
      <vt:lpstr>Let’s Solve a Problem!</vt:lpstr>
      <vt:lpstr>Analysis</vt:lpstr>
      <vt:lpstr>Recursion-Self Calling Functions!</vt:lpstr>
      <vt:lpstr>How Does It Work?</vt:lpstr>
      <vt:lpstr>Result</vt:lpstr>
      <vt:lpstr>Notes</vt:lpstr>
      <vt:lpstr>Other Examples</vt:lpstr>
      <vt:lpstr>PowerPoint Presentation</vt:lpstr>
      <vt:lpstr>Other Examples</vt:lpstr>
      <vt:lpstr>PowerPoint Presentation</vt:lpstr>
      <vt:lpstr>Practice</vt:lpstr>
      <vt:lpstr>Some More Practice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theKing</dc:creator>
  <cp:lastModifiedBy>Krnic, Albert</cp:lastModifiedBy>
  <cp:revision>23</cp:revision>
  <dcterms:created xsi:type="dcterms:W3CDTF">2006-08-16T00:00:00Z</dcterms:created>
  <dcterms:modified xsi:type="dcterms:W3CDTF">2018-12-11T14:00:20Z</dcterms:modified>
</cp:coreProperties>
</file>