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70" r:id="rId13"/>
    <p:sldId id="268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htmltags/" TargetMode="External"/><Relationship Id="rId2" Type="http://schemas.openxmlformats.org/officeDocument/2006/relationships/hyperlink" Target="http://www.htmldog.com/reference/cssproperti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cssproperties/background-color/" TargetMode="External"/><Relationship Id="rId2" Type="http://schemas.openxmlformats.org/officeDocument/2006/relationships/hyperlink" Target="http://www.htmldog.com/reference/cssproperties/colo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cssproperties/word-spacing/" TargetMode="External"/><Relationship Id="rId2" Type="http://schemas.openxmlformats.org/officeDocument/2006/relationships/hyperlink" Target="http://www.htmldog.com/reference/cssproperties/letter-spac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tmldog.com/reference/cssproperties/text-indent/" TargetMode="External"/><Relationship Id="rId5" Type="http://schemas.openxmlformats.org/officeDocument/2006/relationships/hyperlink" Target="http://www.htmldog.com/reference/cssproperties/text-align/" TargetMode="External"/><Relationship Id="rId4" Type="http://schemas.openxmlformats.org/officeDocument/2006/relationships/hyperlink" Target="http://www.htmldog.com/reference/cssproperties/line-heigh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htmltags/style/" TargetMode="External"/><Relationship Id="rId2" Type="http://schemas.openxmlformats.org/officeDocument/2006/relationships/hyperlink" Target="http://www.htmldog.com/reference/htmltags/he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reference/cssproperties/font-weight/" TargetMode="External"/><Relationship Id="rId2" Type="http://schemas.openxmlformats.org/officeDocument/2006/relationships/hyperlink" Target="http://www.htmldog.com/reference/cssproperties/col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tmldog.com/reference/cssproperties/background-col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Cascading Style Sheets</a:t>
            </a:r>
          </a:p>
          <a:p>
            <a:endParaRPr lang="en-US" dirty="0"/>
          </a:p>
          <a:p>
            <a:r>
              <a:rPr lang="en-US" sz="1100" dirty="0"/>
              <a:t>*referenced from http://www.htmldog.com/guides/css/beginner/applyingcss/</a:t>
            </a:r>
          </a:p>
        </p:txBody>
      </p:sp>
    </p:spTree>
    <p:extLst>
      <p:ext uri="{BB962C8B-B14F-4D97-AF65-F5344CB8AC3E}">
        <p14:creationId xmlns:p14="http://schemas.microsoft.com/office/powerpoint/2010/main" xmlns="" val="10247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sites online that list available properties and their possible values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http://www.htmldog.com/reference/cssproperties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For a list of information on HTML tags see</a:t>
            </a:r>
          </a:p>
          <a:p>
            <a:r>
              <a:rPr lang="en-US" dirty="0">
                <a:hlinkClick r:id="rId3"/>
              </a:rPr>
              <a:t>http://www.htmldog.com/reference/htmltags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Property Value Types:</a:t>
            </a:r>
            <a:br>
              <a:rPr lang="en-US" dirty="0" smtClean="0"/>
            </a:br>
            <a:r>
              <a:rPr lang="en-US" dirty="0" smtClean="0"/>
              <a:t>Lengths </a:t>
            </a:r>
            <a:r>
              <a:rPr lang="en-US" dirty="0"/>
              <a:t>and Percentages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px</a:t>
            </a:r>
            <a:r>
              <a:rPr lang="en-US" dirty="0"/>
              <a:t> (such as font-size: 12px) is the unit for pixels.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em</a:t>
            </a:r>
            <a:r>
              <a:rPr lang="en-US" dirty="0"/>
              <a:t> (such as font-size: 2em) is the unit for the calculated size of a font. So “2em”, for example, is two times the current font size.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en-US" dirty="0"/>
              <a:t> (such as font-size: 12pt) is the unit for points, for measurements typically in printed media.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n-US" dirty="0"/>
              <a:t> (such as width: 80%) is the unit for… wait for it… percentages.</a:t>
            </a:r>
          </a:p>
          <a:p>
            <a:r>
              <a:rPr lang="en-US" dirty="0"/>
              <a:t>Other units include pc (picas), cm (centimeters), mm (millimeters) and in (inches).</a:t>
            </a:r>
          </a:p>
          <a:p>
            <a:r>
              <a:rPr lang="en-US" dirty="0"/>
              <a:t>When a value is </a:t>
            </a:r>
            <a:r>
              <a:rPr lang="en-US" b="1" dirty="0"/>
              <a:t>zero</a:t>
            </a:r>
            <a:r>
              <a:rPr lang="en-US" dirty="0"/>
              <a:t>, you do not need to state a unit. For example, if you wanted to specify no border, it would be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border: 0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88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CSS brings </a:t>
            </a:r>
            <a:r>
              <a:rPr lang="en-US" b="1" dirty="0"/>
              <a:t>16,777,216</a:t>
            </a:r>
            <a:r>
              <a:rPr lang="en-US" dirty="0"/>
              <a:t> colors to your disposal. They can take the form of a </a:t>
            </a:r>
            <a:r>
              <a:rPr lang="en-US" b="1" dirty="0"/>
              <a:t>name</a:t>
            </a:r>
            <a:r>
              <a:rPr lang="en-US" dirty="0"/>
              <a:t>, an </a:t>
            </a:r>
            <a:r>
              <a:rPr lang="en-US" b="1" dirty="0"/>
              <a:t>RGB</a:t>
            </a:r>
            <a:r>
              <a:rPr lang="en-US" dirty="0"/>
              <a:t> (red/green/blue) value or </a:t>
            </a:r>
            <a:r>
              <a:rPr lang="en-US" dirty="0" smtClean="0"/>
              <a:t>a </a:t>
            </a:r>
            <a:r>
              <a:rPr lang="en-US" b="1" dirty="0" smtClean="0"/>
              <a:t>hex</a:t>
            </a:r>
            <a:r>
              <a:rPr lang="en-US" dirty="0"/>
              <a:t> code</a:t>
            </a:r>
            <a:r>
              <a:rPr lang="en-US" dirty="0" smtClean="0"/>
              <a:t>.</a:t>
            </a:r>
          </a:p>
          <a:p>
            <a:r>
              <a:rPr lang="en-US" dirty="0"/>
              <a:t>red</a:t>
            </a:r>
          </a:p>
          <a:p>
            <a:r>
              <a:rPr lang="en-US" dirty="0" err="1"/>
              <a:t>rgb</a:t>
            </a:r>
            <a:r>
              <a:rPr lang="en-US" dirty="0"/>
              <a:t>(255,0,0)</a:t>
            </a:r>
          </a:p>
          <a:p>
            <a:r>
              <a:rPr lang="en-US" dirty="0" err="1"/>
              <a:t>rgb</a:t>
            </a:r>
            <a:r>
              <a:rPr lang="en-US" dirty="0"/>
              <a:t>(100%,0%,0%)</a:t>
            </a:r>
          </a:p>
          <a:p>
            <a:r>
              <a:rPr lang="en-US" dirty="0"/>
              <a:t>#ff0000</a:t>
            </a:r>
          </a:p>
          <a:p>
            <a:r>
              <a:rPr lang="en-US" dirty="0"/>
              <a:t>#f00</a:t>
            </a:r>
          </a:p>
          <a:p>
            <a:r>
              <a:rPr lang="en-US" dirty="0"/>
              <a:t>Predefined color names include aqua, black, blue, fuchsia, gray, green, lime, maroon, navy, olive, orange, </a:t>
            </a:r>
            <a:r>
              <a:rPr lang="en-US" dirty="0" err="1"/>
              <a:t>purple,red</a:t>
            </a:r>
            <a:r>
              <a:rPr lang="en-US" dirty="0"/>
              <a:t>, silver, teal, white, and yellow. transparent is also a valid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2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 and background-color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Colors can be applied by using </a:t>
            </a:r>
            <a:r>
              <a:rPr lang="en-US" dirty="0">
                <a:hlinkClick r:id="rId2"/>
              </a:rPr>
              <a:t>color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background-color</a:t>
            </a:r>
            <a:r>
              <a:rPr lang="en-US" dirty="0"/>
              <a:t> (note that this must be the American English “color” and not “</a:t>
            </a:r>
            <a:r>
              <a:rPr lang="en-US" dirty="0" err="1"/>
              <a:t>colour</a:t>
            </a:r>
            <a:r>
              <a:rPr lang="en-US" dirty="0"/>
              <a:t>”).</a:t>
            </a:r>
          </a:p>
          <a:p>
            <a:r>
              <a:rPr lang="en-US" dirty="0"/>
              <a:t>A blue background and yellow text could look like this:</a:t>
            </a:r>
          </a:p>
          <a:p>
            <a:pPr marL="0" indent="0">
              <a:buNone/>
            </a:pPr>
            <a:r>
              <a:rPr lang="en-US" dirty="0"/>
              <a:t>h1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color</a:t>
            </a:r>
            <a:r>
              <a:rPr lang="en-US" dirty="0"/>
              <a:t>: yellow;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background-color</a:t>
            </a:r>
            <a:r>
              <a:rPr lang="en-US" dirty="0"/>
              <a:t>: blue;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0" y="3886200"/>
            <a:ext cx="2743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Colours</a:t>
            </a:r>
            <a:r>
              <a:rPr lang="en-US" dirty="0" smtClean="0"/>
              <a:t> your h1 text yellow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5334000"/>
            <a:ext cx="2743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Colours</a:t>
            </a:r>
            <a:r>
              <a:rPr lang="en-US" dirty="0" smtClean="0"/>
              <a:t> your h1 background blue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6062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alter the size and shape of the text on a web page with a range of </a:t>
            </a:r>
            <a:r>
              <a:rPr lang="en-US" dirty="0" smtClean="0"/>
              <a:t>properties</a:t>
            </a:r>
            <a:r>
              <a:rPr lang="en-US" dirty="0" smtClean="0"/>
              <a:t> using the 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font-family </a:t>
            </a:r>
            <a:r>
              <a:rPr lang="en-US" b="1" dirty="0" smtClean="0"/>
              <a:t>property</a:t>
            </a:r>
            <a:endParaRPr lang="en-US" b="1" dirty="0" smtClean="0"/>
          </a:p>
          <a:p>
            <a:r>
              <a:rPr lang="en-US" dirty="0"/>
              <a:t>here are a select few “</a:t>
            </a:r>
            <a:r>
              <a:rPr lang="en-US" b="1" dirty="0"/>
              <a:t>safe</a:t>
            </a:r>
            <a:r>
              <a:rPr lang="en-US" dirty="0"/>
              <a:t>” fonts (the most commonly used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Arial, Verdana and Times New Roman</a:t>
            </a:r>
            <a:r>
              <a:rPr lang="en-US" dirty="0"/>
              <a:t>), but you can specify more than one font, separated by </a:t>
            </a:r>
            <a:r>
              <a:rPr lang="en-US" b="1" dirty="0"/>
              <a:t>commas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font-family: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arial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helvetica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serif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will look for the Arial font first and, if the browser can’t find it, it will search for Helvetica, and then a common serif font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49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font-size</a:t>
            </a:r>
            <a:r>
              <a:rPr lang="en-US" dirty="0" err="1" smtClean="0"/>
              <a:t>: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size of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font</a:t>
            </a:r>
          </a:p>
          <a:p>
            <a:r>
              <a:rPr lang="en-US" b="1" dirty="0" err="1" smtClean="0"/>
              <a:t>font-weight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normal,bold,bolder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 lighter, 100, 200, 300, 400 (same as normal), 500, 600, 700 (same as bold), 800 or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900</a:t>
            </a:r>
          </a:p>
          <a:p>
            <a:r>
              <a:rPr lang="fr-FR" b="1" dirty="0" smtClean="0"/>
              <a:t>font-style</a:t>
            </a:r>
            <a:r>
              <a:rPr lang="fr-FR" dirty="0"/>
              <a:t>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italic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or 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normal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03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spacing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 </a:t>
            </a:r>
            <a:r>
              <a:rPr lang="en-US" b="1" dirty="0">
                <a:hlinkClick r:id="rId2"/>
              </a:rPr>
              <a:t>letter-spacing</a:t>
            </a:r>
            <a:r>
              <a:rPr lang="en-US" dirty="0"/>
              <a:t> and </a:t>
            </a:r>
            <a:r>
              <a:rPr lang="en-US" b="1" dirty="0">
                <a:hlinkClick r:id="rId3"/>
              </a:rPr>
              <a:t>word-spacing</a:t>
            </a:r>
            <a:r>
              <a:rPr lang="en-US" dirty="0"/>
              <a:t> properties are for spacing between letters or words. The value can be a </a:t>
            </a:r>
            <a:r>
              <a:rPr lang="en-US" b="1" dirty="0"/>
              <a:t>length</a:t>
            </a:r>
            <a:r>
              <a:rPr lang="en-US" dirty="0"/>
              <a:t> or </a:t>
            </a:r>
            <a:r>
              <a:rPr lang="en-US" b="1" dirty="0"/>
              <a:t>normal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hlinkClick r:id="rId4"/>
              </a:rPr>
              <a:t>line-height</a:t>
            </a:r>
            <a:r>
              <a:rPr lang="en-US" dirty="0"/>
              <a:t> property sets the height of the lines in an element, such as a paragraph, without adjusting the size of the font. It can be a </a:t>
            </a:r>
            <a:r>
              <a:rPr lang="en-US" b="1" dirty="0"/>
              <a:t>number</a:t>
            </a:r>
            <a:r>
              <a:rPr lang="en-US" dirty="0"/>
              <a:t> (which specifies a multiple of the font size, so “2” will be two times the font size, for example), a </a:t>
            </a:r>
            <a:r>
              <a:rPr lang="en-US" b="1" dirty="0"/>
              <a:t>length</a:t>
            </a:r>
            <a:r>
              <a:rPr lang="en-US" dirty="0"/>
              <a:t>, a </a:t>
            </a:r>
            <a:r>
              <a:rPr lang="en-US" b="1" dirty="0"/>
              <a:t>percentage</a:t>
            </a:r>
            <a:r>
              <a:rPr lang="en-US" dirty="0"/>
              <a:t>, or </a:t>
            </a:r>
            <a:r>
              <a:rPr lang="en-US" b="1" dirty="0"/>
              <a:t>normal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hlinkClick r:id="rId5"/>
              </a:rPr>
              <a:t>text-align</a:t>
            </a:r>
            <a:r>
              <a:rPr lang="en-US" dirty="0"/>
              <a:t> property will align the text inside an element to </a:t>
            </a:r>
            <a:r>
              <a:rPr lang="en-US" b="1" dirty="0"/>
              <a:t>left</a:t>
            </a:r>
            <a:r>
              <a:rPr lang="en-US" dirty="0"/>
              <a:t>, </a:t>
            </a:r>
            <a:r>
              <a:rPr lang="en-US" b="1" dirty="0"/>
              <a:t>right</a:t>
            </a:r>
            <a:r>
              <a:rPr lang="en-US" dirty="0"/>
              <a:t>, </a:t>
            </a:r>
            <a:r>
              <a:rPr lang="en-US" b="1" dirty="0"/>
              <a:t>center</a:t>
            </a:r>
            <a:r>
              <a:rPr lang="en-US" dirty="0"/>
              <a:t>, or </a:t>
            </a:r>
            <a:r>
              <a:rPr lang="en-US" b="1" dirty="0"/>
              <a:t>justify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>
                <a:hlinkClick r:id="rId6"/>
              </a:rPr>
              <a:t>text-indent</a:t>
            </a:r>
            <a:r>
              <a:rPr lang="en-US" dirty="0"/>
              <a:t> property will indent the first line of a paragraph, for example, to a given </a:t>
            </a:r>
            <a:r>
              <a:rPr lang="en-US" b="1" dirty="0"/>
              <a:t>length</a:t>
            </a:r>
            <a:r>
              <a:rPr lang="en-US" dirty="0"/>
              <a:t> or </a:t>
            </a:r>
            <a:r>
              <a:rPr lang="en-US" b="1" dirty="0"/>
              <a:t>percentage</a:t>
            </a:r>
            <a:r>
              <a:rPr lang="en-US" dirty="0"/>
              <a:t>. This is a style traditionally used in print, but rarely in digital media such as the web.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 {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letter-spacing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0.5em;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word-spacing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2em;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line-height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1.5;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text-align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center; 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7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b="1" dirty="0" smtClean="0"/>
              <a:t>inline</a:t>
            </a:r>
            <a:r>
              <a:rPr lang="en-US" dirty="0" smtClean="0"/>
              <a:t> styles only modify the appearance of </a:t>
            </a:r>
            <a:r>
              <a:rPr lang="en-US" dirty="0" smtClean="0"/>
              <a:t>at least 5 different elements on your homepage.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14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91600" cy="678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internal</a:t>
            </a:r>
            <a:r>
              <a:rPr lang="en-US" dirty="0" smtClean="0"/>
              <a:t> styles, modify </a:t>
            </a:r>
            <a:r>
              <a:rPr lang="en-US" dirty="0" smtClean="0"/>
              <a:t>the appearance of your  </a:t>
            </a:r>
            <a:r>
              <a:rPr lang="en-US" dirty="0" smtClean="0"/>
              <a:t>class website </a:t>
            </a:r>
            <a:r>
              <a:rPr lang="en-US" dirty="0" smtClean="0"/>
              <a:t>registration. At least 5 elements must be changed.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an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external</a:t>
            </a:r>
            <a:r>
              <a:rPr lang="en-US" dirty="0" smtClean="0"/>
              <a:t> </a:t>
            </a:r>
            <a:r>
              <a:rPr lang="en-US" dirty="0" err="1" smtClean="0"/>
              <a:t>stylesheet</a:t>
            </a:r>
            <a:r>
              <a:rPr lang="en-US" dirty="0" smtClean="0"/>
              <a:t> to apply </a:t>
            </a:r>
            <a:r>
              <a:rPr lang="en-US" dirty="0" smtClean="0"/>
              <a:t>at least 5 simil</a:t>
            </a:r>
            <a:r>
              <a:rPr lang="en-US" dirty="0" smtClean="0"/>
              <a:t>ar </a:t>
            </a:r>
            <a:r>
              <a:rPr lang="en-US" smtClean="0"/>
              <a:t>style changes </a:t>
            </a:r>
            <a:r>
              <a:rPr lang="en-US" smtClean="0"/>
              <a:t>to </a:t>
            </a:r>
            <a:r>
              <a:rPr lang="en-US" dirty="0" smtClean="0"/>
              <a:t>all your unit pages. Name the </a:t>
            </a:r>
            <a:r>
              <a:rPr lang="en-US" dirty="0" err="1" smtClean="0"/>
              <a:t>stylesheet</a:t>
            </a:r>
            <a:r>
              <a:rPr lang="en-US" dirty="0" smtClean="0"/>
              <a:t> </a:t>
            </a:r>
            <a:r>
              <a:rPr lang="en-US" b="1" dirty="0" smtClean="0"/>
              <a:t>styles.css</a:t>
            </a:r>
            <a:r>
              <a:rPr lang="en-US" dirty="0" smtClean="0"/>
              <a:t>. Save it in your website root directory i.e. alongside </a:t>
            </a:r>
            <a:r>
              <a:rPr lang="en-US" b="1" dirty="0" smtClean="0"/>
              <a:t>index.html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Don’t forget to upload your changes!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95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CSS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ways to apply CSS to HTML: </a:t>
            </a:r>
            <a:r>
              <a:rPr lang="en-US" b="1" dirty="0"/>
              <a:t>In-</a:t>
            </a:r>
            <a:r>
              <a:rPr lang="en-US" b="1" dirty="0" err="1"/>
              <a:t>line</a:t>
            </a:r>
            <a:r>
              <a:rPr lang="en-US" dirty="0" err="1"/>
              <a:t>,</a:t>
            </a:r>
            <a:r>
              <a:rPr lang="en-US" b="1" dirty="0" err="1"/>
              <a:t>internal</a:t>
            </a:r>
            <a:r>
              <a:rPr lang="en-US" dirty="0"/>
              <a:t>, and </a:t>
            </a:r>
            <a:r>
              <a:rPr lang="en-US" b="1" dirty="0"/>
              <a:t>external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64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In-line styles are plonked straight into the HTML tags using the style attribute</a:t>
            </a:r>
            <a:r>
              <a:rPr lang="en-US" dirty="0" smtClean="0"/>
              <a:t>.</a:t>
            </a:r>
          </a:p>
          <a:p>
            <a:r>
              <a:rPr lang="en-US" dirty="0"/>
              <a:t>&lt;p 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="color: </a:t>
            </a:r>
            <a:r>
              <a:rPr lang="en-US" dirty="0" smtClean="0"/>
              <a:t>red;”&gt;</a:t>
            </a:r>
          </a:p>
          <a:p>
            <a:r>
              <a:rPr lang="en-US" dirty="0"/>
              <a:t>This will make that specific paragraph </a:t>
            </a:r>
            <a:r>
              <a:rPr lang="en-US" dirty="0" smtClean="0"/>
              <a:t>red.</a:t>
            </a:r>
          </a:p>
          <a:p>
            <a:r>
              <a:rPr lang="en-US" dirty="0" smtClean="0"/>
              <a:t>The </a:t>
            </a:r>
            <a:r>
              <a:rPr lang="en-US" dirty="0"/>
              <a:t>best-practice approach is that the HTML should be a stand-alone, </a:t>
            </a:r>
            <a:r>
              <a:rPr lang="en-US" b="1" dirty="0"/>
              <a:t>presentation </a:t>
            </a:r>
            <a:r>
              <a:rPr lang="en-US" b="1" dirty="0" smtClean="0"/>
              <a:t>free </a:t>
            </a:r>
            <a:r>
              <a:rPr lang="en-US" dirty="0" smtClean="0"/>
              <a:t>document</a:t>
            </a:r>
            <a:r>
              <a:rPr lang="en-US" dirty="0"/>
              <a:t>, and so </a:t>
            </a:r>
            <a:r>
              <a:rPr lang="en-US" b="1" dirty="0">
                <a:solidFill>
                  <a:srgbClr val="FF0000"/>
                </a:solidFill>
              </a:rPr>
              <a:t>in-line styles should be avoided wherever possible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878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Embedded, or internal, styles are used for the whole page. Inside the </a:t>
            </a:r>
            <a:r>
              <a:rPr lang="en-US" dirty="0">
                <a:hlinkClick r:id="rId2"/>
              </a:rPr>
              <a:t>head</a:t>
            </a:r>
            <a:r>
              <a:rPr lang="en-US" dirty="0"/>
              <a:t> element, the </a:t>
            </a:r>
            <a:r>
              <a:rPr lang="en-US" dirty="0">
                <a:hlinkClick r:id="rId3"/>
              </a:rPr>
              <a:t>style</a:t>
            </a:r>
            <a:r>
              <a:rPr lang="en-US" dirty="0"/>
              <a:t> tags surround all of the styles for the page.</a:t>
            </a:r>
          </a:p>
        </p:txBody>
      </p:sp>
    </p:spTree>
    <p:extLst>
      <p:ext uri="{BB962C8B-B14F-4D97-AF65-F5344CB8AC3E}">
        <p14:creationId xmlns:p14="http://schemas.microsoft.com/office/powerpoint/2010/main" xmlns="" val="6011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&lt;head&gt;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title&gt;CSS Example&lt;/title&gt;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style&gt;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rgbClr val="FF0000"/>
                </a:solidFill>
              </a:rPr>
              <a:t>{ color: red; }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{ color: blue; }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style&gt;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&lt;/head&gt;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This will make all of the paragraphs in the page red and all of the links blue.</a:t>
            </a:r>
          </a:p>
        </p:txBody>
      </p:sp>
    </p:spTree>
    <p:extLst>
      <p:ext uri="{BB962C8B-B14F-4D97-AF65-F5344CB8AC3E}">
        <p14:creationId xmlns:p14="http://schemas.microsoft.com/office/powerpoint/2010/main" xmlns="" val="39176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It is preferable </a:t>
            </a:r>
            <a:r>
              <a:rPr lang="en-US" dirty="0"/>
              <a:t>to keep the HTML and the CSS files </a:t>
            </a:r>
            <a:r>
              <a:rPr lang="en-US" dirty="0" smtClean="0"/>
              <a:t>separate</a:t>
            </a:r>
          </a:p>
          <a:p>
            <a:r>
              <a:rPr lang="en-US" dirty="0"/>
              <a:t>External styles are used for the whole, multiple-page website. There is a </a:t>
            </a:r>
            <a:r>
              <a:rPr lang="en-US" b="1" dirty="0"/>
              <a:t>separate CSS </a:t>
            </a:r>
            <a:r>
              <a:rPr lang="en-US" b="1" dirty="0" smtClean="0"/>
              <a:t>file</a:t>
            </a:r>
          </a:p>
          <a:p>
            <a:r>
              <a:rPr lang="en-US" b="1" dirty="0" smtClean="0"/>
              <a:t>It is  a simple text file with the extension 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css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58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tyles.css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color</a:t>
            </a:r>
            <a:r>
              <a:rPr lang="en-US" dirty="0"/>
              <a:t>: red;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color</a:t>
            </a:r>
            <a:r>
              <a:rPr lang="en-US" dirty="0"/>
              <a:t>: blue;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78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your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&lt;!DOCTYPE 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head&gt;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title&gt;CSS Example&lt;/title&gt;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link </a:t>
            </a:r>
            <a:r>
              <a:rPr lang="en-US" b="1" dirty="0" err="1">
                <a:solidFill>
                  <a:srgbClr val="FF0000"/>
                </a:solidFill>
              </a:rPr>
              <a:t>rel</a:t>
            </a:r>
            <a:r>
              <a:rPr lang="en-US" b="1" dirty="0">
                <a:solidFill>
                  <a:srgbClr val="FF0000"/>
                </a:solidFill>
              </a:rPr>
              <a:t>="</a:t>
            </a:r>
            <a:r>
              <a:rPr lang="en-US" b="1" dirty="0" err="1">
                <a:solidFill>
                  <a:srgbClr val="FF0000"/>
                </a:solidFill>
              </a:rPr>
              <a:t>stylesheet</a:t>
            </a:r>
            <a:r>
              <a:rPr lang="en-US" b="1" dirty="0">
                <a:solidFill>
                  <a:srgbClr val="FF0000"/>
                </a:solidFill>
              </a:rPr>
              <a:t>" 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="</a:t>
            </a:r>
            <a:r>
              <a:rPr lang="en-US" b="1" dirty="0" smtClean="0">
                <a:solidFill>
                  <a:srgbClr val="FF0000"/>
                </a:solidFill>
              </a:rPr>
              <a:t>styles.css</a:t>
            </a:r>
            <a:r>
              <a:rPr lang="en-US" b="1" dirty="0" smtClean="0">
                <a:solidFill>
                  <a:srgbClr val="FF00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...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029200" y="2209800"/>
            <a:ext cx="2133600" cy="16002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path to your styles page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2840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Selectors, Properties,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Whereas HTML has </a:t>
            </a:r>
            <a:r>
              <a:rPr lang="en-US" b="1" dirty="0"/>
              <a:t>tags</a:t>
            </a:r>
            <a:r>
              <a:rPr lang="en-US" dirty="0"/>
              <a:t>, CSS has </a:t>
            </a:r>
            <a:r>
              <a:rPr lang="en-US" b="1" dirty="0" smtClean="0"/>
              <a:t>selectors</a:t>
            </a:r>
          </a:p>
          <a:p>
            <a:r>
              <a:rPr lang="en-US" dirty="0"/>
              <a:t>For each selector there are “</a:t>
            </a:r>
            <a:r>
              <a:rPr lang="en-US" b="1" dirty="0"/>
              <a:t>properties</a:t>
            </a:r>
            <a:r>
              <a:rPr lang="en-US" dirty="0"/>
              <a:t>” inside </a:t>
            </a:r>
            <a:r>
              <a:rPr lang="en-US" b="1" dirty="0"/>
              <a:t>curly brackets</a:t>
            </a:r>
            <a:r>
              <a:rPr lang="en-US" dirty="0"/>
              <a:t>, which simply take the form of words such </a:t>
            </a:r>
            <a:r>
              <a:rPr lang="en-US" dirty="0" smtClean="0"/>
              <a:t>as </a:t>
            </a:r>
            <a:r>
              <a:rPr lang="en-US" dirty="0" smtClean="0">
                <a:hlinkClick r:id="rId2"/>
              </a:rPr>
              <a:t>color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font-weight</a:t>
            </a:r>
            <a:r>
              <a:rPr lang="en-US" dirty="0"/>
              <a:t> or </a:t>
            </a:r>
            <a:r>
              <a:rPr lang="en-US" dirty="0">
                <a:hlinkClick r:id="rId4"/>
              </a:rPr>
              <a:t>background-color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b="1" dirty="0"/>
              <a:t>value</a:t>
            </a:r>
            <a:r>
              <a:rPr lang="en-US" dirty="0"/>
              <a:t> is given to the property following a </a:t>
            </a:r>
            <a:r>
              <a:rPr lang="en-US" b="1" dirty="0"/>
              <a:t>colon</a:t>
            </a:r>
            <a:r>
              <a:rPr lang="en-US" dirty="0"/>
              <a:t> (NOT an “equals” sign) and </a:t>
            </a:r>
            <a:r>
              <a:rPr lang="en-US" b="1" dirty="0"/>
              <a:t>semi-colons</a:t>
            </a:r>
            <a:r>
              <a:rPr lang="en-US" dirty="0"/>
              <a:t> separate the properties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</a:t>
            </a:r>
            <a:r>
              <a:rPr lang="en-US" dirty="0" smtClean="0"/>
              <a:t>ody{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color:blue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962400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selector</a:t>
            </a:r>
            <a:endParaRPr lang="en-CA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5486400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</a:t>
            </a:r>
            <a:endParaRPr lang="en-CA" dirty="0"/>
          </a:p>
        </p:txBody>
      </p:sp>
      <p:sp>
        <p:nvSpPr>
          <p:cNvPr id="6" name="Rounded Rectangle 5"/>
          <p:cNvSpPr/>
          <p:nvPr/>
        </p:nvSpPr>
        <p:spPr>
          <a:xfrm>
            <a:off x="4343400" y="4495800"/>
            <a:ext cx="1600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CA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990600" y="4191000"/>
            <a:ext cx="1447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09800" y="46482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19200" y="50292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29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301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CSS</vt:lpstr>
      <vt:lpstr>Applying CSS </vt:lpstr>
      <vt:lpstr>In-line </vt:lpstr>
      <vt:lpstr>Internal </vt:lpstr>
      <vt:lpstr>Slide 5</vt:lpstr>
      <vt:lpstr>External </vt:lpstr>
      <vt:lpstr>styles.css</vt:lpstr>
      <vt:lpstr>Link to your page</vt:lpstr>
      <vt:lpstr>Selectors, Properties, and Values</vt:lpstr>
      <vt:lpstr>CSS References</vt:lpstr>
      <vt:lpstr>Property Value Types: Lengths and Percentages </vt:lpstr>
      <vt:lpstr>Colors </vt:lpstr>
      <vt:lpstr>color and background-color </vt:lpstr>
      <vt:lpstr>Text </vt:lpstr>
      <vt:lpstr>Text Properties</vt:lpstr>
      <vt:lpstr>Text spacing </vt:lpstr>
      <vt:lpstr>Exercises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Krnic, Albert</dc:creator>
  <cp:lastModifiedBy>theKing</cp:lastModifiedBy>
  <cp:revision>32</cp:revision>
  <dcterms:created xsi:type="dcterms:W3CDTF">2006-08-16T00:00:00Z</dcterms:created>
  <dcterms:modified xsi:type="dcterms:W3CDTF">2020-02-07T07:16:18Z</dcterms:modified>
</cp:coreProperties>
</file>