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PHP: Programming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38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 ‘n’ Match PHP and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PHP blocks can be included inside of HTML</a:t>
            </a:r>
          </a:p>
          <a:p>
            <a:r>
              <a:rPr lang="en-US" dirty="0" smtClean="0"/>
              <a:t>The file must still be saved with .</a:t>
            </a:r>
            <a:r>
              <a:rPr lang="en-US" dirty="0" err="1" smtClean="0"/>
              <a:t>php</a:t>
            </a:r>
            <a:r>
              <a:rPr lang="en-US" dirty="0" smtClean="0"/>
              <a:t> to be considered PHP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body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&lt;h1&gt;My Example&lt;/h1&gt;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&lt;?</a:t>
            </a:r>
            <a:r>
              <a:rPr lang="en-US" sz="2400" dirty="0" err="1">
                <a:solidFill>
                  <a:srgbClr val="FF0000"/>
                </a:solidFill>
              </a:rPr>
              <a:t>php</a:t>
            </a:r>
            <a:r>
              <a:rPr lang="en-US" sz="2400" dirty="0">
                <a:solidFill>
                  <a:srgbClr val="FF0000"/>
                </a:solidFill>
              </a:rPr>
              <a:t> //your </a:t>
            </a:r>
            <a:r>
              <a:rPr lang="en-US" sz="2400" dirty="0" err="1">
                <a:solidFill>
                  <a:srgbClr val="FF0000"/>
                </a:solidFill>
              </a:rPr>
              <a:t>php</a:t>
            </a:r>
            <a:r>
              <a:rPr lang="en-US" sz="2400" dirty="0">
                <a:solidFill>
                  <a:srgbClr val="FF0000"/>
                </a:solidFill>
              </a:rPr>
              <a:t> code here ?&gt; 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b&gt;Here is some more HTML&lt;/b&gt;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&lt;?</a:t>
            </a:r>
            <a:r>
              <a:rPr lang="en-US" sz="2400" dirty="0" err="1">
                <a:solidFill>
                  <a:srgbClr val="FF0000"/>
                </a:solidFill>
              </a:rPr>
              <a:t>php</a:t>
            </a:r>
            <a:r>
              <a:rPr lang="en-US" sz="2400" dirty="0">
                <a:solidFill>
                  <a:srgbClr val="FF0000"/>
                </a:solidFill>
              </a:rPr>
              <a:t> //more </a:t>
            </a:r>
            <a:r>
              <a:rPr lang="en-US" sz="2400" dirty="0" err="1">
                <a:solidFill>
                  <a:srgbClr val="FF0000"/>
                </a:solidFill>
              </a:rPr>
              <a:t>php</a:t>
            </a:r>
            <a:r>
              <a:rPr lang="en-US" sz="2400" dirty="0">
                <a:solidFill>
                  <a:srgbClr val="FF0000"/>
                </a:solidFill>
              </a:rPr>
              <a:t> code ?&gt; 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&lt;/</a:t>
            </a:r>
            <a:r>
              <a:rPr lang="en-US" sz="2400" dirty="0"/>
              <a:t>body</a:t>
            </a:r>
            <a:r>
              <a:rPr lang="en-US" sz="2400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&lt;?</a:t>
            </a:r>
            <a:r>
              <a:rPr lang="en-US" sz="2400" dirty="0" err="1"/>
              <a:t>php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  echo 'This is a test'; </a:t>
            </a:r>
            <a:r>
              <a:rPr lang="en-US" sz="2400" dirty="0" smtClean="0"/>
              <a:t> </a:t>
            </a:r>
            <a:r>
              <a:rPr lang="en-US" sz="2400" dirty="0" smtClean="0"/>
              <a:t>{//} </a:t>
            </a:r>
            <a:r>
              <a:rPr lang="en-US" sz="2400" dirty="0">
                <a:solidFill>
                  <a:srgbClr val="FF0000"/>
                </a:solidFill>
              </a:rPr>
              <a:t> This is a one-line </a:t>
            </a:r>
            <a:r>
              <a:rPr lang="en-US" sz="2400" dirty="0" err="1">
                <a:solidFill>
                  <a:srgbClr val="FF0000"/>
                </a:solidFill>
              </a:rPr>
              <a:t>c++</a:t>
            </a:r>
            <a:r>
              <a:rPr lang="en-US" sz="2400" dirty="0">
                <a:solidFill>
                  <a:srgbClr val="FF0000"/>
                </a:solidFill>
              </a:rPr>
              <a:t> style comment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  </a:t>
            </a:r>
            <a:r>
              <a:rPr lang="en-US" sz="2400" dirty="0" smtClean="0"/>
              <a:t> </a:t>
            </a:r>
            <a:r>
              <a:rPr lang="en-US" sz="2400" dirty="0" smtClean="0"/>
              <a:t>{/*} </a:t>
            </a:r>
            <a:r>
              <a:rPr lang="en-US" sz="2400" dirty="0">
                <a:solidFill>
                  <a:srgbClr val="C00000"/>
                </a:solidFill>
              </a:rPr>
              <a:t> This is a multi line comment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       yet another line of comment </a:t>
            </a:r>
            <a:r>
              <a:rPr lang="en-US" sz="2400" dirty="0" smtClean="0"/>
              <a:t> </a:t>
            </a:r>
            <a:r>
              <a:rPr lang="en-US" sz="2400" dirty="0" smtClean="0"/>
              <a:t>{*/} </a:t>
            </a:r>
            <a:r>
              <a:rPr lang="en-US" sz="2400" dirty="0">
                <a:solidFill>
                  <a:srgbClr val="C00000"/>
                </a:solidFill>
              </a:rPr>
              <a:t/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/>
              <a:t>    echo 'This is yet another test';</a:t>
            </a:r>
            <a:br>
              <a:rPr lang="en-US" sz="2400" dirty="0"/>
            </a:br>
            <a:r>
              <a:rPr lang="en-US" sz="2400" dirty="0"/>
              <a:t>   </a:t>
            </a:r>
            <a:r>
              <a:rPr lang="en-US" sz="2400" dirty="0" smtClean="0"/>
              <a:t>?&gt;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992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Create a form to gather the following information: </a:t>
            </a:r>
            <a:r>
              <a:rPr lang="en-US" b="1" dirty="0" smtClean="0"/>
              <a:t>name</a:t>
            </a:r>
            <a:r>
              <a:rPr lang="en-US" dirty="0" smtClean="0"/>
              <a:t> and </a:t>
            </a:r>
            <a:r>
              <a:rPr lang="en-US" b="1" dirty="0" smtClean="0"/>
              <a:t>password</a:t>
            </a:r>
            <a:r>
              <a:rPr lang="en-US" dirty="0" smtClean="0"/>
              <a:t>. Upon submission of the form check that the </a:t>
            </a:r>
            <a:r>
              <a:rPr lang="en-US" b="1" dirty="0" smtClean="0"/>
              <a:t>password</a:t>
            </a:r>
            <a:r>
              <a:rPr lang="en-US" dirty="0" smtClean="0"/>
              <a:t> is “</a:t>
            </a:r>
            <a:r>
              <a:rPr lang="en-US" dirty="0" smtClean="0">
                <a:solidFill>
                  <a:srgbClr val="FF0000"/>
                </a:solidFill>
              </a:rPr>
              <a:t>1zx234</a:t>
            </a:r>
            <a:r>
              <a:rPr lang="en-US" dirty="0" smtClean="0"/>
              <a:t>” and inform the user if they entered it correctly (use their name in the response). 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a form that allows a user to enter the cost of 4 items. Upon submission, calculate the cost, including taxes. Display the subtotal and total with taxes. Provide a 2% discount on a final total exceeding $100.00. Make sure to display the discount amount and the new total minus the discount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 NOT FORGET TO UPLOAD AND LINK YOUR WORK UNDER YOUR UNIT 1 WEBPAGE ON YOUR CLASS WEBSITE!!!!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11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is one of many programming languages</a:t>
            </a:r>
          </a:p>
          <a:p>
            <a:r>
              <a:rPr lang="en-US" dirty="0" smtClean="0"/>
              <a:t>Different languages have their advantages and disadvantages and are therefore suited for different jobs</a:t>
            </a:r>
          </a:p>
          <a:p>
            <a:r>
              <a:rPr lang="en-US" dirty="0" smtClean="0"/>
              <a:t>PHP is most commonly used to process data on </a:t>
            </a:r>
            <a:r>
              <a:rPr lang="en-US" dirty="0" smtClean="0"/>
              <a:t>{web server}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9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used to contain data</a:t>
            </a:r>
          </a:p>
          <a:p>
            <a:r>
              <a:rPr lang="en-US" dirty="0" smtClean="0"/>
              <a:t>They must be identified by a </a:t>
            </a:r>
            <a:r>
              <a:rPr lang="en-US" dirty="0" smtClean="0"/>
              <a:t>{name}</a:t>
            </a:r>
            <a:endParaRPr lang="en-US" dirty="0" smtClean="0"/>
          </a:p>
          <a:p>
            <a:r>
              <a:rPr lang="en-US" dirty="0" smtClean="0"/>
              <a:t>In some languages it is necessary to provide a </a:t>
            </a:r>
            <a:r>
              <a:rPr lang="en-US" dirty="0" smtClean="0"/>
              <a:t>{data type} </a:t>
            </a:r>
            <a:r>
              <a:rPr lang="en-US" dirty="0" smtClean="0"/>
              <a:t>when declaring a variable </a:t>
            </a:r>
          </a:p>
          <a:p>
            <a:r>
              <a:rPr lang="en-US" dirty="0" smtClean="0"/>
              <a:t>PHP is sometimes referred to as a </a:t>
            </a:r>
            <a:r>
              <a:rPr lang="en-US" dirty="0" smtClean="0"/>
              <a:t>{loosely} </a:t>
            </a:r>
            <a:r>
              <a:rPr lang="en-US" dirty="0" smtClean="0"/>
              <a:t>typed language because it doesn’t have many of these more strict requirement</a:t>
            </a:r>
          </a:p>
          <a:p>
            <a:r>
              <a:rPr lang="en-US" dirty="0" smtClean="0"/>
              <a:t>Format for declaring a variable is: </a:t>
            </a:r>
            <a:r>
              <a:rPr lang="en-US" dirty="0" smtClean="0"/>
              <a:t>{$name}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78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a Value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smtClean="0"/>
              <a:t>{=} </a:t>
            </a:r>
            <a:r>
              <a:rPr lang="en-US" dirty="0" smtClean="0"/>
              <a:t>operator</a:t>
            </a:r>
          </a:p>
          <a:p>
            <a:r>
              <a:rPr lang="en-US" b="1" dirty="0"/>
              <a:t>$</a:t>
            </a:r>
            <a:r>
              <a:rPr lang="en-US" b="1" dirty="0" err="1"/>
              <a:t>welcome_text</a:t>
            </a:r>
            <a:r>
              <a:rPr lang="en-US" b="1" dirty="0"/>
              <a:t> = "Hello and welcome to my website</a:t>
            </a:r>
            <a:r>
              <a:rPr lang="en-US" b="1" dirty="0" smtClean="0"/>
              <a:t>.";</a:t>
            </a:r>
          </a:p>
          <a:p>
            <a:r>
              <a:rPr lang="en-US" b="1" dirty="0" smtClean="0"/>
              <a:t>$</a:t>
            </a:r>
            <a:r>
              <a:rPr lang="en-US" b="1" dirty="0" err="1"/>
              <a:t>user_id</a:t>
            </a:r>
            <a:r>
              <a:rPr lang="en-US" b="1" dirty="0"/>
              <a:t> = </a:t>
            </a:r>
            <a:r>
              <a:rPr lang="en-US" b="1" dirty="0" smtClean="0"/>
              <a:t>987;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9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Selection/Decision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programming languages make use of a decision making construct</a:t>
            </a:r>
          </a:p>
          <a:p>
            <a:r>
              <a:rPr lang="en-US" dirty="0" smtClean="0"/>
              <a:t>The general format in </a:t>
            </a:r>
            <a:r>
              <a:rPr lang="en-US" dirty="0" err="1" smtClean="0"/>
              <a:t>php</a:t>
            </a:r>
            <a:r>
              <a:rPr lang="en-US" dirty="0" smtClean="0"/>
              <a:t> is as follows:</a:t>
            </a:r>
          </a:p>
          <a:p>
            <a:pPr marL="0" indent="0">
              <a:buNone/>
            </a:pPr>
            <a:r>
              <a:rPr lang="en-US" b="1" dirty="0"/>
              <a:t>if </a:t>
            </a:r>
            <a:r>
              <a:rPr lang="en-US" b="1" dirty="0" smtClean="0"/>
              <a:t>(condition) </a:t>
            </a:r>
            <a:r>
              <a:rPr lang="en-US" b="1" dirty="0"/>
              <a:t>{</a:t>
            </a:r>
            <a:br>
              <a:rPr lang="en-US" b="1" dirty="0"/>
            </a:br>
            <a:r>
              <a:rPr lang="en-US" b="1" dirty="0" smtClean="0"/>
              <a:t>	body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720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if </a:t>
            </a:r>
            <a:r>
              <a:rPr lang="en-US" b="1" dirty="0"/>
              <a:t>($username == "webmaster") {</a:t>
            </a:r>
            <a:br>
              <a:rPr lang="en-US" b="1" dirty="0"/>
            </a:br>
            <a:r>
              <a:rPr lang="en-US" b="1" dirty="0" smtClean="0"/>
              <a:t>	echo </a:t>
            </a:r>
            <a:r>
              <a:rPr lang="en-US" b="1" dirty="0"/>
              <a:t>"Please enter your password below";</a:t>
            </a:r>
            <a:br>
              <a:rPr lang="en-US" b="1" dirty="0"/>
            </a:b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if </a:t>
            </a:r>
            <a:r>
              <a:rPr lang="en-US" dirty="0">
                <a:solidFill>
                  <a:srgbClr val="FF0000"/>
                </a:solidFill>
              </a:rPr>
              <a:t>($username == "webmaster") {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	echo </a:t>
            </a:r>
            <a:r>
              <a:rPr lang="en-US" dirty="0">
                <a:solidFill>
                  <a:srgbClr val="FF0000"/>
                </a:solidFill>
              </a:rPr>
              <a:t>"Please enter your password below";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} else {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	echo </a:t>
            </a:r>
            <a:r>
              <a:rPr lang="en-US" dirty="0">
                <a:solidFill>
                  <a:srgbClr val="FF0000"/>
                </a:solidFill>
              </a:rPr>
              <a:t>"We are sorry but you are not a </a:t>
            </a:r>
            <a:r>
              <a:rPr lang="en-US" dirty="0" err="1">
                <a:solidFill>
                  <a:srgbClr val="FF0000"/>
                </a:solidFill>
              </a:rPr>
              <a:t>recognised</a:t>
            </a:r>
            <a:r>
              <a:rPr lang="en-US" dirty="0">
                <a:solidFill>
                  <a:srgbClr val="FF0000"/>
                </a:solidFill>
              </a:rPr>
              <a:t> user";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86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if </a:t>
            </a:r>
            <a:r>
              <a:rPr lang="en-US" b="1" dirty="0"/>
              <a:t>($</a:t>
            </a:r>
            <a:r>
              <a:rPr lang="en-US" b="1" dirty="0" err="1"/>
              <a:t>enteredpass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==</a:t>
            </a:r>
            <a:r>
              <a:rPr lang="en-US" b="1" dirty="0"/>
              <a:t> $</a:t>
            </a:r>
            <a:r>
              <a:rPr lang="en-US" b="1" dirty="0" smtClean="0"/>
              <a:t>password){}</a:t>
            </a:r>
          </a:p>
          <a:p>
            <a:pPr marL="0" indent="0">
              <a:buNone/>
            </a:pPr>
            <a:r>
              <a:rPr lang="en-US" b="1" dirty="0" smtClean="0"/>
              <a:t>if </a:t>
            </a:r>
            <a:r>
              <a:rPr lang="en-US" b="1" dirty="0"/>
              <a:t>($age </a:t>
            </a: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/>
              <a:t> </a:t>
            </a:r>
            <a:r>
              <a:rPr lang="en-US" b="1" dirty="0" smtClean="0"/>
              <a:t>13)</a:t>
            </a:r>
          </a:p>
          <a:p>
            <a:pPr marL="0" indent="0">
              <a:buNone/>
            </a:pPr>
            <a:r>
              <a:rPr lang="en-US" b="1" dirty="0" smtClean="0"/>
              <a:t>if </a:t>
            </a:r>
            <a:r>
              <a:rPr lang="en-US" b="1" dirty="0"/>
              <a:t>($name == "" </a:t>
            </a:r>
            <a:r>
              <a:rPr lang="en-US" b="1" dirty="0">
                <a:solidFill>
                  <a:srgbClr val="FF0000"/>
                </a:solidFill>
              </a:rPr>
              <a:t>||</a:t>
            </a:r>
            <a:r>
              <a:rPr lang="en-US" b="1" dirty="0"/>
              <a:t> $email == "" </a:t>
            </a:r>
            <a:r>
              <a:rPr lang="en-US" b="1" dirty="0">
                <a:solidFill>
                  <a:srgbClr val="FF0000"/>
                </a:solidFill>
              </a:rPr>
              <a:t>||</a:t>
            </a:r>
            <a:r>
              <a:rPr lang="en-US" b="1" dirty="0"/>
              <a:t> $password </a:t>
            </a:r>
            <a:r>
              <a:rPr lang="en-US" b="1" dirty="0">
                <a:solidFill>
                  <a:srgbClr val="FF0000"/>
                </a:solidFill>
              </a:rPr>
              <a:t>==</a:t>
            </a:r>
            <a:r>
              <a:rPr lang="en-US" b="1" dirty="0"/>
              <a:t> "") {</a:t>
            </a:r>
            <a:br>
              <a:rPr lang="en-US" b="1" dirty="0"/>
            </a:br>
            <a:r>
              <a:rPr lang="en-US" b="1" dirty="0" smtClean="0"/>
              <a:t>	echo </a:t>
            </a:r>
            <a:r>
              <a:rPr lang="en-US" b="1" dirty="0"/>
              <a:t>"Please fill in all the fields";</a:t>
            </a:r>
            <a:br>
              <a:rPr lang="en-US" b="1" dirty="0"/>
            </a:br>
            <a:r>
              <a:rPr lang="en-US" b="1" dirty="0" smtClean="0"/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249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Comparison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539785"/>
              </p:ext>
            </p:extLst>
          </p:nvPr>
        </p:nvGraphicFramePr>
        <p:xfrm>
          <a:off x="1011825" y="1600200"/>
          <a:ext cx="7120350" cy="4525963"/>
        </p:xfrm>
        <a:graphic>
          <a:graphicData uri="http://schemas.openxmlformats.org/drawingml/2006/table">
            <a:tbl>
              <a:tblPr/>
              <a:tblGrid>
                <a:gridCol w="237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233">
                <a:tc gridSpan="3">
                  <a:txBody>
                    <a:bodyPr/>
                    <a:lstStyle/>
                    <a:p>
                      <a:r>
                        <a:rPr lang="en-US" sz="1300" dirty="0"/>
                        <a:t>Comparison Operators</a:t>
                      </a:r>
                    </a:p>
                  </a:txBody>
                  <a:tcPr marL="66558" marR="66558" marT="33279" marB="33279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Example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9D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Name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9D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Result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9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908">
                <a:tc>
                  <a:txBody>
                    <a:bodyPr/>
                    <a:lstStyle/>
                    <a:p>
                      <a:pPr fontAlgn="t"/>
                      <a:r>
                        <a:rPr lang="en-US" sz="1300" b="0" dirty="0">
                          <a:solidFill>
                            <a:srgbClr val="FF0000"/>
                          </a:solidFill>
                          <a:effectLst/>
                        </a:rPr>
                        <a:t>$a == $b</a:t>
                      </a:r>
                    </a:p>
                  </a:txBody>
                  <a:tcPr marL="66558" marR="66558" marT="33279" marB="33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dirty="0">
                          <a:solidFill>
                            <a:srgbClr val="FF0000"/>
                          </a:solidFill>
                          <a:effectLst/>
                        </a:rPr>
                        <a:t>Equal</a:t>
                      </a:r>
                    </a:p>
                  </a:txBody>
                  <a:tcPr marL="66558" marR="66558" marT="33279" marB="33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r>
                        <a:rPr lang="en-US" sz="1300" b="0" dirty="0">
                          <a:solidFill>
                            <a:srgbClr val="FF0000"/>
                          </a:solidFill>
                          <a:effectLst/>
                        </a:rPr>
                        <a:t> if </a:t>
                      </a:r>
                      <a:r>
                        <a:rPr lang="en-US" sz="1300" b="0" i="1" dirty="0">
                          <a:solidFill>
                            <a:srgbClr val="FF0000"/>
                          </a:solidFill>
                          <a:effectLst/>
                        </a:rPr>
                        <a:t>$a</a:t>
                      </a:r>
                      <a:r>
                        <a:rPr lang="en-US" sz="1300" b="0" dirty="0">
                          <a:solidFill>
                            <a:srgbClr val="FF0000"/>
                          </a:solidFill>
                          <a:effectLst/>
                        </a:rPr>
                        <a:t> is equal to </a:t>
                      </a:r>
                      <a:r>
                        <a:rPr lang="en-US" sz="1300" b="0" i="1" dirty="0">
                          <a:solidFill>
                            <a:srgbClr val="FF0000"/>
                          </a:solidFill>
                          <a:effectLst/>
                        </a:rPr>
                        <a:t>$b</a:t>
                      </a:r>
                      <a:r>
                        <a:rPr lang="en-US" sz="1300" b="0" dirty="0">
                          <a:solidFill>
                            <a:srgbClr val="FF0000"/>
                          </a:solidFill>
                          <a:effectLst/>
                        </a:rPr>
                        <a:t> after type juggling.</a:t>
                      </a:r>
                    </a:p>
                  </a:txBody>
                  <a:tcPr marL="66558" marR="66558" marT="33279" marB="33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908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$</a:t>
                      </a:r>
                      <a:r>
                        <a:rPr lang="en-US" sz="1300" dirty="0" smtClean="0">
                          <a:effectLst/>
                        </a:rPr>
                        <a:t>a</a:t>
                      </a:r>
                      <a:r>
                        <a:rPr lang="en-US" sz="1300" baseline="0" dirty="0" smtClean="0">
                          <a:effectLst/>
                        </a:rPr>
                        <a:t> ===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>
                          <a:effectLst/>
                        </a:rPr>
                        <a:t>$b</a:t>
                      </a:r>
                    </a:p>
                  </a:txBody>
                  <a:tcPr marL="66558" marR="66558" marT="33279" marB="33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Identical</a:t>
                      </a:r>
                    </a:p>
                  </a:txBody>
                  <a:tcPr marL="66558" marR="66558" marT="33279" marB="33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1" i="0" dirty="0">
                          <a:effectLst/>
                        </a:rPr>
                        <a:t>TRUE</a:t>
                      </a:r>
                      <a:r>
                        <a:rPr lang="en-US" sz="1300" dirty="0">
                          <a:effectLst/>
                        </a:rPr>
                        <a:t> if </a:t>
                      </a:r>
                      <a:r>
                        <a:rPr lang="en-US" sz="1300" i="1" dirty="0">
                          <a:effectLst/>
                        </a:rPr>
                        <a:t>$a</a:t>
                      </a:r>
                      <a:r>
                        <a:rPr lang="en-US" sz="1300" dirty="0">
                          <a:effectLst/>
                        </a:rPr>
                        <a:t> is equal to </a:t>
                      </a:r>
                      <a:r>
                        <a:rPr lang="en-US" sz="1300" i="1" dirty="0">
                          <a:effectLst/>
                        </a:rPr>
                        <a:t>$b</a:t>
                      </a:r>
                      <a:r>
                        <a:rPr lang="en-US" sz="1300" dirty="0">
                          <a:effectLst/>
                        </a:rPr>
                        <a:t>, and they are of the same type.</a:t>
                      </a:r>
                    </a:p>
                  </a:txBody>
                  <a:tcPr marL="66558" marR="66558" marT="33279" marB="33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908">
                <a:tc>
                  <a:txBody>
                    <a:bodyPr/>
                    <a:lstStyle/>
                    <a:p>
                      <a:pPr fontAlgn="t"/>
                      <a:r>
                        <a:rPr lang="en-US" sz="1300" b="0" dirty="0">
                          <a:solidFill>
                            <a:srgbClr val="FF0000"/>
                          </a:solidFill>
                          <a:effectLst/>
                        </a:rPr>
                        <a:t>$a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</a:rPr>
                        <a:t>!=</a:t>
                      </a:r>
                      <a:r>
                        <a:rPr lang="en-US" sz="1300" b="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300" b="0" dirty="0">
                          <a:solidFill>
                            <a:srgbClr val="FF0000"/>
                          </a:solidFill>
                          <a:effectLst/>
                        </a:rPr>
                        <a:t>$b</a:t>
                      </a:r>
                    </a:p>
                  </a:txBody>
                  <a:tcPr marL="66558" marR="66558" marT="33279" marB="33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dirty="0">
                          <a:solidFill>
                            <a:srgbClr val="FF0000"/>
                          </a:solidFill>
                          <a:effectLst/>
                        </a:rPr>
                        <a:t>Not equal</a:t>
                      </a:r>
                    </a:p>
                  </a:txBody>
                  <a:tcPr marL="66558" marR="66558" marT="33279" marB="33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dirty="0"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r>
                        <a:rPr lang="en-US" sz="1300" b="0" dirty="0">
                          <a:solidFill>
                            <a:srgbClr val="FF0000"/>
                          </a:solidFill>
                          <a:effectLst/>
                        </a:rPr>
                        <a:t> if </a:t>
                      </a:r>
                      <a:r>
                        <a:rPr lang="en-US" sz="1300" b="0" i="1" dirty="0">
                          <a:solidFill>
                            <a:srgbClr val="FF0000"/>
                          </a:solidFill>
                          <a:effectLst/>
                        </a:rPr>
                        <a:t>$a</a:t>
                      </a:r>
                      <a:r>
                        <a:rPr lang="en-US" sz="1300" b="0" dirty="0">
                          <a:solidFill>
                            <a:srgbClr val="FF0000"/>
                          </a:solidFill>
                          <a:effectLst/>
                        </a:rPr>
                        <a:t> is not equal to </a:t>
                      </a:r>
                      <a:r>
                        <a:rPr lang="en-US" sz="1300" b="0" i="1" dirty="0">
                          <a:solidFill>
                            <a:srgbClr val="FF0000"/>
                          </a:solidFill>
                          <a:effectLst/>
                        </a:rPr>
                        <a:t>$b</a:t>
                      </a:r>
                      <a:r>
                        <a:rPr lang="en-US" sz="1300" b="0" dirty="0">
                          <a:solidFill>
                            <a:srgbClr val="FF0000"/>
                          </a:solidFill>
                          <a:effectLst/>
                        </a:rPr>
                        <a:t> after type juggling.</a:t>
                      </a:r>
                    </a:p>
                  </a:txBody>
                  <a:tcPr marL="66558" marR="66558" marT="33279" marB="33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908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</a:rPr>
                        <a:t>$a </a:t>
                      </a:r>
                      <a:r>
                        <a:rPr lang="en-US" sz="1400" dirty="0" smtClean="0"/>
                        <a:t>&lt;&gt; </a:t>
                      </a:r>
                      <a:r>
                        <a:rPr lang="en-US" sz="1300" dirty="0" smtClean="0">
                          <a:solidFill>
                            <a:srgbClr val="FF0000"/>
                          </a:solidFill>
                          <a:effectLst/>
                        </a:rPr>
                        <a:t>$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</a:p>
                  </a:txBody>
                  <a:tcPr marL="66558" marR="66558" marT="33279" marB="33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</a:rPr>
                        <a:t>Not equal</a:t>
                      </a:r>
                    </a:p>
                  </a:txBody>
                  <a:tcPr marL="66558" marR="66558" marT="33279" marB="33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1" i="0" dirty="0"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</a:rPr>
                        <a:t> if </a:t>
                      </a:r>
                      <a:r>
                        <a:rPr lang="en-US" sz="1300" i="1" dirty="0">
                          <a:solidFill>
                            <a:srgbClr val="FF0000"/>
                          </a:solidFill>
                          <a:effectLst/>
                        </a:rPr>
                        <a:t>$a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</a:rPr>
                        <a:t> is not equal to </a:t>
                      </a:r>
                      <a:r>
                        <a:rPr lang="en-US" sz="1300" i="1" dirty="0">
                          <a:solidFill>
                            <a:srgbClr val="FF0000"/>
                          </a:solidFill>
                          <a:effectLst/>
                        </a:rPr>
                        <a:t>$b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</a:rPr>
                        <a:t> after type juggling.</a:t>
                      </a:r>
                    </a:p>
                  </a:txBody>
                  <a:tcPr marL="66558" marR="66558" marT="33279" marB="33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908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$a !== $b</a:t>
                      </a:r>
                    </a:p>
                  </a:txBody>
                  <a:tcPr marL="66558" marR="66558" marT="33279" marB="33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Not identical</a:t>
                      </a:r>
                    </a:p>
                  </a:txBody>
                  <a:tcPr marL="66558" marR="66558" marT="33279" marB="33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1" i="0" dirty="0">
                          <a:effectLst/>
                        </a:rPr>
                        <a:t>TRUE</a:t>
                      </a:r>
                      <a:r>
                        <a:rPr lang="en-US" sz="1300" dirty="0">
                          <a:effectLst/>
                        </a:rPr>
                        <a:t> if </a:t>
                      </a:r>
                      <a:r>
                        <a:rPr lang="en-US" sz="1300" i="1" dirty="0">
                          <a:effectLst/>
                        </a:rPr>
                        <a:t>$a</a:t>
                      </a:r>
                      <a:r>
                        <a:rPr lang="en-US" sz="1300" dirty="0">
                          <a:effectLst/>
                        </a:rPr>
                        <a:t> is not equal to </a:t>
                      </a:r>
                      <a:r>
                        <a:rPr lang="en-US" sz="1300" i="1" dirty="0">
                          <a:effectLst/>
                        </a:rPr>
                        <a:t>$b</a:t>
                      </a:r>
                      <a:r>
                        <a:rPr lang="en-US" sz="1300" dirty="0">
                          <a:effectLst/>
                        </a:rPr>
                        <a:t>, or they are not of the same type.</a:t>
                      </a:r>
                    </a:p>
                  </a:txBody>
                  <a:tcPr marL="66558" marR="66558" marT="33279" marB="33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</a:rPr>
                        <a:t>$a &lt; $b</a:t>
                      </a:r>
                    </a:p>
                  </a:txBody>
                  <a:tcPr marL="66558" marR="66558" marT="33279" marB="33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</a:rPr>
                        <a:t>Less than</a:t>
                      </a:r>
                    </a:p>
                  </a:txBody>
                  <a:tcPr marL="66558" marR="66558" marT="33279" marB="33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1" i="0" dirty="0"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</a:rPr>
                        <a:t> if </a:t>
                      </a:r>
                      <a:r>
                        <a:rPr lang="en-US" sz="1300" i="1" dirty="0">
                          <a:solidFill>
                            <a:srgbClr val="FF0000"/>
                          </a:solidFill>
                          <a:effectLst/>
                        </a:rPr>
                        <a:t>$a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</a:rPr>
                        <a:t> is strictly less than </a:t>
                      </a:r>
                      <a:r>
                        <a:rPr lang="en-US" sz="1300" i="1" dirty="0">
                          <a:solidFill>
                            <a:srgbClr val="FF0000"/>
                          </a:solidFill>
                          <a:effectLst/>
                        </a:rPr>
                        <a:t>$b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</a:rPr>
                        <a:t>.</a:t>
                      </a:r>
                    </a:p>
                  </a:txBody>
                  <a:tcPr marL="66558" marR="66558" marT="33279" marB="33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5908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</a:rPr>
                        <a:t>$a &gt; $b</a:t>
                      </a:r>
                    </a:p>
                  </a:txBody>
                  <a:tcPr marL="66558" marR="66558" marT="33279" marB="33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</a:rPr>
                        <a:t>Greater than</a:t>
                      </a:r>
                    </a:p>
                  </a:txBody>
                  <a:tcPr marL="66558" marR="66558" marT="33279" marB="33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1" i="0" dirty="0"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</a:rPr>
                        <a:t> if </a:t>
                      </a:r>
                      <a:r>
                        <a:rPr lang="en-US" sz="1300" i="1" dirty="0">
                          <a:solidFill>
                            <a:srgbClr val="FF0000"/>
                          </a:solidFill>
                          <a:effectLst/>
                        </a:rPr>
                        <a:t>$a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</a:rPr>
                        <a:t> is strictly greater than </a:t>
                      </a:r>
                      <a:r>
                        <a:rPr lang="en-US" sz="1300" i="1" dirty="0">
                          <a:solidFill>
                            <a:srgbClr val="FF0000"/>
                          </a:solidFill>
                          <a:effectLst/>
                        </a:rPr>
                        <a:t>$b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</a:rPr>
                        <a:t>.</a:t>
                      </a:r>
                    </a:p>
                  </a:txBody>
                  <a:tcPr marL="66558" marR="66558" marT="33279" marB="33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5908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</a:rPr>
                        <a:t>$a &lt;= $b</a:t>
                      </a:r>
                    </a:p>
                  </a:txBody>
                  <a:tcPr marL="66558" marR="66558" marT="33279" marB="33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</a:rPr>
                        <a:t>Less than or equal to</a:t>
                      </a:r>
                    </a:p>
                  </a:txBody>
                  <a:tcPr marL="66558" marR="66558" marT="33279" marB="33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1" i="0" dirty="0"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</a:rPr>
                        <a:t> if </a:t>
                      </a:r>
                      <a:r>
                        <a:rPr lang="en-US" sz="1300" i="1" dirty="0">
                          <a:solidFill>
                            <a:srgbClr val="FF0000"/>
                          </a:solidFill>
                          <a:effectLst/>
                        </a:rPr>
                        <a:t>$a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</a:rPr>
                        <a:t> is less than or equal to </a:t>
                      </a:r>
                      <a:r>
                        <a:rPr lang="en-US" sz="1300" i="1" dirty="0">
                          <a:solidFill>
                            <a:srgbClr val="FF0000"/>
                          </a:solidFill>
                          <a:effectLst/>
                        </a:rPr>
                        <a:t>$b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</a:rPr>
                        <a:t>.</a:t>
                      </a:r>
                    </a:p>
                  </a:txBody>
                  <a:tcPr marL="66558" marR="66558" marT="33279" marB="33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5908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</a:rPr>
                        <a:t>$a &gt;= $b</a:t>
                      </a:r>
                    </a:p>
                  </a:txBody>
                  <a:tcPr marL="66558" marR="66558" marT="33279" marB="33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</a:rPr>
                        <a:t>Greater than or equal to</a:t>
                      </a:r>
                    </a:p>
                  </a:txBody>
                  <a:tcPr marL="66558" marR="66558" marT="33279" marB="33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1" i="0" dirty="0"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</a:rPr>
                        <a:t> if </a:t>
                      </a:r>
                      <a:r>
                        <a:rPr lang="en-US" sz="1300" i="1" dirty="0">
                          <a:solidFill>
                            <a:srgbClr val="FF0000"/>
                          </a:solidFill>
                          <a:effectLst/>
                        </a:rPr>
                        <a:t>$a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</a:rPr>
                        <a:t> is greater than or equal to </a:t>
                      </a:r>
                      <a:r>
                        <a:rPr lang="en-US" sz="1300" i="1" dirty="0">
                          <a:solidFill>
                            <a:srgbClr val="FF0000"/>
                          </a:solidFill>
                          <a:effectLst/>
                        </a:rPr>
                        <a:t>$b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</a:rPr>
                        <a:t>.</a:t>
                      </a:r>
                    </a:p>
                  </a:txBody>
                  <a:tcPr marL="66558" marR="66558" marT="33279" marB="33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04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1732851"/>
              </p:ext>
            </p:extLst>
          </p:nvPr>
        </p:nvGraphicFramePr>
        <p:xfrm>
          <a:off x="457200" y="2286174"/>
          <a:ext cx="8229600" cy="3180133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709">
                <a:tc gridSpan="3">
                  <a:txBody>
                    <a:bodyPr/>
                    <a:lstStyle/>
                    <a:p>
                      <a:r>
                        <a:rPr lang="en-US" sz="1500" dirty="0"/>
                        <a:t>Logical Operators</a:t>
                      </a:r>
                    </a:p>
                  </a:txBody>
                  <a:tcPr marL="76927" marR="76927" marT="38464" marB="38464"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709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Example</a:t>
                      </a:r>
                    </a:p>
                  </a:txBody>
                  <a:tcPr marL="76927" marR="76927" marT="38464" marB="38464" anchor="ctr">
                    <a:lnL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9D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Name</a:t>
                      </a:r>
                    </a:p>
                  </a:txBody>
                  <a:tcPr marL="76927" marR="76927" marT="38464" marB="38464" anchor="ctr">
                    <a:lnL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9D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Result</a:t>
                      </a:r>
                    </a:p>
                  </a:txBody>
                  <a:tcPr marL="76927" marR="76927" marT="38464" marB="38464" anchor="ctr">
                    <a:lnL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9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490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$a and $b</a:t>
                      </a:r>
                    </a:p>
                  </a:txBody>
                  <a:tcPr marL="76927" marR="76927" marT="38464" marB="384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And</a:t>
                      </a:r>
                    </a:p>
                  </a:txBody>
                  <a:tcPr marL="76927" marR="76927" marT="38464" marB="384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1" i="0">
                          <a:effectLst/>
                        </a:rPr>
                        <a:t>TRUE</a:t>
                      </a:r>
                      <a:r>
                        <a:rPr lang="en-US" sz="1500">
                          <a:effectLst/>
                        </a:rPr>
                        <a:t> if both </a:t>
                      </a:r>
                      <a:r>
                        <a:rPr lang="en-US" sz="1500" i="1">
                          <a:effectLst/>
                        </a:rPr>
                        <a:t>$a</a:t>
                      </a:r>
                      <a:r>
                        <a:rPr lang="en-US" sz="1500">
                          <a:effectLst/>
                        </a:rPr>
                        <a:t> and </a:t>
                      </a:r>
                      <a:r>
                        <a:rPr lang="en-US" sz="1500" i="1">
                          <a:effectLst/>
                        </a:rPr>
                        <a:t>$b</a:t>
                      </a:r>
                      <a:r>
                        <a:rPr lang="en-US" sz="1500">
                          <a:effectLst/>
                        </a:rPr>
                        <a:t> are </a:t>
                      </a:r>
                      <a:r>
                        <a:rPr lang="en-US" sz="1500" b="1" i="0">
                          <a:effectLst/>
                        </a:rPr>
                        <a:t>TRUE</a:t>
                      </a:r>
                      <a:r>
                        <a:rPr lang="en-US" sz="1500">
                          <a:effectLst/>
                        </a:rPr>
                        <a:t>.</a:t>
                      </a:r>
                    </a:p>
                  </a:txBody>
                  <a:tcPr marL="76927" marR="76927" marT="38464" marB="384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709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$a or $b</a:t>
                      </a:r>
                    </a:p>
                  </a:txBody>
                  <a:tcPr marL="76927" marR="76927" marT="38464" marB="384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Or</a:t>
                      </a:r>
                    </a:p>
                  </a:txBody>
                  <a:tcPr marL="76927" marR="76927" marT="38464" marB="384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1" i="0">
                          <a:effectLst/>
                        </a:rPr>
                        <a:t>TRUE</a:t>
                      </a:r>
                      <a:r>
                        <a:rPr lang="en-US" sz="1500">
                          <a:effectLst/>
                        </a:rPr>
                        <a:t> if either </a:t>
                      </a:r>
                      <a:r>
                        <a:rPr lang="en-US" sz="1500" i="1">
                          <a:effectLst/>
                        </a:rPr>
                        <a:t>$a</a:t>
                      </a:r>
                      <a:r>
                        <a:rPr lang="en-US" sz="1500">
                          <a:effectLst/>
                        </a:rPr>
                        <a:t> or </a:t>
                      </a:r>
                      <a:r>
                        <a:rPr lang="en-US" sz="1500" i="1">
                          <a:effectLst/>
                        </a:rPr>
                        <a:t>$b</a:t>
                      </a:r>
                      <a:r>
                        <a:rPr lang="en-US" sz="1500">
                          <a:effectLst/>
                        </a:rPr>
                        <a:t> is </a:t>
                      </a:r>
                      <a:r>
                        <a:rPr lang="en-US" sz="1500" b="1" i="0">
                          <a:effectLst/>
                        </a:rPr>
                        <a:t>TRUE</a:t>
                      </a:r>
                      <a:r>
                        <a:rPr lang="en-US" sz="1500">
                          <a:effectLst/>
                        </a:rPr>
                        <a:t>.</a:t>
                      </a:r>
                    </a:p>
                  </a:txBody>
                  <a:tcPr marL="76927" marR="76927" marT="38464" marB="384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490"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effectLst/>
                        </a:rPr>
                        <a:t>$a </a:t>
                      </a:r>
                      <a:r>
                        <a:rPr lang="en-US" sz="1500" dirty="0" err="1">
                          <a:effectLst/>
                        </a:rPr>
                        <a:t>xor</a:t>
                      </a:r>
                      <a:r>
                        <a:rPr lang="en-US" sz="1500" dirty="0">
                          <a:effectLst/>
                        </a:rPr>
                        <a:t> $b</a:t>
                      </a:r>
                    </a:p>
                  </a:txBody>
                  <a:tcPr marL="76927" marR="76927" marT="38464" marB="384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Xor</a:t>
                      </a:r>
                    </a:p>
                  </a:txBody>
                  <a:tcPr marL="76927" marR="76927" marT="38464" marB="384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1" i="0">
                          <a:effectLst/>
                        </a:rPr>
                        <a:t>TRUE</a:t>
                      </a:r>
                      <a:r>
                        <a:rPr lang="en-US" sz="1500">
                          <a:effectLst/>
                        </a:rPr>
                        <a:t> if either </a:t>
                      </a:r>
                      <a:r>
                        <a:rPr lang="en-US" sz="1500" i="1">
                          <a:effectLst/>
                        </a:rPr>
                        <a:t>$a</a:t>
                      </a:r>
                      <a:r>
                        <a:rPr lang="en-US" sz="1500">
                          <a:effectLst/>
                        </a:rPr>
                        <a:t> or </a:t>
                      </a:r>
                      <a:r>
                        <a:rPr lang="en-US" sz="1500" i="1">
                          <a:effectLst/>
                        </a:rPr>
                        <a:t>$b</a:t>
                      </a:r>
                      <a:r>
                        <a:rPr lang="en-US" sz="1500">
                          <a:effectLst/>
                        </a:rPr>
                        <a:t> is </a:t>
                      </a:r>
                      <a:r>
                        <a:rPr lang="en-US" sz="1500" b="1" i="0">
                          <a:effectLst/>
                        </a:rPr>
                        <a:t>TRUE</a:t>
                      </a:r>
                      <a:r>
                        <a:rPr lang="en-US" sz="1500">
                          <a:effectLst/>
                        </a:rPr>
                        <a:t>, but not both.</a:t>
                      </a:r>
                    </a:p>
                  </a:txBody>
                  <a:tcPr marL="76927" marR="76927" marT="38464" marB="384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70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!</a:t>
                      </a:r>
                      <a:r>
                        <a:rPr lang="en-US" sz="150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</a:rPr>
                        <a:t>$a</a:t>
                      </a:r>
                    </a:p>
                  </a:txBody>
                  <a:tcPr marL="76927" marR="76927" marT="38464" marB="384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rgbClr val="FF0000"/>
                          </a:solidFill>
                          <a:effectLst/>
                        </a:rPr>
                        <a:t>Not</a:t>
                      </a:r>
                    </a:p>
                  </a:txBody>
                  <a:tcPr marL="76927" marR="76927" marT="38464" marB="384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1" i="0"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r>
                        <a:rPr lang="en-US" sz="1500">
                          <a:solidFill>
                            <a:srgbClr val="FF0000"/>
                          </a:solidFill>
                          <a:effectLst/>
                        </a:rPr>
                        <a:t> if </a:t>
                      </a:r>
                      <a:r>
                        <a:rPr lang="en-US" sz="1500" i="1">
                          <a:solidFill>
                            <a:srgbClr val="FF0000"/>
                          </a:solidFill>
                          <a:effectLst/>
                        </a:rPr>
                        <a:t>$a</a:t>
                      </a:r>
                      <a:r>
                        <a:rPr lang="en-US" sz="1500">
                          <a:solidFill>
                            <a:srgbClr val="FF0000"/>
                          </a:solidFill>
                          <a:effectLst/>
                        </a:rPr>
                        <a:t> is not </a:t>
                      </a:r>
                      <a:r>
                        <a:rPr lang="en-US" sz="1500" b="1" i="0"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r>
                        <a:rPr lang="en-US" sz="1500">
                          <a:solidFill>
                            <a:srgbClr val="FF0000"/>
                          </a:solidFill>
                          <a:effectLst/>
                        </a:rPr>
                        <a:t>.</a:t>
                      </a:r>
                    </a:p>
                  </a:txBody>
                  <a:tcPr marL="76927" marR="76927" marT="38464" marB="384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490"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</a:rPr>
                        <a:t>$a </a:t>
                      </a:r>
                      <a:r>
                        <a:rPr lang="en-US" sz="1600" dirty="0" smtClean="0"/>
                        <a:t>&amp;&amp;</a:t>
                      </a:r>
                      <a:r>
                        <a:rPr lang="en-US" sz="150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</a:rPr>
                        <a:t>$b</a:t>
                      </a:r>
                    </a:p>
                  </a:txBody>
                  <a:tcPr marL="76927" marR="76927" marT="38464" marB="384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rgbClr val="FF0000"/>
                          </a:solidFill>
                          <a:effectLst/>
                        </a:rPr>
                        <a:t>And</a:t>
                      </a:r>
                    </a:p>
                  </a:txBody>
                  <a:tcPr marL="76927" marR="76927" marT="38464" marB="384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1" i="0"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r>
                        <a:rPr lang="en-US" sz="1500">
                          <a:solidFill>
                            <a:srgbClr val="FF0000"/>
                          </a:solidFill>
                          <a:effectLst/>
                        </a:rPr>
                        <a:t> if both </a:t>
                      </a:r>
                      <a:r>
                        <a:rPr lang="en-US" sz="1500" i="1">
                          <a:solidFill>
                            <a:srgbClr val="FF0000"/>
                          </a:solidFill>
                          <a:effectLst/>
                        </a:rPr>
                        <a:t>$a</a:t>
                      </a:r>
                      <a:r>
                        <a:rPr lang="en-US" sz="1500">
                          <a:solidFill>
                            <a:srgbClr val="FF0000"/>
                          </a:solidFill>
                          <a:effectLst/>
                        </a:rPr>
                        <a:t> and </a:t>
                      </a:r>
                      <a:r>
                        <a:rPr lang="en-US" sz="1500" i="1">
                          <a:solidFill>
                            <a:srgbClr val="FF0000"/>
                          </a:solidFill>
                          <a:effectLst/>
                        </a:rPr>
                        <a:t>$b</a:t>
                      </a:r>
                      <a:r>
                        <a:rPr lang="en-US" sz="1500">
                          <a:solidFill>
                            <a:srgbClr val="FF0000"/>
                          </a:solidFill>
                          <a:effectLst/>
                        </a:rPr>
                        <a:t> are </a:t>
                      </a:r>
                      <a:r>
                        <a:rPr lang="en-US" sz="1500" b="1" i="0"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r>
                        <a:rPr lang="en-US" sz="1500">
                          <a:solidFill>
                            <a:srgbClr val="FF0000"/>
                          </a:solidFill>
                          <a:effectLst/>
                        </a:rPr>
                        <a:t>.</a:t>
                      </a:r>
                    </a:p>
                  </a:txBody>
                  <a:tcPr marL="76927" marR="76927" marT="38464" marB="384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709"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</a:rPr>
                        <a:t>$a </a:t>
                      </a:r>
                      <a:r>
                        <a:rPr lang="en-US" sz="1600" dirty="0" smtClean="0"/>
                        <a:t>||</a:t>
                      </a:r>
                      <a:r>
                        <a:rPr lang="en-US" sz="150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</a:rPr>
                        <a:t>$b</a:t>
                      </a:r>
                    </a:p>
                  </a:txBody>
                  <a:tcPr marL="76927" marR="76927" marT="38464" marB="384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</a:rPr>
                        <a:t>Or</a:t>
                      </a:r>
                    </a:p>
                  </a:txBody>
                  <a:tcPr marL="76927" marR="76927" marT="38464" marB="384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1" i="0" dirty="0"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</a:rPr>
                        <a:t> if either </a:t>
                      </a:r>
                      <a:r>
                        <a:rPr lang="en-US" sz="1500" i="1" dirty="0">
                          <a:solidFill>
                            <a:srgbClr val="FF0000"/>
                          </a:solidFill>
                          <a:effectLst/>
                        </a:rPr>
                        <a:t>$a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</a:rPr>
                        <a:t> or </a:t>
                      </a:r>
                      <a:r>
                        <a:rPr lang="en-US" sz="1500" i="1" dirty="0">
                          <a:solidFill>
                            <a:srgbClr val="FF0000"/>
                          </a:solidFill>
                          <a:effectLst/>
                        </a:rPr>
                        <a:t>$b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</a:rPr>
                        <a:t> is </a:t>
                      </a:r>
                      <a:r>
                        <a:rPr lang="en-US" sz="1500" b="1" i="0" dirty="0"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</a:rPr>
                        <a:t>.</a:t>
                      </a:r>
                    </a:p>
                  </a:txBody>
                  <a:tcPr marL="76927" marR="76927" marT="38464" marB="384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82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517</Words>
  <Application>Microsoft Office PowerPoint</Application>
  <PresentationFormat>On-screen Show (4:3)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Learning PHP: Programming Review</vt:lpstr>
      <vt:lpstr>PowerPoint Presentation</vt:lpstr>
      <vt:lpstr>Variables</vt:lpstr>
      <vt:lpstr>Assigning a Value </vt:lpstr>
      <vt:lpstr>Selection/Decision Making</vt:lpstr>
      <vt:lpstr>Examples</vt:lpstr>
      <vt:lpstr>PowerPoint Presentation</vt:lpstr>
      <vt:lpstr>PHP Comparison Operators</vt:lpstr>
      <vt:lpstr>Logical Operators</vt:lpstr>
      <vt:lpstr>Mix ‘n’ Match PHP and HTML</vt:lpstr>
      <vt:lpstr>Comments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PHP: Programming Review</dc:title>
  <dc:creator>Krnic, Albert</dc:creator>
  <cp:lastModifiedBy>Cheng, Yi Bo</cp:lastModifiedBy>
  <cp:revision>26</cp:revision>
  <dcterms:created xsi:type="dcterms:W3CDTF">2006-08-16T00:00:00Z</dcterms:created>
  <dcterms:modified xsi:type="dcterms:W3CDTF">2020-02-13T14:41:19Z</dcterms:modified>
</cp:coreProperties>
</file>