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Primitive Data, Variables, Expressions and Arithmetic Operators</a:t>
            </a:r>
            <a:endParaRPr lang="en-CA" dirty="0"/>
          </a:p>
        </p:txBody>
      </p:sp>
      <p:pic>
        <p:nvPicPr>
          <p:cNvPr id="1026" name="Picture 2" descr="E:\_curriculumStuff\COMPUTER SCIENCE\ICS4U_JAVA_BASED\UNIT3_StartingJavaAndDesigningAlgoritms\Lesson1_IntroToJava\download (1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33800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1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4423"/>
            <a:ext cx="8229600" cy="3897517"/>
          </a:xfrm>
        </p:spPr>
      </p:pic>
    </p:spTree>
    <p:extLst>
      <p:ext uri="{BB962C8B-B14F-4D97-AF65-F5344CB8AC3E}">
        <p14:creationId xmlns:p14="http://schemas.microsoft.com/office/powerpoint/2010/main" val="6022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4841"/>
            <a:ext cx="8229600" cy="2556680"/>
          </a:xfrm>
        </p:spPr>
      </p:pic>
    </p:spTree>
    <p:extLst>
      <p:ext uri="{BB962C8B-B14F-4D97-AF65-F5344CB8AC3E}">
        <p14:creationId xmlns:p14="http://schemas.microsoft.com/office/powerpoint/2010/main" val="27650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4" y="1600200"/>
            <a:ext cx="7825871" cy="4525963"/>
          </a:xfrm>
        </p:spPr>
      </p:pic>
    </p:spTree>
    <p:extLst>
      <p:ext uri="{BB962C8B-B14F-4D97-AF65-F5344CB8AC3E}">
        <p14:creationId xmlns:p14="http://schemas.microsoft.com/office/powerpoint/2010/main" val="6911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Primitive Data Types</a:t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884538"/>
              </p:ext>
            </p:extLst>
          </p:nvPr>
        </p:nvGraphicFramePr>
        <p:xfrm>
          <a:off x="457200" y="1143000"/>
          <a:ext cx="8229600" cy="36576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byte</a:t>
                      </a:r>
                      <a:endParaRPr lang="en-CA" dirty="0">
                        <a:effectLst/>
                      </a:endParaRPr>
                    </a:p>
                  </a:txBody>
                  <a:tcPr anchor="ctr">
                    <a:lnL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short</a:t>
                      </a:r>
                      <a:endParaRPr lang="en-CA" dirty="0">
                        <a:effectLst/>
                      </a:endParaRPr>
                    </a:p>
                  </a:txBody>
                  <a:tcPr anchor="ctr">
                    <a:lnL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effectLst/>
                        </a:rPr>
                        <a:t>int</a:t>
                      </a:r>
                      <a:endParaRPr lang="en-CA" dirty="0">
                        <a:effectLst/>
                      </a:endParaRPr>
                    </a:p>
                  </a:txBody>
                  <a:tcPr anchor="ctr">
                    <a:lnL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effectLst/>
                        </a:rPr>
                        <a:t>long</a:t>
                      </a:r>
                    </a:p>
                  </a:txBody>
                  <a:tcPr anchor="ctr">
                    <a:lnL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float</a:t>
                      </a:r>
                      <a:endParaRPr lang="en-CA" dirty="0">
                        <a:effectLst/>
                      </a:endParaRPr>
                    </a:p>
                  </a:txBody>
                  <a:tcPr anchor="ctr">
                    <a:lnL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double</a:t>
                      </a:r>
                      <a:endParaRPr lang="en-CA" dirty="0">
                        <a:effectLst/>
                      </a:endParaRPr>
                    </a:p>
                  </a:txBody>
                  <a:tcPr anchor="ctr">
                    <a:lnL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effectLst/>
                        </a:rPr>
                        <a:t>char</a:t>
                      </a:r>
                    </a:p>
                  </a:txBody>
                  <a:tcPr anchor="ctr">
                    <a:lnL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effectLst/>
                        </a:rPr>
                        <a:t>boolean</a:t>
                      </a:r>
                      <a:endParaRPr lang="en-CA" dirty="0">
                        <a:effectLst/>
                      </a:endParaRPr>
                    </a:p>
                  </a:txBody>
                  <a:tcPr anchor="ctr">
                    <a:lnL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008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70234" y="1828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Objects</a:t>
            </a:r>
            <a:endParaRPr lang="en-CA" b="1" dirty="0">
              <a:solidFill>
                <a:srgbClr val="FF0000"/>
              </a:solidFill>
              <a:latin typeface="Arial"/>
            </a:endParaRPr>
          </a:p>
          <a:p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8" y="2514600"/>
            <a:ext cx="2657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3810000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data in Java falls into one of two categories: </a:t>
            </a:r>
            <a:r>
              <a:rPr lang="en-US" b="1" dirty="0"/>
              <a:t>primitive data</a:t>
            </a:r>
            <a:r>
              <a:rPr lang="en-US" dirty="0"/>
              <a:t> </a:t>
            </a:r>
            <a:r>
              <a:rPr lang="en-US" dirty="0" smtClean="0"/>
              <a:t>and </a:t>
            </a:r>
            <a:r>
              <a:rPr lang="en-US" b="1" dirty="0" smtClean="0"/>
              <a:t>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Primitive </a:t>
            </a:r>
            <a:r>
              <a:rPr lang="en-US" dirty="0"/>
              <a:t>data value uses a small, fixed number of </a:t>
            </a:r>
            <a:r>
              <a:rPr lang="en-CA" dirty="0" smtClean="0"/>
              <a:t>bytes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There are only eight primitive data types.</a:t>
            </a:r>
          </a:p>
          <a:p>
            <a:r>
              <a:rPr lang="en-US" dirty="0"/>
              <a:t>A programmer can not create new primitive data types.</a:t>
            </a:r>
          </a:p>
          <a:p>
            <a:r>
              <a:rPr lang="en-US" dirty="0"/>
              <a:t>An object is a big block of data. An object may use many bytes of memory.</a:t>
            </a:r>
          </a:p>
          <a:p>
            <a:r>
              <a:rPr lang="en-US" dirty="0"/>
              <a:t>An object usually consists of many internal pieces.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 data type of an object is called its</a:t>
            </a:r>
            <a:r>
              <a:rPr lang="en-US" dirty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Many classes are already defined in Java.</a:t>
            </a:r>
          </a:p>
          <a:p>
            <a:r>
              <a:rPr lang="en-US" dirty="0"/>
              <a:t>A programmer can invent new classes to meet the particular needs of a program.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8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Type Values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45" y="1775791"/>
            <a:ext cx="4697309" cy="4174781"/>
          </a:xfrm>
        </p:spPr>
      </p:pic>
    </p:spTree>
    <p:extLst>
      <p:ext uri="{BB962C8B-B14F-4D97-AF65-F5344CB8AC3E}">
        <p14:creationId xmlns:p14="http://schemas.microsoft.com/office/powerpoint/2010/main" val="38748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Floating Point Types</a:t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72" y="3122933"/>
            <a:ext cx="3728455" cy="1480496"/>
          </a:xfrm>
        </p:spPr>
      </p:pic>
    </p:spTree>
    <p:extLst>
      <p:ext uri="{BB962C8B-B14F-4D97-AF65-F5344CB8AC3E}">
        <p14:creationId xmlns:p14="http://schemas.microsoft.com/office/powerpoint/2010/main" val="34050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 char Primitive Data Type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Primitive type char represents </a:t>
            </a:r>
            <a:r>
              <a:rPr lang="en-US" i="1" dirty="0" smtClean="0"/>
              <a:t>a SINGLE </a:t>
            </a:r>
            <a:r>
              <a:rPr lang="en-US" dirty="0" smtClean="0"/>
              <a:t>character.</a:t>
            </a:r>
            <a:r>
              <a:rPr lang="en-US" dirty="0"/>
              <a:t> It does not include any font information. When you want to deal with more than one character at a time (almost always), you need to use </a:t>
            </a:r>
            <a:r>
              <a:rPr lang="en-US" dirty="0" smtClean="0"/>
              <a:t>objects that </a:t>
            </a:r>
            <a:r>
              <a:rPr lang="en-US" dirty="0"/>
              <a:t>have been built out of char data.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00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Character Literals</a:t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character literal</a:t>
            </a:r>
            <a:r>
              <a:rPr lang="en-US" dirty="0"/>
              <a:t> is a single character with an apostrophe on each side:</a:t>
            </a:r>
          </a:p>
          <a:p>
            <a:pPr marL="0" indent="0">
              <a:buNone/>
            </a:pPr>
            <a:r>
              <a:rPr lang="en-US" dirty="0"/>
              <a:t>'m' 'y' 'A'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control</a:t>
            </a:r>
            <a:r>
              <a:rPr lang="en-US" dirty="0"/>
              <a:t> </a:t>
            </a:r>
            <a:r>
              <a:rPr lang="en-US" b="1" dirty="0"/>
              <a:t>character</a:t>
            </a:r>
            <a:r>
              <a:rPr lang="en-US" dirty="0"/>
              <a:t> is represented with a special sequence of characters:</a:t>
            </a:r>
          </a:p>
          <a:p>
            <a:pPr marL="0" indent="0">
              <a:buNone/>
            </a:pPr>
            <a:r>
              <a:rPr lang="en-US" dirty="0"/>
              <a:t>'\n' '\t'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85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 Careful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Warning:</a:t>
            </a:r>
            <a:r>
              <a:rPr lang="en-US" dirty="0"/>
              <a:t> The following is </a:t>
            </a:r>
            <a:r>
              <a:rPr lang="en-US" b="1" dirty="0"/>
              <a:t>not</a:t>
            </a:r>
            <a:r>
              <a:rPr lang="en-US" dirty="0"/>
              <a:t> a character literal:</a:t>
            </a:r>
          </a:p>
          <a:p>
            <a:pPr marL="0" indent="0">
              <a:buNone/>
            </a:pPr>
            <a:r>
              <a:rPr lang="en-US" dirty="0"/>
              <a:t>"Hello" This is a String, which is not primitive data. It is, in fact, </a:t>
            </a:r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Strings are surrounded by double quote marks ", not by apostrophes.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16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Primitive Data Type </a:t>
            </a:r>
            <a:r>
              <a:rPr lang="en-CA" b="1" dirty="0" err="1"/>
              <a:t>boolean</a:t>
            </a:r>
            <a:r>
              <a:rPr lang="en-CA" b="1" dirty="0"/>
              <a:t/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of the primitive data types is the type </a:t>
            </a:r>
            <a:r>
              <a:rPr lang="en-US" b="1" dirty="0" err="1"/>
              <a:t>boolean</a:t>
            </a:r>
            <a:r>
              <a:rPr lang="en-US" dirty="0"/>
              <a:t>. It is used to represent a single </a:t>
            </a:r>
            <a:r>
              <a:rPr lang="en-CA" dirty="0" smtClean="0"/>
              <a:t>true/false</a:t>
            </a:r>
            <a:r>
              <a:rPr lang="en-US" dirty="0" smtClean="0"/>
              <a:t> </a:t>
            </a:r>
            <a:r>
              <a:rPr lang="en-US" dirty="0"/>
              <a:t>value.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08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Exercises</a:t>
            </a:r>
            <a:br>
              <a:rPr lang="en-CA" dirty="0" smtClean="0"/>
            </a:br>
            <a:r>
              <a:rPr lang="en-CA" sz="2200" dirty="0" smtClean="0"/>
              <a:t>Create a project named “</a:t>
            </a:r>
            <a:r>
              <a:rPr lang="en-CA" sz="2200" b="1" dirty="0" smtClean="0"/>
              <a:t>prjDataInJava2</a:t>
            </a:r>
            <a:r>
              <a:rPr lang="en-CA" sz="2200" dirty="0" smtClean="0"/>
              <a:t>” and add the following classes to it.</a:t>
            </a:r>
            <a:endParaRPr lang="en-CA" sz="22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910"/>
            <a:ext cx="9144000" cy="51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58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Primitive Data, Variables, Expressions and Arithmetic Operators</vt:lpstr>
      <vt:lpstr>Primitive Data Types  </vt:lpstr>
      <vt:lpstr>Data Type Values</vt:lpstr>
      <vt:lpstr>Floating Point Types  </vt:lpstr>
      <vt:lpstr>The char Primitive Data Type  </vt:lpstr>
      <vt:lpstr>Character Literals  </vt:lpstr>
      <vt:lpstr>Be Careful</vt:lpstr>
      <vt:lpstr>Primitive Data Type boolean  </vt:lpstr>
      <vt:lpstr>Exercises Create a project named “prjDataInJava2” and add the following classes to it.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Data, Variables, Expressions and Arithmetic Operators</dc:title>
  <dc:creator>Albert K</dc:creator>
  <cp:lastModifiedBy>Cheng, Yi Bo</cp:lastModifiedBy>
  <cp:revision>18</cp:revision>
  <dcterms:created xsi:type="dcterms:W3CDTF">2006-08-16T00:00:00Z</dcterms:created>
  <dcterms:modified xsi:type="dcterms:W3CDTF">2020-03-11T14:38:41Z</dcterms:modified>
</cp:coreProperties>
</file>