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4" r:id="rId9"/>
    <p:sldId id="265" r:id="rId10"/>
    <p:sldId id="266" r:id="rId11"/>
    <p:sldId id="262"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8" y="7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w3schools.com/php/func_string_strncasecmp.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php.net/manual/en/language.types.array.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w3schools.com/php/func_string_strpos.asp" TargetMode="External"/><Relationship Id="rId3" Type="http://schemas.openxmlformats.org/officeDocument/2006/relationships/hyperlink" Target="http://www.w3schools.com/php/func_string_str_ireplace.asp" TargetMode="External"/><Relationship Id="rId7" Type="http://schemas.openxmlformats.org/officeDocument/2006/relationships/hyperlink" Target="http://www.w3schools.com/php/func_string_strlen.asp" TargetMode="External"/><Relationship Id="rId2" Type="http://schemas.openxmlformats.org/officeDocument/2006/relationships/hyperlink" Target="http://www.w3schools.com/php/func_string_chop.asp" TargetMode="External"/><Relationship Id="rId1" Type="http://schemas.openxmlformats.org/officeDocument/2006/relationships/slideLayout" Target="../slideLayouts/slideLayout2.xml"/><Relationship Id="rId6" Type="http://schemas.openxmlformats.org/officeDocument/2006/relationships/hyperlink" Target="http://www.w3schools.com/php/func_string_chr.asp" TargetMode="External"/><Relationship Id="rId5" Type="http://schemas.openxmlformats.org/officeDocument/2006/relationships/hyperlink" Target="http://www.w3schools.com/php/func_string_str_split.asp" TargetMode="External"/><Relationship Id="rId4" Type="http://schemas.openxmlformats.org/officeDocument/2006/relationships/hyperlink" Target="http://www.w3schools.com/php/func_string_ord.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Arrays and Strings</a:t>
            </a:r>
            <a:endParaRPr lang="en-CA" dirty="0"/>
          </a:p>
        </p:txBody>
      </p:sp>
    </p:spTree>
    <p:extLst>
      <p:ext uri="{BB962C8B-B14F-4D97-AF65-F5344CB8AC3E}">
        <p14:creationId xmlns:p14="http://schemas.microsoft.com/office/powerpoint/2010/main" val="18798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0" indent="0">
              <a:buNone/>
            </a:pPr>
            <a:r>
              <a:rPr lang="en-CA" dirty="0" smtClean="0"/>
              <a:t>function sum($num1,$num2)</a:t>
            </a:r>
          </a:p>
          <a:p>
            <a:pPr marL="0" indent="0">
              <a:buNone/>
            </a:pPr>
            <a:r>
              <a:rPr lang="en-CA" dirty="0" smtClean="0"/>
              <a:t>{</a:t>
            </a:r>
          </a:p>
          <a:p>
            <a:pPr marL="0" indent="0">
              <a:buNone/>
            </a:pPr>
            <a:r>
              <a:rPr lang="en-CA" dirty="0"/>
              <a:t>	</a:t>
            </a:r>
            <a:r>
              <a:rPr lang="en-CA" dirty="0" smtClean="0"/>
              <a:t>$answer=$num1+num2;</a:t>
            </a:r>
          </a:p>
          <a:p>
            <a:pPr marL="0" indent="0">
              <a:buNone/>
            </a:pPr>
            <a:r>
              <a:rPr lang="en-CA" dirty="0"/>
              <a:t>	</a:t>
            </a:r>
            <a:r>
              <a:rPr lang="en-CA" dirty="0" smtClean="0"/>
              <a:t>return $answer;</a:t>
            </a:r>
          </a:p>
          <a:p>
            <a:pPr marL="0" indent="0">
              <a:buNone/>
            </a:pPr>
            <a:r>
              <a:rPr lang="en-CA" dirty="0"/>
              <a:t>}</a:t>
            </a:r>
            <a:endParaRPr lang="en-CA" dirty="0" smtClean="0"/>
          </a:p>
          <a:p>
            <a:pPr marL="0" indent="0">
              <a:buNone/>
            </a:pPr>
            <a:endParaRPr lang="en-CA" dirty="0"/>
          </a:p>
        </p:txBody>
      </p:sp>
    </p:spTree>
    <p:extLst>
      <p:ext uri="{BB962C8B-B14F-4D97-AF65-F5344CB8AC3E}">
        <p14:creationId xmlns:p14="http://schemas.microsoft.com/office/powerpoint/2010/main" val="540784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Exercises</a:t>
            </a:r>
            <a:endParaRPr lang="en-CA" dirty="0"/>
          </a:p>
        </p:txBody>
      </p:sp>
      <p:sp>
        <p:nvSpPr>
          <p:cNvPr id="3" name="Content Placeholder 2"/>
          <p:cNvSpPr>
            <a:spLocks noGrp="1"/>
          </p:cNvSpPr>
          <p:nvPr>
            <p:ph idx="1"/>
          </p:nvPr>
        </p:nvSpPr>
        <p:spPr/>
        <p:txBody>
          <a:bodyPr>
            <a:normAutofit fontScale="77500" lnSpcReduction="20000"/>
          </a:bodyPr>
          <a:lstStyle/>
          <a:p>
            <a:pPr marL="0" indent="0">
              <a:buNone/>
            </a:pPr>
            <a:r>
              <a:rPr lang="en-CA" dirty="0" smtClean="0"/>
              <a:t>Modify your user registration script so that it now does the following:</a:t>
            </a:r>
          </a:p>
          <a:p>
            <a:pPr marL="0" indent="0">
              <a:buNone/>
            </a:pPr>
            <a:r>
              <a:rPr lang="en-CA" dirty="0" smtClean="0">
                <a:solidFill>
                  <a:schemeClr val="tx2">
                    <a:lumMod val="60000"/>
                    <a:lumOff val="40000"/>
                  </a:schemeClr>
                </a:solidFill>
              </a:rPr>
              <a:t>When a user registers you will read the current list of registered users from the file into a variable. Explode the string into an array using the end of line delimiter(\r\n). Iterate through each element of this array and store it in another variable. Explode each of these lines using the comma </a:t>
            </a:r>
            <a:r>
              <a:rPr lang="en-CA" dirty="0" err="1" smtClean="0">
                <a:solidFill>
                  <a:schemeClr val="tx2">
                    <a:lumMod val="60000"/>
                    <a:lumOff val="40000"/>
                  </a:schemeClr>
                </a:solidFill>
              </a:rPr>
              <a:t>delimeter</a:t>
            </a:r>
            <a:r>
              <a:rPr lang="en-CA" dirty="0" smtClean="0">
                <a:solidFill>
                  <a:schemeClr val="tx2">
                    <a:lumMod val="60000"/>
                    <a:lumOff val="40000"/>
                  </a:schemeClr>
                </a:solidFill>
              </a:rPr>
              <a:t> into its own array. Next determine if the user who just registered is already a registered user and if so do not add them to the list. Provide an appropriate message under either circumstance. Make sure you check the username by matching any possible variation i.e. Mike, mike, MIKE etc. Hint: use the </a:t>
            </a:r>
            <a:r>
              <a:rPr lang="en-CA" dirty="0" err="1">
                <a:solidFill>
                  <a:schemeClr val="tx2">
                    <a:lumMod val="60000"/>
                    <a:lumOff val="40000"/>
                  </a:schemeClr>
                </a:solidFill>
                <a:hlinkClick r:id="rId2"/>
              </a:rPr>
              <a:t>strncasecmp</a:t>
            </a:r>
            <a:r>
              <a:rPr lang="en-CA" dirty="0" smtClean="0">
                <a:solidFill>
                  <a:schemeClr val="tx2">
                    <a:lumMod val="60000"/>
                    <a:lumOff val="40000"/>
                  </a:schemeClr>
                </a:solidFill>
                <a:hlinkClick r:id="rId2"/>
              </a:rPr>
              <a:t>()</a:t>
            </a:r>
            <a:r>
              <a:rPr lang="en-CA" dirty="0" smtClean="0">
                <a:solidFill>
                  <a:schemeClr val="tx2">
                    <a:lumMod val="60000"/>
                    <a:lumOff val="40000"/>
                  </a:schemeClr>
                </a:solidFill>
              </a:rPr>
              <a:t> function (read the doc.’s to learn how to use this in this situation).</a:t>
            </a:r>
            <a:endParaRPr lang="en-CA" dirty="0">
              <a:solidFill>
                <a:schemeClr val="tx2">
                  <a:lumMod val="60000"/>
                  <a:lumOff val="40000"/>
                </a:schemeClr>
              </a:solidFill>
            </a:endParaRPr>
          </a:p>
        </p:txBody>
      </p:sp>
    </p:spTree>
    <p:extLst>
      <p:ext uri="{BB962C8B-B14F-4D97-AF65-F5344CB8AC3E}">
        <p14:creationId xmlns:p14="http://schemas.microsoft.com/office/powerpoint/2010/main" val="3497041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Modification-Using a Function</a:t>
            </a:r>
            <a:endParaRPr lang="en-CA" dirty="0"/>
          </a:p>
        </p:txBody>
      </p:sp>
      <p:sp>
        <p:nvSpPr>
          <p:cNvPr id="3" name="Content Placeholder 2"/>
          <p:cNvSpPr>
            <a:spLocks noGrp="1"/>
          </p:cNvSpPr>
          <p:nvPr>
            <p:ph idx="1"/>
          </p:nvPr>
        </p:nvSpPr>
        <p:spPr/>
        <p:txBody>
          <a:bodyPr/>
          <a:lstStyle/>
          <a:p>
            <a:pPr marL="0" indent="0">
              <a:buNone/>
            </a:pPr>
            <a:r>
              <a:rPr lang="en-CA" dirty="0" smtClean="0">
                <a:solidFill>
                  <a:schemeClr val="tx2">
                    <a:lumMod val="60000"/>
                    <a:lumOff val="40000"/>
                  </a:schemeClr>
                </a:solidFill>
              </a:rPr>
              <a:t>Modify your code from the previous example to include a function that takes a line from the file, a name and then returns true if the name is in the line and false if it isn’t.</a:t>
            </a:r>
            <a:endParaRPr lang="en-CA" dirty="0">
              <a:solidFill>
                <a:schemeClr val="tx2">
                  <a:lumMod val="60000"/>
                  <a:lumOff val="40000"/>
                </a:schemeClr>
              </a:solidFill>
            </a:endParaRPr>
          </a:p>
        </p:txBody>
      </p:sp>
    </p:spTree>
    <p:extLst>
      <p:ext uri="{BB962C8B-B14F-4D97-AF65-F5344CB8AC3E}">
        <p14:creationId xmlns:p14="http://schemas.microsoft.com/office/powerpoint/2010/main" val="122045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Arrays in PHP</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Arrays are made up of multiple memory blocks, each with the same </a:t>
            </a:r>
            <a:r>
              <a:rPr lang="en-US" dirty="0" smtClean="0"/>
              <a:t>{name} </a:t>
            </a:r>
            <a:r>
              <a:rPr lang="en-CA" dirty="0" smtClean="0"/>
              <a:t>and </a:t>
            </a:r>
            <a:r>
              <a:rPr lang="en-CA" dirty="0" smtClean="0"/>
              <a:t>differentiated by an </a:t>
            </a:r>
            <a:r>
              <a:rPr lang="en-US" dirty="0" smtClean="0"/>
              <a:t>{index} </a:t>
            </a:r>
            <a:r>
              <a:rPr lang="en-CA" dirty="0" smtClean="0"/>
              <a:t>number</a:t>
            </a:r>
            <a:endParaRPr lang="en-CA" dirty="0" smtClean="0"/>
          </a:p>
          <a:p>
            <a:r>
              <a:rPr lang="en-CA" dirty="0" smtClean="0"/>
              <a:t>Each block is referred to as an </a:t>
            </a:r>
            <a:r>
              <a:rPr lang="en-US" dirty="0" smtClean="0"/>
              <a:t>{element} </a:t>
            </a:r>
            <a:r>
              <a:rPr lang="en-CA" dirty="0" smtClean="0"/>
              <a:t>of </a:t>
            </a:r>
            <a:r>
              <a:rPr lang="en-CA" dirty="0" smtClean="0"/>
              <a:t>the array</a:t>
            </a:r>
          </a:p>
          <a:p>
            <a:r>
              <a:rPr lang="en-CA" dirty="0" smtClean="0"/>
              <a:t>The format for creating an array in PHP is:</a:t>
            </a:r>
          </a:p>
          <a:p>
            <a:pPr marL="0" indent="0">
              <a:buNone/>
            </a:pPr>
            <a:r>
              <a:rPr lang="en-US" b="1" dirty="0" smtClean="0"/>
              <a:t>$data</a:t>
            </a:r>
            <a:r>
              <a:rPr lang="en-US" b="1" dirty="0"/>
              <a:t> = array("foo", "bar", "hello", "world</a:t>
            </a:r>
            <a:r>
              <a:rPr lang="en-US" b="1" dirty="0" smtClean="0"/>
              <a:t>");</a:t>
            </a:r>
          </a:p>
          <a:p>
            <a:pPr marL="0" indent="0">
              <a:buNone/>
            </a:pPr>
            <a:r>
              <a:rPr lang="en-US" dirty="0" smtClean="0"/>
              <a:t>$data now contains an array with 4 elements</a:t>
            </a:r>
          </a:p>
          <a:p>
            <a:pPr marL="0" indent="0">
              <a:buNone/>
            </a:pPr>
            <a:r>
              <a:rPr lang="en-US" dirty="0" smtClean="0"/>
              <a:t>$data[0] contains </a:t>
            </a:r>
            <a:r>
              <a:rPr lang="en-US" dirty="0" smtClean="0"/>
              <a:t>“{foo}”, </a:t>
            </a:r>
            <a:r>
              <a:rPr lang="en-US" dirty="0" smtClean="0"/>
              <a:t>$data[1] contains </a:t>
            </a:r>
            <a:r>
              <a:rPr lang="en-US" dirty="0" smtClean="0"/>
              <a:t>“{bar}” </a:t>
            </a:r>
            <a:r>
              <a:rPr lang="en-US" dirty="0" smtClean="0"/>
              <a:t>and so on</a:t>
            </a:r>
          </a:p>
          <a:p>
            <a:pPr marL="0" indent="0"/>
            <a:r>
              <a:rPr lang="en-US" dirty="0" smtClean="0"/>
              <a:t>You can also create an array like this:</a:t>
            </a:r>
            <a:r>
              <a:rPr lang="en-US" b="1" dirty="0" smtClean="0"/>
              <a:t> $data=[]</a:t>
            </a:r>
            <a:r>
              <a:rPr lang="en-US" dirty="0" smtClean="0"/>
              <a:t>;</a:t>
            </a:r>
            <a:endParaRPr lang="en-CA" dirty="0"/>
          </a:p>
        </p:txBody>
      </p:sp>
    </p:spTree>
    <p:extLst>
      <p:ext uri="{BB962C8B-B14F-4D97-AF65-F5344CB8AC3E}">
        <p14:creationId xmlns:p14="http://schemas.microsoft.com/office/powerpoint/2010/main" val="2713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Adding/Removing Elements</a:t>
            </a:r>
            <a:endParaRPr lang="en-CA" dirty="0"/>
          </a:p>
        </p:txBody>
      </p:sp>
      <p:sp>
        <p:nvSpPr>
          <p:cNvPr id="3" name="Content Placeholder 2"/>
          <p:cNvSpPr>
            <a:spLocks noGrp="1"/>
          </p:cNvSpPr>
          <p:nvPr>
            <p:ph idx="1"/>
          </p:nvPr>
        </p:nvSpPr>
        <p:spPr/>
        <p:txBody>
          <a:bodyPr/>
          <a:lstStyle/>
          <a:p>
            <a:r>
              <a:rPr lang="en-CA" dirty="0" smtClean="0">
                <a:solidFill>
                  <a:srgbClr val="FF0000"/>
                </a:solidFill>
              </a:rPr>
              <a:t>$array[]</a:t>
            </a:r>
            <a:r>
              <a:rPr lang="en-CA" dirty="0" smtClean="0"/>
              <a:t>=value;</a:t>
            </a:r>
            <a:r>
              <a:rPr lang="en-CA" dirty="0" smtClean="0">
                <a:sym typeface="Wingdings" pitchFamily="2" charset="2"/>
              </a:rPr>
              <a:t></a:t>
            </a:r>
            <a:r>
              <a:rPr lang="en-US" dirty="0" smtClean="0"/>
              <a:t>{adds} </a:t>
            </a:r>
            <a:r>
              <a:rPr lang="en-CA" dirty="0" smtClean="0">
                <a:sym typeface="Wingdings" pitchFamily="2" charset="2"/>
              </a:rPr>
              <a:t>an </a:t>
            </a:r>
            <a:r>
              <a:rPr lang="en-CA" dirty="0" smtClean="0">
                <a:sym typeface="Wingdings" pitchFamily="2" charset="2"/>
              </a:rPr>
              <a:t>element</a:t>
            </a:r>
          </a:p>
          <a:p>
            <a:r>
              <a:rPr lang="en-CA" dirty="0" smtClean="0">
                <a:solidFill>
                  <a:srgbClr val="FF0000"/>
                </a:solidFill>
                <a:sym typeface="Wingdings" pitchFamily="2" charset="2"/>
              </a:rPr>
              <a:t>unset</a:t>
            </a:r>
            <a:r>
              <a:rPr lang="en-CA" dirty="0" smtClean="0">
                <a:sym typeface="Wingdings" pitchFamily="2" charset="2"/>
              </a:rPr>
              <a:t>($array[5]);removes the </a:t>
            </a:r>
            <a:r>
              <a:rPr lang="en-US" dirty="0" smtClean="0"/>
              <a:t>{6}</a:t>
            </a:r>
            <a:r>
              <a:rPr lang="en-CA" baseline="30000" dirty="0" err="1" smtClean="0">
                <a:sym typeface="Wingdings" pitchFamily="2" charset="2"/>
              </a:rPr>
              <a:t>th</a:t>
            </a:r>
            <a:r>
              <a:rPr lang="en-CA" dirty="0" smtClean="0">
                <a:sym typeface="Wingdings" pitchFamily="2" charset="2"/>
              </a:rPr>
              <a:t> element</a:t>
            </a:r>
          </a:p>
          <a:p>
            <a:r>
              <a:rPr lang="en-CA" dirty="0" smtClean="0">
                <a:solidFill>
                  <a:srgbClr val="FF0000"/>
                </a:solidFill>
                <a:sym typeface="Wingdings" pitchFamily="2" charset="2"/>
              </a:rPr>
              <a:t>unset</a:t>
            </a:r>
            <a:r>
              <a:rPr lang="en-CA" dirty="0" smtClean="0">
                <a:sym typeface="Wingdings" pitchFamily="2" charset="2"/>
              </a:rPr>
              <a:t>($array);</a:t>
            </a:r>
            <a:r>
              <a:rPr lang="en-US" dirty="0" smtClean="0"/>
              <a:t>{deletes} </a:t>
            </a:r>
            <a:r>
              <a:rPr lang="en-CA" dirty="0" smtClean="0">
                <a:sym typeface="Wingdings" pitchFamily="2" charset="2"/>
              </a:rPr>
              <a:t>the </a:t>
            </a:r>
            <a:r>
              <a:rPr lang="en-CA" dirty="0" smtClean="0">
                <a:sym typeface="Wingdings" pitchFamily="2" charset="2"/>
              </a:rPr>
              <a:t>whole array</a:t>
            </a:r>
          </a:p>
          <a:p>
            <a:endParaRPr lang="en-CA" dirty="0">
              <a:sym typeface="Wingdings" pitchFamily="2" charset="2"/>
            </a:endParaRPr>
          </a:p>
          <a:p>
            <a:r>
              <a:rPr lang="en-CA" dirty="0" smtClean="0">
                <a:sym typeface="Wingdings" pitchFamily="2" charset="2"/>
              </a:rPr>
              <a:t>Note: there are other ways to add/remove elements i.e. </a:t>
            </a:r>
            <a:r>
              <a:rPr lang="en-CA" dirty="0" err="1" smtClean="0">
                <a:solidFill>
                  <a:srgbClr val="FF0000"/>
                </a:solidFill>
                <a:sym typeface="Wingdings" pitchFamily="2" charset="2"/>
              </a:rPr>
              <a:t>array_splice</a:t>
            </a:r>
            <a:r>
              <a:rPr lang="en-CA" dirty="0" smtClean="0">
                <a:solidFill>
                  <a:srgbClr val="FF0000"/>
                </a:solidFill>
                <a:sym typeface="Wingdings" pitchFamily="2" charset="2"/>
              </a:rPr>
              <a:t> </a:t>
            </a:r>
            <a:r>
              <a:rPr lang="en-CA" dirty="0" smtClean="0">
                <a:sym typeface="Wingdings" pitchFamily="2" charset="2"/>
              </a:rPr>
              <a:t>can be used to remove elements and/or replace them with others</a:t>
            </a:r>
            <a:endParaRPr lang="en-CA" dirty="0"/>
          </a:p>
        </p:txBody>
      </p:sp>
    </p:spTree>
    <p:extLst>
      <p:ext uri="{BB962C8B-B14F-4D97-AF65-F5344CB8AC3E}">
        <p14:creationId xmlns:p14="http://schemas.microsoft.com/office/powerpoint/2010/main" val="272061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Parsing Arrays</a:t>
            </a:r>
            <a:endParaRPr lang="en-CA" dirty="0"/>
          </a:p>
        </p:txBody>
      </p:sp>
      <p:sp>
        <p:nvSpPr>
          <p:cNvPr id="3" name="Content Placeholder 2"/>
          <p:cNvSpPr>
            <a:spLocks noGrp="1"/>
          </p:cNvSpPr>
          <p:nvPr>
            <p:ph idx="1"/>
          </p:nvPr>
        </p:nvSpPr>
        <p:spPr/>
        <p:txBody>
          <a:bodyPr>
            <a:normAutofit fontScale="47500" lnSpcReduction="20000"/>
          </a:bodyPr>
          <a:lstStyle/>
          <a:p>
            <a:r>
              <a:rPr lang="en-US" dirty="0" smtClean="0"/>
              <a:t>{For loops} </a:t>
            </a:r>
            <a:r>
              <a:rPr lang="en-CA" dirty="0" smtClean="0"/>
              <a:t>are </a:t>
            </a:r>
            <a:r>
              <a:rPr lang="en-CA" dirty="0" smtClean="0"/>
              <a:t>commonly used to iterate through the elements of an array</a:t>
            </a:r>
          </a:p>
          <a:p>
            <a:r>
              <a:rPr lang="en-CA" dirty="0" smtClean="0"/>
              <a:t>The process of searching for an item in an array 1 element at a time is referred to a </a:t>
            </a:r>
            <a:r>
              <a:rPr lang="en-US" dirty="0" smtClean="0"/>
              <a:t>{linear} </a:t>
            </a:r>
            <a:r>
              <a:rPr lang="en-CA" dirty="0" smtClean="0"/>
              <a:t>search</a:t>
            </a:r>
            <a:r>
              <a:rPr lang="en-CA" dirty="0" smtClean="0"/>
              <a:t>, a very simple searching </a:t>
            </a:r>
            <a:r>
              <a:rPr lang="en-US" dirty="0" smtClean="0"/>
              <a:t>{algorithm}</a:t>
            </a:r>
            <a:endParaRPr lang="en-CA" dirty="0" smtClean="0"/>
          </a:p>
          <a:p>
            <a:r>
              <a:rPr lang="en-CA" dirty="0" smtClean="0"/>
              <a:t>The </a:t>
            </a:r>
            <a:r>
              <a:rPr lang="en-CA" dirty="0" err="1" smtClean="0"/>
              <a:t>foreach</a:t>
            </a:r>
            <a:r>
              <a:rPr lang="en-CA" dirty="0" smtClean="0"/>
              <a:t> loop is a modified for loop that is made for this purpose:</a:t>
            </a:r>
          </a:p>
          <a:p>
            <a:r>
              <a:rPr lang="en-CA" dirty="0" smtClean="0"/>
              <a:t>Example:</a:t>
            </a:r>
          </a:p>
          <a:p>
            <a:pPr marL="0" indent="0">
              <a:buNone/>
            </a:pPr>
            <a:r>
              <a:rPr lang="en-US" b="1" dirty="0" err="1">
                <a:solidFill>
                  <a:srgbClr val="FF0000"/>
                </a:solidFill>
              </a:rPr>
              <a:t>foreach</a:t>
            </a:r>
            <a:r>
              <a:rPr lang="en-US" b="1" dirty="0"/>
              <a:t> ($array as $i =&gt; $value) {</a:t>
            </a:r>
            <a:br>
              <a:rPr lang="en-US" b="1" dirty="0"/>
            </a:br>
            <a:r>
              <a:rPr lang="en-US" b="1" dirty="0"/>
              <a:t>   </a:t>
            </a:r>
            <a:r>
              <a:rPr lang="en-US" b="1" dirty="0" smtClean="0"/>
              <a:t>if($value==“what we’re looking for”){</a:t>
            </a:r>
          </a:p>
          <a:p>
            <a:pPr marL="0" indent="0">
              <a:buNone/>
            </a:pPr>
            <a:r>
              <a:rPr lang="en-US" b="1" dirty="0" smtClean="0"/>
              <a:t>       echo “We found it at position “.$i;</a:t>
            </a:r>
            <a:endParaRPr lang="en-US" b="1" dirty="0"/>
          </a:p>
          <a:p>
            <a:pPr marL="0" indent="0">
              <a:buNone/>
            </a:pPr>
            <a:r>
              <a:rPr lang="en-US" b="1" dirty="0"/>
              <a:t> </a:t>
            </a:r>
            <a:r>
              <a:rPr lang="en-US" b="1" dirty="0" smtClean="0"/>
              <a:t>  }</a:t>
            </a:r>
            <a:r>
              <a:rPr lang="en-US" b="1" dirty="0"/>
              <a:t/>
            </a:r>
            <a:br>
              <a:rPr lang="en-US" b="1" dirty="0"/>
            </a:br>
            <a:r>
              <a:rPr lang="en-US" b="1" dirty="0" smtClean="0"/>
              <a:t>}</a:t>
            </a:r>
          </a:p>
          <a:p>
            <a:r>
              <a:rPr lang="en-US" dirty="0" smtClean="0"/>
              <a:t>$i is the </a:t>
            </a:r>
            <a:r>
              <a:rPr lang="en-US" dirty="0" smtClean="0"/>
              <a:t>{index} variable </a:t>
            </a:r>
            <a:r>
              <a:rPr lang="en-US" dirty="0" smtClean="0"/>
              <a:t>that stores the index of each element and $value is the actual value of the element</a:t>
            </a:r>
          </a:p>
          <a:p>
            <a:r>
              <a:rPr lang="en-US" dirty="0" smtClean="0"/>
              <a:t>We could also use a standard for loop:</a:t>
            </a:r>
          </a:p>
          <a:p>
            <a:pPr marL="0" indent="0">
              <a:buNone/>
            </a:pPr>
            <a:r>
              <a:rPr lang="nn-NO" b="1" dirty="0"/>
              <a:t>for ($i = </a:t>
            </a:r>
            <a:r>
              <a:rPr lang="nn-NO" b="1" dirty="0" smtClean="0"/>
              <a:t>0;</a:t>
            </a:r>
            <a:r>
              <a:rPr lang="nn-NO" b="1" dirty="0"/>
              <a:t> $i </a:t>
            </a:r>
            <a:r>
              <a:rPr lang="nn-NO" b="1" dirty="0" smtClean="0"/>
              <a:t>&lt;</a:t>
            </a:r>
            <a:r>
              <a:rPr lang="nn-NO" b="1" dirty="0"/>
              <a:t> </a:t>
            </a:r>
            <a:r>
              <a:rPr lang="nn-NO" b="1" dirty="0" smtClean="0">
                <a:solidFill>
                  <a:srgbClr val="FF0000"/>
                </a:solidFill>
              </a:rPr>
              <a:t>count</a:t>
            </a:r>
            <a:r>
              <a:rPr lang="nn-NO" b="1" dirty="0" smtClean="0"/>
              <a:t>($array);</a:t>
            </a:r>
            <a:r>
              <a:rPr lang="nn-NO" b="1" dirty="0"/>
              <a:t> $i++) {</a:t>
            </a:r>
            <a:br>
              <a:rPr lang="nn-NO" b="1" dirty="0"/>
            </a:br>
            <a:r>
              <a:rPr lang="nn-NO" b="1" dirty="0"/>
              <a:t>   </a:t>
            </a:r>
            <a:r>
              <a:rPr lang="en-US" b="1" dirty="0"/>
              <a:t>if</a:t>
            </a:r>
            <a:r>
              <a:rPr lang="en-US" b="1" dirty="0" smtClean="0"/>
              <a:t>($array[$i]==“</a:t>
            </a:r>
            <a:r>
              <a:rPr lang="en-US" b="1" dirty="0"/>
              <a:t>what we’re looking for”){</a:t>
            </a:r>
          </a:p>
          <a:p>
            <a:pPr marL="0" indent="0">
              <a:buNone/>
            </a:pPr>
            <a:r>
              <a:rPr lang="en-US" b="1" dirty="0"/>
              <a:t>       echo “We found it at position “.$i;</a:t>
            </a:r>
          </a:p>
          <a:p>
            <a:pPr marL="0" indent="0">
              <a:buNone/>
            </a:pPr>
            <a:r>
              <a:rPr lang="en-US" b="1" dirty="0"/>
              <a:t>   }</a:t>
            </a:r>
            <a:br>
              <a:rPr lang="en-US" b="1" dirty="0"/>
            </a:br>
            <a:r>
              <a:rPr lang="nn-NO" b="1" dirty="0" smtClean="0"/>
              <a:t>}</a:t>
            </a:r>
          </a:p>
          <a:p>
            <a:r>
              <a:rPr lang="nn-NO" dirty="0" smtClean="0"/>
              <a:t>Note the use of the </a:t>
            </a:r>
            <a:r>
              <a:rPr lang="en-US" dirty="0" smtClean="0"/>
              <a:t>{count}</a:t>
            </a:r>
            <a:r>
              <a:rPr lang="nn-NO" dirty="0" smtClean="0"/>
              <a:t>() </a:t>
            </a:r>
            <a:r>
              <a:rPr lang="nn-NO" dirty="0" smtClean="0"/>
              <a:t>function which returns the number of elements in an array</a:t>
            </a:r>
            <a:endParaRPr lang="en-US" dirty="0" smtClean="0"/>
          </a:p>
          <a:p>
            <a:pPr marL="0" indent="0">
              <a:buNone/>
            </a:pPr>
            <a:endParaRPr lang="en-CA" dirty="0"/>
          </a:p>
        </p:txBody>
      </p:sp>
    </p:spTree>
    <p:extLst>
      <p:ext uri="{BB962C8B-B14F-4D97-AF65-F5344CB8AC3E}">
        <p14:creationId xmlns:p14="http://schemas.microsoft.com/office/powerpoint/2010/main" val="3758969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Arrays</a:t>
            </a:r>
            <a:endParaRPr lang="en-US" dirty="0"/>
          </a:p>
        </p:txBody>
      </p:sp>
      <p:sp>
        <p:nvSpPr>
          <p:cNvPr id="3" name="Content Placeholder 2"/>
          <p:cNvSpPr>
            <a:spLocks noGrp="1"/>
          </p:cNvSpPr>
          <p:nvPr>
            <p:ph idx="1"/>
          </p:nvPr>
        </p:nvSpPr>
        <p:spPr/>
        <p:txBody>
          <a:bodyPr/>
          <a:lstStyle/>
          <a:p>
            <a:r>
              <a:rPr lang="en-US" dirty="0"/>
              <a:t>An </a:t>
            </a:r>
            <a:r>
              <a:rPr lang="en-US" dirty="0">
                <a:hlinkClick r:id="rId2"/>
              </a:rPr>
              <a:t>array</a:t>
            </a:r>
            <a:r>
              <a:rPr lang="en-US" dirty="0"/>
              <a:t> in PHP is actually an ordered map. A map is a type that associates </a:t>
            </a:r>
            <a:r>
              <a:rPr lang="en-US" i="1" dirty="0"/>
              <a:t>values</a:t>
            </a:r>
            <a:r>
              <a:rPr lang="en-US" dirty="0"/>
              <a:t> to </a:t>
            </a:r>
            <a:r>
              <a:rPr lang="en-US" i="1" dirty="0"/>
              <a:t>keys</a:t>
            </a:r>
            <a:r>
              <a:rPr lang="en-US" dirty="0" smtClean="0"/>
              <a:t>.</a:t>
            </a:r>
          </a:p>
          <a:p>
            <a:pPr marL="0" indent="0">
              <a:buNone/>
            </a:pPr>
            <a:r>
              <a:rPr lang="en-US" dirty="0"/>
              <a:t>$array = array(</a:t>
            </a:r>
            <a:br>
              <a:rPr lang="en-US" dirty="0"/>
            </a:br>
            <a:r>
              <a:rPr lang="en-US" dirty="0"/>
              <a:t>    "foo" =&gt; "bar",</a:t>
            </a:r>
            <a:br>
              <a:rPr lang="en-US" dirty="0"/>
            </a:br>
            <a:r>
              <a:rPr lang="en-US" dirty="0"/>
              <a:t>    "bar" =&gt; "foo",</a:t>
            </a:r>
            <a:br>
              <a:rPr lang="en-US" dirty="0"/>
            </a:br>
            <a:r>
              <a:rPr lang="en-US" dirty="0"/>
              <a:t>);</a:t>
            </a:r>
            <a:br>
              <a:rPr lang="en-US" dirty="0"/>
            </a:br>
            <a:r>
              <a:rPr lang="en-US" dirty="0" smtClean="0"/>
              <a:t>array[‘foo’]</a:t>
            </a:r>
            <a:r>
              <a:rPr lang="en-US" dirty="0" smtClean="0">
                <a:sym typeface="Wingdings" panose="05000000000000000000" pitchFamily="2" charset="2"/>
              </a:rPr>
              <a:t>returns ‘bar’</a:t>
            </a:r>
            <a:endParaRPr lang="en-US" dirty="0"/>
          </a:p>
        </p:txBody>
      </p:sp>
    </p:spTree>
    <p:extLst>
      <p:ext uri="{BB962C8B-B14F-4D97-AF65-F5344CB8AC3E}">
        <p14:creationId xmlns:p14="http://schemas.microsoft.com/office/powerpoint/2010/main" val="27993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Strings</a:t>
            </a:r>
            <a:endParaRPr lang="en-CA" dirty="0"/>
          </a:p>
        </p:txBody>
      </p:sp>
      <p:sp>
        <p:nvSpPr>
          <p:cNvPr id="3" name="Content Placeholder 2"/>
          <p:cNvSpPr>
            <a:spLocks noGrp="1"/>
          </p:cNvSpPr>
          <p:nvPr>
            <p:ph idx="1"/>
          </p:nvPr>
        </p:nvSpPr>
        <p:spPr/>
        <p:txBody>
          <a:bodyPr/>
          <a:lstStyle/>
          <a:p>
            <a:r>
              <a:rPr lang="en-CA" dirty="0" smtClean="0"/>
              <a:t>Strings are the common format for storing data in programs</a:t>
            </a:r>
          </a:p>
          <a:p>
            <a:r>
              <a:rPr lang="en-CA" dirty="0" smtClean="0"/>
              <a:t>As a result its very important to understand how to parse out critical information from a string</a:t>
            </a:r>
          </a:p>
          <a:p>
            <a:r>
              <a:rPr lang="en-CA" dirty="0" smtClean="0"/>
              <a:t>We do this by using functions</a:t>
            </a:r>
          </a:p>
          <a:p>
            <a:r>
              <a:rPr lang="en-CA" dirty="0" smtClean="0"/>
              <a:t>The following slides will cover common PHP String functions</a:t>
            </a:r>
            <a:endParaRPr lang="en-CA" dirty="0"/>
          </a:p>
        </p:txBody>
      </p:sp>
    </p:spTree>
    <p:extLst>
      <p:ext uri="{BB962C8B-B14F-4D97-AF65-F5344CB8AC3E}">
        <p14:creationId xmlns:p14="http://schemas.microsoft.com/office/powerpoint/2010/main" val="164478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explode</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explode</a:t>
            </a:r>
            <a:r>
              <a:rPr lang="en-US" dirty="0"/>
              <a:t> — Split a string by string</a:t>
            </a:r>
          </a:p>
          <a:p>
            <a:pPr marL="0" indent="0">
              <a:buNone/>
            </a:pPr>
            <a:r>
              <a:rPr lang="en-US" dirty="0"/>
              <a:t>Description ¶</a:t>
            </a:r>
          </a:p>
          <a:p>
            <a:pPr marL="0" indent="0">
              <a:buNone/>
            </a:pPr>
            <a:r>
              <a:rPr lang="en-US" b="1" dirty="0">
                <a:solidFill>
                  <a:srgbClr val="FF0000"/>
                </a:solidFill>
              </a:rPr>
              <a:t>array</a:t>
            </a:r>
            <a:r>
              <a:rPr lang="en-US" b="1" dirty="0"/>
              <a:t> explode ( string </a:t>
            </a:r>
            <a:r>
              <a:rPr lang="en-US" b="1" dirty="0" smtClean="0"/>
              <a:t>$</a:t>
            </a:r>
            <a:r>
              <a:rPr lang="en-US" dirty="0" smtClean="0"/>
              <a:t>{$delimiter}</a:t>
            </a:r>
            <a:r>
              <a:rPr lang="en-US" b="1" dirty="0"/>
              <a:t> , string $string [, </a:t>
            </a:r>
            <a:r>
              <a:rPr lang="en-US" b="1" dirty="0" err="1"/>
              <a:t>int</a:t>
            </a:r>
            <a:r>
              <a:rPr lang="en-US" b="1" dirty="0"/>
              <a:t> $limit = PHP_INT_MAX ] )</a:t>
            </a:r>
          </a:p>
          <a:p>
            <a:pPr marL="0" indent="0">
              <a:buNone/>
            </a:pPr>
            <a:r>
              <a:rPr lang="en-US" b="1" dirty="0"/>
              <a:t>Returns an array of strings</a:t>
            </a:r>
            <a:r>
              <a:rPr lang="en-US" dirty="0"/>
              <a:t>, each of which is a substring of string formed by splitting it on boundaries formed by the string delimiter.</a:t>
            </a:r>
          </a:p>
          <a:p>
            <a:pPr marL="0" indent="0">
              <a:buNone/>
            </a:pPr>
            <a:r>
              <a:rPr lang="en-US" dirty="0"/>
              <a:t>Parameters </a:t>
            </a:r>
          </a:p>
          <a:p>
            <a:r>
              <a:rPr lang="en-US" dirty="0" smtClean="0"/>
              <a:t>Delimiter The </a:t>
            </a:r>
            <a:r>
              <a:rPr lang="en-US" dirty="0"/>
              <a:t>boundary string.</a:t>
            </a:r>
          </a:p>
          <a:p>
            <a:r>
              <a:rPr lang="en-US" dirty="0" smtClean="0"/>
              <a:t>String The </a:t>
            </a:r>
            <a:r>
              <a:rPr lang="en-US" dirty="0"/>
              <a:t>input string.</a:t>
            </a:r>
          </a:p>
          <a:p>
            <a:r>
              <a:rPr lang="en-US" dirty="0" smtClean="0"/>
              <a:t>Limit If</a:t>
            </a:r>
            <a:r>
              <a:rPr lang="en-US" dirty="0"/>
              <a:t> limit is set and positive, the returned array will contain a maximum of limit elements with the last element containing the rest of string.</a:t>
            </a:r>
          </a:p>
          <a:p>
            <a:r>
              <a:rPr lang="en-US" dirty="0"/>
              <a:t>If the limit parameter is negative, all components except the last -limit are returned.</a:t>
            </a:r>
          </a:p>
          <a:p>
            <a:r>
              <a:rPr lang="en-US" dirty="0"/>
              <a:t>If the limit parameter is zero, then this is treated as 1.</a:t>
            </a:r>
          </a:p>
          <a:p>
            <a:pPr marL="0" indent="0">
              <a:buNone/>
            </a:pPr>
            <a:r>
              <a:rPr lang="en-US" dirty="0"/>
              <a:t/>
            </a:r>
            <a:br>
              <a:rPr lang="en-US" dirty="0"/>
            </a:br>
            <a:endParaRPr lang="en-CA" dirty="0"/>
          </a:p>
        </p:txBody>
      </p:sp>
    </p:spTree>
    <p:extLst>
      <p:ext uri="{BB962C8B-B14F-4D97-AF65-F5344CB8AC3E}">
        <p14:creationId xmlns:p14="http://schemas.microsoft.com/office/powerpoint/2010/main" val="181492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39847835"/>
              </p:ext>
            </p:extLst>
          </p:nvPr>
        </p:nvGraphicFramePr>
        <p:xfrm>
          <a:off x="152400" y="152400"/>
          <a:ext cx="3772678" cy="1733006"/>
        </p:xfrm>
        <a:graphic>
          <a:graphicData uri="http://schemas.openxmlformats.org/drawingml/2006/table">
            <a:tbl>
              <a:tblPr/>
              <a:tblGrid>
                <a:gridCol w="1886339">
                  <a:extLst>
                    <a:ext uri="{9D8B030D-6E8A-4147-A177-3AD203B41FA5}">
                      <a16:colId xmlns:a16="http://schemas.microsoft.com/office/drawing/2014/main" val="20000"/>
                    </a:ext>
                  </a:extLst>
                </a:gridCol>
                <a:gridCol w="1886339">
                  <a:extLst>
                    <a:ext uri="{9D8B030D-6E8A-4147-A177-3AD203B41FA5}">
                      <a16:colId xmlns:a16="http://schemas.microsoft.com/office/drawing/2014/main" val="20001"/>
                    </a:ext>
                  </a:extLst>
                </a:gridCol>
              </a:tblGrid>
              <a:tr h="0">
                <a:tc>
                  <a:txBody>
                    <a:bodyPr/>
                    <a:lstStyle/>
                    <a:p>
                      <a:pPr algn="l" fontAlgn="t"/>
                      <a:r>
                        <a:rPr lang="en-CA" dirty="0" smtClean="0">
                          <a:effectLst/>
                          <a:hlinkClick r:id="rId2"/>
                        </a:rPr>
                        <a:t>chop(</a:t>
                      </a:r>
                      <a:r>
                        <a:rPr lang="en-CA" sz="1800" b="0" i="1" kern="1200" dirty="0" err="1" smtClean="0">
                          <a:solidFill>
                            <a:schemeClr val="tx1"/>
                          </a:solidFill>
                          <a:effectLst/>
                          <a:latin typeface="+mn-lt"/>
                          <a:ea typeface="+mn-ea"/>
                          <a:cs typeface="+mn-cs"/>
                        </a:rPr>
                        <a:t>string,charlist</a:t>
                      </a:r>
                      <a:r>
                        <a:rPr lang="en-CA" dirty="0" smtClean="0">
                          <a:effectLst/>
                          <a:hlinkClick r:id="rId2"/>
                        </a:rPr>
                        <a:t>)</a:t>
                      </a:r>
                      <a:endParaRPr lang="en-CA" dirty="0">
                        <a:effectLst/>
                      </a:endParaRPr>
                    </a:p>
                  </a:txBody>
                  <a:tcPr marL="43543" marR="43543" marT="43543" marB="43543">
                    <a:lnL>
                      <a:noFill/>
                    </a:lnL>
                    <a:lnR>
                      <a:noFill/>
                    </a:lnR>
                    <a:lnT>
                      <a:noFill/>
                    </a:lnT>
                    <a:lnB>
                      <a:noFill/>
                    </a:lnB>
                    <a:solidFill>
                      <a:srgbClr val="FFFFFF"/>
                    </a:solidFill>
                  </a:tcPr>
                </a:tc>
                <a:tc>
                  <a:txBody>
                    <a:bodyPr/>
                    <a:lstStyle/>
                    <a:p>
                      <a:pPr algn="l" fontAlgn="t"/>
                      <a:r>
                        <a:rPr lang="en-US" dirty="0">
                          <a:effectLst/>
                        </a:rPr>
                        <a:t>Removes whitespace or other characters from the right end of a </a:t>
                      </a:r>
                      <a:r>
                        <a:rPr lang="en-US" dirty="0" smtClean="0">
                          <a:effectLst/>
                        </a:rPr>
                        <a:t>string (</a:t>
                      </a:r>
                      <a:r>
                        <a:rPr lang="en-US" dirty="0" err="1" smtClean="0">
                          <a:effectLst/>
                        </a:rPr>
                        <a:t>charlist</a:t>
                      </a:r>
                      <a:r>
                        <a:rPr lang="en-US" dirty="0" smtClean="0">
                          <a:effectLst/>
                        </a:rPr>
                        <a:t> is optional)</a:t>
                      </a:r>
                      <a:endParaRPr lang="en-US" dirty="0">
                        <a:effectLst/>
                      </a:endParaRPr>
                    </a:p>
                  </a:txBody>
                  <a:tcPr marL="43543" marR="43543" marT="43543" marB="43543">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73651872"/>
              </p:ext>
            </p:extLst>
          </p:nvPr>
        </p:nvGraphicFramePr>
        <p:xfrm>
          <a:off x="4267200" y="152400"/>
          <a:ext cx="3772678" cy="1184366"/>
        </p:xfrm>
        <a:graphic>
          <a:graphicData uri="http://schemas.openxmlformats.org/drawingml/2006/table">
            <a:tbl>
              <a:tblPr/>
              <a:tblGrid>
                <a:gridCol w="1886339">
                  <a:extLst>
                    <a:ext uri="{9D8B030D-6E8A-4147-A177-3AD203B41FA5}">
                      <a16:colId xmlns:a16="http://schemas.microsoft.com/office/drawing/2014/main" val="20000"/>
                    </a:ext>
                  </a:extLst>
                </a:gridCol>
                <a:gridCol w="1886339">
                  <a:extLst>
                    <a:ext uri="{9D8B030D-6E8A-4147-A177-3AD203B41FA5}">
                      <a16:colId xmlns:a16="http://schemas.microsoft.com/office/drawing/2014/main" val="20001"/>
                    </a:ext>
                  </a:extLst>
                </a:gridCol>
              </a:tblGrid>
              <a:tr h="0">
                <a:tc>
                  <a:txBody>
                    <a:bodyPr/>
                    <a:lstStyle/>
                    <a:p>
                      <a:pPr algn="l" fontAlgn="t"/>
                      <a:r>
                        <a:rPr lang="en-CA" dirty="0" err="1" smtClean="0">
                          <a:effectLst/>
                          <a:hlinkClick r:id="rId3"/>
                        </a:rPr>
                        <a:t>str_ireplace</a:t>
                      </a:r>
                      <a:r>
                        <a:rPr lang="en-CA" dirty="0" smtClean="0">
                          <a:effectLst/>
                          <a:hlinkClick r:id="rId3"/>
                        </a:rPr>
                        <a:t>()</a:t>
                      </a:r>
                      <a:endParaRPr lang="en-CA" dirty="0">
                        <a:effectLst/>
                      </a:endParaRPr>
                    </a:p>
                  </a:txBody>
                  <a:tcPr marL="43543" marR="43543" marT="43543" marB="43543">
                    <a:lnL>
                      <a:noFill/>
                    </a:lnL>
                    <a:lnR>
                      <a:noFill/>
                    </a:lnR>
                    <a:lnT>
                      <a:noFill/>
                    </a:lnT>
                    <a:lnB>
                      <a:noFill/>
                    </a:lnB>
                    <a:solidFill>
                      <a:srgbClr val="F1F1F1"/>
                    </a:solidFill>
                  </a:tcPr>
                </a:tc>
                <a:tc>
                  <a:txBody>
                    <a:bodyPr/>
                    <a:lstStyle/>
                    <a:p>
                      <a:pPr algn="l" fontAlgn="t"/>
                      <a:r>
                        <a:rPr lang="en-US" dirty="0">
                          <a:effectLst/>
                        </a:rPr>
                        <a:t>Replaces some characters in a string (case-insensitive</a:t>
                      </a:r>
                      <a:r>
                        <a:rPr lang="en-US" dirty="0" smtClean="0">
                          <a:effectLst/>
                        </a:rPr>
                        <a:t>)</a:t>
                      </a:r>
                      <a:endParaRPr lang="en-US" dirty="0">
                        <a:effectLst/>
                      </a:endParaRPr>
                    </a:p>
                  </a:txBody>
                  <a:tcPr marL="43543" marR="43543" marT="43543" marB="43543">
                    <a:lnL>
                      <a:noFill/>
                    </a:lnL>
                    <a:lnR>
                      <a:noFill/>
                    </a:lnR>
                    <a:lnT>
                      <a:noFill/>
                    </a:lnT>
                    <a:lnB>
                      <a:noFill/>
                    </a:lnB>
                    <a:solidFill>
                      <a:srgbClr val="F1F1F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67800376"/>
              </p:ext>
            </p:extLst>
          </p:nvPr>
        </p:nvGraphicFramePr>
        <p:xfrm>
          <a:off x="4191000" y="1371600"/>
          <a:ext cx="3772678" cy="1184366"/>
        </p:xfrm>
        <a:graphic>
          <a:graphicData uri="http://schemas.openxmlformats.org/drawingml/2006/table">
            <a:tbl>
              <a:tblPr/>
              <a:tblGrid>
                <a:gridCol w="1886339">
                  <a:extLst>
                    <a:ext uri="{9D8B030D-6E8A-4147-A177-3AD203B41FA5}">
                      <a16:colId xmlns:a16="http://schemas.microsoft.com/office/drawing/2014/main" val="20000"/>
                    </a:ext>
                  </a:extLst>
                </a:gridCol>
                <a:gridCol w="1886339">
                  <a:extLst>
                    <a:ext uri="{9D8B030D-6E8A-4147-A177-3AD203B41FA5}">
                      <a16:colId xmlns:a16="http://schemas.microsoft.com/office/drawing/2014/main" val="20001"/>
                    </a:ext>
                  </a:extLst>
                </a:gridCol>
              </a:tblGrid>
              <a:tr h="0">
                <a:tc>
                  <a:txBody>
                    <a:bodyPr/>
                    <a:lstStyle/>
                    <a:p>
                      <a:pPr algn="l" fontAlgn="t"/>
                      <a:r>
                        <a:rPr lang="en-CA" dirty="0" err="1" smtClean="0">
                          <a:effectLst/>
                          <a:hlinkClick r:id="rId4"/>
                        </a:rPr>
                        <a:t>ord</a:t>
                      </a:r>
                      <a:r>
                        <a:rPr lang="en-CA" dirty="0" smtClean="0">
                          <a:effectLst/>
                          <a:hlinkClick r:id="rId4"/>
                        </a:rPr>
                        <a:t>(string)</a:t>
                      </a:r>
                      <a:endParaRPr lang="en-CA" dirty="0">
                        <a:effectLst/>
                      </a:endParaRPr>
                    </a:p>
                  </a:txBody>
                  <a:tcPr marL="43543" marR="43543" marT="43543" marB="43543">
                    <a:lnL>
                      <a:noFill/>
                    </a:lnL>
                    <a:lnR>
                      <a:noFill/>
                    </a:lnR>
                    <a:lnT>
                      <a:noFill/>
                    </a:lnT>
                    <a:lnB>
                      <a:noFill/>
                    </a:lnB>
                    <a:solidFill>
                      <a:srgbClr val="F1F1F1"/>
                    </a:solidFill>
                  </a:tcPr>
                </a:tc>
                <a:tc>
                  <a:txBody>
                    <a:bodyPr/>
                    <a:lstStyle/>
                    <a:p>
                      <a:pPr algn="l" fontAlgn="t"/>
                      <a:r>
                        <a:rPr lang="en-US" dirty="0">
                          <a:effectLst/>
                        </a:rPr>
                        <a:t>Returns the ASCII value of the first character of a string</a:t>
                      </a:r>
                    </a:p>
                  </a:txBody>
                  <a:tcPr marL="43543" marR="43543" marT="43543" marB="43543">
                    <a:lnL>
                      <a:noFill/>
                    </a:lnL>
                    <a:lnR>
                      <a:noFill/>
                    </a:lnR>
                    <a:lnT>
                      <a:noFill/>
                    </a:lnT>
                    <a:lnB>
                      <a:noFill/>
                    </a:lnB>
                    <a:solidFill>
                      <a:srgbClr val="F1F1F1"/>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87314654"/>
              </p:ext>
            </p:extLst>
          </p:nvPr>
        </p:nvGraphicFramePr>
        <p:xfrm>
          <a:off x="228600" y="2286000"/>
          <a:ext cx="3772678" cy="910046"/>
        </p:xfrm>
        <a:graphic>
          <a:graphicData uri="http://schemas.openxmlformats.org/drawingml/2006/table">
            <a:tbl>
              <a:tblPr/>
              <a:tblGrid>
                <a:gridCol w="1886339">
                  <a:extLst>
                    <a:ext uri="{9D8B030D-6E8A-4147-A177-3AD203B41FA5}">
                      <a16:colId xmlns:a16="http://schemas.microsoft.com/office/drawing/2014/main" val="20000"/>
                    </a:ext>
                  </a:extLst>
                </a:gridCol>
                <a:gridCol w="1886339">
                  <a:extLst>
                    <a:ext uri="{9D8B030D-6E8A-4147-A177-3AD203B41FA5}">
                      <a16:colId xmlns:a16="http://schemas.microsoft.com/office/drawing/2014/main" val="20001"/>
                    </a:ext>
                  </a:extLst>
                </a:gridCol>
              </a:tblGrid>
              <a:tr h="0">
                <a:tc>
                  <a:txBody>
                    <a:bodyPr/>
                    <a:lstStyle/>
                    <a:p>
                      <a:pPr algn="l" fontAlgn="t"/>
                      <a:r>
                        <a:rPr lang="en-CA" dirty="0" err="1" smtClean="0">
                          <a:effectLst/>
                          <a:hlinkClick r:id="rId5"/>
                        </a:rPr>
                        <a:t>str_split</a:t>
                      </a:r>
                      <a:r>
                        <a:rPr lang="en-CA" dirty="0" smtClean="0">
                          <a:effectLst/>
                          <a:hlinkClick r:id="rId5"/>
                        </a:rPr>
                        <a:t>(string, length)</a:t>
                      </a:r>
                      <a:endParaRPr lang="en-CA" dirty="0">
                        <a:effectLst/>
                      </a:endParaRPr>
                    </a:p>
                  </a:txBody>
                  <a:tcPr marL="43543" marR="43543" marT="43543" marB="43543">
                    <a:lnL>
                      <a:noFill/>
                    </a:lnL>
                    <a:lnR>
                      <a:noFill/>
                    </a:lnR>
                    <a:lnT>
                      <a:noFill/>
                    </a:lnT>
                    <a:lnB>
                      <a:noFill/>
                    </a:lnB>
                    <a:solidFill>
                      <a:srgbClr val="F1F1F1"/>
                    </a:solidFill>
                  </a:tcPr>
                </a:tc>
                <a:tc>
                  <a:txBody>
                    <a:bodyPr/>
                    <a:lstStyle/>
                    <a:p>
                      <a:pPr algn="l" fontAlgn="t"/>
                      <a:r>
                        <a:rPr lang="en-US" dirty="0">
                          <a:effectLst/>
                        </a:rPr>
                        <a:t>Splits a string into an </a:t>
                      </a:r>
                      <a:r>
                        <a:rPr lang="en-US" dirty="0" smtClean="0">
                          <a:effectLst/>
                        </a:rPr>
                        <a:t>array (length is optional)</a:t>
                      </a:r>
                      <a:endParaRPr lang="en-US" dirty="0">
                        <a:effectLst/>
                      </a:endParaRPr>
                    </a:p>
                  </a:txBody>
                  <a:tcPr marL="43543" marR="43543" marT="43543" marB="43543">
                    <a:lnL>
                      <a:noFill/>
                    </a:lnL>
                    <a:lnR>
                      <a:noFill/>
                    </a:lnR>
                    <a:lnT>
                      <a:noFill/>
                    </a:lnT>
                    <a:lnB>
                      <a:noFill/>
                    </a:lnB>
                    <a:solidFill>
                      <a:srgbClr val="F1F1F1"/>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19409139"/>
              </p:ext>
            </p:extLst>
          </p:nvPr>
        </p:nvGraphicFramePr>
        <p:xfrm>
          <a:off x="4114800" y="2743200"/>
          <a:ext cx="3772678" cy="1184366"/>
        </p:xfrm>
        <a:graphic>
          <a:graphicData uri="http://schemas.openxmlformats.org/drawingml/2006/table">
            <a:tbl>
              <a:tblPr/>
              <a:tblGrid>
                <a:gridCol w="1886339">
                  <a:extLst>
                    <a:ext uri="{9D8B030D-6E8A-4147-A177-3AD203B41FA5}">
                      <a16:colId xmlns:a16="http://schemas.microsoft.com/office/drawing/2014/main" val="20000"/>
                    </a:ext>
                  </a:extLst>
                </a:gridCol>
                <a:gridCol w="1886339">
                  <a:extLst>
                    <a:ext uri="{9D8B030D-6E8A-4147-A177-3AD203B41FA5}">
                      <a16:colId xmlns:a16="http://schemas.microsoft.com/office/drawing/2014/main" val="20001"/>
                    </a:ext>
                  </a:extLst>
                </a:gridCol>
              </a:tblGrid>
              <a:tr h="0">
                <a:tc>
                  <a:txBody>
                    <a:bodyPr/>
                    <a:lstStyle/>
                    <a:p>
                      <a:pPr algn="l" fontAlgn="t"/>
                      <a:r>
                        <a:rPr lang="en-CA" dirty="0" err="1" smtClean="0">
                          <a:effectLst/>
                          <a:hlinkClick r:id="rId6"/>
                        </a:rPr>
                        <a:t>chr</a:t>
                      </a:r>
                      <a:r>
                        <a:rPr lang="en-CA" dirty="0" smtClean="0">
                          <a:effectLst/>
                          <a:hlinkClick r:id="rId6"/>
                        </a:rPr>
                        <a:t>(</a:t>
                      </a:r>
                      <a:r>
                        <a:rPr lang="en-CA" dirty="0" err="1" smtClean="0">
                          <a:effectLst/>
                          <a:hlinkClick r:id="rId6"/>
                        </a:rPr>
                        <a:t>ascii</a:t>
                      </a:r>
                      <a:r>
                        <a:rPr lang="en-CA" dirty="0" smtClean="0">
                          <a:effectLst/>
                          <a:hlinkClick r:id="rId6"/>
                        </a:rPr>
                        <a:t>)</a:t>
                      </a:r>
                      <a:endParaRPr lang="en-CA" dirty="0">
                        <a:effectLst/>
                      </a:endParaRPr>
                    </a:p>
                  </a:txBody>
                  <a:tcPr marL="43543" marR="43543" marT="43543" marB="43543">
                    <a:lnL>
                      <a:noFill/>
                    </a:lnL>
                    <a:lnR>
                      <a:noFill/>
                    </a:lnR>
                    <a:lnT>
                      <a:noFill/>
                    </a:lnT>
                    <a:lnB>
                      <a:noFill/>
                    </a:lnB>
                    <a:solidFill>
                      <a:srgbClr val="F1F1F1"/>
                    </a:solidFill>
                  </a:tcPr>
                </a:tc>
                <a:tc>
                  <a:txBody>
                    <a:bodyPr/>
                    <a:lstStyle/>
                    <a:p>
                      <a:pPr algn="l" fontAlgn="t"/>
                      <a:r>
                        <a:rPr lang="en-US" dirty="0">
                          <a:effectLst/>
                        </a:rPr>
                        <a:t>Returns a character from a specified ASCII value</a:t>
                      </a:r>
                    </a:p>
                  </a:txBody>
                  <a:tcPr marL="43543" marR="43543" marT="43543" marB="43543">
                    <a:lnL>
                      <a:noFill/>
                    </a:lnL>
                    <a:lnR>
                      <a:noFill/>
                    </a:lnR>
                    <a:lnT>
                      <a:noFill/>
                    </a:lnT>
                    <a:lnB>
                      <a:noFill/>
                    </a:lnB>
                    <a:solidFill>
                      <a:srgbClr val="F1F1F1"/>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69245778"/>
              </p:ext>
            </p:extLst>
          </p:nvPr>
        </p:nvGraphicFramePr>
        <p:xfrm>
          <a:off x="152400" y="3733800"/>
          <a:ext cx="3772678" cy="635726"/>
        </p:xfrm>
        <a:graphic>
          <a:graphicData uri="http://schemas.openxmlformats.org/drawingml/2006/table">
            <a:tbl>
              <a:tblPr/>
              <a:tblGrid>
                <a:gridCol w="1886339">
                  <a:extLst>
                    <a:ext uri="{9D8B030D-6E8A-4147-A177-3AD203B41FA5}">
                      <a16:colId xmlns:a16="http://schemas.microsoft.com/office/drawing/2014/main" val="20000"/>
                    </a:ext>
                  </a:extLst>
                </a:gridCol>
                <a:gridCol w="1886339">
                  <a:extLst>
                    <a:ext uri="{9D8B030D-6E8A-4147-A177-3AD203B41FA5}">
                      <a16:colId xmlns:a16="http://schemas.microsoft.com/office/drawing/2014/main" val="20001"/>
                    </a:ext>
                  </a:extLst>
                </a:gridCol>
              </a:tblGrid>
              <a:tr h="0">
                <a:tc>
                  <a:txBody>
                    <a:bodyPr/>
                    <a:lstStyle/>
                    <a:p>
                      <a:pPr algn="l" fontAlgn="t"/>
                      <a:r>
                        <a:rPr lang="en-CA" dirty="0" err="1" smtClean="0">
                          <a:effectLst/>
                          <a:hlinkClick r:id="rId7"/>
                        </a:rPr>
                        <a:t>strlen</a:t>
                      </a:r>
                      <a:r>
                        <a:rPr lang="en-CA" dirty="0" smtClean="0">
                          <a:effectLst/>
                          <a:hlinkClick r:id="rId7"/>
                        </a:rPr>
                        <a:t>(string)</a:t>
                      </a:r>
                      <a:endParaRPr lang="en-CA" dirty="0">
                        <a:effectLst/>
                      </a:endParaRPr>
                    </a:p>
                  </a:txBody>
                  <a:tcPr marL="43543" marR="43543" marT="43543" marB="43543">
                    <a:lnL>
                      <a:noFill/>
                    </a:lnL>
                    <a:lnR>
                      <a:noFill/>
                    </a:lnR>
                    <a:lnT>
                      <a:noFill/>
                    </a:lnT>
                    <a:lnB>
                      <a:noFill/>
                    </a:lnB>
                    <a:solidFill>
                      <a:srgbClr val="F1F1F1"/>
                    </a:solidFill>
                  </a:tcPr>
                </a:tc>
                <a:tc>
                  <a:txBody>
                    <a:bodyPr/>
                    <a:lstStyle/>
                    <a:p>
                      <a:pPr algn="l" fontAlgn="t"/>
                      <a:r>
                        <a:rPr lang="en-US" dirty="0">
                          <a:effectLst/>
                        </a:rPr>
                        <a:t>Returns the length of a string</a:t>
                      </a:r>
                    </a:p>
                  </a:txBody>
                  <a:tcPr marL="43543" marR="43543" marT="43543" marB="43543">
                    <a:lnL>
                      <a:noFill/>
                    </a:lnL>
                    <a:lnR>
                      <a:noFill/>
                    </a:lnR>
                    <a:lnT>
                      <a:noFill/>
                    </a:lnT>
                    <a:lnB>
                      <a:noFill/>
                    </a:lnB>
                    <a:solidFill>
                      <a:srgbClr val="F1F1F1"/>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12520236"/>
              </p:ext>
            </p:extLst>
          </p:nvPr>
        </p:nvGraphicFramePr>
        <p:xfrm>
          <a:off x="4114800" y="3810000"/>
          <a:ext cx="3772678" cy="2007326"/>
        </p:xfrm>
        <a:graphic>
          <a:graphicData uri="http://schemas.openxmlformats.org/drawingml/2006/table">
            <a:tbl>
              <a:tblPr/>
              <a:tblGrid>
                <a:gridCol w="1886339">
                  <a:extLst>
                    <a:ext uri="{9D8B030D-6E8A-4147-A177-3AD203B41FA5}">
                      <a16:colId xmlns:a16="http://schemas.microsoft.com/office/drawing/2014/main" val="20000"/>
                    </a:ext>
                  </a:extLst>
                </a:gridCol>
                <a:gridCol w="1886339">
                  <a:extLst>
                    <a:ext uri="{9D8B030D-6E8A-4147-A177-3AD203B41FA5}">
                      <a16:colId xmlns:a16="http://schemas.microsoft.com/office/drawing/2014/main" val="20001"/>
                    </a:ext>
                  </a:extLst>
                </a:gridCol>
              </a:tblGrid>
              <a:tr h="0">
                <a:tc>
                  <a:txBody>
                    <a:bodyPr/>
                    <a:lstStyle/>
                    <a:p>
                      <a:pPr algn="l" fontAlgn="t"/>
                      <a:r>
                        <a:rPr lang="en-CA" dirty="0" err="1" smtClean="0">
                          <a:effectLst/>
                          <a:hlinkClick r:id="rId8"/>
                        </a:rPr>
                        <a:t>strpos</a:t>
                      </a:r>
                      <a:r>
                        <a:rPr lang="en-CA" dirty="0" smtClean="0">
                          <a:effectLst/>
                          <a:hlinkClick r:id="rId8"/>
                        </a:rPr>
                        <a:t>(</a:t>
                      </a:r>
                      <a:r>
                        <a:rPr lang="en-CA" sz="1800" b="0" i="1" kern="1200" dirty="0" err="1" smtClean="0">
                          <a:solidFill>
                            <a:schemeClr val="tx1"/>
                          </a:solidFill>
                          <a:effectLst/>
                          <a:latin typeface="+mn-lt"/>
                          <a:ea typeface="+mn-ea"/>
                          <a:cs typeface="+mn-cs"/>
                        </a:rPr>
                        <a:t>string,find,start</a:t>
                      </a:r>
                      <a:r>
                        <a:rPr lang="en-CA" dirty="0" smtClean="0">
                          <a:effectLst/>
                          <a:hlinkClick r:id="rId8"/>
                        </a:rPr>
                        <a:t>)</a:t>
                      </a:r>
                      <a:endParaRPr lang="en-CA" dirty="0">
                        <a:effectLst/>
                      </a:endParaRPr>
                    </a:p>
                  </a:txBody>
                  <a:tcPr marL="43543" marR="43543" marT="43543" marB="43543">
                    <a:lnL>
                      <a:noFill/>
                    </a:lnL>
                    <a:lnR>
                      <a:noFill/>
                    </a:lnR>
                    <a:lnT>
                      <a:noFill/>
                    </a:lnT>
                    <a:lnB>
                      <a:noFill/>
                    </a:lnB>
                    <a:solidFill>
                      <a:srgbClr val="F1F1F1"/>
                    </a:solidFill>
                  </a:tcPr>
                </a:tc>
                <a:tc>
                  <a:txBody>
                    <a:bodyPr/>
                    <a:lstStyle/>
                    <a:p>
                      <a:pPr algn="l" fontAlgn="t"/>
                      <a:r>
                        <a:rPr lang="en-US" dirty="0">
                          <a:effectLst/>
                        </a:rPr>
                        <a:t>Returns the position of the first occurrence of a string inside another string (case-sensitive</a:t>
                      </a:r>
                      <a:r>
                        <a:rPr lang="en-US" dirty="0" smtClean="0">
                          <a:effectLst/>
                        </a:rPr>
                        <a:t>)-start is optional</a:t>
                      </a:r>
                      <a:endParaRPr lang="en-US" dirty="0">
                        <a:effectLst/>
                      </a:endParaRPr>
                    </a:p>
                  </a:txBody>
                  <a:tcPr marL="43543" marR="43543" marT="43543" marB="43543">
                    <a:lnL>
                      <a:noFill/>
                    </a:lnL>
                    <a:lnR>
                      <a:noFill/>
                    </a:lnR>
                    <a:lnT>
                      <a:noFill/>
                    </a:lnT>
                    <a:lnB>
                      <a:noFill/>
                    </a:lnB>
                    <a:solidFill>
                      <a:srgbClr val="F1F1F1"/>
                    </a:solidFill>
                  </a:tcPr>
                </a:tc>
                <a:extLst>
                  <a:ext uri="{0D108BD9-81ED-4DB2-BD59-A6C34878D82A}">
                    <a16:rowId xmlns:a16="http://schemas.microsoft.com/office/drawing/2014/main" val="10000"/>
                  </a:ext>
                </a:extLst>
              </a:tr>
            </a:tbl>
          </a:graphicData>
        </a:graphic>
      </p:graphicFrame>
      <p:sp>
        <p:nvSpPr>
          <p:cNvPr id="11" name="Rectangle 10"/>
          <p:cNvSpPr/>
          <p:nvPr/>
        </p:nvSpPr>
        <p:spPr>
          <a:xfrm>
            <a:off x="1752600" y="6000613"/>
            <a:ext cx="5257800" cy="369332"/>
          </a:xfrm>
          <a:prstGeom prst="rect">
            <a:avLst/>
          </a:prstGeom>
        </p:spPr>
        <p:txBody>
          <a:bodyPr wrap="square">
            <a:spAutoFit/>
          </a:bodyPr>
          <a:lstStyle/>
          <a:p>
            <a:r>
              <a:rPr lang="en-CA" dirty="0"/>
              <a:t>http://www.w3schools.com/php/php_ref_string.asp</a:t>
            </a:r>
          </a:p>
        </p:txBody>
      </p:sp>
    </p:spTree>
    <p:extLst>
      <p:ext uri="{BB962C8B-B14F-4D97-AF65-F5344CB8AC3E}">
        <p14:creationId xmlns:p14="http://schemas.microsoft.com/office/powerpoint/2010/main" val="333714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mtClean="0"/>
              <a:t>User-Defined Functions</a:t>
            </a:r>
            <a:endParaRPr lang="en-CA" dirty="0"/>
          </a:p>
        </p:txBody>
      </p:sp>
      <p:sp>
        <p:nvSpPr>
          <p:cNvPr id="3" name="Content Placeholder 2"/>
          <p:cNvSpPr>
            <a:spLocks noGrp="1"/>
          </p:cNvSpPr>
          <p:nvPr>
            <p:ph idx="1"/>
          </p:nvPr>
        </p:nvSpPr>
        <p:spPr/>
        <p:txBody>
          <a:bodyPr>
            <a:normAutofit lnSpcReduction="10000"/>
          </a:bodyPr>
          <a:lstStyle/>
          <a:p>
            <a:r>
              <a:rPr lang="en-US" dirty="0"/>
              <a:t>A function may be defined using syntax such as the following:</a:t>
            </a:r>
          </a:p>
          <a:p>
            <a:pPr marL="0" indent="0">
              <a:buNone/>
            </a:pPr>
            <a:r>
              <a:rPr lang="en-US" dirty="0" smtClean="0"/>
              <a:t>&lt;?</a:t>
            </a:r>
            <a:r>
              <a:rPr lang="en-US" dirty="0" err="1"/>
              <a:t>php</a:t>
            </a:r>
            <a:r>
              <a:rPr lang="en-US" dirty="0"/>
              <a:t/>
            </a:r>
            <a:br>
              <a:rPr lang="en-US" dirty="0"/>
            </a:br>
            <a:r>
              <a:rPr lang="en-US" dirty="0">
                <a:solidFill>
                  <a:srgbClr val="FF0000"/>
                </a:solidFill>
              </a:rPr>
              <a:t>function foo($arg_1, $arg_2, /* ..., */ $</a:t>
            </a:r>
            <a:r>
              <a:rPr lang="en-US" dirty="0" err="1">
                <a:solidFill>
                  <a:srgbClr val="FF0000"/>
                </a:solidFill>
              </a:rPr>
              <a:t>arg_n</a:t>
            </a:r>
            <a:r>
              <a:rPr lang="en-US" dirty="0">
                <a:solidFill>
                  <a:srgbClr val="FF0000"/>
                </a:solidFill>
              </a:rPr>
              <a:t>)</a:t>
            </a:r>
            <a:br>
              <a:rPr lang="en-US" dirty="0">
                <a:solidFill>
                  <a:srgbClr val="FF0000"/>
                </a:solidFill>
              </a:rPr>
            </a:br>
            <a:r>
              <a:rPr lang="en-US" dirty="0">
                <a:solidFill>
                  <a:srgbClr val="FF0000"/>
                </a:solidFill>
              </a:rPr>
              <a:t>{</a:t>
            </a:r>
            <a:r>
              <a:rPr lang="en-US" dirty="0"/>
              <a:t/>
            </a:r>
            <a:br>
              <a:rPr lang="en-US" dirty="0"/>
            </a:br>
            <a:r>
              <a:rPr lang="en-US" dirty="0"/>
              <a:t>    echo "Example function.\n";</a:t>
            </a:r>
            <a:br>
              <a:rPr lang="en-US" dirty="0"/>
            </a:br>
            <a:r>
              <a:rPr lang="en-US" dirty="0"/>
              <a:t>    return $</a:t>
            </a:r>
            <a:r>
              <a:rPr lang="en-US" dirty="0" err="1"/>
              <a:t>retval</a:t>
            </a:r>
            <a:r>
              <a:rPr lang="en-US" dirty="0"/>
              <a:t>;</a:t>
            </a:r>
            <a:br>
              <a:rPr lang="en-US" dirty="0"/>
            </a:br>
            <a:r>
              <a:rPr lang="en-US" dirty="0">
                <a:solidFill>
                  <a:srgbClr val="FF0000"/>
                </a:solidFill>
              </a:rPr>
              <a:t>}</a:t>
            </a:r>
            <a:r>
              <a:rPr lang="en-US" dirty="0"/>
              <a:t/>
            </a:r>
            <a:br>
              <a:rPr lang="en-US" dirty="0"/>
            </a:br>
            <a:r>
              <a:rPr lang="en-US" dirty="0"/>
              <a:t>?&gt;</a:t>
            </a:r>
          </a:p>
          <a:p>
            <a:pPr marL="0" indent="0">
              <a:buNone/>
            </a:pPr>
            <a:endParaRPr lang="en-CA" dirty="0"/>
          </a:p>
        </p:txBody>
      </p:sp>
    </p:spTree>
    <p:extLst>
      <p:ext uri="{BB962C8B-B14F-4D97-AF65-F5344CB8AC3E}">
        <p14:creationId xmlns:p14="http://schemas.microsoft.com/office/powerpoint/2010/main" val="3609255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545</Words>
  <Application>Microsoft Office PowerPoint</Application>
  <PresentationFormat>On-screen Show (4:3)</PresentationFormat>
  <Paragraphs>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Arrays and Strings</vt:lpstr>
      <vt:lpstr>Arrays in PHP</vt:lpstr>
      <vt:lpstr>Adding/Removing Elements</vt:lpstr>
      <vt:lpstr>Parsing Arrays</vt:lpstr>
      <vt:lpstr>PHP Arrays</vt:lpstr>
      <vt:lpstr>Strings</vt:lpstr>
      <vt:lpstr>explode</vt:lpstr>
      <vt:lpstr>PowerPoint Presentation</vt:lpstr>
      <vt:lpstr>User-Defined Functions</vt:lpstr>
      <vt:lpstr>Example</vt:lpstr>
      <vt:lpstr>Exercises</vt:lpstr>
      <vt:lpstr>Modification-Using a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Albert K</dc:creator>
  <cp:lastModifiedBy>Cheng, Yi Bo</cp:lastModifiedBy>
  <cp:revision>34</cp:revision>
  <dcterms:created xsi:type="dcterms:W3CDTF">2006-08-16T00:00:00Z</dcterms:created>
  <dcterms:modified xsi:type="dcterms:W3CDTF">2020-02-18T15:37:17Z</dcterms:modified>
</cp:coreProperties>
</file>