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2" r:id="rId14"/>
    <p:sldId id="268" r:id="rId15"/>
    <p:sldId id="269" r:id="rId16"/>
    <p:sldId id="270" r:id="rId17"/>
    <p:sldId id="271" r:id="rId18"/>
    <p:sldId id="272" r:id="rId19"/>
    <p:sldId id="283" r:id="rId20"/>
    <p:sldId id="273" r:id="rId21"/>
    <p:sldId id="274" r:id="rId22"/>
    <p:sldId id="275" r:id="rId23"/>
    <p:sldId id="276" r:id="rId24"/>
    <p:sldId id="277" r:id="rId25"/>
    <p:sldId id="279" r:id="rId26"/>
    <p:sldId id="278" r:id="rId27"/>
    <p:sldId id="281" r:id="rId28"/>
    <p:sldId id="28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08" y="75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Intro to Java</a:t>
            </a:r>
            <a:endParaRPr lang="en-CA" dirty="0"/>
          </a:p>
        </p:txBody>
      </p:sp>
      <p:pic>
        <p:nvPicPr>
          <p:cNvPr id="1026" name="Picture 2" descr="E:\_curriculumStuff\COMPUTER SCIENCE\ICS4U_JAVA_BASED\UNIT3_StartingJavaAndDesigningAlgoritms\Lesson1_IntroToJava\download (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4825" y="3276600"/>
            <a:ext cx="284797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6946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Java Project in </a:t>
            </a:r>
            <a:r>
              <a:rPr lang="en-CA" dirty="0" err="1"/>
              <a:t>intelliJIDEA</a:t>
            </a:r>
            <a:endParaRPr lang="en-CA" dirty="0"/>
          </a:p>
        </p:txBody>
      </p:sp>
      <p:sp>
        <p:nvSpPr>
          <p:cNvPr id="3" name="Content Placeholder 2"/>
          <p:cNvSpPr>
            <a:spLocks noGrp="1"/>
          </p:cNvSpPr>
          <p:nvPr>
            <p:ph idx="1"/>
          </p:nvPr>
        </p:nvSpPr>
        <p:spPr/>
        <p:txBody>
          <a:bodyPr>
            <a:normAutofit fontScale="92500"/>
          </a:bodyPr>
          <a:lstStyle/>
          <a:p>
            <a:r>
              <a:rPr lang="en-CA" dirty="0" smtClean="0"/>
              <a:t>We’ll start off by making simple single class java applications.</a:t>
            </a:r>
          </a:p>
          <a:p>
            <a:r>
              <a:rPr lang="en-CA" dirty="0" smtClean="0"/>
              <a:t>To do this start </a:t>
            </a:r>
            <a:r>
              <a:rPr lang="en-CA" dirty="0" err="1" smtClean="0"/>
              <a:t>intelliJIDEA</a:t>
            </a:r>
            <a:r>
              <a:rPr lang="en-CA" dirty="0" smtClean="0"/>
              <a:t>(</a:t>
            </a:r>
            <a:r>
              <a:rPr lang="en-CA" dirty="0" err="1" smtClean="0"/>
              <a:t>llok</a:t>
            </a:r>
            <a:r>
              <a:rPr lang="en-CA" dirty="0" smtClean="0"/>
              <a:t> for idea64 in the bin folder of the application’s installation folder).</a:t>
            </a:r>
          </a:p>
          <a:p>
            <a:r>
              <a:rPr lang="en-CA" dirty="0" smtClean="0"/>
              <a:t>Make sure you can see the Project Explorer (Select </a:t>
            </a:r>
            <a:r>
              <a:rPr lang="en-CA" dirty="0" err="1" smtClean="0"/>
              <a:t>View</a:t>
            </a:r>
            <a:r>
              <a:rPr lang="en-CA" dirty="0" err="1" smtClean="0">
                <a:sym typeface="Wingdings" pitchFamily="2" charset="2"/>
              </a:rPr>
              <a:t>Tool</a:t>
            </a:r>
            <a:r>
              <a:rPr lang="en-CA" dirty="0" smtClean="0">
                <a:sym typeface="Wingdings" pitchFamily="2" charset="2"/>
              </a:rPr>
              <a:t> </a:t>
            </a:r>
            <a:r>
              <a:rPr lang="en-CA" dirty="0" err="1" smtClean="0">
                <a:sym typeface="Wingdings" pitchFamily="2" charset="2"/>
              </a:rPr>
              <a:t>WindowsProject</a:t>
            </a:r>
            <a:r>
              <a:rPr lang="en-CA" dirty="0" smtClean="0">
                <a:sym typeface="Wingdings" pitchFamily="2" charset="2"/>
              </a:rPr>
              <a:t>)…this displays all your projects and their folders and files</a:t>
            </a:r>
          </a:p>
          <a:p>
            <a:r>
              <a:rPr lang="en-CA" dirty="0" smtClean="0">
                <a:sym typeface="Wingdings" pitchFamily="2" charset="2"/>
              </a:rPr>
              <a:t>Next, click </a:t>
            </a:r>
            <a:r>
              <a:rPr lang="en-CA" dirty="0" err="1" smtClean="0">
                <a:sym typeface="Wingdings" pitchFamily="2" charset="2"/>
              </a:rPr>
              <a:t>FileNewProject</a:t>
            </a:r>
            <a:endParaRPr lang="en-CA" dirty="0"/>
          </a:p>
        </p:txBody>
      </p:sp>
    </p:spTree>
    <p:extLst>
      <p:ext uri="{BB962C8B-B14F-4D97-AF65-F5344CB8AC3E}">
        <p14:creationId xmlns:p14="http://schemas.microsoft.com/office/powerpoint/2010/main" val="22378515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New Java Project Dialog Box</a:t>
            </a:r>
            <a:endParaRPr lang="en-CA"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990600" y="1450975"/>
            <a:ext cx="7543800" cy="5087194"/>
          </a:xfrm>
          <a:prstGeom prst="rect">
            <a:avLst/>
          </a:prstGeom>
        </p:spPr>
      </p:pic>
    </p:spTree>
    <p:extLst>
      <p:ext uri="{BB962C8B-B14F-4D97-AF65-F5344CB8AC3E}">
        <p14:creationId xmlns:p14="http://schemas.microsoft.com/office/powerpoint/2010/main" val="10729171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New Java Project</a:t>
            </a:r>
            <a:endParaRPr lang="en-CA" dirty="0"/>
          </a:p>
        </p:txBody>
      </p:sp>
      <p:sp>
        <p:nvSpPr>
          <p:cNvPr id="3" name="Content Placeholder 2"/>
          <p:cNvSpPr>
            <a:spLocks noGrp="1"/>
          </p:cNvSpPr>
          <p:nvPr>
            <p:ph idx="1"/>
          </p:nvPr>
        </p:nvSpPr>
        <p:spPr/>
        <p:txBody>
          <a:bodyPr>
            <a:normAutofit fontScale="85000" lnSpcReduction="10000"/>
          </a:bodyPr>
          <a:lstStyle/>
          <a:p>
            <a:r>
              <a:rPr lang="en-CA" dirty="0"/>
              <a:t>Don’t select anything other than Java as the project type(top left pane)</a:t>
            </a:r>
          </a:p>
          <a:p>
            <a:r>
              <a:rPr lang="en-CA" dirty="0"/>
              <a:t>Note the </a:t>
            </a:r>
            <a:r>
              <a:rPr lang="en-CA" b="1" dirty="0"/>
              <a:t>Project SDK</a:t>
            </a:r>
          </a:p>
          <a:p>
            <a:r>
              <a:rPr lang="en-CA" dirty="0"/>
              <a:t>SDK stands for solutions developer kit</a:t>
            </a:r>
          </a:p>
          <a:p>
            <a:r>
              <a:rPr lang="en-CA" dirty="0"/>
              <a:t>It usually refers to a folder that has the </a:t>
            </a:r>
            <a:r>
              <a:rPr lang="en-CA" b="1" dirty="0" err="1"/>
              <a:t>javac</a:t>
            </a:r>
            <a:r>
              <a:rPr lang="en-CA" dirty="0"/>
              <a:t> compiler, java interpreter and all other associated files</a:t>
            </a:r>
          </a:p>
          <a:p>
            <a:r>
              <a:rPr lang="en-CA" dirty="0"/>
              <a:t>Click Next and then select the </a:t>
            </a:r>
            <a:r>
              <a:rPr lang="en-CA" b="1" dirty="0"/>
              <a:t>Create from Project Template </a:t>
            </a:r>
            <a:r>
              <a:rPr lang="en-CA" dirty="0"/>
              <a:t>checkbox option</a:t>
            </a:r>
          </a:p>
          <a:p>
            <a:r>
              <a:rPr lang="en-CA" dirty="0"/>
              <a:t>Next comes the screen where we will have to enter a project name and a project location</a:t>
            </a:r>
          </a:p>
        </p:txBody>
      </p:sp>
    </p:spTree>
    <p:extLst>
      <p:ext uri="{BB962C8B-B14F-4D97-AF65-F5344CB8AC3E}">
        <p14:creationId xmlns:p14="http://schemas.microsoft.com/office/powerpoint/2010/main" val="3804644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Name and Location</a:t>
            </a:r>
            <a:endParaRPr lang="en-US" dirty="0"/>
          </a:p>
        </p:txBody>
      </p:sp>
      <p:sp>
        <p:nvSpPr>
          <p:cNvPr id="3" name="Content Placeholder 2"/>
          <p:cNvSpPr>
            <a:spLocks noGrp="1"/>
          </p:cNvSpPr>
          <p:nvPr>
            <p:ph idx="1"/>
          </p:nvPr>
        </p:nvSpPr>
        <p:spPr/>
        <p:txBody>
          <a:bodyPr/>
          <a:lstStyle/>
          <a:p>
            <a:r>
              <a:rPr lang="en-US" dirty="0" smtClean="0"/>
              <a:t>Call the project “</a:t>
            </a:r>
            <a:r>
              <a:rPr lang="en-US" b="1" dirty="0" err="1" smtClean="0"/>
              <a:t>prjMyFirstJavaProject</a:t>
            </a:r>
            <a:endParaRPr lang="en-US" b="1" dirty="0" smtClean="0"/>
          </a:p>
          <a:p>
            <a:r>
              <a:rPr lang="en-US" dirty="0" smtClean="0"/>
              <a:t>Set the location and paste the project name at the end of the location</a:t>
            </a:r>
          </a:p>
          <a:p>
            <a:r>
              <a:rPr lang="en-US" dirty="0" smtClean="0"/>
              <a:t>The IDE will create this folder for you</a:t>
            </a:r>
          </a:p>
          <a:p>
            <a:r>
              <a:rPr lang="en-US" dirty="0" smtClean="0"/>
              <a:t>Click </a:t>
            </a:r>
            <a:r>
              <a:rPr lang="en-US" b="1" dirty="0" smtClean="0"/>
              <a:t>Finish</a:t>
            </a:r>
          </a:p>
          <a:p>
            <a:endParaRPr lang="en-US" dirty="0"/>
          </a:p>
        </p:txBody>
      </p:sp>
    </p:spTree>
    <p:extLst>
      <p:ext uri="{BB962C8B-B14F-4D97-AF65-F5344CB8AC3E}">
        <p14:creationId xmlns:p14="http://schemas.microsoft.com/office/powerpoint/2010/main" val="24512034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Your Project </a:t>
            </a:r>
            <a:endParaRPr lang="en-CA" dirty="0"/>
          </a:p>
        </p:txBody>
      </p:sp>
      <p:pic>
        <p:nvPicPr>
          <p:cNvPr id="5" name="Content Placeholder 4"/>
          <p:cNvPicPr>
            <a:picLocks noGrp="1" noChangeAspect="1"/>
          </p:cNvPicPr>
          <p:nvPr>
            <p:ph idx="1"/>
          </p:nvPr>
        </p:nvPicPr>
        <p:blipFill>
          <a:blip r:embed="rId2"/>
          <a:stretch>
            <a:fillRect/>
          </a:stretch>
        </p:blipFill>
        <p:spPr>
          <a:xfrm>
            <a:off x="2900362" y="2258219"/>
            <a:ext cx="3343275" cy="3209925"/>
          </a:xfrm>
          <a:prstGeom prst="rect">
            <a:avLst/>
          </a:prstGeom>
        </p:spPr>
      </p:pic>
      <p:sp>
        <p:nvSpPr>
          <p:cNvPr id="6" name="Right Arrow 5"/>
          <p:cNvSpPr/>
          <p:nvPr/>
        </p:nvSpPr>
        <p:spPr>
          <a:xfrm>
            <a:off x="457200" y="1066800"/>
            <a:ext cx="2438400" cy="403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shows up here…click it to open up the project and see its contents</a:t>
            </a:r>
            <a:endParaRPr lang="en-US" dirty="0"/>
          </a:p>
        </p:txBody>
      </p:sp>
    </p:spTree>
    <p:extLst>
      <p:ext uri="{BB962C8B-B14F-4D97-AF65-F5344CB8AC3E}">
        <p14:creationId xmlns:p14="http://schemas.microsoft.com/office/powerpoint/2010/main" val="1689707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Project Workspace</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You’ll notice that project is made up of a </a:t>
            </a:r>
            <a:r>
              <a:rPr lang="en-CA" b="1" dirty="0" err="1" smtClean="0"/>
              <a:t>src</a:t>
            </a:r>
            <a:r>
              <a:rPr lang="en-CA" dirty="0" smtClean="0"/>
              <a:t> </a:t>
            </a:r>
            <a:r>
              <a:rPr lang="en-CA" dirty="0" smtClean="0"/>
              <a:t>folder as well as other folders and files</a:t>
            </a:r>
          </a:p>
          <a:p>
            <a:r>
              <a:rPr lang="en-CA" dirty="0" smtClean="0"/>
              <a:t>The </a:t>
            </a:r>
            <a:r>
              <a:rPr lang="en-CA" dirty="0" err="1" smtClean="0">
                <a:solidFill>
                  <a:schemeClr val="accent1">
                    <a:lumMod val="75000"/>
                  </a:schemeClr>
                </a:solidFill>
              </a:rPr>
              <a:t>src</a:t>
            </a:r>
            <a:r>
              <a:rPr lang="en-CA" dirty="0" smtClean="0">
                <a:solidFill>
                  <a:schemeClr val="accent1">
                    <a:lumMod val="75000"/>
                  </a:schemeClr>
                </a:solidFill>
              </a:rPr>
              <a:t> </a:t>
            </a:r>
            <a:r>
              <a:rPr lang="en-CA" dirty="0" smtClean="0"/>
              <a:t>folder will contain your </a:t>
            </a:r>
            <a:r>
              <a:rPr lang="en-CA" b="1" dirty="0" smtClean="0"/>
              <a:t>source files and default package folder</a:t>
            </a:r>
            <a:r>
              <a:rPr lang="en-CA" dirty="0" smtClean="0"/>
              <a:t>.</a:t>
            </a:r>
            <a:endParaRPr lang="en-CA" dirty="0" smtClean="0"/>
          </a:p>
          <a:p>
            <a:r>
              <a:rPr lang="en-CA" dirty="0" smtClean="0"/>
              <a:t>The other folder contains all the java related </a:t>
            </a:r>
            <a:r>
              <a:rPr lang="en-CA" dirty="0" smtClean="0">
                <a:solidFill>
                  <a:schemeClr val="accent1">
                    <a:lumMod val="75000"/>
                  </a:schemeClr>
                </a:solidFill>
              </a:rPr>
              <a:t>library files </a:t>
            </a:r>
            <a:r>
              <a:rPr lang="en-CA" dirty="0" smtClean="0"/>
              <a:t>you need to create a java program.</a:t>
            </a:r>
          </a:p>
          <a:p>
            <a:r>
              <a:rPr lang="en-CA" dirty="0"/>
              <a:t>Only concern yourself with </a:t>
            </a:r>
            <a:r>
              <a:rPr lang="en-CA" b="1" dirty="0" err="1"/>
              <a:t>src</a:t>
            </a:r>
            <a:r>
              <a:rPr lang="en-CA" b="1" dirty="0"/>
              <a:t> and the package folder</a:t>
            </a:r>
            <a:r>
              <a:rPr lang="en-CA" dirty="0"/>
              <a:t>.</a:t>
            </a:r>
          </a:p>
          <a:p>
            <a:r>
              <a:rPr lang="en-CA" dirty="0"/>
              <a:t>Right click package folder, then select </a:t>
            </a:r>
            <a:r>
              <a:rPr lang="en-CA" b="1" dirty="0" err="1"/>
              <a:t>New</a:t>
            </a:r>
            <a:r>
              <a:rPr lang="en-CA" dirty="0" err="1">
                <a:sym typeface="Wingdings" panose="05000000000000000000" pitchFamily="2" charset="2"/>
              </a:rPr>
              <a:t></a:t>
            </a:r>
            <a:r>
              <a:rPr lang="en-CA" b="1" dirty="0" err="1"/>
              <a:t>Class</a:t>
            </a:r>
            <a:r>
              <a:rPr lang="en-CA" dirty="0"/>
              <a:t>.</a:t>
            </a:r>
          </a:p>
        </p:txBody>
      </p:sp>
    </p:spTree>
    <p:extLst>
      <p:ext uri="{BB962C8B-B14F-4D97-AF65-F5344CB8AC3E}">
        <p14:creationId xmlns:p14="http://schemas.microsoft.com/office/powerpoint/2010/main" val="4326053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800600" y="2844006"/>
            <a:ext cx="3600450" cy="2038350"/>
          </a:xfrm>
          <a:prstGeom prst="rect">
            <a:avLst/>
          </a:prstGeom>
        </p:spPr>
      </p:pic>
      <p:sp>
        <p:nvSpPr>
          <p:cNvPr id="2" name="Title 1"/>
          <p:cNvSpPr>
            <a:spLocks noGrp="1"/>
          </p:cNvSpPr>
          <p:nvPr>
            <p:ph type="title"/>
          </p:nvPr>
        </p:nvSpPr>
        <p:spPr/>
        <p:txBody>
          <a:bodyPr/>
          <a:lstStyle/>
          <a:p>
            <a:r>
              <a:rPr lang="en-CA" dirty="0" smtClean="0"/>
              <a:t>The New Java Class Dialog Box</a:t>
            </a:r>
            <a:endParaRPr lang="en-CA" dirty="0"/>
          </a:p>
        </p:txBody>
      </p:sp>
      <p:sp>
        <p:nvSpPr>
          <p:cNvPr id="3" name="Content Placeholder 2"/>
          <p:cNvSpPr>
            <a:spLocks noGrp="1"/>
          </p:cNvSpPr>
          <p:nvPr>
            <p:ph idx="1"/>
          </p:nvPr>
        </p:nvSpPr>
        <p:spPr/>
        <p:txBody>
          <a:bodyPr>
            <a:normAutofit lnSpcReduction="10000"/>
          </a:bodyPr>
          <a:lstStyle/>
          <a:p>
            <a:r>
              <a:rPr lang="en-US" dirty="0" smtClean="0"/>
              <a:t>Provide a name for your class</a:t>
            </a:r>
          </a:p>
          <a:p>
            <a:r>
              <a:rPr lang="en-US" dirty="0" smtClean="0"/>
              <a:t>All java programs are made up classes</a:t>
            </a:r>
          </a:p>
          <a:p>
            <a:r>
              <a:rPr lang="en-US" dirty="0" smtClean="0"/>
              <a:t>Every program must ha</a:t>
            </a:r>
            <a:r>
              <a:rPr lang="en-US" dirty="0" smtClean="0">
                <a:solidFill>
                  <a:srgbClr val="FFFF00"/>
                </a:solidFill>
              </a:rPr>
              <a:t>ve at least one</a:t>
            </a:r>
          </a:p>
          <a:p>
            <a:r>
              <a:rPr lang="en-US" dirty="0" smtClean="0"/>
              <a:t>Call this class </a:t>
            </a:r>
            <a:r>
              <a:rPr lang="en-US" b="1" dirty="0" smtClean="0"/>
              <a:t>sample</a:t>
            </a:r>
          </a:p>
          <a:p>
            <a:r>
              <a:rPr lang="en-US" dirty="0" smtClean="0"/>
              <a:t>Hit</a:t>
            </a:r>
            <a:r>
              <a:rPr lang="en-US" b="1" dirty="0" smtClean="0"/>
              <a:t> Enter</a:t>
            </a:r>
          </a:p>
          <a:p>
            <a:r>
              <a:rPr lang="en-US" dirty="0" smtClean="0"/>
              <a:t>Note the source file app</a:t>
            </a:r>
            <a:r>
              <a:rPr lang="en-US" dirty="0" smtClean="0">
                <a:solidFill>
                  <a:srgbClr val="FFFF00"/>
                </a:solidFill>
              </a:rPr>
              <a:t>ears in the </a:t>
            </a:r>
            <a:r>
              <a:rPr lang="en-US" dirty="0" err="1" smtClean="0">
                <a:solidFill>
                  <a:srgbClr val="FFFF00"/>
                </a:solidFill>
              </a:rPr>
              <a:t>src</a:t>
            </a:r>
            <a:r>
              <a:rPr lang="en-US" dirty="0" smtClean="0">
                <a:solidFill>
                  <a:srgbClr val="FFFF00"/>
                </a:solidFill>
              </a:rPr>
              <a:t> folder</a:t>
            </a:r>
          </a:p>
          <a:p>
            <a:r>
              <a:rPr lang="en-US" dirty="0" smtClean="0"/>
              <a:t>Make sure the source file is selected and note the default code</a:t>
            </a:r>
            <a:endParaRPr lang="en-US" dirty="0"/>
          </a:p>
        </p:txBody>
      </p:sp>
    </p:spTree>
    <p:extLst>
      <p:ext uri="{BB962C8B-B14F-4D97-AF65-F5344CB8AC3E}">
        <p14:creationId xmlns:p14="http://schemas.microsoft.com/office/powerpoint/2010/main" val="32827229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Settings</a:t>
            </a:r>
            <a:endParaRPr lang="en-CA" dirty="0"/>
          </a:p>
        </p:txBody>
      </p:sp>
      <p:sp>
        <p:nvSpPr>
          <p:cNvPr id="3" name="Content Placeholder 2"/>
          <p:cNvSpPr>
            <a:spLocks noGrp="1"/>
          </p:cNvSpPr>
          <p:nvPr>
            <p:ph idx="1"/>
          </p:nvPr>
        </p:nvSpPr>
        <p:spPr/>
        <p:txBody>
          <a:bodyPr>
            <a:normAutofit fontScale="85000" lnSpcReduction="10000"/>
          </a:bodyPr>
          <a:lstStyle/>
          <a:p>
            <a:r>
              <a:rPr lang="en-CA" dirty="0" smtClean="0"/>
              <a:t>All java programs start off by running a </a:t>
            </a:r>
            <a:r>
              <a:rPr lang="en-CA" i="1" dirty="0" smtClean="0"/>
              <a:t>main</a:t>
            </a:r>
            <a:r>
              <a:rPr lang="en-CA" i="1" dirty="0" smtClean="0"/>
              <a:t> </a:t>
            </a:r>
            <a:r>
              <a:rPr lang="en-CA" i="1" dirty="0" smtClean="0"/>
              <a:t>method</a:t>
            </a:r>
            <a:r>
              <a:rPr lang="en-CA" dirty="0" smtClean="0"/>
              <a:t>. </a:t>
            </a:r>
          </a:p>
          <a:p>
            <a:r>
              <a:rPr lang="en-CA" dirty="0" smtClean="0"/>
              <a:t>This method is found in a class. </a:t>
            </a:r>
          </a:p>
          <a:p>
            <a:r>
              <a:rPr lang="en-CA" dirty="0" smtClean="0"/>
              <a:t>Classes are containers for </a:t>
            </a:r>
            <a:r>
              <a:rPr lang="en-CA" dirty="0" smtClean="0"/>
              <a:t>methods (functions) and variables.</a:t>
            </a:r>
            <a:endParaRPr lang="en-CA" dirty="0" smtClean="0"/>
          </a:p>
          <a:p>
            <a:r>
              <a:rPr lang="en-CA" dirty="0" smtClean="0"/>
              <a:t>Your project only need one of these functions, unless of course you want to start off a program from another class in the same project.</a:t>
            </a:r>
          </a:p>
          <a:p>
            <a:r>
              <a:rPr lang="en-CA" dirty="0" smtClean="0"/>
              <a:t>Let’s give this class the name </a:t>
            </a:r>
            <a:r>
              <a:rPr lang="en-CA" b="1" dirty="0" smtClean="0"/>
              <a:t>sample</a:t>
            </a:r>
            <a:r>
              <a:rPr lang="en-CA" dirty="0" smtClean="0"/>
              <a:t>.</a:t>
            </a:r>
          </a:p>
          <a:p>
            <a:r>
              <a:rPr lang="en-CA" dirty="0" smtClean="0"/>
              <a:t>Add the main method (as illustrated in the next slide)</a:t>
            </a:r>
            <a:endParaRPr lang="en-CA" dirty="0"/>
          </a:p>
        </p:txBody>
      </p:sp>
    </p:spTree>
    <p:extLst>
      <p:ext uri="{BB962C8B-B14F-4D97-AF65-F5344CB8AC3E}">
        <p14:creationId xmlns:p14="http://schemas.microsoft.com/office/powerpoint/2010/main" val="21334544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Code Analysis</a:t>
            </a:r>
            <a:endParaRPr lang="en-CA" dirty="0"/>
          </a:p>
        </p:txBody>
      </p:sp>
      <p:sp>
        <p:nvSpPr>
          <p:cNvPr id="4" name="TextBox 3"/>
          <p:cNvSpPr txBox="1"/>
          <p:nvPr/>
        </p:nvSpPr>
        <p:spPr>
          <a:xfrm>
            <a:off x="533400" y="1752600"/>
            <a:ext cx="7696200" cy="2585323"/>
          </a:xfrm>
          <a:prstGeom prst="rect">
            <a:avLst/>
          </a:prstGeom>
          <a:noFill/>
        </p:spPr>
        <p:txBody>
          <a:bodyPr wrap="square" rtlCol="0">
            <a:spAutoFit/>
          </a:bodyPr>
          <a:lstStyle/>
          <a:p>
            <a:r>
              <a:rPr lang="en-CA" b="1" dirty="0" smtClean="0"/>
              <a:t>pa</a:t>
            </a:r>
            <a:r>
              <a:rPr lang="en-CA" b="1" dirty="0" smtClean="0"/>
              <a:t>ckage </a:t>
            </a:r>
            <a:r>
              <a:rPr lang="en-CA" b="1" dirty="0" err="1"/>
              <a:t>com.company</a:t>
            </a:r>
            <a:r>
              <a:rPr lang="en-CA" b="1" dirty="0"/>
              <a:t>;</a:t>
            </a:r>
          </a:p>
          <a:p>
            <a:r>
              <a:rPr lang="en-CA" b="1" dirty="0" smtClean="0"/>
              <a:t>public </a:t>
            </a:r>
            <a:r>
              <a:rPr lang="en-CA" b="1" dirty="0"/>
              <a:t>class sample {</a:t>
            </a:r>
          </a:p>
          <a:p>
            <a:endParaRPr lang="en-CA" dirty="0"/>
          </a:p>
          <a:p>
            <a:r>
              <a:rPr lang="en-CA" b="1" dirty="0" smtClean="0"/>
              <a:t>	</a:t>
            </a:r>
            <a:r>
              <a:rPr lang="en-CA" b="1" dirty="0" smtClean="0"/>
              <a:t>public static void main(String[] </a:t>
            </a:r>
            <a:r>
              <a:rPr lang="en-CA" b="1" dirty="0" err="1" smtClean="0"/>
              <a:t>args</a:t>
            </a:r>
            <a:r>
              <a:rPr lang="en-CA" b="1" dirty="0" smtClean="0"/>
              <a:t>) {</a:t>
            </a:r>
          </a:p>
          <a:p>
            <a:r>
              <a:rPr lang="en-CA" b="1" dirty="0"/>
              <a:t>	</a:t>
            </a:r>
            <a:endParaRPr lang="en-CA" b="1" dirty="0" smtClean="0"/>
          </a:p>
          <a:p>
            <a:r>
              <a:rPr lang="en-CA" b="1" dirty="0"/>
              <a:t>	</a:t>
            </a:r>
            <a:r>
              <a:rPr lang="en-CA" b="1" dirty="0" smtClean="0"/>
              <a:t>}</a:t>
            </a:r>
            <a:endParaRPr lang="en-CA" dirty="0"/>
          </a:p>
          <a:p>
            <a:r>
              <a:rPr lang="en-US" b="1" dirty="0" smtClean="0"/>
              <a:t>	</a:t>
            </a:r>
          </a:p>
          <a:p>
            <a:endParaRPr lang="en-CA" dirty="0"/>
          </a:p>
          <a:p>
            <a:r>
              <a:rPr lang="en-CA" dirty="0"/>
              <a:t>}</a:t>
            </a:r>
          </a:p>
        </p:txBody>
      </p:sp>
    </p:spTree>
    <p:extLst>
      <p:ext uri="{BB962C8B-B14F-4D97-AF65-F5344CB8AC3E}">
        <p14:creationId xmlns:p14="http://schemas.microsoft.com/office/powerpoint/2010/main" val="25704013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Configuration</a:t>
            </a:r>
            <a:endParaRPr lang="en-US" dirty="0"/>
          </a:p>
        </p:txBody>
      </p:sp>
      <p:sp>
        <p:nvSpPr>
          <p:cNvPr id="3" name="Content Placeholder 2"/>
          <p:cNvSpPr>
            <a:spLocks noGrp="1"/>
          </p:cNvSpPr>
          <p:nvPr>
            <p:ph idx="1"/>
          </p:nvPr>
        </p:nvSpPr>
        <p:spPr/>
        <p:txBody>
          <a:bodyPr/>
          <a:lstStyle/>
          <a:p>
            <a:r>
              <a:rPr lang="en-US" dirty="0" smtClean="0"/>
              <a:t>Next we will need to tell our IDE where our main method is</a:t>
            </a:r>
          </a:p>
          <a:p>
            <a:r>
              <a:rPr lang="en-US" dirty="0"/>
              <a:t>To do this click on </a:t>
            </a:r>
            <a:r>
              <a:rPr lang="en-US" b="1" dirty="0" err="1"/>
              <a:t>Run</a:t>
            </a:r>
            <a:r>
              <a:rPr lang="en-US" b="1" dirty="0" err="1">
                <a:sym typeface="Wingdings" panose="05000000000000000000" pitchFamily="2" charset="2"/>
              </a:rPr>
              <a:t>Run</a:t>
            </a:r>
            <a:r>
              <a:rPr lang="en-US" b="1" dirty="0">
                <a:sym typeface="Wingdings" panose="05000000000000000000" pitchFamily="2" charset="2"/>
              </a:rPr>
              <a:t> </a:t>
            </a:r>
            <a:r>
              <a:rPr lang="en-US" dirty="0">
                <a:sym typeface="Wingdings" panose="05000000000000000000" pitchFamily="2" charset="2"/>
              </a:rPr>
              <a:t>or right click the class and select </a:t>
            </a:r>
            <a:r>
              <a:rPr lang="en-US" b="1" dirty="0">
                <a:sym typeface="Wingdings" panose="05000000000000000000" pitchFamily="2" charset="2"/>
              </a:rPr>
              <a:t>Run ‘</a:t>
            </a:r>
            <a:r>
              <a:rPr lang="en-US" b="1" dirty="0" err="1">
                <a:sym typeface="Wingdings" panose="05000000000000000000" pitchFamily="2" charset="2"/>
              </a:rPr>
              <a:t>sample.main</a:t>
            </a:r>
            <a:r>
              <a:rPr lang="en-US" b="1" dirty="0">
                <a:sym typeface="Wingdings" panose="05000000000000000000" pitchFamily="2" charset="2"/>
              </a:rPr>
              <a:t>()’</a:t>
            </a:r>
          </a:p>
          <a:p>
            <a:r>
              <a:rPr lang="en-US" dirty="0">
                <a:sym typeface="Wingdings" panose="05000000000000000000" pitchFamily="2" charset="2"/>
              </a:rPr>
              <a:t>Depending on what you selected you may then use the dialog box and its options to indicate which class to run (remember the class must have a main method)</a:t>
            </a:r>
            <a:endParaRPr lang="en-US" dirty="0"/>
          </a:p>
        </p:txBody>
      </p:sp>
    </p:spTree>
    <p:extLst>
      <p:ext uri="{BB962C8B-B14F-4D97-AF65-F5344CB8AC3E}">
        <p14:creationId xmlns:p14="http://schemas.microsoft.com/office/powerpoint/2010/main" val="241791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a:t>Simple Java Program</a:t>
            </a:r>
            <a:br>
              <a:rPr lang="en-CA" b="1" dirty="0"/>
            </a:br>
            <a:endParaRPr lang="en-CA" dirty="0"/>
          </a:p>
        </p:txBody>
      </p:sp>
      <p:sp>
        <p:nvSpPr>
          <p:cNvPr id="3" name="Content Placeholder 2"/>
          <p:cNvSpPr>
            <a:spLocks noGrp="1"/>
          </p:cNvSpPr>
          <p:nvPr>
            <p:ph idx="1"/>
          </p:nvPr>
        </p:nvSpPr>
        <p:spPr/>
        <p:txBody>
          <a:bodyPr>
            <a:normAutofit lnSpcReduction="10000"/>
          </a:bodyPr>
          <a:lstStyle/>
          <a:p>
            <a:r>
              <a:rPr lang="en-US" dirty="0"/>
              <a:t>Here is an example Java program. It is about as small as a Java program can be. When it runs, it </a:t>
            </a:r>
            <a:r>
              <a:rPr lang="en-US" dirty="0" smtClean="0"/>
              <a:t>writes </a:t>
            </a:r>
            <a:r>
              <a:rPr lang="en-US" dirty="0" smtClean="0">
                <a:solidFill>
                  <a:srgbClr val="FF0000"/>
                </a:solidFill>
              </a:rPr>
              <a:t>Hello World! </a:t>
            </a:r>
            <a:r>
              <a:rPr lang="en-US" dirty="0"/>
              <a:t>on the computer monitor</a:t>
            </a:r>
            <a:r>
              <a:rPr lang="en-US" dirty="0" smtClean="0"/>
              <a:t>.</a:t>
            </a:r>
          </a:p>
          <a:p>
            <a:pPr marL="0" indent="0">
              <a:buNone/>
            </a:pPr>
            <a:r>
              <a:rPr lang="en-CA" dirty="0">
                <a:solidFill>
                  <a:schemeClr val="tx2">
                    <a:lumMod val="60000"/>
                    <a:lumOff val="40000"/>
                  </a:schemeClr>
                </a:solidFill>
              </a:rPr>
              <a:t>class Hello { </a:t>
            </a:r>
            <a:endParaRPr lang="en-CA" dirty="0" smtClean="0">
              <a:solidFill>
                <a:schemeClr val="tx2">
                  <a:lumMod val="60000"/>
                  <a:lumOff val="40000"/>
                </a:schemeClr>
              </a:solidFill>
            </a:endParaRPr>
          </a:p>
          <a:p>
            <a:pPr marL="0" indent="0">
              <a:buNone/>
            </a:pPr>
            <a:r>
              <a:rPr lang="en-CA" dirty="0" smtClean="0">
                <a:solidFill>
                  <a:schemeClr val="tx2">
                    <a:lumMod val="60000"/>
                    <a:lumOff val="40000"/>
                  </a:schemeClr>
                </a:solidFill>
              </a:rPr>
              <a:t>	public </a:t>
            </a:r>
            <a:r>
              <a:rPr lang="en-CA" dirty="0">
                <a:solidFill>
                  <a:schemeClr val="tx2">
                    <a:lumMod val="60000"/>
                    <a:lumOff val="40000"/>
                  </a:schemeClr>
                </a:solidFill>
              </a:rPr>
              <a:t>static void main ( String[] </a:t>
            </a:r>
            <a:r>
              <a:rPr lang="en-CA" dirty="0" err="1">
                <a:solidFill>
                  <a:schemeClr val="tx2">
                    <a:lumMod val="60000"/>
                    <a:lumOff val="40000"/>
                  </a:schemeClr>
                </a:solidFill>
              </a:rPr>
              <a:t>args</a:t>
            </a:r>
            <a:r>
              <a:rPr lang="en-CA" dirty="0">
                <a:solidFill>
                  <a:schemeClr val="tx2">
                    <a:lumMod val="60000"/>
                    <a:lumOff val="40000"/>
                  </a:schemeClr>
                </a:solidFill>
              </a:rPr>
              <a:t> ) { </a:t>
            </a:r>
            <a:r>
              <a:rPr lang="en-CA" dirty="0" smtClean="0">
                <a:solidFill>
                  <a:schemeClr val="tx2">
                    <a:lumMod val="60000"/>
                    <a:lumOff val="40000"/>
                  </a:schemeClr>
                </a:solidFill>
              </a:rPr>
              <a:t>		</a:t>
            </a:r>
            <a:r>
              <a:rPr lang="en-CA" dirty="0" err="1" smtClean="0">
                <a:solidFill>
                  <a:schemeClr val="tx2">
                    <a:lumMod val="60000"/>
                    <a:lumOff val="40000"/>
                  </a:schemeClr>
                </a:solidFill>
              </a:rPr>
              <a:t>System.out.println</a:t>
            </a:r>
            <a:r>
              <a:rPr lang="en-CA" dirty="0">
                <a:solidFill>
                  <a:schemeClr val="tx2">
                    <a:lumMod val="60000"/>
                    <a:lumOff val="40000"/>
                  </a:schemeClr>
                </a:solidFill>
              </a:rPr>
              <a:t>("Hello World!"); </a:t>
            </a:r>
            <a:endParaRPr lang="en-CA" dirty="0" smtClean="0">
              <a:solidFill>
                <a:schemeClr val="tx2">
                  <a:lumMod val="60000"/>
                  <a:lumOff val="40000"/>
                </a:schemeClr>
              </a:solidFill>
            </a:endParaRPr>
          </a:p>
          <a:p>
            <a:pPr marL="0" indent="0">
              <a:buNone/>
            </a:pPr>
            <a:r>
              <a:rPr lang="en-CA" dirty="0">
                <a:solidFill>
                  <a:schemeClr val="tx2">
                    <a:lumMod val="60000"/>
                    <a:lumOff val="40000"/>
                  </a:schemeClr>
                </a:solidFill>
              </a:rPr>
              <a:t>	</a:t>
            </a:r>
            <a:r>
              <a:rPr lang="en-CA" dirty="0" smtClean="0">
                <a:solidFill>
                  <a:schemeClr val="tx2">
                    <a:lumMod val="60000"/>
                    <a:lumOff val="40000"/>
                  </a:schemeClr>
                </a:solidFill>
              </a:rPr>
              <a:t>} </a:t>
            </a:r>
          </a:p>
          <a:p>
            <a:pPr marL="0" indent="0">
              <a:buNone/>
            </a:pPr>
            <a:r>
              <a:rPr lang="en-CA" dirty="0" smtClean="0">
                <a:solidFill>
                  <a:schemeClr val="tx2">
                    <a:lumMod val="60000"/>
                    <a:lumOff val="40000"/>
                  </a:schemeClr>
                </a:solidFill>
              </a:rPr>
              <a:t>} </a:t>
            </a:r>
            <a:endParaRPr lang="en-CA" dirty="0">
              <a:solidFill>
                <a:schemeClr val="tx2">
                  <a:lumMod val="60000"/>
                  <a:lumOff val="40000"/>
                </a:schemeClr>
              </a:solidFill>
            </a:endParaRPr>
          </a:p>
        </p:txBody>
      </p:sp>
    </p:spTree>
    <p:extLst>
      <p:ext uri="{BB962C8B-B14F-4D97-AF65-F5344CB8AC3E}">
        <p14:creationId xmlns:p14="http://schemas.microsoft.com/office/powerpoint/2010/main" val="69033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Code Analysis</a:t>
            </a:r>
            <a:endParaRPr lang="en-CA" dirty="0"/>
          </a:p>
        </p:txBody>
      </p:sp>
      <p:sp>
        <p:nvSpPr>
          <p:cNvPr id="3" name="Content Placeholder 2"/>
          <p:cNvSpPr>
            <a:spLocks noGrp="1"/>
          </p:cNvSpPr>
          <p:nvPr>
            <p:ph idx="1"/>
          </p:nvPr>
        </p:nvSpPr>
        <p:spPr/>
        <p:txBody>
          <a:bodyPr>
            <a:normAutofit/>
          </a:bodyPr>
          <a:lstStyle/>
          <a:p>
            <a:r>
              <a:rPr lang="en-CA" dirty="0" smtClean="0"/>
              <a:t>The class name “sample” matches the file name exactly.</a:t>
            </a:r>
          </a:p>
          <a:p>
            <a:r>
              <a:rPr lang="en-CA" dirty="0" smtClean="0"/>
              <a:t>The source file ends in </a:t>
            </a:r>
            <a:r>
              <a:rPr lang="en-CA" b="1" dirty="0" smtClean="0"/>
              <a:t>.java</a:t>
            </a:r>
            <a:endParaRPr lang="en-CA" b="1" dirty="0" smtClean="0"/>
          </a:p>
          <a:p>
            <a:r>
              <a:rPr lang="en-CA" dirty="0" smtClean="0"/>
              <a:t>Finally the most important part at this time is the </a:t>
            </a:r>
            <a:r>
              <a:rPr lang="en-CA" i="1" dirty="0" smtClean="0"/>
              <a:t>main method</a:t>
            </a:r>
            <a:r>
              <a:rPr lang="en-CA" dirty="0" smtClean="0"/>
              <a:t>. This is where we start our program. It’s the function that gets called by the </a:t>
            </a:r>
            <a:r>
              <a:rPr lang="en-CA" b="1" dirty="0" err="1" smtClean="0"/>
              <a:t>jre</a:t>
            </a:r>
            <a:r>
              <a:rPr lang="en-CA" dirty="0" smtClean="0"/>
              <a:t> when we run our program.</a:t>
            </a:r>
          </a:p>
        </p:txBody>
      </p:sp>
    </p:spTree>
    <p:extLst>
      <p:ext uri="{BB962C8B-B14F-4D97-AF65-F5344CB8AC3E}">
        <p14:creationId xmlns:p14="http://schemas.microsoft.com/office/powerpoint/2010/main" val="17968842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Hello World!</a:t>
            </a:r>
            <a:endParaRPr lang="en-CA" dirty="0"/>
          </a:p>
        </p:txBody>
      </p:sp>
      <p:sp>
        <p:nvSpPr>
          <p:cNvPr id="3" name="Content Placeholder 2"/>
          <p:cNvSpPr>
            <a:spLocks noGrp="1"/>
          </p:cNvSpPr>
          <p:nvPr>
            <p:ph idx="1"/>
          </p:nvPr>
        </p:nvSpPr>
        <p:spPr/>
        <p:txBody>
          <a:bodyPr/>
          <a:lstStyle/>
          <a:p>
            <a:r>
              <a:rPr lang="en-CA" dirty="0" smtClean="0"/>
              <a:t>Let’s write our </a:t>
            </a:r>
            <a:r>
              <a:rPr lang="en-CA" dirty="0" smtClean="0">
                <a:solidFill>
                  <a:schemeClr val="accent1">
                    <a:lumMod val="75000"/>
                  </a:schemeClr>
                </a:solidFill>
              </a:rPr>
              <a:t>Hello World! </a:t>
            </a:r>
            <a:r>
              <a:rPr lang="en-CA" dirty="0" smtClean="0"/>
              <a:t>Program.</a:t>
            </a:r>
          </a:p>
          <a:p>
            <a:r>
              <a:rPr lang="en-CA" dirty="0" smtClean="0"/>
              <a:t>Add the following  to your code’s main </a:t>
            </a:r>
            <a:r>
              <a:rPr lang="en-CA" dirty="0" smtClean="0">
                <a:solidFill>
                  <a:schemeClr val="accent1">
                    <a:lumMod val="75000"/>
                  </a:schemeClr>
                </a:solidFill>
              </a:rPr>
              <a:t>function</a:t>
            </a:r>
            <a:r>
              <a:rPr lang="en-CA" dirty="0" smtClean="0"/>
              <a:t> (sometimes called </a:t>
            </a:r>
            <a:r>
              <a:rPr lang="en-CA" dirty="0" smtClean="0">
                <a:solidFill>
                  <a:schemeClr val="accent1">
                    <a:lumMod val="75000"/>
                  </a:schemeClr>
                </a:solidFill>
              </a:rPr>
              <a:t>method</a:t>
            </a:r>
            <a:r>
              <a:rPr lang="en-CA" dirty="0" smtClean="0"/>
              <a:t>):</a:t>
            </a:r>
            <a:endParaRPr lang="en-CA" dirty="0" smtClean="0"/>
          </a:p>
          <a:p>
            <a:pPr marL="0" indent="0">
              <a:buNone/>
            </a:pPr>
            <a:r>
              <a:rPr lang="en-CA" b="1" dirty="0" err="1"/>
              <a:t>System.</a:t>
            </a:r>
            <a:r>
              <a:rPr lang="en-CA" b="1" i="1" dirty="0" err="1"/>
              <a:t>out.println</a:t>
            </a:r>
            <a:r>
              <a:rPr lang="en-CA" b="1" i="1" dirty="0"/>
              <a:t>("Hello World</a:t>
            </a:r>
            <a:r>
              <a:rPr lang="en-CA" b="1" i="1" dirty="0" smtClean="0"/>
              <a:t>!");</a:t>
            </a:r>
          </a:p>
          <a:p>
            <a:pPr marL="0" indent="0">
              <a:buNone/>
            </a:pPr>
            <a:r>
              <a:rPr lang="en-CA" b="1" i="1" dirty="0" smtClean="0">
                <a:solidFill>
                  <a:schemeClr val="accent1">
                    <a:lumMod val="60000"/>
                    <a:lumOff val="40000"/>
                  </a:schemeClr>
                </a:solidFill>
              </a:rPr>
              <a:t>Note the output window and the results of your program!!</a:t>
            </a:r>
          </a:p>
          <a:p>
            <a:pPr marL="0" indent="0">
              <a:buNone/>
            </a:pPr>
            <a:endParaRPr lang="en-CA" b="1" i="1" dirty="0"/>
          </a:p>
          <a:p>
            <a:endParaRPr lang="en-CA" dirty="0"/>
          </a:p>
        </p:txBody>
      </p:sp>
    </p:spTree>
    <p:extLst>
      <p:ext uri="{BB962C8B-B14F-4D97-AF65-F5344CB8AC3E}">
        <p14:creationId xmlns:p14="http://schemas.microsoft.com/office/powerpoint/2010/main" val="9092600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400"/>
            <a:ext cx="8229600" cy="1143000"/>
          </a:xfrm>
        </p:spPr>
        <p:txBody>
          <a:bodyPr/>
          <a:lstStyle/>
          <a:p>
            <a:r>
              <a:rPr lang="en-CA" dirty="0" smtClean="0"/>
              <a:t>Run Your Program</a:t>
            </a:r>
            <a:endParaRPr lang="en-CA" dirty="0"/>
          </a:p>
        </p:txBody>
      </p:sp>
      <p:sp>
        <p:nvSpPr>
          <p:cNvPr id="3" name="Content Placeholder 2"/>
          <p:cNvSpPr>
            <a:spLocks noGrp="1"/>
          </p:cNvSpPr>
          <p:nvPr>
            <p:ph idx="1"/>
          </p:nvPr>
        </p:nvSpPr>
        <p:spPr>
          <a:xfrm>
            <a:off x="457199" y="1030604"/>
            <a:ext cx="8229600" cy="4525963"/>
          </a:xfrm>
        </p:spPr>
        <p:txBody>
          <a:bodyPr/>
          <a:lstStyle/>
          <a:p>
            <a:r>
              <a:rPr lang="en-CA" dirty="0" smtClean="0"/>
              <a:t>On your toolbar there should be an icon that looks like a green arrow.</a:t>
            </a:r>
          </a:p>
          <a:p>
            <a:r>
              <a:rPr lang="en-CA" dirty="0" smtClean="0"/>
              <a:t>Press it to run your code.</a:t>
            </a:r>
          </a:p>
        </p:txBody>
      </p:sp>
      <p:pic>
        <p:nvPicPr>
          <p:cNvPr id="5" name="Picture 4"/>
          <p:cNvPicPr>
            <a:picLocks noChangeAspect="1"/>
          </p:cNvPicPr>
          <p:nvPr/>
        </p:nvPicPr>
        <p:blipFill>
          <a:blip r:embed="rId2"/>
          <a:stretch>
            <a:fillRect/>
          </a:stretch>
        </p:blipFill>
        <p:spPr>
          <a:xfrm>
            <a:off x="33336" y="3429000"/>
            <a:ext cx="9077325" cy="3000375"/>
          </a:xfrm>
          <a:prstGeom prst="rect">
            <a:avLst/>
          </a:prstGeom>
        </p:spPr>
      </p:pic>
      <p:cxnSp>
        <p:nvCxnSpPr>
          <p:cNvPr id="7" name="Straight Arrow Connector 6"/>
          <p:cNvCxnSpPr/>
          <p:nvPr/>
        </p:nvCxnSpPr>
        <p:spPr>
          <a:xfrm>
            <a:off x="5029200" y="2438400"/>
            <a:ext cx="2845592" cy="129540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44376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Output</a:t>
            </a:r>
            <a:endParaRPr lang="en-CA" dirty="0"/>
          </a:p>
        </p:txBody>
      </p:sp>
      <p:sp>
        <p:nvSpPr>
          <p:cNvPr id="3" name="Content Placeholder 2"/>
          <p:cNvSpPr>
            <a:spLocks noGrp="1"/>
          </p:cNvSpPr>
          <p:nvPr>
            <p:ph idx="1"/>
          </p:nvPr>
        </p:nvSpPr>
        <p:spPr/>
        <p:txBody>
          <a:bodyPr>
            <a:normAutofit lnSpcReduction="10000"/>
          </a:bodyPr>
          <a:lstStyle/>
          <a:p>
            <a:r>
              <a:rPr lang="en-CA" dirty="0" smtClean="0"/>
              <a:t>Your output will display in the Console window located at the bottom of the IDE</a:t>
            </a:r>
          </a:p>
          <a:p>
            <a:endParaRPr lang="en-CA" dirty="0"/>
          </a:p>
          <a:p>
            <a:endParaRPr lang="en-CA" dirty="0" smtClean="0"/>
          </a:p>
          <a:p>
            <a:endParaRPr lang="en-CA" dirty="0" smtClean="0"/>
          </a:p>
          <a:p>
            <a:r>
              <a:rPr lang="en-CA" dirty="0" smtClean="0"/>
              <a:t>Any problems will display in the same area</a:t>
            </a:r>
          </a:p>
          <a:p>
            <a:r>
              <a:rPr lang="en-CA" dirty="0" smtClean="0"/>
              <a:t>Force a </a:t>
            </a:r>
            <a:r>
              <a:rPr lang="en-CA" b="1" dirty="0" smtClean="0"/>
              <a:t>syntax</a:t>
            </a:r>
            <a:r>
              <a:rPr lang="en-CA" dirty="0" smtClean="0"/>
              <a:t> error and re-run your program</a:t>
            </a:r>
          </a:p>
          <a:p>
            <a:r>
              <a:rPr lang="en-CA" dirty="0" smtClean="0"/>
              <a:t>Note the errors</a:t>
            </a:r>
            <a:endParaRPr lang="en-CA" dirty="0"/>
          </a:p>
        </p:txBody>
      </p:sp>
      <p:pic>
        <p:nvPicPr>
          <p:cNvPr id="5" name="Picture 4"/>
          <p:cNvPicPr>
            <a:picLocks noChangeAspect="1"/>
          </p:cNvPicPr>
          <p:nvPr/>
        </p:nvPicPr>
        <p:blipFill>
          <a:blip r:embed="rId2"/>
          <a:stretch>
            <a:fillRect/>
          </a:stretch>
        </p:blipFill>
        <p:spPr>
          <a:xfrm>
            <a:off x="2328862" y="2433637"/>
            <a:ext cx="4486275" cy="1681163"/>
          </a:xfrm>
          <a:prstGeom prst="rect">
            <a:avLst/>
          </a:prstGeom>
        </p:spPr>
      </p:pic>
    </p:spTree>
    <p:extLst>
      <p:ext uri="{BB962C8B-B14F-4D97-AF65-F5344CB8AC3E}">
        <p14:creationId xmlns:p14="http://schemas.microsoft.com/office/powerpoint/2010/main" val="4379902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Syntax and Logic Errors</a:t>
            </a:r>
            <a:endParaRPr lang="en-CA" dirty="0"/>
          </a:p>
        </p:txBody>
      </p:sp>
      <p:sp>
        <p:nvSpPr>
          <p:cNvPr id="3" name="Content Placeholder 2"/>
          <p:cNvSpPr>
            <a:spLocks noGrp="1"/>
          </p:cNvSpPr>
          <p:nvPr>
            <p:ph idx="1"/>
          </p:nvPr>
        </p:nvSpPr>
        <p:spPr/>
        <p:txBody>
          <a:bodyPr/>
          <a:lstStyle/>
          <a:p>
            <a:r>
              <a:rPr lang="en-CA" dirty="0" smtClean="0"/>
              <a:t>Don’t forget that </a:t>
            </a:r>
            <a:r>
              <a:rPr lang="en-CA" b="1" dirty="0" smtClean="0"/>
              <a:t>Syntax</a:t>
            </a:r>
            <a:r>
              <a:rPr lang="en-CA" dirty="0" smtClean="0"/>
              <a:t> errors will prevent your program </a:t>
            </a:r>
            <a:r>
              <a:rPr lang="en-CA" smtClean="0"/>
              <a:t>from </a:t>
            </a:r>
            <a:r>
              <a:rPr lang="en-CA" smtClean="0"/>
              <a:t>compiling </a:t>
            </a:r>
            <a:r>
              <a:rPr lang="en-CA" dirty="0" smtClean="0"/>
              <a:t>while </a:t>
            </a:r>
            <a:r>
              <a:rPr lang="en-CA" b="1" dirty="0" smtClean="0"/>
              <a:t>Logic</a:t>
            </a:r>
            <a:r>
              <a:rPr lang="en-CA" dirty="0" smtClean="0"/>
              <a:t> errors (or bugs) will compile but not perform their intended actions.</a:t>
            </a:r>
            <a:endParaRPr lang="en-CA" dirty="0"/>
          </a:p>
        </p:txBody>
      </p:sp>
    </p:spTree>
    <p:extLst>
      <p:ext uri="{BB962C8B-B14F-4D97-AF65-F5344CB8AC3E}">
        <p14:creationId xmlns:p14="http://schemas.microsoft.com/office/powerpoint/2010/main" val="9475450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Comments</a:t>
            </a:r>
            <a:endParaRPr lang="en-CA" dirty="0"/>
          </a:p>
        </p:txBody>
      </p:sp>
      <p:sp>
        <p:nvSpPr>
          <p:cNvPr id="3" name="Content Placeholder 2"/>
          <p:cNvSpPr>
            <a:spLocks noGrp="1"/>
          </p:cNvSpPr>
          <p:nvPr>
            <p:ph idx="1"/>
          </p:nvPr>
        </p:nvSpPr>
        <p:spPr/>
        <p:txBody>
          <a:bodyPr>
            <a:normAutofit fontScale="92500" lnSpcReduction="10000"/>
          </a:bodyPr>
          <a:lstStyle/>
          <a:p>
            <a:r>
              <a:rPr lang="en-US" dirty="0"/>
              <a:t>A </a:t>
            </a:r>
            <a:r>
              <a:rPr lang="en-US" b="1" dirty="0"/>
              <a:t>comment</a:t>
            </a:r>
            <a:r>
              <a:rPr lang="en-US" dirty="0"/>
              <a:t> is a note written to a human reader of a program. A comment starts with the two characters </a:t>
            </a:r>
            <a:r>
              <a:rPr lang="en-US" dirty="0">
                <a:solidFill>
                  <a:srgbClr val="0070C0"/>
                </a:solidFill>
              </a:rPr>
              <a:t>//</a:t>
            </a:r>
            <a:r>
              <a:rPr lang="en-US" dirty="0"/>
              <a:t> (slash slash). Those characters and everything that follows them on that one line are ignored by the java compiler. </a:t>
            </a:r>
            <a:endParaRPr lang="en-US" dirty="0" smtClean="0"/>
          </a:p>
          <a:p>
            <a:r>
              <a:rPr lang="en-US" dirty="0"/>
              <a:t>Often you want to write a comment that spans several lines, as above. </a:t>
            </a:r>
          </a:p>
          <a:p>
            <a:r>
              <a:rPr lang="en-US" dirty="0"/>
              <a:t>With this style of comment, everything between the two characters </a:t>
            </a:r>
            <a:r>
              <a:rPr lang="en-US" dirty="0">
                <a:solidFill>
                  <a:srgbClr val="0070C0"/>
                </a:solidFill>
              </a:rPr>
              <a:t>/*</a:t>
            </a:r>
            <a:r>
              <a:rPr lang="en-US" dirty="0"/>
              <a:t> and the two characters </a:t>
            </a:r>
            <a:r>
              <a:rPr lang="en-US" dirty="0">
                <a:solidFill>
                  <a:srgbClr val="0070C0"/>
                </a:solidFill>
              </a:rPr>
              <a:t>*/</a:t>
            </a:r>
            <a:r>
              <a:rPr lang="en-US" dirty="0"/>
              <a:t> are ignored by the compiler. </a:t>
            </a:r>
          </a:p>
          <a:p>
            <a:endParaRPr lang="en-CA" dirty="0"/>
          </a:p>
        </p:txBody>
      </p:sp>
    </p:spTree>
    <p:extLst>
      <p:ext uri="{BB962C8B-B14F-4D97-AF65-F5344CB8AC3E}">
        <p14:creationId xmlns:p14="http://schemas.microsoft.com/office/powerpoint/2010/main" val="32993661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u="sng" dirty="0" smtClean="0"/>
              <a:t>Exercises</a:t>
            </a:r>
            <a:endParaRPr lang="en-CA" b="1" u="sng" dirty="0"/>
          </a:p>
        </p:txBody>
      </p:sp>
      <p:sp>
        <p:nvSpPr>
          <p:cNvPr id="3" name="Content Placeholder 2"/>
          <p:cNvSpPr>
            <a:spLocks noGrp="1"/>
          </p:cNvSpPr>
          <p:nvPr>
            <p:ph idx="1"/>
          </p:nvPr>
        </p:nvSpPr>
        <p:spPr/>
        <p:txBody>
          <a:bodyPr>
            <a:normAutofit fontScale="92500" lnSpcReduction="20000"/>
          </a:bodyPr>
          <a:lstStyle/>
          <a:p>
            <a:pPr marL="0" indent="0">
              <a:buNone/>
            </a:pPr>
            <a:r>
              <a:rPr lang="en-CA" dirty="0" smtClean="0"/>
              <a:t>Practice using your IDE and running your programs by creating the following classes (on the following slides), each with their own main method. Create the Emily class in a separate project. Create the </a:t>
            </a:r>
            <a:r>
              <a:rPr lang="en-CA" dirty="0" err="1" smtClean="0"/>
              <a:t>HelloPlanets</a:t>
            </a:r>
            <a:r>
              <a:rPr lang="en-CA" dirty="0" smtClean="0"/>
              <a:t> in the Emily project (you’ll have to reconfigure the Run settings to start from the </a:t>
            </a:r>
            <a:r>
              <a:rPr lang="en-CA" dirty="0" err="1" smtClean="0"/>
              <a:t>HelloPlanets</a:t>
            </a:r>
            <a:r>
              <a:rPr lang="en-CA" dirty="0" smtClean="0"/>
              <a:t> class or right click from the class itself and look for the proper Run options).  Make sure </a:t>
            </a:r>
            <a:r>
              <a:rPr lang="en-CA" dirty="0" smtClean="0">
                <a:solidFill>
                  <a:schemeClr val="accent3">
                    <a:lumMod val="75000"/>
                  </a:schemeClr>
                </a:solidFill>
              </a:rPr>
              <a:t>to select the class you want to run</a:t>
            </a:r>
            <a:r>
              <a:rPr lang="en-CA" dirty="0" smtClean="0"/>
              <a:t> prior to clicking the Run button on the toolbar. Also </a:t>
            </a:r>
            <a:r>
              <a:rPr lang="en-CA" dirty="0" smtClean="0">
                <a:solidFill>
                  <a:schemeClr val="accent3">
                    <a:lumMod val="75000"/>
                  </a:schemeClr>
                </a:solidFill>
              </a:rPr>
              <a:t>don’t forget to name the files to match the class names</a:t>
            </a:r>
            <a:r>
              <a:rPr lang="en-CA" dirty="0" smtClean="0"/>
              <a:t>.</a:t>
            </a:r>
          </a:p>
          <a:p>
            <a:pPr marL="0" indent="0">
              <a:buNone/>
            </a:pPr>
            <a:endParaRPr lang="en-CA" dirty="0"/>
          </a:p>
        </p:txBody>
      </p:sp>
    </p:spTree>
    <p:extLst>
      <p:ext uri="{BB962C8B-B14F-4D97-AF65-F5344CB8AC3E}">
        <p14:creationId xmlns:p14="http://schemas.microsoft.com/office/powerpoint/2010/main" val="21762046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3000206"/>
            <a:ext cx="8229600" cy="1725950"/>
          </a:xfrm>
          <a:prstGeom prst="rect">
            <a:avLst/>
          </a:prstGeom>
        </p:spPr>
      </p:pic>
    </p:spTree>
    <p:extLst>
      <p:ext uri="{BB962C8B-B14F-4D97-AF65-F5344CB8AC3E}">
        <p14:creationId xmlns:p14="http://schemas.microsoft.com/office/powerpoint/2010/main" val="23905661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7200"/>
            <a:ext cx="9144000" cy="2448423"/>
          </a:xfrm>
          <a:prstGeom prst="rect">
            <a:avLst/>
          </a:prstGeom>
        </p:spPr>
      </p:pic>
    </p:spTree>
    <p:extLst>
      <p:ext uri="{BB962C8B-B14F-4D97-AF65-F5344CB8AC3E}">
        <p14:creationId xmlns:p14="http://schemas.microsoft.com/office/powerpoint/2010/main" val="21700538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Java Source File</a:t>
            </a:r>
            <a:endParaRPr lang="en-CA" dirty="0"/>
          </a:p>
        </p:txBody>
      </p:sp>
      <p:sp>
        <p:nvSpPr>
          <p:cNvPr id="3" name="Content Placeholder 2"/>
          <p:cNvSpPr>
            <a:spLocks noGrp="1"/>
          </p:cNvSpPr>
          <p:nvPr>
            <p:ph idx="1"/>
          </p:nvPr>
        </p:nvSpPr>
        <p:spPr/>
        <p:txBody>
          <a:bodyPr>
            <a:normAutofit fontScale="92500" lnSpcReduction="20000"/>
          </a:bodyPr>
          <a:lstStyle/>
          <a:p>
            <a:r>
              <a:rPr lang="en-US" dirty="0"/>
              <a:t>This program can be created using a text editor such as the Notepad editor that comes with Windows. The program will be in a text file on the hard disk, named </a:t>
            </a:r>
            <a:r>
              <a:rPr lang="en-US" dirty="0" smtClean="0">
                <a:solidFill>
                  <a:schemeClr val="bg2">
                    <a:lumMod val="75000"/>
                  </a:schemeClr>
                </a:solidFill>
              </a:rPr>
              <a:t>Hello.java</a:t>
            </a:r>
            <a:r>
              <a:rPr lang="en-US" dirty="0" smtClean="0"/>
              <a:t>. </a:t>
            </a:r>
            <a:endParaRPr lang="en-US" dirty="0" smtClean="0"/>
          </a:p>
          <a:p>
            <a:r>
              <a:rPr lang="en-US" dirty="0"/>
              <a:t>A </a:t>
            </a:r>
            <a:r>
              <a:rPr lang="en-US" dirty="0" smtClean="0">
                <a:solidFill>
                  <a:srgbClr val="FF0000"/>
                </a:solidFill>
              </a:rPr>
              <a:t>source program </a:t>
            </a:r>
            <a:r>
              <a:rPr lang="en-US" dirty="0" smtClean="0"/>
              <a:t>is </a:t>
            </a:r>
            <a:r>
              <a:rPr lang="en-US" dirty="0"/>
              <a:t>a text file that contains a program (such as above) written in a programming language. Since it contains ordinary text (stored as bytes) it can not be directly executed (run) by the computer system. As a text file, you can print it, display it on the monitor, or alter it with a text editor. </a:t>
            </a:r>
            <a:endParaRPr lang="en-CA" dirty="0"/>
          </a:p>
        </p:txBody>
      </p:sp>
    </p:spTree>
    <p:extLst>
      <p:ext uri="{BB962C8B-B14F-4D97-AF65-F5344CB8AC3E}">
        <p14:creationId xmlns:p14="http://schemas.microsoft.com/office/powerpoint/2010/main" val="23371329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err="1"/>
              <a:t>Bytecodes</a:t>
            </a:r>
            <a:endParaRPr lang="en-CA" dirty="0"/>
          </a:p>
        </p:txBody>
      </p:sp>
      <p:sp>
        <p:nvSpPr>
          <p:cNvPr id="3" name="Content Placeholder 2"/>
          <p:cNvSpPr>
            <a:spLocks noGrp="1"/>
          </p:cNvSpPr>
          <p:nvPr>
            <p:ph idx="1"/>
          </p:nvPr>
        </p:nvSpPr>
        <p:spPr/>
        <p:txBody>
          <a:bodyPr/>
          <a:lstStyle/>
          <a:p>
            <a:r>
              <a:rPr lang="en-US" dirty="0"/>
              <a:t>To run a Java program the source file is first translated into a file </a:t>
            </a:r>
            <a:r>
              <a:rPr lang="en-US" dirty="0" smtClean="0"/>
              <a:t>of </a:t>
            </a:r>
            <a:r>
              <a:rPr lang="en-US" b="1" dirty="0" smtClean="0"/>
              <a:t>bytecodes</a:t>
            </a:r>
            <a:r>
              <a:rPr lang="en-US" dirty="0" smtClean="0"/>
              <a:t>. </a:t>
            </a:r>
            <a:endParaRPr lang="en-US" dirty="0"/>
          </a:p>
          <a:p>
            <a:r>
              <a:rPr lang="en-US" dirty="0"/>
              <a:t>A Java </a:t>
            </a:r>
            <a:r>
              <a:rPr lang="en-US" b="1" dirty="0" smtClean="0"/>
              <a:t>bytecode</a:t>
            </a:r>
            <a:r>
              <a:rPr lang="en-US" dirty="0" smtClean="0"/>
              <a:t> </a:t>
            </a:r>
            <a:r>
              <a:rPr lang="en-US" dirty="0"/>
              <a:t>is a machine </a:t>
            </a:r>
            <a:r>
              <a:rPr lang="en-US" dirty="0" smtClean="0"/>
              <a:t>instruction </a:t>
            </a:r>
            <a:r>
              <a:rPr lang="en-US" dirty="0"/>
              <a:t>for a Java </a:t>
            </a:r>
            <a:r>
              <a:rPr lang="en-US" dirty="0" smtClean="0">
                <a:solidFill>
                  <a:srgbClr val="FF0000"/>
                </a:solidFill>
              </a:rPr>
              <a:t>processor</a:t>
            </a:r>
            <a:r>
              <a:rPr lang="en-US" dirty="0" smtClean="0"/>
              <a:t>. </a:t>
            </a:r>
            <a:r>
              <a:rPr lang="en-US" dirty="0"/>
              <a:t>A file of </a:t>
            </a:r>
            <a:r>
              <a:rPr lang="en-US" dirty="0" err="1"/>
              <a:t>bytecodes</a:t>
            </a:r>
            <a:r>
              <a:rPr lang="en-US" dirty="0"/>
              <a:t> is a machine language program for a Java processor. </a:t>
            </a:r>
          </a:p>
          <a:p>
            <a:endParaRPr lang="en-CA"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5181600"/>
            <a:ext cx="4267200"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39188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Java Program Translation</a:t>
            </a:r>
            <a:endParaRPr lang="en-CA" dirty="0"/>
          </a:p>
        </p:txBody>
      </p:sp>
      <p:sp>
        <p:nvSpPr>
          <p:cNvPr id="3" name="Content Placeholder 2"/>
          <p:cNvSpPr>
            <a:spLocks noGrp="1"/>
          </p:cNvSpPr>
          <p:nvPr>
            <p:ph idx="1"/>
          </p:nvPr>
        </p:nvSpPr>
        <p:spPr/>
        <p:txBody>
          <a:bodyPr>
            <a:normAutofit/>
          </a:bodyPr>
          <a:lstStyle/>
          <a:p>
            <a:r>
              <a:rPr lang="en-US" dirty="0" smtClean="0"/>
              <a:t>The </a:t>
            </a:r>
            <a:r>
              <a:rPr lang="en-US" dirty="0"/>
              <a:t>source program Hello.java is examined by a program called </a:t>
            </a:r>
            <a:r>
              <a:rPr lang="en-US" dirty="0" err="1" smtClean="0">
                <a:solidFill>
                  <a:schemeClr val="bg2">
                    <a:lumMod val="75000"/>
                  </a:schemeClr>
                </a:solidFill>
              </a:rPr>
              <a:t>javac</a:t>
            </a:r>
            <a:r>
              <a:rPr lang="en-US" dirty="0" smtClean="0">
                <a:solidFill>
                  <a:schemeClr val="bg2">
                    <a:lumMod val="75000"/>
                  </a:schemeClr>
                </a:solidFill>
              </a:rPr>
              <a:t> </a:t>
            </a:r>
            <a:r>
              <a:rPr lang="en-US" dirty="0"/>
              <a:t>running on your computer. The </a:t>
            </a:r>
            <a:r>
              <a:rPr lang="en-US" b="1" dirty="0" err="1"/>
              <a:t>javac</a:t>
            </a:r>
            <a:r>
              <a:rPr lang="en-US" dirty="0"/>
              <a:t> program is a </a:t>
            </a:r>
            <a:r>
              <a:rPr lang="en-US" dirty="0" smtClean="0"/>
              <a:t>compiler </a:t>
            </a:r>
            <a:r>
              <a:rPr lang="en-US" dirty="0"/>
              <a:t>(a translator) that translates the source program into a </a:t>
            </a:r>
            <a:r>
              <a:rPr lang="en-US" dirty="0" smtClean="0">
                <a:solidFill>
                  <a:srgbClr val="FF0000"/>
                </a:solidFill>
              </a:rPr>
              <a:t>bytecode or class </a:t>
            </a:r>
            <a:r>
              <a:rPr lang="en-US" dirty="0"/>
              <a:t>file called </a:t>
            </a:r>
            <a:r>
              <a:rPr lang="en-US" dirty="0" err="1" smtClean="0"/>
              <a:t>Hello</a:t>
            </a:r>
            <a:r>
              <a:rPr lang="en-US" dirty="0" err="1" smtClean="0">
                <a:solidFill>
                  <a:srgbClr val="FF0000"/>
                </a:solidFill>
              </a:rPr>
              <a:t>.class</a:t>
            </a:r>
            <a:r>
              <a:rPr lang="en-US" dirty="0" smtClean="0"/>
              <a:t>. </a:t>
            </a:r>
            <a:endParaRPr lang="en-US" dirty="0"/>
          </a:p>
          <a:p>
            <a:r>
              <a:rPr lang="en-US" b="1" dirty="0"/>
              <a:t>Important Idea:</a:t>
            </a:r>
            <a:r>
              <a:rPr lang="en-US" dirty="0"/>
              <a:t> </a:t>
            </a:r>
            <a:r>
              <a:rPr lang="en-US" dirty="0">
                <a:solidFill>
                  <a:srgbClr val="FF0000"/>
                </a:solidFill>
              </a:rPr>
              <a:t>The </a:t>
            </a:r>
            <a:r>
              <a:rPr lang="en-US" dirty="0" err="1">
                <a:solidFill>
                  <a:srgbClr val="FF0000"/>
                </a:solidFill>
              </a:rPr>
              <a:t>bytecode</a:t>
            </a:r>
            <a:r>
              <a:rPr lang="en-US" dirty="0">
                <a:solidFill>
                  <a:srgbClr val="FF0000"/>
                </a:solidFill>
              </a:rPr>
              <a:t> file will contain exactly the same </a:t>
            </a:r>
            <a:r>
              <a:rPr lang="en-US" dirty="0" err="1">
                <a:solidFill>
                  <a:srgbClr val="FF0000"/>
                </a:solidFill>
              </a:rPr>
              <a:t>bytecodes</a:t>
            </a:r>
            <a:r>
              <a:rPr lang="en-US" dirty="0">
                <a:solidFill>
                  <a:srgbClr val="FF0000"/>
                </a:solidFill>
              </a:rPr>
              <a:t> no matter what computer the </a:t>
            </a:r>
            <a:r>
              <a:rPr lang="en-US" dirty="0" err="1">
                <a:solidFill>
                  <a:srgbClr val="FF0000"/>
                </a:solidFill>
              </a:rPr>
              <a:t>javac</a:t>
            </a:r>
            <a:r>
              <a:rPr lang="en-US" dirty="0">
                <a:solidFill>
                  <a:srgbClr val="FF0000"/>
                </a:solidFill>
              </a:rPr>
              <a:t> compiler runs on. </a:t>
            </a:r>
            <a:endParaRPr lang="en-CA" dirty="0">
              <a:solidFill>
                <a:srgbClr val="FF0000"/>
              </a:solidFill>
            </a:endParaRPr>
          </a:p>
        </p:txBody>
      </p:sp>
    </p:spTree>
    <p:extLst>
      <p:ext uri="{BB962C8B-B14F-4D97-AF65-F5344CB8AC3E}">
        <p14:creationId xmlns:p14="http://schemas.microsoft.com/office/powerpoint/2010/main" val="3880072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smtClean="0"/>
              <a:t>Java Virtual Machine</a:t>
            </a:r>
            <a:br>
              <a:rPr lang="en-CA" b="1" dirty="0" smtClean="0"/>
            </a:br>
            <a:endParaRPr lang="en-CA"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151" y="1143000"/>
            <a:ext cx="8923992"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50186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Java Virtual Processor</a:t>
            </a:r>
            <a:endParaRPr lang="en-CA" dirty="0"/>
          </a:p>
        </p:txBody>
      </p:sp>
      <p:sp>
        <p:nvSpPr>
          <p:cNvPr id="3" name="Content Placeholder 2"/>
          <p:cNvSpPr>
            <a:spLocks noGrp="1"/>
          </p:cNvSpPr>
          <p:nvPr>
            <p:ph idx="1"/>
          </p:nvPr>
        </p:nvSpPr>
        <p:spPr/>
        <p:txBody>
          <a:bodyPr>
            <a:normAutofit fontScale="55000" lnSpcReduction="20000"/>
          </a:bodyPr>
          <a:lstStyle/>
          <a:p>
            <a:r>
              <a:rPr lang="en-US" dirty="0" smtClean="0"/>
              <a:t>People </a:t>
            </a:r>
            <a:r>
              <a:rPr lang="en-US" dirty="0"/>
              <a:t>do not have hardware Java processor chips. They have ordinary PCs and Macintoshes. </a:t>
            </a:r>
          </a:p>
          <a:p>
            <a:r>
              <a:rPr lang="en-US" dirty="0"/>
              <a:t>Now for the clever part: the Java processor can be implemented as software! It is implemented as a program that reads the </a:t>
            </a:r>
            <a:r>
              <a:rPr lang="en-US" dirty="0" err="1"/>
              <a:t>bytecodes</a:t>
            </a:r>
            <a:r>
              <a:rPr lang="en-US" dirty="0"/>
              <a:t> and performs the operations they specify. This is another type of interpreter. Some interpreters run source code written in a high level language like Basic; others (like the Java interpreter) run </a:t>
            </a:r>
            <a:r>
              <a:rPr lang="en-US" dirty="0" err="1"/>
              <a:t>bytecodes</a:t>
            </a:r>
            <a:r>
              <a:rPr lang="en-US" dirty="0"/>
              <a:t>. </a:t>
            </a:r>
            <a:endParaRPr lang="en-US" dirty="0" smtClean="0"/>
          </a:p>
          <a:p>
            <a:r>
              <a:rPr lang="en-US" dirty="0"/>
              <a:t>The "Java interpreter" in the picture is an executable program that is running on an ordinary computer system, such as a desktop Intel system. Each type of computer system has its own Java interpreter that can run on that system. The "Actual Processor" is the actual hardware processor chip of that computer system. </a:t>
            </a:r>
            <a:endParaRPr lang="en-US" dirty="0" smtClean="0"/>
          </a:p>
          <a:p>
            <a:r>
              <a:rPr lang="en-US" dirty="0"/>
              <a:t>When a Java program is translated into </a:t>
            </a:r>
            <a:r>
              <a:rPr lang="en-US" dirty="0" err="1"/>
              <a:t>bytecodes</a:t>
            </a:r>
            <a:r>
              <a:rPr lang="en-US" dirty="0"/>
              <a:t>, the </a:t>
            </a:r>
            <a:r>
              <a:rPr lang="en-US" dirty="0" err="1"/>
              <a:t>bytecodes</a:t>
            </a:r>
            <a:r>
              <a:rPr lang="en-US" dirty="0"/>
              <a:t> are the same no matter what computer system is used. </a:t>
            </a:r>
            <a:endParaRPr lang="en-US" dirty="0" smtClean="0"/>
          </a:p>
          <a:p>
            <a:r>
              <a:rPr lang="en-US" dirty="0"/>
              <a:t>A Java source program (such as Hello.java) can be written and compiled on one computer (say a Windows computer) to produce </a:t>
            </a:r>
            <a:r>
              <a:rPr lang="en-US" dirty="0" err="1"/>
              <a:t>bytecode</a:t>
            </a:r>
            <a:r>
              <a:rPr lang="en-US" dirty="0"/>
              <a:t> (say </a:t>
            </a:r>
            <a:r>
              <a:rPr lang="en-US" dirty="0" err="1"/>
              <a:t>Hello.class</a:t>
            </a:r>
            <a:r>
              <a:rPr lang="en-US" dirty="0"/>
              <a:t>). Now that </a:t>
            </a:r>
            <a:r>
              <a:rPr lang="en-US" dirty="0" err="1"/>
              <a:t>bytecode</a:t>
            </a:r>
            <a:r>
              <a:rPr lang="en-US" dirty="0"/>
              <a:t> can run on any computer that has a Java interpreter. </a:t>
            </a:r>
          </a:p>
          <a:p>
            <a:endParaRPr lang="en-CA" dirty="0"/>
          </a:p>
        </p:txBody>
      </p:sp>
    </p:spTree>
    <p:extLst>
      <p:ext uri="{BB962C8B-B14F-4D97-AF65-F5344CB8AC3E}">
        <p14:creationId xmlns:p14="http://schemas.microsoft.com/office/powerpoint/2010/main" val="16235529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Using an IDE</a:t>
            </a:r>
            <a:endParaRPr lang="en-CA" dirty="0"/>
          </a:p>
        </p:txBody>
      </p:sp>
      <p:sp>
        <p:nvSpPr>
          <p:cNvPr id="3" name="Content Placeholder 2"/>
          <p:cNvSpPr>
            <a:spLocks noGrp="1"/>
          </p:cNvSpPr>
          <p:nvPr>
            <p:ph idx="1"/>
          </p:nvPr>
        </p:nvSpPr>
        <p:spPr/>
        <p:txBody>
          <a:bodyPr/>
          <a:lstStyle/>
          <a:p>
            <a:r>
              <a:rPr lang="en-CA" dirty="0" smtClean="0"/>
              <a:t>Although we can create a java program simply by using the JDK (java development kit) which comes with the java compiler and java interpreter), it is much easier to use an IDE, like </a:t>
            </a:r>
            <a:r>
              <a:rPr lang="en-CA" dirty="0" err="1" smtClean="0"/>
              <a:t>intelliJIDEA</a:t>
            </a:r>
            <a:r>
              <a:rPr lang="en-CA" dirty="0" smtClean="0"/>
              <a:t>.</a:t>
            </a:r>
          </a:p>
          <a:p>
            <a:r>
              <a:rPr lang="en-CA" dirty="0" smtClean="0"/>
              <a:t>Your teacher should provide you with a copy of </a:t>
            </a:r>
            <a:r>
              <a:rPr lang="en-CA" dirty="0" err="1"/>
              <a:t>intelliJIDEA</a:t>
            </a:r>
            <a:r>
              <a:rPr lang="en-CA" dirty="0"/>
              <a:t> </a:t>
            </a:r>
            <a:r>
              <a:rPr lang="en-CA" dirty="0" smtClean="0"/>
              <a:t>or at least point you to a location where you can download it.</a:t>
            </a:r>
            <a:endParaRPr lang="en-CA" dirty="0"/>
          </a:p>
        </p:txBody>
      </p:sp>
    </p:spTree>
    <p:extLst>
      <p:ext uri="{BB962C8B-B14F-4D97-AF65-F5344CB8AC3E}">
        <p14:creationId xmlns:p14="http://schemas.microsoft.com/office/powerpoint/2010/main" val="22740637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intelliJIDEA</a:t>
            </a:r>
            <a:endParaRPr lang="en-CA" dirty="0"/>
          </a:p>
        </p:txBody>
      </p:sp>
      <p:sp>
        <p:nvSpPr>
          <p:cNvPr id="3" name="Content Placeholder 2"/>
          <p:cNvSpPr>
            <a:spLocks noGrp="1"/>
          </p:cNvSpPr>
          <p:nvPr>
            <p:ph idx="1"/>
          </p:nvPr>
        </p:nvSpPr>
        <p:spPr/>
        <p:txBody>
          <a:bodyPr/>
          <a:lstStyle/>
          <a:p>
            <a:r>
              <a:rPr lang="en-CA" dirty="0" err="1"/>
              <a:t>intelliJIDEA</a:t>
            </a:r>
            <a:r>
              <a:rPr lang="en-CA" dirty="0"/>
              <a:t> </a:t>
            </a:r>
            <a:r>
              <a:rPr lang="en-CA" dirty="0" smtClean="0"/>
              <a:t>is an IDE for programmers using a variety of languages.</a:t>
            </a:r>
          </a:p>
          <a:p>
            <a:r>
              <a:rPr lang="en-CA" dirty="0" smtClean="0"/>
              <a:t>There are many different versions and optional features.</a:t>
            </a:r>
          </a:p>
          <a:p>
            <a:r>
              <a:rPr lang="en-CA" dirty="0" smtClean="0"/>
              <a:t>To avoid having to install all the extras, try and get your teacher’s copy which will come preconfigured with all the necessary tools.</a:t>
            </a:r>
            <a:endParaRPr lang="en-CA" dirty="0"/>
          </a:p>
        </p:txBody>
      </p:sp>
    </p:spTree>
    <p:extLst>
      <p:ext uri="{BB962C8B-B14F-4D97-AF65-F5344CB8AC3E}">
        <p14:creationId xmlns:p14="http://schemas.microsoft.com/office/powerpoint/2010/main" val="3283157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1435</Words>
  <Application>Microsoft Office PowerPoint</Application>
  <PresentationFormat>On-screen Show (4:3)</PresentationFormat>
  <Paragraphs>113</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Wingdings</vt:lpstr>
      <vt:lpstr>Office Theme</vt:lpstr>
      <vt:lpstr>Intro to Java</vt:lpstr>
      <vt:lpstr>Simple Java Program </vt:lpstr>
      <vt:lpstr>Java Source File</vt:lpstr>
      <vt:lpstr>Bytecodes</vt:lpstr>
      <vt:lpstr>Java Program Translation</vt:lpstr>
      <vt:lpstr>Java Virtual Machine </vt:lpstr>
      <vt:lpstr>The Java Virtual Processor</vt:lpstr>
      <vt:lpstr>Using an IDE</vt:lpstr>
      <vt:lpstr>intelliJIDEA</vt:lpstr>
      <vt:lpstr>A Java Project in intelliJIDEA</vt:lpstr>
      <vt:lpstr>New Java Project Dialog Box</vt:lpstr>
      <vt:lpstr>New Java Project</vt:lpstr>
      <vt:lpstr>Project Name and Location</vt:lpstr>
      <vt:lpstr>Your Project </vt:lpstr>
      <vt:lpstr>The Project Workspace</vt:lpstr>
      <vt:lpstr>The New Java Class Dialog Box</vt:lpstr>
      <vt:lpstr>Settings</vt:lpstr>
      <vt:lpstr>Code Analysis</vt:lpstr>
      <vt:lpstr>Run Configuration</vt:lpstr>
      <vt:lpstr>Code Analysis</vt:lpstr>
      <vt:lpstr>Hello World!</vt:lpstr>
      <vt:lpstr>Run Your Program</vt:lpstr>
      <vt:lpstr>Output</vt:lpstr>
      <vt:lpstr>Syntax and Logic Errors</vt:lpstr>
      <vt:lpstr>Comments</vt:lpstr>
      <vt:lpstr>Exercises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Java</dc:title>
  <dc:creator>Albert K</dc:creator>
  <cp:lastModifiedBy>Cheng, Yi Bo</cp:lastModifiedBy>
  <cp:revision>70</cp:revision>
  <dcterms:created xsi:type="dcterms:W3CDTF">2006-08-16T00:00:00Z</dcterms:created>
  <dcterms:modified xsi:type="dcterms:W3CDTF">2020-03-11T13:43:29Z</dcterms:modified>
</cp:coreProperties>
</file>