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Loops</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1520"/>
              <a:buNone/>
            </a:pPr>
            <a:r>
              <a:rPr lang="en-US" sz="1520"/>
              <a:t>The While Statement</a:t>
            </a:r>
            <a:endParaRPr/>
          </a:p>
          <a:p>
            <a:pPr indent="0" lvl="0" marL="0" rtl="0" algn="ctr">
              <a:lnSpc>
                <a:spcPct val="80000"/>
              </a:lnSpc>
              <a:spcBef>
                <a:spcPts val="304"/>
              </a:spcBef>
              <a:spcAft>
                <a:spcPts val="0"/>
              </a:spcAft>
              <a:buClr>
                <a:srgbClr val="888888"/>
              </a:buClr>
              <a:buSzPts val="1520"/>
              <a:buNone/>
            </a:pPr>
            <a:r>
              <a:rPr lang="en-US" sz="1520"/>
              <a:t>Counting Loops</a:t>
            </a:r>
            <a:endParaRPr/>
          </a:p>
          <a:p>
            <a:pPr indent="0" lvl="0" marL="0" rtl="0" algn="ctr">
              <a:lnSpc>
                <a:spcPct val="80000"/>
              </a:lnSpc>
              <a:spcBef>
                <a:spcPts val="304"/>
              </a:spcBef>
              <a:spcAft>
                <a:spcPts val="0"/>
              </a:spcAft>
              <a:buClr>
                <a:srgbClr val="888888"/>
              </a:buClr>
              <a:buSzPts val="1520"/>
              <a:buNone/>
            </a:pPr>
            <a:r>
              <a:rPr lang="en-US" sz="1520"/>
              <a:t>Nesting Loops and Ifs</a:t>
            </a:r>
            <a:endParaRPr/>
          </a:p>
          <a:p>
            <a:pPr indent="0" lvl="0" marL="0" rtl="0" algn="ctr">
              <a:lnSpc>
                <a:spcPct val="80000"/>
              </a:lnSpc>
              <a:spcBef>
                <a:spcPts val="304"/>
              </a:spcBef>
              <a:spcAft>
                <a:spcPts val="0"/>
              </a:spcAft>
              <a:buClr>
                <a:srgbClr val="888888"/>
              </a:buClr>
              <a:buSzPts val="1520"/>
              <a:buNone/>
            </a:pPr>
            <a:r>
              <a:rPr lang="en-US" sz="1520"/>
              <a:t>Infinite Loops</a:t>
            </a:r>
            <a:endParaRPr sz="1520"/>
          </a:p>
          <a:p>
            <a:pPr indent="0" lvl="0" marL="0" rtl="0" algn="ctr">
              <a:lnSpc>
                <a:spcPct val="80000"/>
              </a:lnSpc>
              <a:spcBef>
                <a:spcPts val="304"/>
              </a:spcBef>
              <a:spcAft>
                <a:spcPts val="0"/>
              </a:spcAft>
              <a:buClr>
                <a:srgbClr val="888888"/>
              </a:buClr>
              <a:buSzPts val="1520"/>
              <a:buNone/>
            </a:pPr>
            <a:r>
              <a:rPr lang="en-US" sz="1520"/>
              <a:t>Sentinel Controlled Loops</a:t>
            </a:r>
            <a:endParaRPr/>
          </a:p>
          <a:p>
            <a:pPr indent="0" lvl="0" marL="0" rtl="0" algn="ctr">
              <a:lnSpc>
                <a:spcPct val="80000"/>
              </a:lnSpc>
              <a:spcBef>
                <a:spcPts val="304"/>
              </a:spcBef>
              <a:spcAft>
                <a:spcPts val="0"/>
              </a:spcAft>
              <a:buClr>
                <a:srgbClr val="888888"/>
              </a:buClr>
              <a:buSzPts val="1520"/>
              <a:buNone/>
            </a:pPr>
            <a:r>
              <a:rPr lang="en-US" sz="1520"/>
              <a:t>Result Controlled Loops</a:t>
            </a:r>
            <a:endParaRPr/>
          </a:p>
          <a:p>
            <a:pPr indent="0" lvl="0" marL="0" rtl="0" algn="ctr">
              <a:lnSpc>
                <a:spcPct val="80000"/>
              </a:lnSpc>
              <a:spcBef>
                <a:spcPts val="304"/>
              </a:spcBef>
              <a:spcAft>
                <a:spcPts val="0"/>
              </a:spcAft>
              <a:buClr>
                <a:srgbClr val="888888"/>
              </a:buClr>
              <a:buSzPts val="1520"/>
              <a:buNone/>
            </a:pPr>
            <a:r>
              <a:rPr lang="en-US" sz="1520"/>
              <a:t>Random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Complete Program</a:t>
            </a:r>
            <a:br>
              <a:rPr b="1" lang="en-US" sz="3959"/>
            </a:br>
            <a:endParaRPr sz="3959"/>
          </a:p>
        </p:txBody>
      </p:sp>
      <p:pic>
        <p:nvPicPr>
          <p:cNvPr descr="Screen Clipping" id="147" name="Google Shape;147;p22"/>
          <p:cNvPicPr preferRelativeResize="0"/>
          <p:nvPr>
            <p:ph idx="1" type="body"/>
          </p:nvPr>
        </p:nvPicPr>
        <p:blipFill rotWithShape="1">
          <a:blip r:embed="rId3">
            <a:alphaModFix/>
          </a:blip>
          <a:srcRect b="0" l="0" r="0" t="0"/>
          <a:stretch/>
        </p:blipFill>
        <p:spPr>
          <a:xfrm>
            <a:off x="1600200" y="797782"/>
            <a:ext cx="5714999" cy="5894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Sentinel Controlled Loops</a:t>
            </a:r>
            <a:endParaRPr/>
          </a:p>
        </p:txBody>
      </p:sp>
      <p:sp>
        <p:nvSpPr>
          <p:cNvPr id="153" name="Google Shape;153;p23"/>
          <p:cNvSpPr txBox="1"/>
          <p:nvPr>
            <p:ph idx="1" type="body"/>
          </p:nvPr>
        </p:nvSpPr>
        <p:spPr>
          <a:xfrm>
            <a:off x="157400" y="1566875"/>
            <a:ext cx="57912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 </a:t>
            </a:r>
            <a:r>
              <a:rPr b="1" lang="en-US"/>
              <a:t>sentinel controlled loop </a:t>
            </a:r>
            <a:r>
              <a:rPr lang="en-US"/>
              <a:t>uses a special value (the </a:t>
            </a:r>
            <a:r>
              <a:rPr i="1" lang="en-US"/>
              <a:t>sentinel</a:t>
            </a:r>
            <a:r>
              <a:rPr lang="en-US"/>
              <a:t>) to say when the loop is done.</a:t>
            </a:r>
            <a:endParaRPr/>
          </a:p>
          <a:p>
            <a:pPr indent="-342900" lvl="0" marL="342900" rtl="0" algn="l">
              <a:spcBef>
                <a:spcPts val="640"/>
              </a:spcBef>
              <a:spcAft>
                <a:spcPts val="0"/>
              </a:spcAft>
              <a:buClr>
                <a:schemeClr val="dk1"/>
              </a:buClr>
              <a:buSzPts val="3200"/>
              <a:buChar char="•"/>
            </a:pPr>
            <a:r>
              <a:rPr lang="en-US"/>
              <a:t>It’s a variable whose value is usually garnered through input from the user </a:t>
            </a:r>
            <a:endParaRPr/>
          </a:p>
          <a:p>
            <a:pPr indent="-342900" lvl="0" marL="342900" rtl="0" algn="l">
              <a:spcBef>
                <a:spcPts val="640"/>
              </a:spcBef>
              <a:spcAft>
                <a:spcPts val="0"/>
              </a:spcAft>
              <a:buClr>
                <a:schemeClr val="dk1"/>
              </a:buClr>
              <a:buSzPts val="3200"/>
              <a:buChar char="•"/>
            </a:pPr>
            <a:r>
              <a:rPr lang="en-US"/>
              <a:t>What’s the sentinel in this example? </a:t>
            </a:r>
            <a:r>
              <a:rPr b="1" lang="en-US">
                <a:solidFill>
                  <a:srgbClr val="FF0000"/>
                </a:solidFill>
              </a:rPr>
              <a:t>value</a:t>
            </a:r>
            <a:endParaRPr/>
          </a:p>
        </p:txBody>
      </p:sp>
      <p:pic>
        <p:nvPicPr>
          <p:cNvPr id="154" name="Google Shape;154;p23"/>
          <p:cNvPicPr preferRelativeResize="0"/>
          <p:nvPr/>
        </p:nvPicPr>
        <p:blipFill rotWithShape="1">
          <a:blip r:embed="rId3">
            <a:alphaModFix/>
          </a:blip>
          <a:srcRect b="0" l="0" r="0" t="0"/>
          <a:stretch/>
        </p:blipFill>
        <p:spPr>
          <a:xfrm>
            <a:off x="6172200" y="1202670"/>
            <a:ext cx="2362200" cy="5455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Complete Add Up Program</a:t>
            </a:r>
            <a:endParaRPr/>
          </a:p>
        </p:txBody>
      </p:sp>
      <p:pic>
        <p:nvPicPr>
          <p:cNvPr descr="Screen Clipping" id="160" name="Google Shape;160;p24"/>
          <p:cNvPicPr preferRelativeResize="0"/>
          <p:nvPr>
            <p:ph idx="1" type="body"/>
          </p:nvPr>
        </p:nvPicPr>
        <p:blipFill rotWithShape="1">
          <a:blip r:embed="rId3">
            <a:alphaModFix/>
          </a:blip>
          <a:srcRect b="0" l="0" r="0" t="0"/>
          <a:stretch/>
        </p:blipFill>
        <p:spPr>
          <a:xfrm>
            <a:off x="457200" y="1852566"/>
            <a:ext cx="8229600" cy="40212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Result-controlled Loops</a:t>
            </a:r>
            <a:endParaRPr/>
          </a:p>
        </p:txBody>
      </p:sp>
      <p:sp>
        <p:nvSpPr>
          <p:cNvPr id="166" name="Google Shape;16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A </a:t>
            </a:r>
            <a:r>
              <a:rPr b="1" lang="en-US"/>
              <a:t>third</a:t>
            </a:r>
            <a:r>
              <a:rPr lang="en-US"/>
              <a:t> kind of loop can be built from the fundamental control statements in Java. This is the </a:t>
            </a:r>
            <a:r>
              <a:rPr b="1" lang="en-US"/>
              <a:t>result-controlled</a:t>
            </a:r>
            <a:r>
              <a:rPr lang="en-US"/>
              <a:t> loop. (Other names for it are </a:t>
            </a:r>
            <a:r>
              <a:rPr i="1" lang="en-US"/>
              <a:t>free</a:t>
            </a:r>
            <a:r>
              <a:rPr i="1" lang="en-US"/>
              <a:t> loop</a:t>
            </a:r>
            <a:r>
              <a:rPr lang="en-US"/>
              <a:t> and </a:t>
            </a:r>
            <a:r>
              <a:rPr i="1" lang="en-US"/>
              <a:t>general </a:t>
            </a:r>
            <a:r>
              <a:rPr i="1" lang="en-US"/>
              <a:t>loop</a:t>
            </a:r>
            <a:r>
              <a:rPr lang="en-US"/>
              <a:t>). </a:t>
            </a:r>
            <a:endParaRPr/>
          </a:p>
          <a:p>
            <a:pPr indent="-342900" lvl="0" marL="342900" rtl="0" algn="l">
              <a:spcBef>
                <a:spcPts val="640"/>
              </a:spcBef>
              <a:spcAft>
                <a:spcPts val="0"/>
              </a:spcAft>
              <a:buClr>
                <a:schemeClr val="dk1"/>
              </a:buClr>
              <a:buSzPts val="3200"/>
              <a:buChar char="•"/>
            </a:pPr>
            <a:r>
              <a:rPr lang="en-US"/>
              <a:t>A result-controlled loop keeps looping until the computation has reached a particular goal, without knowing exactly how long that might take.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Million Dollar Question</a:t>
            </a:r>
            <a:br>
              <a:rPr b="1" lang="en-US" sz="3959"/>
            </a:br>
            <a:endParaRPr sz="3959"/>
          </a:p>
        </p:txBody>
      </p:sp>
      <p:sp>
        <p:nvSpPr>
          <p:cNvPr id="172" name="Google Shape;17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US" sz="2960"/>
              <a:t>Usually banks pay interest daily or monthly, but for simplicity let us stick with interest paid once at the end of each year. </a:t>
            </a:r>
            <a:endParaRPr sz="2960"/>
          </a:p>
          <a:p>
            <a:pPr indent="-342900" lvl="0" marL="342900" rtl="0" algn="l">
              <a:lnSpc>
                <a:spcPct val="80000"/>
              </a:lnSpc>
              <a:spcBef>
                <a:spcPts val="592"/>
              </a:spcBef>
              <a:spcAft>
                <a:spcPts val="0"/>
              </a:spcAft>
              <a:buClr>
                <a:schemeClr val="dk1"/>
              </a:buClr>
              <a:buSzPts val="2960"/>
              <a:buChar char="•"/>
            </a:pPr>
            <a:r>
              <a:rPr lang="en-US" sz="2960"/>
              <a:t>Also, assume that for the following year, interest is paid on the total amount of money in the account (including the interest for the previous year). At the end of the second year you will have $1050 + $1050*0.05 = $1102.50. </a:t>
            </a:r>
            <a:endParaRPr sz="2960"/>
          </a:p>
          <a:p>
            <a:pPr indent="-342900" lvl="0" marL="342900" rtl="0" algn="l">
              <a:lnSpc>
                <a:spcPct val="80000"/>
              </a:lnSpc>
              <a:spcBef>
                <a:spcPts val="592"/>
              </a:spcBef>
              <a:spcAft>
                <a:spcPts val="0"/>
              </a:spcAft>
              <a:buClr>
                <a:schemeClr val="dk1"/>
              </a:buClr>
              <a:buSzPts val="2960"/>
              <a:buChar char="•"/>
            </a:pPr>
            <a:r>
              <a:rPr lang="en-US" sz="2960"/>
              <a:t>What if you are interested in becoming a millionaire? How long will it take to reach one million dollars? </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Program</a:t>
            </a:r>
            <a:endParaRPr/>
          </a:p>
        </p:txBody>
      </p:sp>
      <p:pic>
        <p:nvPicPr>
          <p:cNvPr descr="Screen Clipping" id="178" name="Google Shape;178;p27"/>
          <p:cNvPicPr preferRelativeResize="0"/>
          <p:nvPr>
            <p:ph idx="1" type="body"/>
          </p:nvPr>
        </p:nvPicPr>
        <p:blipFill rotWithShape="1">
          <a:blip r:embed="rId3">
            <a:alphaModFix/>
          </a:blip>
          <a:srcRect b="0" l="0" r="0" t="0"/>
          <a:stretch/>
        </p:blipFill>
        <p:spPr>
          <a:xfrm>
            <a:off x="457200" y="1371600"/>
            <a:ext cx="8229600" cy="5105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nvSpPr>
        <p:spPr>
          <a:xfrm>
            <a:off x="38100" y="1119499"/>
            <a:ext cx="90678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Java programming language also provides a do-while statement, which can be expressed as follows: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do {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statement(s)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while (expression);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difference between do-while and while is that do-while evaluates its expression at the bottom of the loop instead of the top. Therefore, the statements within the do block are always executed at least once, as shown in the following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class DoWhileDemo {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public static void main(String[] args){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int count = 1;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b="1" lang="en-US" sz="1800">
                <a:solidFill>
                  <a:srgbClr val="538CD5"/>
                </a:solidFill>
                <a:latin typeface="Calibri"/>
                <a:ea typeface="Calibri"/>
                <a:cs typeface="Calibri"/>
                <a:sym typeface="Calibri"/>
              </a:rPr>
              <a:t>do { </a:t>
            </a:r>
            <a:endParaRPr b="1" sz="1800">
              <a:solidFill>
                <a:srgbClr val="538CD5"/>
              </a:solidFill>
              <a:latin typeface="Calibri"/>
              <a:ea typeface="Calibri"/>
              <a:cs typeface="Calibri"/>
              <a:sym typeface="Calibri"/>
            </a:endParaRPr>
          </a:p>
          <a:p>
            <a:pPr indent="0" lvl="0" marL="0" marR="0" rtl="0" algn="l">
              <a:spcBef>
                <a:spcPts val="0"/>
              </a:spcBef>
              <a:spcAft>
                <a:spcPts val="0"/>
              </a:spcAft>
              <a:buNone/>
            </a:pPr>
            <a:r>
              <a:rPr b="1" lang="en-US" sz="1800">
                <a:solidFill>
                  <a:srgbClr val="538CD5"/>
                </a:solidFill>
                <a:latin typeface="Calibri"/>
                <a:ea typeface="Calibri"/>
                <a:cs typeface="Calibri"/>
                <a:sym typeface="Calibri"/>
              </a:rPr>
              <a:t>			</a:t>
            </a:r>
            <a:r>
              <a:rPr b="1" lang="en-US" sz="1800">
                <a:solidFill>
                  <a:srgbClr val="953734"/>
                </a:solidFill>
                <a:latin typeface="Calibri"/>
                <a:ea typeface="Calibri"/>
                <a:cs typeface="Calibri"/>
                <a:sym typeface="Calibri"/>
              </a:rPr>
              <a:t>System.out.println("Count is: " + count); </a:t>
            </a:r>
            <a:endParaRPr b="1" sz="1800">
              <a:solidFill>
                <a:srgbClr val="953734"/>
              </a:solidFill>
              <a:latin typeface="Calibri"/>
              <a:ea typeface="Calibri"/>
              <a:cs typeface="Calibri"/>
              <a:sym typeface="Calibri"/>
            </a:endParaRPr>
          </a:p>
          <a:p>
            <a:pPr indent="0" lvl="0" marL="0" marR="0" rtl="0" algn="l">
              <a:spcBef>
                <a:spcPts val="0"/>
              </a:spcBef>
              <a:spcAft>
                <a:spcPts val="0"/>
              </a:spcAft>
              <a:buNone/>
            </a:pPr>
            <a:r>
              <a:rPr b="1" lang="en-US" sz="1800">
                <a:solidFill>
                  <a:srgbClr val="953734"/>
                </a:solidFill>
                <a:latin typeface="Calibri"/>
                <a:ea typeface="Calibri"/>
                <a:cs typeface="Calibri"/>
                <a:sym typeface="Calibri"/>
              </a:rPr>
              <a:t>			count++; </a:t>
            </a:r>
            <a:endParaRPr b="1" sz="1800">
              <a:solidFill>
                <a:srgbClr val="953734"/>
              </a:solidFill>
              <a:latin typeface="Calibri"/>
              <a:ea typeface="Calibri"/>
              <a:cs typeface="Calibri"/>
              <a:sym typeface="Calibri"/>
            </a:endParaRPr>
          </a:p>
          <a:p>
            <a:pPr indent="0" lvl="0" marL="0" marR="0" rtl="0" algn="l">
              <a:spcBef>
                <a:spcPts val="0"/>
              </a:spcBef>
              <a:spcAft>
                <a:spcPts val="0"/>
              </a:spcAft>
              <a:buNone/>
            </a:pPr>
            <a:r>
              <a:rPr b="1" lang="en-US" sz="1800">
                <a:solidFill>
                  <a:srgbClr val="538CD5"/>
                </a:solidFill>
                <a:latin typeface="Calibri"/>
                <a:ea typeface="Calibri"/>
                <a:cs typeface="Calibri"/>
                <a:sym typeface="Calibri"/>
              </a:rPr>
              <a:t>		} while (count &lt; 11);</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8"/>
          <p:cNvSpPr txBox="1"/>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The do…while Loop</a:t>
            </a:r>
            <a:endParaRPr sz="4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Exercises</a:t>
            </a:r>
            <a:br>
              <a:rPr lang="en-US" sz="3959"/>
            </a:br>
            <a:r>
              <a:rPr lang="en-US" sz="3240"/>
              <a:t>Create at least one class from each of the 5 parts. Save the project as “</a:t>
            </a:r>
            <a:r>
              <a:rPr b="1" lang="en-US" sz="3240"/>
              <a:t>prjJavaLoops</a:t>
            </a:r>
            <a:r>
              <a:rPr lang="en-US" sz="3240"/>
              <a:t>”.</a:t>
            </a:r>
            <a:br>
              <a:rPr lang="en-US" sz="3240"/>
            </a:br>
            <a:br>
              <a:rPr lang="en-US" sz="3240"/>
            </a:br>
            <a:r>
              <a:rPr lang="en-US" sz="3240"/>
              <a:t>Part 1</a:t>
            </a:r>
            <a:endParaRPr sz="3959"/>
          </a:p>
        </p:txBody>
      </p:sp>
      <p:pic>
        <p:nvPicPr>
          <p:cNvPr descr="Screen Clipping" id="190" name="Google Shape;190;p29"/>
          <p:cNvPicPr preferRelativeResize="0"/>
          <p:nvPr>
            <p:ph idx="1" type="body"/>
          </p:nvPr>
        </p:nvPicPr>
        <p:blipFill rotWithShape="1">
          <a:blip r:embed="rId3">
            <a:alphaModFix/>
          </a:blip>
          <a:srcRect b="0" l="0" r="0" t="0"/>
          <a:stretch/>
        </p:blipFill>
        <p:spPr>
          <a:xfrm>
            <a:off x="457200" y="2790443"/>
            <a:ext cx="8229600" cy="21454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descr="Screen Clipping" id="195" name="Google Shape;195;p30"/>
          <p:cNvPicPr preferRelativeResize="0"/>
          <p:nvPr>
            <p:ph idx="1" type="body"/>
          </p:nvPr>
        </p:nvPicPr>
        <p:blipFill rotWithShape="1">
          <a:blip r:embed="rId3">
            <a:alphaModFix/>
          </a:blip>
          <a:srcRect b="0" l="0" r="0" t="0"/>
          <a:stretch/>
        </p:blipFill>
        <p:spPr>
          <a:xfrm>
            <a:off x="457200" y="2112631"/>
            <a:ext cx="8229600" cy="3501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Screen Clipping" id="200" name="Google Shape;200;p31"/>
          <p:cNvPicPr preferRelativeResize="0"/>
          <p:nvPr>
            <p:ph idx="1" type="body"/>
          </p:nvPr>
        </p:nvPicPr>
        <p:blipFill rotWithShape="1">
          <a:blip r:embed="rId3">
            <a:alphaModFix/>
          </a:blip>
          <a:srcRect b="0" l="0" r="0" t="0"/>
          <a:stretch/>
        </p:blipFill>
        <p:spPr>
          <a:xfrm>
            <a:off x="457200" y="2889136"/>
            <a:ext cx="8229600" cy="19480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The While Loop</a:t>
            </a:r>
            <a:endParaRPr/>
          </a:p>
        </p:txBody>
      </p:sp>
      <p:pic>
        <p:nvPicPr>
          <p:cNvPr descr="while loop" id="91" name="Google Shape;91;p14"/>
          <p:cNvPicPr preferRelativeResize="0"/>
          <p:nvPr/>
        </p:nvPicPr>
        <p:blipFill rotWithShape="1">
          <a:blip r:embed="rId3">
            <a:alphaModFix/>
          </a:blip>
          <a:srcRect b="0" l="0" r="0" t="0"/>
          <a:stretch/>
        </p:blipFill>
        <p:spPr>
          <a:xfrm>
            <a:off x="6400801" y="914400"/>
            <a:ext cx="2590800" cy="5467350"/>
          </a:xfrm>
          <a:prstGeom prst="rect">
            <a:avLst/>
          </a:prstGeom>
          <a:noFill/>
          <a:ln>
            <a:noFill/>
          </a:ln>
        </p:spPr>
      </p:pic>
      <p:pic>
        <p:nvPicPr>
          <p:cNvPr descr="Screen Clipping" id="92" name="Google Shape;92;p14"/>
          <p:cNvPicPr preferRelativeResize="0"/>
          <p:nvPr/>
        </p:nvPicPr>
        <p:blipFill rotWithShape="1">
          <a:blip r:embed="rId4">
            <a:alphaModFix/>
          </a:blip>
          <a:srcRect b="0" l="0" r="0" t="0"/>
          <a:stretch/>
        </p:blipFill>
        <p:spPr>
          <a:xfrm>
            <a:off x="152400" y="1143000"/>
            <a:ext cx="6116882" cy="449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Part 2</a:t>
            </a:r>
            <a:endParaRPr/>
          </a:p>
        </p:txBody>
      </p:sp>
      <p:pic>
        <p:nvPicPr>
          <p:cNvPr descr="Screen Clipping" id="206" name="Google Shape;206;p32"/>
          <p:cNvPicPr preferRelativeResize="0"/>
          <p:nvPr>
            <p:ph idx="1" type="body"/>
          </p:nvPr>
        </p:nvPicPr>
        <p:blipFill rotWithShape="1">
          <a:blip r:embed="rId3">
            <a:alphaModFix/>
          </a:blip>
          <a:srcRect b="0" l="0" r="0" t="0"/>
          <a:stretch/>
        </p:blipFill>
        <p:spPr>
          <a:xfrm>
            <a:off x="457200" y="2325261"/>
            <a:ext cx="8229600" cy="3075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descr="Screen Clipping" id="211" name="Google Shape;211;p33"/>
          <p:cNvPicPr preferRelativeResize="0"/>
          <p:nvPr>
            <p:ph idx="1" type="body"/>
          </p:nvPr>
        </p:nvPicPr>
        <p:blipFill rotWithShape="1">
          <a:blip r:embed="rId3">
            <a:alphaModFix/>
          </a:blip>
          <a:srcRect b="0" l="0" r="0" t="0"/>
          <a:stretch/>
        </p:blipFill>
        <p:spPr>
          <a:xfrm>
            <a:off x="1556578" y="2771860"/>
            <a:ext cx="6030843" cy="21826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descr="Screen Clipping" id="216" name="Google Shape;216;p34"/>
          <p:cNvPicPr preferRelativeResize="0"/>
          <p:nvPr>
            <p:ph idx="1" type="body"/>
          </p:nvPr>
        </p:nvPicPr>
        <p:blipFill rotWithShape="1">
          <a:blip r:embed="rId3">
            <a:alphaModFix/>
          </a:blip>
          <a:srcRect b="0" l="0" r="0" t="0"/>
          <a:stretch/>
        </p:blipFill>
        <p:spPr>
          <a:xfrm>
            <a:off x="895840" y="1600200"/>
            <a:ext cx="7352319" cy="45259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Part 3</a:t>
            </a:r>
            <a:endParaRPr/>
          </a:p>
        </p:txBody>
      </p:sp>
      <p:pic>
        <p:nvPicPr>
          <p:cNvPr descr="Screen Clipping" id="222" name="Google Shape;222;p35"/>
          <p:cNvPicPr preferRelativeResize="0"/>
          <p:nvPr>
            <p:ph idx="1" type="body"/>
          </p:nvPr>
        </p:nvPicPr>
        <p:blipFill rotWithShape="1">
          <a:blip r:embed="rId3">
            <a:alphaModFix/>
          </a:blip>
          <a:srcRect b="0" l="0" r="0" t="0"/>
          <a:stretch/>
        </p:blipFill>
        <p:spPr>
          <a:xfrm>
            <a:off x="827118" y="1600200"/>
            <a:ext cx="7489764" cy="45259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Screen Clipping" id="227" name="Google Shape;227;p36"/>
          <p:cNvPicPr preferRelativeResize="0"/>
          <p:nvPr>
            <p:ph idx="1" type="body"/>
          </p:nvPr>
        </p:nvPicPr>
        <p:blipFill rotWithShape="1">
          <a:blip r:embed="rId3">
            <a:alphaModFix/>
          </a:blip>
          <a:srcRect b="0" l="0" r="0" t="0"/>
          <a:stretch/>
        </p:blipFill>
        <p:spPr>
          <a:xfrm>
            <a:off x="457200" y="2586019"/>
            <a:ext cx="8229600" cy="2554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descr="Screen Clipping" id="232" name="Google Shape;232;p37"/>
          <p:cNvPicPr preferRelativeResize="0"/>
          <p:nvPr>
            <p:ph idx="1" type="body"/>
          </p:nvPr>
        </p:nvPicPr>
        <p:blipFill rotWithShape="1">
          <a:blip r:embed="rId3">
            <a:alphaModFix/>
          </a:blip>
          <a:srcRect b="0" l="0" r="0" t="0"/>
          <a:stretch/>
        </p:blipFill>
        <p:spPr>
          <a:xfrm>
            <a:off x="457200" y="2101865"/>
            <a:ext cx="8229600" cy="35226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descr="Screen Clipping" id="237" name="Google Shape;237;p38"/>
          <p:cNvPicPr preferRelativeResize="0"/>
          <p:nvPr>
            <p:ph idx="1" type="body"/>
          </p:nvPr>
        </p:nvPicPr>
        <p:blipFill rotWithShape="1">
          <a:blip r:embed="rId3">
            <a:alphaModFix/>
          </a:blip>
          <a:srcRect b="0" l="0" r="0" t="0"/>
          <a:stretch/>
        </p:blipFill>
        <p:spPr>
          <a:xfrm>
            <a:off x="457200" y="2737393"/>
            <a:ext cx="8229600" cy="2251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descr="Screen Clipping" id="242" name="Google Shape;242;p39"/>
          <p:cNvPicPr preferRelativeResize="0"/>
          <p:nvPr>
            <p:ph idx="1" type="body"/>
          </p:nvPr>
        </p:nvPicPr>
        <p:blipFill rotWithShape="1">
          <a:blip r:embed="rId3">
            <a:alphaModFix/>
          </a:blip>
          <a:srcRect b="0" l="0" r="0" t="0"/>
          <a:stretch/>
        </p:blipFill>
        <p:spPr>
          <a:xfrm>
            <a:off x="1899487" y="2469773"/>
            <a:ext cx="5345026" cy="278681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descr="Screen Clipping" id="247" name="Google Shape;247;p40"/>
          <p:cNvPicPr preferRelativeResize="0"/>
          <p:nvPr>
            <p:ph idx="1" type="body"/>
          </p:nvPr>
        </p:nvPicPr>
        <p:blipFill rotWithShape="1">
          <a:blip r:embed="rId3">
            <a:alphaModFix/>
          </a:blip>
          <a:srcRect b="0" l="0" r="0" t="0"/>
          <a:stretch/>
        </p:blipFill>
        <p:spPr>
          <a:xfrm>
            <a:off x="457200" y="3049047"/>
            <a:ext cx="8229600" cy="16282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descr="Screen Clipping" id="252" name="Google Shape;252;p41"/>
          <p:cNvPicPr preferRelativeResize="0"/>
          <p:nvPr>
            <p:ph idx="1" type="body"/>
          </p:nvPr>
        </p:nvPicPr>
        <p:blipFill rotWithShape="1">
          <a:blip r:embed="rId3">
            <a:alphaModFix/>
          </a:blip>
          <a:srcRect b="0" l="0" r="0" t="0"/>
          <a:stretch/>
        </p:blipFill>
        <p:spPr>
          <a:xfrm>
            <a:off x="457200" y="2944009"/>
            <a:ext cx="8229600" cy="1838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Syntax of the while statement</a:t>
            </a:r>
            <a:br>
              <a:rPr b="1" lang="en-US" sz="3959"/>
            </a:br>
            <a:endParaRPr sz="3959"/>
          </a:p>
        </p:txBody>
      </p:sp>
      <p:pic>
        <p:nvPicPr>
          <p:cNvPr descr="Screen Clipping" id="98" name="Google Shape;98;p15"/>
          <p:cNvPicPr preferRelativeResize="0"/>
          <p:nvPr>
            <p:ph idx="1" type="body"/>
          </p:nvPr>
        </p:nvPicPr>
        <p:blipFill rotWithShape="1">
          <a:blip r:embed="rId3">
            <a:alphaModFix/>
          </a:blip>
          <a:srcRect b="0" l="0" r="0" t="0"/>
          <a:stretch/>
        </p:blipFill>
        <p:spPr>
          <a:xfrm>
            <a:off x="335604" y="1066800"/>
            <a:ext cx="8631044" cy="5562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Part 4</a:t>
            </a:r>
            <a:endParaRPr/>
          </a:p>
        </p:txBody>
      </p:sp>
      <p:pic>
        <p:nvPicPr>
          <p:cNvPr descr="Screen Clipping" id="258" name="Google Shape;258;p42"/>
          <p:cNvPicPr preferRelativeResize="0"/>
          <p:nvPr>
            <p:ph idx="1" type="body"/>
          </p:nvPr>
        </p:nvPicPr>
        <p:blipFill rotWithShape="1">
          <a:blip r:embed="rId3">
            <a:alphaModFix/>
          </a:blip>
          <a:srcRect b="0" l="0" r="0" t="0"/>
          <a:stretch/>
        </p:blipFill>
        <p:spPr>
          <a:xfrm>
            <a:off x="457200" y="2687220"/>
            <a:ext cx="8229600" cy="23519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Screen Clipping" id="263" name="Google Shape;263;p43"/>
          <p:cNvPicPr preferRelativeResize="0"/>
          <p:nvPr>
            <p:ph idx="1" type="body"/>
          </p:nvPr>
        </p:nvPicPr>
        <p:blipFill rotWithShape="1">
          <a:blip r:embed="rId3">
            <a:alphaModFix/>
          </a:blip>
          <a:srcRect b="0" l="0" r="0" t="0"/>
          <a:stretch/>
        </p:blipFill>
        <p:spPr>
          <a:xfrm>
            <a:off x="457200" y="2051716"/>
            <a:ext cx="8229600" cy="362293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Screen Clipping" id="268" name="Google Shape;268;p44"/>
          <p:cNvPicPr preferRelativeResize="0"/>
          <p:nvPr>
            <p:ph idx="1" type="body"/>
          </p:nvPr>
        </p:nvPicPr>
        <p:blipFill rotWithShape="1">
          <a:blip r:embed="rId3">
            <a:alphaModFix/>
          </a:blip>
          <a:srcRect b="0" l="0" r="0" t="0"/>
          <a:stretch/>
        </p:blipFill>
        <p:spPr>
          <a:xfrm>
            <a:off x="457200" y="1783964"/>
            <a:ext cx="8229600" cy="41584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descr="Screen Clipping" id="273" name="Google Shape;273;p45"/>
          <p:cNvPicPr preferRelativeResize="0"/>
          <p:nvPr>
            <p:ph idx="1" type="body"/>
          </p:nvPr>
        </p:nvPicPr>
        <p:blipFill rotWithShape="1">
          <a:blip r:embed="rId3">
            <a:alphaModFix/>
          </a:blip>
          <a:srcRect b="0" l="0" r="0" t="0"/>
          <a:stretch/>
        </p:blipFill>
        <p:spPr>
          <a:xfrm>
            <a:off x="457200" y="2574862"/>
            <a:ext cx="8229600" cy="25766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Part 5</a:t>
            </a:r>
            <a:endParaRPr/>
          </a:p>
        </p:txBody>
      </p:sp>
      <p:pic>
        <p:nvPicPr>
          <p:cNvPr descr="Screen Clipping" id="279" name="Google Shape;279;p46"/>
          <p:cNvPicPr preferRelativeResize="0"/>
          <p:nvPr>
            <p:ph idx="1" type="body"/>
          </p:nvPr>
        </p:nvPicPr>
        <p:blipFill rotWithShape="1">
          <a:blip r:embed="rId3">
            <a:alphaModFix/>
          </a:blip>
          <a:srcRect b="0" l="0" r="0" t="0"/>
          <a:stretch/>
        </p:blipFill>
        <p:spPr>
          <a:xfrm>
            <a:off x="457200" y="2129621"/>
            <a:ext cx="8229600" cy="34671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descr="Screen Clipping" id="284" name="Google Shape;284;p47"/>
          <p:cNvPicPr preferRelativeResize="0"/>
          <p:nvPr>
            <p:ph idx="1" type="body"/>
          </p:nvPr>
        </p:nvPicPr>
        <p:blipFill rotWithShape="1">
          <a:blip r:embed="rId3">
            <a:alphaModFix/>
          </a:blip>
          <a:srcRect b="0" l="0" r="0" t="0"/>
          <a:stretch/>
        </p:blipFill>
        <p:spPr>
          <a:xfrm>
            <a:off x="457200" y="2168722"/>
            <a:ext cx="8229600" cy="33889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Counting Upwards by Two's</a:t>
            </a:r>
            <a:endParaRPr/>
          </a:p>
        </p:txBody>
      </p:sp>
      <p:pic>
        <p:nvPicPr>
          <p:cNvPr descr="Screen Clipping" id="104" name="Google Shape;104;p16"/>
          <p:cNvPicPr preferRelativeResize="0"/>
          <p:nvPr>
            <p:ph idx="1" type="body"/>
          </p:nvPr>
        </p:nvPicPr>
        <p:blipFill rotWithShape="1">
          <a:blip r:embed="rId3">
            <a:alphaModFix/>
          </a:blip>
          <a:srcRect b="0" l="0" r="0" t="0"/>
          <a:stretch/>
        </p:blipFill>
        <p:spPr>
          <a:xfrm>
            <a:off x="152400" y="1295400"/>
            <a:ext cx="8839200" cy="3733800"/>
          </a:xfrm>
          <a:prstGeom prst="rect">
            <a:avLst/>
          </a:prstGeom>
          <a:noFill/>
          <a:ln>
            <a:noFill/>
          </a:ln>
        </p:spPr>
      </p:pic>
      <p:sp>
        <p:nvSpPr>
          <p:cNvPr id="105" name="Google Shape;105;p16"/>
          <p:cNvSpPr txBox="1"/>
          <p:nvPr/>
        </p:nvSpPr>
        <p:spPr>
          <a:xfrm>
            <a:off x="304800" y="5103674"/>
            <a:ext cx="8534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What happens?</a:t>
            </a:r>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Iteration</a:t>
            </a:r>
            <a:br>
              <a:rPr b="1" lang="en-US" sz="3959"/>
            </a:br>
            <a:endParaRPr sz="3959"/>
          </a:p>
        </p:txBody>
      </p:sp>
      <p:sp>
        <p:nvSpPr>
          <p:cNvPr id="111" name="Google Shape;111;p17"/>
          <p:cNvSpPr txBox="1"/>
          <p:nvPr>
            <p:ph idx="1" type="body"/>
          </p:nvPr>
        </p:nvSpPr>
        <p:spPr>
          <a:xfrm>
            <a:off x="52387" y="1683625"/>
            <a:ext cx="7110413"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960"/>
              <a:buChar char="•"/>
            </a:pPr>
            <a:r>
              <a:rPr lang="en-US" sz="2960"/>
              <a:t>Each execution of a loop body is called an iteration. Sometimes the general concept of looping is also called </a:t>
            </a:r>
            <a:r>
              <a:rPr i="1" lang="en-US" sz="2960"/>
              <a:t>iteration</a:t>
            </a:r>
            <a:r>
              <a:rPr lang="en-US" sz="2960"/>
              <a:t>. </a:t>
            </a:r>
            <a:endParaRPr/>
          </a:p>
          <a:p>
            <a:pPr indent="-342900" lvl="0" marL="342900" rtl="0" algn="l">
              <a:spcBef>
                <a:spcPts val="592"/>
              </a:spcBef>
              <a:spcAft>
                <a:spcPts val="0"/>
              </a:spcAft>
              <a:buClr>
                <a:schemeClr val="dk1"/>
              </a:buClr>
              <a:buSzPts val="2960"/>
              <a:buChar char="•"/>
            </a:pPr>
            <a:r>
              <a:rPr lang="en-US" sz="2960"/>
              <a:t>In a counting loop, each iteration changes an integer </a:t>
            </a:r>
            <a:r>
              <a:rPr b="1" lang="en-US" sz="2960">
                <a:solidFill>
                  <a:srgbClr val="FF0000"/>
                </a:solidFill>
              </a:rPr>
              <a:t>loop control variable</a:t>
            </a:r>
            <a:r>
              <a:rPr lang="en-US" sz="2960"/>
              <a:t> by an integer amount. The amount of change can be positive or negative. </a:t>
            </a:r>
            <a:endParaRPr/>
          </a:p>
          <a:p>
            <a:pPr indent="-342900" lvl="0" marL="342900" rtl="0" algn="l">
              <a:spcBef>
                <a:spcPts val="592"/>
              </a:spcBef>
              <a:spcAft>
                <a:spcPts val="0"/>
              </a:spcAft>
              <a:buClr>
                <a:schemeClr val="dk1"/>
              </a:buClr>
              <a:buSzPts val="2960"/>
              <a:buChar char="•"/>
            </a:pPr>
            <a:r>
              <a:rPr lang="en-US" sz="2960"/>
              <a:t>What is the loop control variable in the flowchart? </a:t>
            </a:r>
            <a:r>
              <a:rPr b="1" lang="en-US" sz="2960">
                <a:solidFill>
                  <a:srgbClr val="FF0000"/>
                </a:solidFill>
              </a:rPr>
              <a:t>count</a:t>
            </a:r>
            <a:endParaRPr b="1" sz="2960">
              <a:solidFill>
                <a:srgbClr val="FF0000"/>
              </a:solidFill>
            </a:endParaRPr>
          </a:p>
        </p:txBody>
      </p:sp>
      <p:pic>
        <p:nvPicPr>
          <p:cNvPr id="112" name="Google Shape;112;p17"/>
          <p:cNvPicPr preferRelativeResize="0"/>
          <p:nvPr/>
        </p:nvPicPr>
        <p:blipFill rotWithShape="1">
          <a:blip r:embed="rId3">
            <a:alphaModFix/>
          </a:blip>
          <a:srcRect b="0" l="0" r="0" t="0"/>
          <a:stretch/>
        </p:blipFill>
        <p:spPr>
          <a:xfrm>
            <a:off x="7053752" y="1295400"/>
            <a:ext cx="2085975" cy="491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Decrementing the Loop Control Variable</a:t>
            </a:r>
            <a:endParaRPr/>
          </a:p>
        </p:txBody>
      </p:sp>
      <p:pic>
        <p:nvPicPr>
          <p:cNvPr descr="Screen Clipping" id="118" name="Google Shape;118;p18"/>
          <p:cNvPicPr preferRelativeResize="0"/>
          <p:nvPr>
            <p:ph idx="1" type="body"/>
          </p:nvPr>
        </p:nvPicPr>
        <p:blipFill rotWithShape="1">
          <a:blip r:embed="rId3">
            <a:alphaModFix/>
          </a:blip>
          <a:srcRect b="0" l="0" r="0" t="0"/>
          <a:stretch/>
        </p:blipFill>
        <p:spPr>
          <a:xfrm>
            <a:off x="457200" y="1752601"/>
            <a:ext cx="8229600" cy="2827280"/>
          </a:xfrm>
          <a:prstGeom prst="rect">
            <a:avLst/>
          </a:prstGeom>
          <a:noFill/>
          <a:ln>
            <a:noFill/>
          </a:ln>
        </p:spPr>
      </p:pic>
      <p:sp>
        <p:nvSpPr>
          <p:cNvPr id="119" name="Google Shape;119;p18"/>
          <p:cNvSpPr txBox="1"/>
          <p:nvPr/>
        </p:nvSpPr>
        <p:spPr>
          <a:xfrm>
            <a:off x="152400" y="4724400"/>
            <a:ext cx="6858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What happens?</a:t>
            </a:r>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Infinite Loop</a:t>
            </a:r>
            <a:br>
              <a:rPr b="1" lang="en-US" sz="3959"/>
            </a:br>
            <a:r>
              <a:rPr b="1" lang="en-US" sz="1620"/>
              <a:t>Can you make either loop infinite?</a:t>
            </a:r>
            <a:br>
              <a:rPr b="1" lang="en-US" sz="3959"/>
            </a:br>
            <a:endParaRPr sz="3959"/>
          </a:p>
        </p:txBody>
      </p:sp>
      <p:pic>
        <p:nvPicPr>
          <p:cNvPr descr="Screen Clipping" id="125" name="Google Shape;125;p19"/>
          <p:cNvPicPr preferRelativeResize="0"/>
          <p:nvPr>
            <p:ph idx="1" type="body"/>
          </p:nvPr>
        </p:nvPicPr>
        <p:blipFill rotWithShape="1">
          <a:blip r:embed="rId3">
            <a:alphaModFix/>
          </a:blip>
          <a:srcRect b="0" l="0" r="0" t="0"/>
          <a:stretch/>
        </p:blipFill>
        <p:spPr>
          <a:xfrm>
            <a:off x="609600" y="1143000"/>
            <a:ext cx="8229600" cy="2743200"/>
          </a:xfrm>
          <a:prstGeom prst="rect">
            <a:avLst/>
          </a:prstGeom>
          <a:noFill/>
          <a:ln>
            <a:noFill/>
          </a:ln>
        </p:spPr>
      </p:pic>
      <p:pic>
        <p:nvPicPr>
          <p:cNvPr descr="Screen Clipping" id="126" name="Google Shape;126;p19"/>
          <p:cNvPicPr preferRelativeResize="0"/>
          <p:nvPr/>
        </p:nvPicPr>
        <p:blipFill rotWithShape="1">
          <a:blip r:embed="rId4">
            <a:alphaModFix/>
          </a:blip>
          <a:srcRect b="0" l="0" r="0" t="0"/>
          <a:stretch/>
        </p:blipFill>
        <p:spPr>
          <a:xfrm>
            <a:off x="0" y="3964408"/>
            <a:ext cx="9144000" cy="27391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t>Adding Up Integers</a:t>
            </a:r>
            <a:endParaRPr b="1"/>
          </a:p>
        </p:txBody>
      </p:sp>
      <p:sp>
        <p:nvSpPr>
          <p:cNvPr id="132" name="Google Shape;13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b="1"/>
          </a:p>
          <a:p>
            <a:pPr indent="0" lvl="0" marL="0" rtl="0" algn="l">
              <a:spcBef>
                <a:spcPts val="640"/>
              </a:spcBef>
              <a:spcAft>
                <a:spcPts val="0"/>
              </a:spcAft>
              <a:buClr>
                <a:schemeClr val="dk1"/>
              </a:buClr>
              <a:buSzPts val="3200"/>
              <a:buNone/>
            </a:pPr>
            <a:r>
              <a:t/>
            </a:r>
            <a:endParaRPr/>
          </a:p>
        </p:txBody>
      </p:sp>
      <p:pic>
        <p:nvPicPr>
          <p:cNvPr id="133" name="Google Shape;133;p20"/>
          <p:cNvPicPr preferRelativeResize="0"/>
          <p:nvPr/>
        </p:nvPicPr>
        <p:blipFill rotWithShape="1">
          <a:blip r:embed="rId3">
            <a:alphaModFix/>
          </a:blip>
          <a:srcRect b="0" l="0" r="0" t="0"/>
          <a:stretch/>
        </p:blipFill>
        <p:spPr>
          <a:xfrm>
            <a:off x="6172200" y="838199"/>
            <a:ext cx="2886075" cy="5915025"/>
          </a:xfrm>
          <a:prstGeom prst="rect">
            <a:avLst/>
          </a:prstGeom>
          <a:noFill/>
          <a:ln>
            <a:noFill/>
          </a:ln>
        </p:spPr>
      </p:pic>
      <p:sp>
        <p:nvSpPr>
          <p:cNvPr id="134" name="Google Shape;134;p20"/>
          <p:cNvSpPr/>
          <p:nvPr/>
        </p:nvSpPr>
        <p:spPr>
          <a:xfrm>
            <a:off x="152400" y="1371600"/>
            <a:ext cx="5943600"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The flowchart shows a loop that increments count from 1 to N.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 the loop body, the current value of count is always added to the sum of all integers.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But more work needs to be done. Count should be added to the sum of odds only if it is odd and added to the sum of evens only if it is even.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This box: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needs more detail.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Nested IF</a:t>
            </a:r>
            <a:br>
              <a:rPr b="1" lang="en-US" sz="3959"/>
            </a:br>
            <a:endParaRPr sz="3959"/>
          </a:p>
        </p:txBody>
      </p:sp>
      <p:sp>
        <p:nvSpPr>
          <p:cNvPr id="140" name="Google Shape;140;p21"/>
          <p:cNvSpPr txBox="1"/>
          <p:nvPr>
            <p:ph idx="1" type="body"/>
          </p:nvPr>
        </p:nvSpPr>
        <p:spPr>
          <a:xfrm>
            <a:off x="457200" y="1600200"/>
            <a:ext cx="5726784" cy="4525963"/>
          </a:xfrm>
          <a:prstGeom prst="rect">
            <a:avLst/>
          </a:prstGeom>
          <a:noFill/>
          <a:ln>
            <a:noFill/>
          </a:ln>
        </p:spPr>
        <p:txBody>
          <a:bodyPr anchorCtr="0" anchor="t" bIns="45700" lIns="91425" spcFirstLastPara="1" rIns="91425" wrap="square" tIns="45700">
            <a:noAutofit/>
          </a:bodyPr>
          <a:lstStyle/>
          <a:p>
            <a:pPr indent="-154940" lvl="0" marL="342900" rtl="0" algn="l">
              <a:lnSpc>
                <a:spcPct val="80000"/>
              </a:lnSpc>
              <a:spcBef>
                <a:spcPts val="0"/>
              </a:spcBef>
              <a:spcAft>
                <a:spcPts val="0"/>
              </a:spcAft>
              <a:buClr>
                <a:schemeClr val="dk1"/>
              </a:buClr>
              <a:buSzPts val="2960"/>
              <a:buNone/>
            </a:pPr>
            <a:r>
              <a:t/>
            </a:r>
            <a:endParaRPr sz="2960"/>
          </a:p>
          <a:p>
            <a:pPr indent="-342900" lvl="0" marL="342900" rtl="0" algn="l">
              <a:lnSpc>
                <a:spcPct val="80000"/>
              </a:lnSpc>
              <a:spcBef>
                <a:spcPts val="592"/>
              </a:spcBef>
              <a:spcAft>
                <a:spcPts val="0"/>
              </a:spcAft>
              <a:buClr>
                <a:schemeClr val="dk1"/>
              </a:buClr>
              <a:buSzPts val="2960"/>
              <a:buChar char="•"/>
            </a:pPr>
            <a:r>
              <a:rPr lang="en-US" sz="2960"/>
              <a:t>The flowchart is a refinement of the first one. It explicitly shows three sums, and how each sum is handled. </a:t>
            </a:r>
            <a:endParaRPr sz="2960"/>
          </a:p>
          <a:p>
            <a:pPr indent="-342900" lvl="0" marL="342900" rtl="0" algn="l">
              <a:lnSpc>
                <a:spcPct val="80000"/>
              </a:lnSpc>
              <a:spcBef>
                <a:spcPts val="592"/>
              </a:spcBef>
              <a:spcAft>
                <a:spcPts val="0"/>
              </a:spcAft>
              <a:buClr>
                <a:schemeClr val="dk1"/>
              </a:buClr>
              <a:buSzPts val="2960"/>
              <a:buChar char="•"/>
            </a:pPr>
            <a:r>
              <a:rPr lang="en-US" sz="2960"/>
              <a:t>The loop body shows that the current value of count is always added to </a:t>
            </a:r>
            <a:r>
              <a:rPr b="1" lang="en-US" sz="2960"/>
              <a:t>sumAll</a:t>
            </a:r>
            <a:r>
              <a:rPr lang="en-US" sz="2960"/>
              <a:t>. </a:t>
            </a:r>
            <a:endParaRPr sz="2960"/>
          </a:p>
          <a:p>
            <a:pPr indent="-342900" lvl="0" marL="342900" rtl="0" algn="l">
              <a:lnSpc>
                <a:spcPct val="80000"/>
              </a:lnSpc>
              <a:spcBef>
                <a:spcPts val="592"/>
              </a:spcBef>
              <a:spcAft>
                <a:spcPts val="0"/>
              </a:spcAft>
              <a:buClr>
                <a:schemeClr val="dk1"/>
              </a:buClr>
              <a:buSzPts val="2960"/>
              <a:buChar char="•"/>
            </a:pPr>
            <a:r>
              <a:rPr lang="en-US" sz="2960"/>
              <a:t>An if statement determines if count is added to </a:t>
            </a:r>
            <a:r>
              <a:rPr b="1" lang="en-US" sz="2960"/>
              <a:t>sumEven </a:t>
            </a:r>
            <a:r>
              <a:rPr lang="en-US" sz="2960"/>
              <a:t>or </a:t>
            </a:r>
            <a:r>
              <a:rPr b="1" lang="en-US" sz="2960"/>
              <a:t>sumOdd</a:t>
            </a:r>
            <a:r>
              <a:rPr lang="en-US" sz="2960"/>
              <a:t>. </a:t>
            </a:r>
            <a:endParaRPr sz="2960"/>
          </a:p>
          <a:p>
            <a:pPr indent="-154940" lvl="0" marL="342900" rtl="0" algn="l">
              <a:lnSpc>
                <a:spcPct val="80000"/>
              </a:lnSpc>
              <a:spcBef>
                <a:spcPts val="592"/>
              </a:spcBef>
              <a:spcAft>
                <a:spcPts val="0"/>
              </a:spcAft>
              <a:buClr>
                <a:schemeClr val="dk1"/>
              </a:buClr>
              <a:buSzPts val="2960"/>
              <a:buNone/>
            </a:pPr>
            <a:r>
              <a:t/>
            </a:r>
            <a:endParaRPr sz="2960"/>
          </a:p>
        </p:txBody>
      </p:sp>
      <p:pic>
        <p:nvPicPr>
          <p:cNvPr id="141" name="Google Shape;141;p21"/>
          <p:cNvPicPr preferRelativeResize="0"/>
          <p:nvPr/>
        </p:nvPicPr>
        <p:blipFill rotWithShape="1">
          <a:blip r:embed="rId3">
            <a:alphaModFix/>
          </a:blip>
          <a:srcRect b="0" l="0" r="0" t="0"/>
          <a:stretch/>
        </p:blipFill>
        <p:spPr>
          <a:xfrm>
            <a:off x="6248400" y="381000"/>
            <a:ext cx="2162175" cy="60097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