
<file path=[Content_Types].xml><?xml version="1.0" encoding="utf-8"?>
<Types xmlns="http://schemas.openxmlformats.org/package/2006/content-types">
  <Default Extension="jpeg" ContentType="image/jpeg"/>
  <Default Extension="JPG" ContentType="image/.jp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22" r:id="rId5"/>
    <p:sldId id="373" r:id="rId6"/>
    <p:sldId id="376" r:id="rId7"/>
    <p:sldId id="377" r:id="rId8"/>
    <p:sldId id="379" r:id="rId9"/>
    <p:sldId id="380" r:id="rId10"/>
    <p:sldId id="381" r:id="rId11"/>
    <p:sldId id="382" r:id="rId12"/>
    <p:sldId id="383" r:id="rId13"/>
    <p:sldId id="385" r:id="rId14"/>
    <p:sldId id="386" r:id="rId15"/>
    <p:sldId id="387" r:id="rId16"/>
    <p:sldId id="388" r:id="rId17"/>
    <p:sldId id="389" r:id="rId18"/>
    <p:sldId id="390" r:id="rId19"/>
    <p:sldId id="392" r:id="rId20"/>
    <p:sldId id="393" r:id="rId21"/>
    <p:sldId id="394" r:id="rId22"/>
    <p:sldId id="378" r:id="rId23"/>
    <p:sldId id="294"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2B6A"/>
    <a:srgbClr val="701E5A"/>
    <a:srgbClr val="701E5E"/>
    <a:srgbClr val="71235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69532" autoAdjust="0"/>
  </p:normalViewPr>
  <p:slideViewPr>
    <p:cSldViewPr snapToGrid="0" showGuides="1">
      <p:cViewPr varScale="1">
        <p:scale>
          <a:sx n="110" d="100"/>
          <a:sy n="110" d="100"/>
        </p:scale>
        <p:origin x="100" y="84"/>
      </p:cViewPr>
      <p:guideLst>
        <p:guide orient="horz" pos="219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37.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6FD0E-37A4-47AC-904C-7F4A16CE07B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1E140-2A83-41FB-BBBE-3165915FA94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179FA90-D01C-4C56-BD10-9364D314563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10" name="矩形 9"/>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cxnSp>
        <p:nvCxnSpPr>
          <p:cNvPr id="11" name="直接连接符 10"/>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pic>
        <p:nvPicPr>
          <p:cNvPr id="12" name="Picture 2" descr="http://c.hiphotos.baidu.com/baike/w%3D268/sign=e9f9a012cb8065387beaa315afdca115/e4dde71190ef76c6dd05de779c16fdfaae516792.jp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67" y="187167"/>
            <a:ext cx="1225077" cy="11025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style.rotation</p:attrName>
                                        </p:attrNameLst>
                                      </p:cBhvr>
                                      <p:tavLst>
                                        <p:tav tm="0">
                                          <p:val>
                                            <p:fltVal val="360"/>
                                          </p:val>
                                        </p:tav>
                                        <p:tav tm="100000">
                                          <p:val>
                                            <p:fltVal val="0"/>
                                          </p:val>
                                        </p:tav>
                                      </p:tavLst>
                                    </p:anim>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8" name="矩形 7"/>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cxnSp>
        <p:nvCxnSpPr>
          <p:cNvPr id="9" name="直接连接符 8"/>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advClick="0" advTm="0">
    <p:pull/>
  </p:transition>
  <p:txStyles>
    <p:titleStyle>
      <a:lvl1pPr algn="ctr" defTabSz="1097280"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 Id="rId3" Type="http://schemas.openxmlformats.org/officeDocument/2006/relationships/image" Target="../media/image2.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tags" Target="../tags/tag16.xml"/><Relationship Id="rId3" Type="http://schemas.openxmlformats.org/officeDocument/2006/relationships/image" Target="../media/image6.png"/><Relationship Id="rId2" Type="http://schemas.openxmlformats.org/officeDocument/2006/relationships/tags" Target="../tags/tag15.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tags" Target="../tags/tag18.xml"/><Relationship Id="rId3" Type="http://schemas.openxmlformats.org/officeDocument/2006/relationships/image" Target="../media/image6.png"/><Relationship Id="rId2" Type="http://schemas.openxmlformats.org/officeDocument/2006/relationships/tags" Target="../tags/tag1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tags" Target="../tags/tag20.xml"/><Relationship Id="rId3" Type="http://schemas.openxmlformats.org/officeDocument/2006/relationships/image" Target="../media/image6.png"/><Relationship Id="rId2" Type="http://schemas.openxmlformats.org/officeDocument/2006/relationships/tags" Target="../tags/tag19.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image" Target="../media/image15.svg"/><Relationship Id="rId4" Type="http://schemas.openxmlformats.org/officeDocument/2006/relationships/image" Target="../media/image14.png"/><Relationship Id="rId3" Type="http://schemas.openxmlformats.org/officeDocument/2006/relationships/image" Target="../media/image6.png"/><Relationship Id="rId2" Type="http://schemas.openxmlformats.org/officeDocument/2006/relationships/tags" Target="../tags/tag21.xml"/><Relationship Id="rId10"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image" Target="../media/image15.svg"/><Relationship Id="rId4" Type="http://schemas.openxmlformats.org/officeDocument/2006/relationships/image" Target="../media/image14.png"/><Relationship Id="rId3" Type="http://schemas.openxmlformats.org/officeDocument/2006/relationships/image" Target="../media/image6.png"/><Relationship Id="rId2" Type="http://schemas.openxmlformats.org/officeDocument/2006/relationships/tags" Target="../tags/tag26.xml"/><Relationship Id="rId10"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31.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3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tags" Target="../tags/tag34.xml"/><Relationship Id="rId3" Type="http://schemas.openxmlformats.org/officeDocument/2006/relationships/image" Target="../media/image6.png"/><Relationship Id="rId2" Type="http://schemas.openxmlformats.org/officeDocument/2006/relationships/tags" Target="../tags/tag33.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tags" Target="../tags/tag36.xml"/><Relationship Id="rId3" Type="http://schemas.openxmlformats.org/officeDocument/2006/relationships/image" Target="../media/image6.png"/><Relationship Id="rId2" Type="http://schemas.openxmlformats.org/officeDocument/2006/relationships/tags" Target="../tags/tag35.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xml"/><Relationship Id="rId3" Type="http://schemas.openxmlformats.org/officeDocument/2006/relationships/image" Target="../media/image6.png"/><Relationship Id="rId2" Type="http://schemas.openxmlformats.org/officeDocument/2006/relationships/tags" Target="../tags/tag1.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image" Target="../media/image6.png"/><Relationship Id="rId2" Type="http://schemas.openxmlformats.org/officeDocument/2006/relationships/tags" Target="../tags/tag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6.xml"/><Relationship Id="rId3" Type="http://schemas.openxmlformats.org/officeDocument/2006/relationships/image" Target="../media/image6.png"/><Relationship Id="rId2" Type="http://schemas.openxmlformats.org/officeDocument/2006/relationships/tags" Target="../tags/tag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9.png"/><Relationship Id="rId6" Type="http://schemas.openxmlformats.org/officeDocument/2006/relationships/tags" Target="../tags/tag9.xml"/><Relationship Id="rId5" Type="http://schemas.openxmlformats.org/officeDocument/2006/relationships/image" Target="../media/image8.png"/><Relationship Id="rId4" Type="http://schemas.openxmlformats.org/officeDocument/2006/relationships/tags" Target="../tags/tag8.xml"/><Relationship Id="rId3" Type="http://schemas.openxmlformats.org/officeDocument/2006/relationships/image" Target="../media/image6.png"/><Relationship Id="rId2" Type="http://schemas.openxmlformats.org/officeDocument/2006/relationships/tags" Target="../tags/tag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2.xml"/><Relationship Id="rId5" Type="http://schemas.openxmlformats.org/officeDocument/2006/relationships/image" Target="../media/image10.png"/><Relationship Id="rId4" Type="http://schemas.openxmlformats.org/officeDocument/2006/relationships/tags" Target="../tags/tag11.xml"/><Relationship Id="rId3" Type="http://schemas.openxmlformats.org/officeDocument/2006/relationships/image" Target="../media/image6.png"/><Relationship Id="rId2" Type="http://schemas.openxmlformats.org/officeDocument/2006/relationships/tags" Target="../tags/tag10.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tags" Target="../tags/tag14.xml"/><Relationship Id="rId3" Type="http://schemas.openxmlformats.org/officeDocument/2006/relationships/image" Target="../media/image6.png"/><Relationship Id="rId2" Type="http://schemas.openxmlformats.org/officeDocument/2006/relationships/tags" Target="../tags/tag1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背景音乐 - 学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322224" y="-977890"/>
            <a:ext cx="731520" cy="731520"/>
          </a:xfrm>
          <a:prstGeom prst="rect">
            <a:avLst/>
          </a:prstGeom>
        </p:spPr>
      </p:pic>
      <p:sp>
        <p:nvSpPr>
          <p:cNvPr id="22" name="Rectangle 33"/>
          <p:cNvSpPr/>
          <p:nvPr/>
        </p:nvSpPr>
        <p:spPr>
          <a:xfrm>
            <a:off x="-15240" y="0"/>
            <a:ext cx="12207240" cy="3688229"/>
          </a:xfrm>
          <a:prstGeom prst="rect">
            <a:avLst/>
          </a:prstGeom>
          <a:solidFill>
            <a:srgbClr val="712355"/>
          </a:solidFill>
          <a:ln>
            <a:noFill/>
          </a:ln>
        </p:spPr>
        <p:txBody>
          <a:bodyPr anchor="ctr"/>
          <a:lstStyle/>
          <a:p>
            <a:pPr algn="ctr" defTabSz="1097280"/>
            <a:endParaRPr lang="en-US" sz="2160" dirty="0">
              <a:solidFill>
                <a:srgbClr val="712355"/>
              </a:solidFill>
              <a:latin typeface="宋体" panose="02010600030101010101" pitchFamily="2" charset="-122"/>
            </a:endParaRPr>
          </a:p>
        </p:txBody>
      </p:sp>
      <p:sp>
        <p:nvSpPr>
          <p:cNvPr id="6" name="文本框 6"/>
          <p:cNvSpPr>
            <a:spLocks noChangeArrowheads="1"/>
          </p:cNvSpPr>
          <p:nvPr/>
        </p:nvSpPr>
        <p:spPr bwMode="auto">
          <a:xfrm>
            <a:off x="0" y="1193924"/>
            <a:ext cx="12192000" cy="1743075"/>
          </a:xfrm>
          <a:prstGeom prst="rect">
            <a:avLst/>
          </a:prstGeom>
          <a:noFill/>
          <a:ln>
            <a:noFill/>
          </a:ln>
        </p:spPr>
        <p:txBody>
          <a:bodyPr wrap="square" lIns="82296" tIns="41148" rIns="82296" bIns="41148">
            <a:spAutoFit/>
          </a:bodyPr>
          <a:lstStyle/>
          <a:p>
            <a:pPr algn="ctr" defTabSz="1097280"/>
            <a:r>
              <a:rPr lang="zh-CN" altLang="en-US" sz="6000" b="1" spc="36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2024 春夏季开源操作系统训练营</a:t>
            </a:r>
            <a:endParaRPr lang="zh-CN" altLang="en-US" sz="6000" b="1" spc="360" dirty="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a:p>
            <a:pPr algn="ctr" defTabSz="1097280"/>
            <a:r>
              <a:rPr lang="zh-CN" altLang="en-US" sz="4800" b="1" spc="36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基于协程异步机制的操作系统</a:t>
            </a:r>
            <a:endParaRPr lang="zh-CN" altLang="en-US" sz="4800" b="1" spc="360" dirty="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p:txBody>
      </p:sp>
      <p:sp>
        <p:nvSpPr>
          <p:cNvPr id="7" name="TextBox 6"/>
          <p:cNvSpPr txBox="1"/>
          <p:nvPr/>
        </p:nvSpPr>
        <p:spPr>
          <a:xfrm>
            <a:off x="3481577" y="3728690"/>
            <a:ext cx="5038663" cy="1260475"/>
          </a:xfrm>
          <a:prstGeom prst="rect">
            <a:avLst/>
          </a:prstGeom>
          <a:noFill/>
        </p:spPr>
        <p:txBody>
          <a:bodyPr wrap="square" rtlCol="0">
            <a:spAutoFit/>
          </a:bodyPr>
          <a:lstStyle/>
          <a:p>
            <a:pPr algn="ctr" defTabSz="1097280"/>
            <a:r>
              <a:rPr lang="zh-CN" altLang="en-US" sz="3600" b="1" dirty="0">
                <a:solidFill>
                  <a:srgbClr val="712355"/>
                </a:solidFill>
                <a:latin typeface="微软雅黑" panose="020B0503020204020204" pitchFamily="34" charset="-122"/>
                <a:ea typeface="微软雅黑" panose="020B0503020204020204" pitchFamily="34" charset="-122"/>
              </a:rPr>
              <a:t>成果汇报</a:t>
            </a:r>
            <a:endParaRPr lang="en-US" altLang="zh-CN" sz="3600" b="1" dirty="0">
              <a:solidFill>
                <a:srgbClr val="712355"/>
              </a:solidFill>
              <a:latin typeface="微软雅黑" panose="020B0503020204020204" pitchFamily="34" charset="-122"/>
              <a:ea typeface="微软雅黑" panose="020B0503020204020204" pitchFamily="34" charset="-122"/>
            </a:endParaRPr>
          </a:p>
          <a:p>
            <a:pPr algn="ctr" defTabSz="1097280"/>
            <a:endParaRPr lang="en-US" altLang="zh-CN" sz="2000" b="1" dirty="0">
              <a:solidFill>
                <a:srgbClr val="712355"/>
              </a:solidFill>
              <a:latin typeface="微软雅黑" panose="020B0503020204020204" pitchFamily="34" charset="-122"/>
              <a:ea typeface="微软雅黑" panose="020B0503020204020204" pitchFamily="34" charset="-122"/>
            </a:endParaRPr>
          </a:p>
          <a:p>
            <a:pPr algn="ctr" defTabSz="1097280"/>
            <a:r>
              <a:rPr lang="zh-CN" altLang="en-US" sz="2000" b="1" dirty="0">
                <a:solidFill>
                  <a:srgbClr val="712355"/>
                </a:solidFill>
                <a:latin typeface="微软雅黑" panose="020B0503020204020204" pitchFamily="34" charset="-122"/>
                <a:ea typeface="微软雅黑" panose="020B0503020204020204" pitchFamily="34" charset="-122"/>
              </a:rPr>
              <a:t>魏靖轩</a:t>
            </a:r>
            <a:endParaRPr lang="en-US" altLang="zh-CN" sz="2000" b="1" dirty="0">
              <a:solidFill>
                <a:srgbClr val="71235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101566"/>
            <a:ext cx="2491077" cy="611265"/>
          </a:xfrm>
          <a:prstGeom prst="rect">
            <a:avLst/>
          </a:prstGeom>
        </p:spPr>
      </p:pic>
      <p:sp>
        <p:nvSpPr>
          <p:cNvPr id="12" name="矩形 11"/>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xxx"/>
          <p:cNvPicPr>
            <a:picLocks noChangeAspect="1"/>
          </p:cNvPicPr>
          <p:nvPr/>
        </p:nvPicPr>
        <p:blipFill>
          <a:blip r:embed="rId5"/>
          <a:stretch>
            <a:fillRect/>
          </a:stretch>
        </p:blipFill>
        <p:spPr>
          <a:xfrm>
            <a:off x="9949180" y="-5080"/>
            <a:ext cx="2162175" cy="718185"/>
          </a:xfrm>
          <a:prstGeom prst="rect">
            <a:avLst/>
          </a:prstGeom>
        </p:spPr>
      </p:pic>
    </p:spTree>
  </p:cSld>
  <p:clrMapOvr>
    <a:masterClrMapping/>
  </p:clrMapOvr>
  <p:transition spd="slow" advClick="0" advTm="0">
    <p:pull/>
  </p:transition>
  <p:timing>
    <p:tnLst>
      <p:par>
        <p:cTn id="1" dur="indefinite" restart="never" nodeType="tmRoot">
          <p:childTnLst>
            <p:audio>
              <p:cMediaNode vol="80000" numSld="40" showWhenStopped="0">
                <p:cTn id="2" repeatCount="indefinite" fill="remove" display="0">
                  <p:stCondLst>
                    <p:cond delay="indefinite"/>
                  </p:stCondLst>
                  <p:endCondLst>
                    <p:cond evt="onStopAudio" delay="0">
                      <p:tgtEl>
                        <p:sldTgt/>
                      </p:tgtEl>
                    </p:cond>
                  </p:endCondLst>
                </p:cTn>
                <p:tgtEl>
                  <p:spTgt spid="30"/>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协程无栈化</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21915" y="-277202"/>
            <a:ext cx="1812326" cy="1812326"/>
          </a:xfrm>
          <a:prstGeom prst="rect">
            <a:avLst/>
          </a:prstGeom>
        </p:spPr>
      </p:pic>
      <p:sp>
        <p:nvSpPr>
          <p:cNvPr id="9" name="文本框 8"/>
          <p:cNvSpPr txBox="1"/>
          <p:nvPr/>
        </p:nvSpPr>
        <p:spPr>
          <a:xfrm>
            <a:off x="536575" y="1535430"/>
            <a:ext cx="10222230" cy="4785995"/>
          </a:xfrm>
          <a:prstGeom prst="rect">
            <a:avLst/>
          </a:prstGeom>
          <a:noFill/>
        </p:spPr>
        <p:txBody>
          <a:bodyPr wrap="square" rtlCol="0">
            <a:noAutofit/>
          </a:bodyPr>
          <a:lstStyle/>
          <a:p>
            <a:pPr indent="457200"/>
            <a:endParaRPr lang="zh-CN" dirty="0"/>
          </a:p>
          <a:p>
            <a:pPr indent="457200"/>
            <a:endParaRPr lang="zh-CN" dirty="0"/>
          </a:p>
          <a:p>
            <a:pPr indent="457200"/>
            <a:r>
              <a:rPr lang="zh-CN" dirty="0"/>
              <a:t>随后我们进入协程的无栈化改造，原本我们每个线程都有一个栈：</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r>
              <a:rPr lang="zh-CN" altLang="en-US" dirty="0"/>
              <a:t>我们说，这太浪费内存了，所以我们要改掉它</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6" name="图片 5" descr="xxx-removebg-preview"/>
          <p:cNvPicPr>
            <a:picLocks noChangeAspect="1"/>
          </p:cNvPicPr>
          <p:nvPr>
            <p:custDataLst>
              <p:tags r:id="rId2"/>
            </p:custDataLst>
          </p:nvPr>
        </p:nvPicPr>
        <p:blipFill>
          <a:blip r:embed="rId3"/>
          <a:stretch>
            <a:fillRect/>
          </a:stretch>
        </p:blipFill>
        <p:spPr>
          <a:xfrm>
            <a:off x="7826375" y="154940"/>
            <a:ext cx="2933065" cy="974725"/>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3461385" y="3041650"/>
            <a:ext cx="4993005" cy="1049020"/>
          </a:xfrm>
          <a:prstGeom prst="rect">
            <a:avLst/>
          </a:prstGeom>
        </p:spPr>
      </p:pic>
    </p:spTree>
  </p:cSld>
  <p:clrMapOvr>
    <a:masterClrMapping/>
  </p:clrMapOvr>
  <p:transition spd="slow" advClick="0" advTm="0">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协程无栈化</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21915" y="-277202"/>
            <a:ext cx="1812326" cy="1812326"/>
          </a:xfrm>
          <a:prstGeom prst="rect">
            <a:avLst/>
          </a:prstGeom>
        </p:spPr>
      </p:pic>
      <p:sp>
        <p:nvSpPr>
          <p:cNvPr id="9" name="文本框 8"/>
          <p:cNvSpPr txBox="1"/>
          <p:nvPr/>
        </p:nvSpPr>
        <p:spPr>
          <a:xfrm>
            <a:off x="536575" y="1535430"/>
            <a:ext cx="10222230" cy="4785995"/>
          </a:xfrm>
          <a:prstGeom prst="rect">
            <a:avLst/>
          </a:prstGeom>
          <a:noFill/>
        </p:spPr>
        <p:txBody>
          <a:bodyPr wrap="square" rtlCol="0">
            <a:noAutofit/>
          </a:bodyPr>
          <a:lstStyle/>
          <a:p>
            <a:pPr indent="457200"/>
            <a:r>
              <a:rPr lang="zh-CN" altLang="en-US" dirty="0"/>
              <a:t>我们希望实现下面的单</a:t>
            </a:r>
            <a:r>
              <a:rPr lang="en-US" altLang="zh-CN" dirty="0"/>
              <a:t>CPU</a:t>
            </a:r>
            <a:r>
              <a:rPr lang="zh-CN" altLang="en-US" dirty="0"/>
              <a:t>栈：</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r>
              <a:rPr lang="zh-CN" altLang="en-US" dirty="0"/>
              <a:t>我们将任务抽象为一个状态机，其本质上是一个事件循环（对应我们前面的执行流），将其调用栈共用</a:t>
            </a:r>
            <a:r>
              <a:rPr lang="en-US" altLang="zh-CN" dirty="0"/>
              <a:t>CPU</a:t>
            </a:r>
            <a:r>
              <a:rPr lang="zh-CN" altLang="en-US" dirty="0"/>
              <a:t>的一个栈，这样一个处理器只需要一个栈，所需要的内存不与任务数量挂钩。</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6" name="图片 5" descr="xxx-removebg-preview"/>
          <p:cNvPicPr>
            <a:picLocks noChangeAspect="1"/>
          </p:cNvPicPr>
          <p:nvPr>
            <p:custDataLst>
              <p:tags r:id="rId2"/>
            </p:custDataLst>
          </p:nvPr>
        </p:nvPicPr>
        <p:blipFill>
          <a:blip r:embed="rId3"/>
          <a:stretch>
            <a:fillRect/>
          </a:stretch>
        </p:blipFill>
        <p:spPr>
          <a:xfrm>
            <a:off x="7826375" y="154940"/>
            <a:ext cx="2933065" cy="974725"/>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4001135" y="1957705"/>
            <a:ext cx="3616325" cy="2995295"/>
          </a:xfrm>
          <a:prstGeom prst="rect">
            <a:avLst/>
          </a:prstGeom>
        </p:spPr>
      </p:pic>
    </p:spTree>
  </p:cSld>
  <p:clrMapOvr>
    <a:masterClrMapping/>
  </p:clrMapOvr>
  <p:transition spd="slow" advClick="0" advTm="0">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协程无栈化</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21915" y="-277202"/>
            <a:ext cx="1812326" cy="1812326"/>
          </a:xfrm>
          <a:prstGeom prst="rect">
            <a:avLst/>
          </a:prstGeom>
        </p:spPr>
      </p:pic>
      <p:sp>
        <p:nvSpPr>
          <p:cNvPr id="9" name="文本框 8"/>
          <p:cNvSpPr txBox="1"/>
          <p:nvPr/>
        </p:nvSpPr>
        <p:spPr>
          <a:xfrm>
            <a:off x="536575" y="1535430"/>
            <a:ext cx="10222230" cy="4785995"/>
          </a:xfrm>
          <a:prstGeom prst="rect">
            <a:avLst/>
          </a:prstGeom>
          <a:noFill/>
        </p:spPr>
        <p:txBody>
          <a:bodyPr wrap="square" rtlCol="0">
            <a:noAutofit/>
          </a:bodyPr>
          <a:lstStyle/>
          <a:p>
            <a:pPr indent="457200"/>
            <a:r>
              <a:rPr lang="zh-CN" altLang="en-US" dirty="0"/>
              <a:t>我们希望实现下面的单</a:t>
            </a:r>
            <a:r>
              <a:rPr lang="en-US" altLang="zh-CN" dirty="0"/>
              <a:t>CPU</a:t>
            </a:r>
            <a:r>
              <a:rPr lang="zh-CN" altLang="en-US" dirty="0"/>
              <a:t>栈：</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6" name="图片 5" descr="xxx-removebg-preview"/>
          <p:cNvPicPr>
            <a:picLocks noChangeAspect="1"/>
          </p:cNvPicPr>
          <p:nvPr>
            <p:custDataLst>
              <p:tags r:id="rId2"/>
            </p:custDataLst>
          </p:nvPr>
        </p:nvPicPr>
        <p:blipFill>
          <a:blip r:embed="rId3"/>
          <a:stretch>
            <a:fillRect/>
          </a:stretch>
        </p:blipFill>
        <p:spPr>
          <a:xfrm>
            <a:off x="7826375" y="154940"/>
            <a:ext cx="2933065" cy="974725"/>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33475" y="2028825"/>
            <a:ext cx="3616325" cy="2995295"/>
          </a:xfrm>
          <a:prstGeom prst="rect">
            <a:avLst/>
          </a:prstGeom>
        </p:spPr>
      </p:pic>
      <p:sp>
        <p:nvSpPr>
          <p:cNvPr id="7" name="文本框 6"/>
          <p:cNvSpPr txBox="1"/>
          <p:nvPr/>
        </p:nvSpPr>
        <p:spPr>
          <a:xfrm>
            <a:off x="6093460" y="2691130"/>
            <a:ext cx="4064000" cy="1476375"/>
          </a:xfrm>
          <a:prstGeom prst="rect">
            <a:avLst/>
          </a:prstGeom>
          <a:noFill/>
        </p:spPr>
        <p:txBody>
          <a:bodyPr wrap="square" rtlCol="0">
            <a:spAutoFit/>
          </a:bodyPr>
          <a:p>
            <a:r>
              <a:rPr lang="zh-CN" altLang="en-US"/>
              <a:t>但是这样真的好吗？</a:t>
            </a:r>
            <a:endParaRPr lang="zh-CN" altLang="en-US"/>
          </a:p>
          <a:p>
            <a:endParaRPr lang="zh-CN" altLang="en-US"/>
          </a:p>
          <a:p>
            <a:endParaRPr lang="zh-CN" altLang="en-US"/>
          </a:p>
          <a:p>
            <a:r>
              <a:rPr lang="zh-CN" altLang="en-US"/>
              <a:t>或者说，它是合理的吗？</a:t>
            </a:r>
            <a:endParaRPr lang="zh-CN" altLang="en-US"/>
          </a:p>
          <a:p>
            <a:r>
              <a:rPr lang="zh-CN" altLang="en-US"/>
              <a:t>能真正应用吗？</a:t>
            </a:r>
            <a:endParaRPr lang="zh-CN" altLang="en-US"/>
          </a:p>
        </p:txBody>
      </p:sp>
    </p:spTree>
  </p:cSld>
  <p:clrMapOvr>
    <a:masterClrMapping/>
  </p:clrMapOvr>
  <p:transition spd="slow" advClick="0" advTm="0">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复数栈的必要性</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21915" y="-277202"/>
            <a:ext cx="1812326" cy="1812326"/>
          </a:xfrm>
          <a:prstGeom prst="rect">
            <a:avLst/>
          </a:prstGeom>
        </p:spPr>
      </p:pic>
      <p:sp>
        <p:nvSpPr>
          <p:cNvPr id="9" name="文本框 8"/>
          <p:cNvSpPr txBox="1"/>
          <p:nvPr/>
        </p:nvSpPr>
        <p:spPr>
          <a:xfrm>
            <a:off x="536575" y="1535430"/>
            <a:ext cx="10222230" cy="506095"/>
          </a:xfrm>
          <a:prstGeom prst="rect">
            <a:avLst/>
          </a:prstGeom>
          <a:noFill/>
        </p:spPr>
        <p:txBody>
          <a:bodyPr wrap="square" rtlCol="0">
            <a:noAutofit/>
          </a:bodyPr>
          <a:lstStyle/>
          <a:p>
            <a:pPr indent="457200"/>
            <a:r>
              <a:rPr lang="zh-CN" dirty="0"/>
              <a:t>观察</a:t>
            </a:r>
            <a:r>
              <a:rPr lang="en-US" altLang="zh-CN" dirty="0"/>
              <a:t>Embassy</a:t>
            </a:r>
            <a:r>
              <a:rPr lang="zh-CN" altLang="en-US" dirty="0"/>
              <a:t>等库，发现这样确实是这样实现的，为什么？</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6" name="图片 5" descr="xxx-removebg-preview"/>
          <p:cNvPicPr>
            <a:picLocks noChangeAspect="1"/>
          </p:cNvPicPr>
          <p:nvPr>
            <p:custDataLst>
              <p:tags r:id="rId2"/>
            </p:custDataLst>
          </p:nvPr>
        </p:nvPicPr>
        <p:blipFill>
          <a:blip r:embed="rId3"/>
          <a:stretch>
            <a:fillRect/>
          </a:stretch>
        </p:blipFill>
        <p:spPr>
          <a:xfrm>
            <a:off x="7826375" y="154940"/>
            <a:ext cx="2933065" cy="974725"/>
          </a:xfrm>
          <a:prstGeom prst="rect">
            <a:avLst/>
          </a:prstGeom>
        </p:spPr>
      </p:pic>
      <p:sp>
        <p:nvSpPr>
          <p:cNvPr id="10" name="文本框 9"/>
          <p:cNvSpPr txBox="1"/>
          <p:nvPr/>
        </p:nvSpPr>
        <p:spPr>
          <a:xfrm>
            <a:off x="7260590" y="2355215"/>
            <a:ext cx="4064000" cy="645160"/>
          </a:xfrm>
          <a:prstGeom prst="rect">
            <a:avLst/>
          </a:prstGeom>
          <a:noFill/>
        </p:spPr>
        <p:txBody>
          <a:bodyPr wrap="square" rtlCol="0">
            <a:spAutoFit/>
          </a:bodyPr>
          <a:p>
            <a:r>
              <a:rPr lang="zh-CN" altLang="en-US" dirty="0">
                <a:sym typeface="+mn-ea"/>
              </a:rPr>
              <a:t>用户程序的行为是可以预测的，它要干什么我们作为编写者可以预测。</a:t>
            </a:r>
            <a:endParaRPr lang="zh-CN" altLang="en-US"/>
          </a:p>
        </p:txBody>
      </p:sp>
      <p:sp>
        <p:nvSpPr>
          <p:cNvPr id="11" name="文本框 10"/>
          <p:cNvSpPr txBox="1"/>
          <p:nvPr/>
        </p:nvSpPr>
        <p:spPr>
          <a:xfrm>
            <a:off x="1168400" y="3434715"/>
            <a:ext cx="4064000" cy="645160"/>
          </a:xfrm>
          <a:prstGeom prst="rect">
            <a:avLst/>
          </a:prstGeom>
          <a:noFill/>
        </p:spPr>
        <p:txBody>
          <a:bodyPr wrap="square" rtlCol="0">
            <a:spAutoFit/>
          </a:bodyPr>
          <a:p>
            <a:r>
              <a:rPr lang="zh-CN" altLang="en-US"/>
              <a:t>我们使用</a:t>
            </a:r>
            <a:r>
              <a:rPr lang="en-US" altLang="zh-CN"/>
              <a:t>Embassy</a:t>
            </a:r>
            <a:r>
              <a:rPr lang="zh-CN" altLang="en-US"/>
              <a:t>编写用户程序，然后烧录到嵌入式机器上。</a:t>
            </a:r>
            <a:endParaRPr lang="zh-CN" altLang="en-US"/>
          </a:p>
        </p:txBody>
      </p:sp>
      <p:pic>
        <p:nvPicPr>
          <p:cNvPr id="12" name="图片 11" descr="箭头"/>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0220000">
            <a:off x="5345430" y="2732405"/>
            <a:ext cx="1646555" cy="914400"/>
          </a:xfrm>
          <a:prstGeom prst="rect">
            <a:avLst/>
          </a:prstGeom>
        </p:spPr>
      </p:pic>
      <p:pic>
        <p:nvPicPr>
          <p:cNvPr id="13" name="图片 12" descr="箭头"/>
          <p:cNvPicPr>
            <a:picLocks noChangeAspect="1"/>
          </p:cNvPicPr>
          <p:nvPr>
            <p:custDataLst>
              <p:tags r:id="rId6"/>
            </p:custDataLst>
          </p:nvPr>
        </p:nvPicPr>
        <p:blipFill>
          <a:blip r:embed="rId4">
            <a:extLst>
              <a:ext uri="{96DAC541-7B7A-43D3-8B79-37D633B846F1}">
                <asvg:svgBlip xmlns:asvg="http://schemas.microsoft.com/office/drawing/2016/SVG/main" r:embed="rId5"/>
              </a:ext>
            </a:extLst>
          </a:blip>
          <a:stretch>
            <a:fillRect/>
          </a:stretch>
        </p:blipFill>
        <p:spPr>
          <a:xfrm>
            <a:off x="5458460" y="3165475"/>
            <a:ext cx="1646555" cy="914400"/>
          </a:xfrm>
          <a:prstGeom prst="rect">
            <a:avLst/>
          </a:prstGeom>
        </p:spPr>
      </p:pic>
      <p:sp>
        <p:nvSpPr>
          <p:cNvPr id="14" name="文本框 13"/>
          <p:cNvSpPr txBox="1"/>
          <p:nvPr>
            <p:custDataLst>
              <p:tags r:id="rId7"/>
            </p:custDataLst>
          </p:nvPr>
        </p:nvSpPr>
        <p:spPr>
          <a:xfrm>
            <a:off x="7334885" y="3434715"/>
            <a:ext cx="4064000" cy="368300"/>
          </a:xfrm>
          <a:prstGeom prst="rect">
            <a:avLst/>
          </a:prstGeom>
          <a:noFill/>
        </p:spPr>
        <p:txBody>
          <a:bodyPr wrap="square" rtlCol="0">
            <a:spAutoFit/>
          </a:bodyPr>
          <a:p>
            <a:r>
              <a:rPr lang="zh-CN" altLang="en-US" dirty="0">
                <a:sym typeface="+mn-ea"/>
              </a:rPr>
              <a:t>用户程序的数量也是可以预测的。</a:t>
            </a:r>
            <a:endParaRPr lang="zh-CN" altLang="en-US"/>
          </a:p>
        </p:txBody>
      </p:sp>
      <p:pic>
        <p:nvPicPr>
          <p:cNvPr id="15" name="图片 14" descr="箭头"/>
          <p:cNvPicPr>
            <a:picLocks noChangeAspect="1"/>
          </p:cNvPicPr>
          <p:nvPr>
            <p:custDataLst>
              <p:tags r:id="rId8"/>
            </p:custDataLst>
          </p:nvPr>
        </p:nvPicPr>
        <p:blipFill>
          <a:blip r:embed="rId4">
            <a:extLst>
              <a:ext uri="{96DAC541-7B7A-43D3-8B79-37D633B846F1}">
                <asvg:svgBlip xmlns:asvg="http://schemas.microsoft.com/office/drawing/2016/SVG/main" r:embed="rId5"/>
              </a:ext>
            </a:extLst>
          </a:blip>
          <a:stretch>
            <a:fillRect/>
          </a:stretch>
        </p:blipFill>
        <p:spPr>
          <a:xfrm rot="960000">
            <a:off x="5364480" y="3477895"/>
            <a:ext cx="1646555" cy="914400"/>
          </a:xfrm>
          <a:prstGeom prst="rect">
            <a:avLst/>
          </a:prstGeom>
        </p:spPr>
      </p:pic>
      <p:sp>
        <p:nvSpPr>
          <p:cNvPr id="16" name="文本框 15"/>
          <p:cNvSpPr txBox="1"/>
          <p:nvPr>
            <p:custDataLst>
              <p:tags r:id="rId9"/>
            </p:custDataLst>
          </p:nvPr>
        </p:nvSpPr>
        <p:spPr>
          <a:xfrm>
            <a:off x="7409180" y="4079875"/>
            <a:ext cx="4064000" cy="645160"/>
          </a:xfrm>
          <a:prstGeom prst="rect">
            <a:avLst/>
          </a:prstGeom>
          <a:noFill/>
        </p:spPr>
        <p:txBody>
          <a:bodyPr wrap="square" rtlCol="0">
            <a:spAutoFit/>
          </a:bodyPr>
          <a:p>
            <a:r>
              <a:rPr lang="zh-CN" altLang="en-US" dirty="0">
                <a:sym typeface="+mn-ea"/>
              </a:rPr>
              <a:t>用户程序的与外界的交互也是基本可以预测的。</a:t>
            </a:r>
            <a:endParaRPr lang="zh-CN" altLang="en-US"/>
          </a:p>
        </p:txBody>
      </p:sp>
      <p:sp>
        <p:nvSpPr>
          <p:cNvPr id="17" name="文本框 16"/>
          <p:cNvSpPr txBox="1"/>
          <p:nvPr/>
        </p:nvSpPr>
        <p:spPr>
          <a:xfrm>
            <a:off x="2007870" y="5560695"/>
            <a:ext cx="8387715" cy="368300"/>
          </a:xfrm>
          <a:prstGeom prst="rect">
            <a:avLst/>
          </a:prstGeom>
          <a:noFill/>
        </p:spPr>
        <p:txBody>
          <a:bodyPr wrap="square" rtlCol="0">
            <a:spAutoFit/>
          </a:bodyPr>
          <a:p>
            <a:r>
              <a:rPr lang="zh-CN" altLang="en-US"/>
              <a:t>我们预测不到的情况那基本也属于我们不希望发生的情况，因此报错是合理的</a:t>
            </a:r>
            <a:endParaRPr lang="zh-CN" altLang="en-US"/>
          </a:p>
        </p:txBody>
      </p:sp>
    </p:spTree>
  </p:cSld>
  <p:clrMapOvr>
    <a:masterClrMapping/>
  </p:clrMapOvr>
  <p:transition spd="slow" advClick="0" advTm="0">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复数栈的必要性</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21915" y="-277202"/>
            <a:ext cx="1812326" cy="1812326"/>
          </a:xfrm>
          <a:prstGeom prst="rect">
            <a:avLst/>
          </a:prstGeom>
        </p:spPr>
      </p:pic>
      <p:sp>
        <p:nvSpPr>
          <p:cNvPr id="9" name="文本框 8"/>
          <p:cNvSpPr txBox="1"/>
          <p:nvPr/>
        </p:nvSpPr>
        <p:spPr>
          <a:xfrm>
            <a:off x="536575" y="1535430"/>
            <a:ext cx="10222230" cy="506095"/>
          </a:xfrm>
          <a:prstGeom prst="rect">
            <a:avLst/>
          </a:prstGeom>
          <a:noFill/>
        </p:spPr>
        <p:txBody>
          <a:bodyPr wrap="square" rtlCol="0">
            <a:noAutofit/>
          </a:bodyPr>
          <a:lstStyle/>
          <a:p>
            <a:pPr indent="457200"/>
            <a:r>
              <a:rPr lang="zh-CN" dirty="0"/>
              <a:t>但是作为一个操作系统内核，其存在差异。</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6" name="图片 5" descr="xxx-removebg-preview"/>
          <p:cNvPicPr>
            <a:picLocks noChangeAspect="1"/>
          </p:cNvPicPr>
          <p:nvPr>
            <p:custDataLst>
              <p:tags r:id="rId2"/>
            </p:custDataLst>
          </p:nvPr>
        </p:nvPicPr>
        <p:blipFill>
          <a:blip r:embed="rId3"/>
          <a:stretch>
            <a:fillRect/>
          </a:stretch>
        </p:blipFill>
        <p:spPr>
          <a:xfrm>
            <a:off x="7826375" y="154940"/>
            <a:ext cx="2933065" cy="974725"/>
          </a:xfrm>
          <a:prstGeom prst="rect">
            <a:avLst/>
          </a:prstGeom>
        </p:spPr>
      </p:pic>
      <p:sp>
        <p:nvSpPr>
          <p:cNvPr id="10" name="文本框 9"/>
          <p:cNvSpPr txBox="1"/>
          <p:nvPr/>
        </p:nvSpPr>
        <p:spPr>
          <a:xfrm>
            <a:off x="7260590" y="2355215"/>
            <a:ext cx="4064000" cy="645160"/>
          </a:xfrm>
          <a:prstGeom prst="rect">
            <a:avLst/>
          </a:prstGeom>
          <a:noFill/>
        </p:spPr>
        <p:txBody>
          <a:bodyPr wrap="square" rtlCol="0">
            <a:spAutoFit/>
          </a:bodyPr>
          <a:p>
            <a:r>
              <a:rPr lang="zh-CN" altLang="en-US" dirty="0">
                <a:sym typeface="+mn-ea"/>
              </a:rPr>
              <a:t>用户程序的行为不可以预测的，我们不知道会运行什么程序。</a:t>
            </a:r>
            <a:endParaRPr lang="zh-CN" altLang="en-US"/>
          </a:p>
        </p:txBody>
      </p:sp>
      <p:sp>
        <p:nvSpPr>
          <p:cNvPr id="11" name="文本框 10"/>
          <p:cNvSpPr txBox="1"/>
          <p:nvPr/>
        </p:nvSpPr>
        <p:spPr>
          <a:xfrm>
            <a:off x="1168400" y="3434715"/>
            <a:ext cx="4064000" cy="368300"/>
          </a:xfrm>
          <a:prstGeom prst="rect">
            <a:avLst/>
          </a:prstGeom>
          <a:noFill/>
        </p:spPr>
        <p:txBody>
          <a:bodyPr wrap="square" rtlCol="0">
            <a:spAutoFit/>
          </a:bodyPr>
          <a:p>
            <a:r>
              <a:rPr lang="zh-CN"/>
              <a:t>通用的</a:t>
            </a:r>
            <a:r>
              <a:rPr lang="en-US" altLang="zh-CN"/>
              <a:t>OS</a:t>
            </a:r>
            <a:r>
              <a:rPr lang="zh-CN" altLang="en-US"/>
              <a:t>内核通常很难预测用户程序。</a:t>
            </a:r>
            <a:endParaRPr lang="zh-CN" altLang="en-US"/>
          </a:p>
        </p:txBody>
      </p:sp>
      <p:pic>
        <p:nvPicPr>
          <p:cNvPr id="12" name="图片 11" descr="箭头"/>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0220000">
            <a:off x="5345430" y="2732405"/>
            <a:ext cx="1646555" cy="914400"/>
          </a:xfrm>
          <a:prstGeom prst="rect">
            <a:avLst/>
          </a:prstGeom>
        </p:spPr>
      </p:pic>
      <p:pic>
        <p:nvPicPr>
          <p:cNvPr id="13" name="图片 12" descr="箭头"/>
          <p:cNvPicPr>
            <a:picLocks noChangeAspect="1"/>
          </p:cNvPicPr>
          <p:nvPr>
            <p:custDataLst>
              <p:tags r:id="rId6"/>
            </p:custDataLst>
          </p:nvPr>
        </p:nvPicPr>
        <p:blipFill>
          <a:blip r:embed="rId4">
            <a:extLst>
              <a:ext uri="{96DAC541-7B7A-43D3-8B79-37D633B846F1}">
                <asvg:svgBlip xmlns:asvg="http://schemas.microsoft.com/office/drawing/2016/SVG/main" r:embed="rId5"/>
              </a:ext>
            </a:extLst>
          </a:blip>
          <a:stretch>
            <a:fillRect/>
          </a:stretch>
        </p:blipFill>
        <p:spPr>
          <a:xfrm>
            <a:off x="5458460" y="3165475"/>
            <a:ext cx="1646555" cy="914400"/>
          </a:xfrm>
          <a:prstGeom prst="rect">
            <a:avLst/>
          </a:prstGeom>
        </p:spPr>
      </p:pic>
      <p:sp>
        <p:nvSpPr>
          <p:cNvPr id="14" name="文本框 13"/>
          <p:cNvSpPr txBox="1"/>
          <p:nvPr>
            <p:custDataLst>
              <p:tags r:id="rId7"/>
            </p:custDataLst>
          </p:nvPr>
        </p:nvSpPr>
        <p:spPr>
          <a:xfrm>
            <a:off x="7334885" y="3434715"/>
            <a:ext cx="4064000" cy="368300"/>
          </a:xfrm>
          <a:prstGeom prst="rect">
            <a:avLst/>
          </a:prstGeom>
          <a:noFill/>
        </p:spPr>
        <p:txBody>
          <a:bodyPr wrap="square" rtlCol="0">
            <a:spAutoFit/>
          </a:bodyPr>
          <a:p>
            <a:r>
              <a:rPr lang="zh-CN" altLang="en-US" dirty="0">
                <a:sym typeface="+mn-ea"/>
              </a:rPr>
              <a:t>用户程序的数量也不可以预测的。</a:t>
            </a:r>
            <a:endParaRPr lang="zh-CN" altLang="en-US"/>
          </a:p>
        </p:txBody>
      </p:sp>
      <p:pic>
        <p:nvPicPr>
          <p:cNvPr id="15" name="图片 14" descr="箭头"/>
          <p:cNvPicPr>
            <a:picLocks noChangeAspect="1"/>
          </p:cNvPicPr>
          <p:nvPr>
            <p:custDataLst>
              <p:tags r:id="rId8"/>
            </p:custDataLst>
          </p:nvPr>
        </p:nvPicPr>
        <p:blipFill>
          <a:blip r:embed="rId4">
            <a:extLst>
              <a:ext uri="{96DAC541-7B7A-43D3-8B79-37D633B846F1}">
                <asvg:svgBlip xmlns:asvg="http://schemas.microsoft.com/office/drawing/2016/SVG/main" r:embed="rId5"/>
              </a:ext>
            </a:extLst>
          </a:blip>
          <a:stretch>
            <a:fillRect/>
          </a:stretch>
        </p:blipFill>
        <p:spPr>
          <a:xfrm rot="960000">
            <a:off x="5364480" y="3477895"/>
            <a:ext cx="1646555" cy="914400"/>
          </a:xfrm>
          <a:prstGeom prst="rect">
            <a:avLst/>
          </a:prstGeom>
        </p:spPr>
      </p:pic>
      <p:sp>
        <p:nvSpPr>
          <p:cNvPr id="16" name="文本框 15"/>
          <p:cNvSpPr txBox="1"/>
          <p:nvPr>
            <p:custDataLst>
              <p:tags r:id="rId9"/>
            </p:custDataLst>
          </p:nvPr>
        </p:nvSpPr>
        <p:spPr>
          <a:xfrm>
            <a:off x="7409180" y="4079875"/>
            <a:ext cx="4064000" cy="922020"/>
          </a:xfrm>
          <a:prstGeom prst="rect">
            <a:avLst/>
          </a:prstGeom>
          <a:noFill/>
        </p:spPr>
        <p:txBody>
          <a:bodyPr wrap="square" rtlCol="0">
            <a:spAutoFit/>
          </a:bodyPr>
          <a:p>
            <a:r>
              <a:rPr lang="zh-CN" altLang="en-US" dirty="0">
                <a:sym typeface="+mn-ea"/>
              </a:rPr>
              <a:t>用户程序的与外界的交互也不可以预测的，或者可以预测，但是无法预测发生的时间（比如键盘、鼠标）。</a:t>
            </a:r>
            <a:endParaRPr lang="zh-CN" altLang="en-US"/>
          </a:p>
        </p:txBody>
      </p:sp>
      <p:sp>
        <p:nvSpPr>
          <p:cNvPr id="17" name="文本框 16"/>
          <p:cNvSpPr txBox="1"/>
          <p:nvPr/>
        </p:nvSpPr>
        <p:spPr>
          <a:xfrm>
            <a:off x="2007870" y="5560695"/>
            <a:ext cx="8387715" cy="368300"/>
          </a:xfrm>
          <a:prstGeom prst="rect">
            <a:avLst/>
          </a:prstGeom>
          <a:noFill/>
        </p:spPr>
        <p:txBody>
          <a:bodyPr wrap="square" rtlCol="0">
            <a:spAutoFit/>
          </a:bodyPr>
          <a:p>
            <a:r>
              <a:rPr lang="zh-CN" altLang="en-US"/>
              <a:t>因此协程并不能满足我们的要求，它无法很好的提供服务。</a:t>
            </a:r>
            <a:endParaRPr lang="zh-CN" altLang="en-US"/>
          </a:p>
        </p:txBody>
      </p:sp>
    </p:spTree>
  </p:cSld>
  <p:clrMapOvr>
    <a:masterClrMapping/>
  </p:clrMapOvr>
  <p:transition spd="slow" advClick="0" advTm="0">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802B6A"/>
          </a:solidFill>
          <a:ln>
            <a:solidFill>
              <a:srgbClr val="701E5A"/>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p:cNvSpPr/>
          <p:nvPr/>
        </p:nvSpPr>
        <p:spPr>
          <a:xfrm>
            <a:off x="1971869" y="2829470"/>
            <a:ext cx="8248261" cy="1198880"/>
          </a:xfrm>
          <a:prstGeom prst="rect">
            <a:avLst/>
          </a:prstGeom>
        </p:spPr>
        <p:txBody>
          <a:bodyPr vert="horz" wrap="square">
            <a:spAutoFit/>
          </a:bodyPr>
          <a:lstStyle/>
          <a:p>
            <a:pPr algn="ctr" defTabSz="1097280"/>
            <a:r>
              <a:rPr lang="zh-CN" altLang="en-US" sz="7200" b="1" dirty="0">
                <a:solidFill>
                  <a:prstClr val="white"/>
                </a:solidFill>
                <a:latin typeface="微软雅黑" panose="020B0503020204020204" pitchFamily="34" charset="-122"/>
                <a:ea typeface="微软雅黑" panose="020B0503020204020204" pitchFamily="34" charset="-122"/>
              </a:rPr>
              <a:t>调用栈池与复用</a:t>
            </a:r>
            <a:endParaRPr lang="zh-CN" altLang="en-US" sz="7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如何实现</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21915" y="-277202"/>
            <a:ext cx="1812326" cy="1812326"/>
          </a:xfrm>
          <a:prstGeom prst="rect">
            <a:avLst/>
          </a:prstGeom>
        </p:spPr>
      </p:pic>
      <p:pic>
        <p:nvPicPr>
          <p:cNvPr id="6" name="图片 5" descr="xxx-removebg-preview"/>
          <p:cNvPicPr>
            <a:picLocks noChangeAspect="1"/>
          </p:cNvPicPr>
          <p:nvPr>
            <p:custDataLst>
              <p:tags r:id="rId2"/>
            </p:custDataLst>
          </p:nvPr>
        </p:nvPicPr>
        <p:blipFill>
          <a:blip r:embed="rId3"/>
          <a:stretch>
            <a:fillRect/>
          </a:stretch>
        </p:blipFill>
        <p:spPr>
          <a:xfrm>
            <a:off x="7826375" y="154940"/>
            <a:ext cx="2933065" cy="974725"/>
          </a:xfrm>
          <a:prstGeom prst="rect">
            <a:avLst/>
          </a:prstGeom>
        </p:spPr>
      </p:pic>
      <p:sp>
        <p:nvSpPr>
          <p:cNvPr id="7" name="文本框 6"/>
          <p:cNvSpPr txBox="1"/>
          <p:nvPr/>
        </p:nvSpPr>
        <p:spPr>
          <a:xfrm>
            <a:off x="886460" y="2117090"/>
            <a:ext cx="4064000" cy="368300"/>
          </a:xfrm>
          <a:prstGeom prst="rect">
            <a:avLst/>
          </a:prstGeom>
          <a:noFill/>
        </p:spPr>
        <p:txBody>
          <a:bodyPr wrap="square" rtlCol="0">
            <a:spAutoFit/>
          </a:bodyPr>
          <a:p>
            <a:r>
              <a:rPr lang="zh-CN" altLang="en-US"/>
              <a:t>我们要实现什么？</a:t>
            </a:r>
            <a:endParaRPr lang="zh-CN" altLang="en-US"/>
          </a:p>
        </p:txBody>
      </p:sp>
      <p:sp>
        <p:nvSpPr>
          <p:cNvPr id="8" name="文本框 7"/>
          <p:cNvSpPr txBox="1"/>
          <p:nvPr/>
        </p:nvSpPr>
        <p:spPr>
          <a:xfrm>
            <a:off x="1071245" y="3829685"/>
            <a:ext cx="10135870" cy="2053590"/>
          </a:xfrm>
          <a:prstGeom prst="rect">
            <a:avLst/>
          </a:prstGeom>
          <a:noFill/>
        </p:spPr>
        <p:txBody>
          <a:bodyPr wrap="square" rtlCol="0">
            <a:noAutofit/>
          </a:bodyPr>
          <a:p>
            <a:r>
              <a:rPr lang="zh-CN" altLang="en-US"/>
              <a:t>一个可以复用栈的</a:t>
            </a:r>
            <a:r>
              <a:rPr lang="en-US" altLang="zh-CN"/>
              <a:t>OS</a:t>
            </a:r>
            <a:r>
              <a:rPr lang="zh-CN" altLang="en-US"/>
              <a:t>内核，以满足我们对通用性的要求，为其实现高优先级可抢占协程的调度机制。</a:t>
            </a:r>
            <a:endParaRPr lang="zh-CN" altLang="en-US"/>
          </a:p>
        </p:txBody>
      </p:sp>
    </p:spTree>
  </p:cSld>
  <p:clrMapOvr>
    <a:masterClrMapping/>
  </p:clrMapOvr>
  <p:transition spd="slow" advClick="0" advTm="0">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如何实现</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21915" y="-277202"/>
            <a:ext cx="1812326" cy="1812326"/>
          </a:xfrm>
          <a:prstGeom prst="rect">
            <a:avLst/>
          </a:prstGeom>
        </p:spPr>
      </p:pic>
      <p:pic>
        <p:nvPicPr>
          <p:cNvPr id="6" name="图片 5" descr="xxx-removebg-preview"/>
          <p:cNvPicPr>
            <a:picLocks noChangeAspect="1"/>
          </p:cNvPicPr>
          <p:nvPr>
            <p:custDataLst>
              <p:tags r:id="rId2"/>
            </p:custDataLst>
          </p:nvPr>
        </p:nvPicPr>
        <p:blipFill>
          <a:blip r:embed="rId3"/>
          <a:stretch>
            <a:fillRect/>
          </a:stretch>
        </p:blipFill>
        <p:spPr>
          <a:xfrm>
            <a:off x="7826375" y="154940"/>
            <a:ext cx="2933065" cy="974725"/>
          </a:xfrm>
          <a:prstGeom prst="rect">
            <a:avLst/>
          </a:prstGeom>
        </p:spPr>
      </p:pic>
      <p:sp>
        <p:nvSpPr>
          <p:cNvPr id="7" name="文本框 6"/>
          <p:cNvSpPr txBox="1"/>
          <p:nvPr/>
        </p:nvSpPr>
        <p:spPr>
          <a:xfrm>
            <a:off x="1027430" y="2073275"/>
            <a:ext cx="9959340" cy="3496945"/>
          </a:xfrm>
          <a:prstGeom prst="rect">
            <a:avLst/>
          </a:prstGeom>
          <a:noFill/>
        </p:spPr>
        <p:txBody>
          <a:bodyPr wrap="square" rtlCol="0">
            <a:noAutofit/>
          </a:bodyPr>
          <a:p>
            <a:r>
              <a:rPr lang="zh-CN" altLang="en-US"/>
              <a:t>我们说其实初始的机制可以实现我们所需要的要求。那就是保存协程的整个上下文，或者说回退到上一个状态点。</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但是这个很蠢，</a:t>
            </a:r>
            <a:endParaRPr lang="zh-CN" altLang="en-US"/>
          </a:p>
          <a:p>
            <a:r>
              <a:rPr lang="zh-CN" altLang="en-US"/>
              <a:t>保存整个栈，那需要我们访问整个区域并保存，浪费时间。</a:t>
            </a:r>
            <a:endParaRPr lang="zh-CN" altLang="en-US"/>
          </a:p>
          <a:p>
            <a:r>
              <a:rPr lang="zh-CN" altLang="en-US"/>
              <a:t>回退到上一个状态点，正常情况下，会有很大的并发性和打断，那用户程序可能很长时间都不会执行到下一个状态点，多次执行，浪费执行资源。</a:t>
            </a:r>
            <a:endParaRPr lang="zh-CN" altLang="en-US"/>
          </a:p>
        </p:txBody>
      </p:sp>
    </p:spTree>
  </p:cSld>
  <p:clrMapOvr>
    <a:masterClrMapping/>
  </p:clrMapOvr>
  <p:transition spd="slow" advClick="0" advTm="0">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我们希望的</a:t>
              </a:r>
              <a:r>
                <a:rPr lang="en-US" altLang="zh-CN" sz="2880" b="1" dirty="0">
                  <a:solidFill>
                    <a:prstClr val="white"/>
                  </a:solidFill>
                  <a:latin typeface="微软雅黑" panose="020B0503020204020204" pitchFamily="34" charset="-122"/>
                  <a:ea typeface="微软雅黑" panose="020B0503020204020204" pitchFamily="34" charset="-122"/>
                  <a:sym typeface="+mn-ea"/>
                </a:rPr>
                <a:t>CPU</a:t>
              </a:r>
              <a:endParaRPr lang="en-US" altLang="zh-CN"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21915" y="-277202"/>
            <a:ext cx="1812326" cy="1812326"/>
          </a:xfrm>
          <a:prstGeom prst="rect">
            <a:avLst/>
          </a:prstGeom>
        </p:spPr>
      </p:pic>
      <p:pic>
        <p:nvPicPr>
          <p:cNvPr id="6" name="图片 5" descr="xxx-removebg-preview"/>
          <p:cNvPicPr>
            <a:picLocks noChangeAspect="1"/>
          </p:cNvPicPr>
          <p:nvPr>
            <p:custDataLst>
              <p:tags r:id="rId2"/>
            </p:custDataLst>
          </p:nvPr>
        </p:nvPicPr>
        <p:blipFill>
          <a:blip r:embed="rId3"/>
          <a:stretch>
            <a:fillRect/>
          </a:stretch>
        </p:blipFill>
        <p:spPr>
          <a:xfrm>
            <a:off x="7826375" y="154940"/>
            <a:ext cx="2933065" cy="974725"/>
          </a:xfrm>
          <a:prstGeom prst="rect">
            <a:avLst/>
          </a:prstGeom>
        </p:spPr>
      </p:pic>
      <p:sp>
        <p:nvSpPr>
          <p:cNvPr id="7" name="文本框 6"/>
          <p:cNvSpPr txBox="1"/>
          <p:nvPr/>
        </p:nvSpPr>
        <p:spPr>
          <a:xfrm>
            <a:off x="2351405" y="2152650"/>
            <a:ext cx="7162165" cy="368300"/>
          </a:xfrm>
          <a:prstGeom prst="rect">
            <a:avLst/>
          </a:prstGeom>
          <a:noFill/>
        </p:spPr>
        <p:txBody>
          <a:bodyPr wrap="square" rtlCol="0">
            <a:spAutoFit/>
          </a:bodyPr>
          <a:p>
            <a:r>
              <a:rPr lang="zh-CN" altLang="en-US"/>
              <a:t>总的来说，我们希望我们的</a:t>
            </a:r>
            <a:r>
              <a:rPr lang="en-US" altLang="zh-CN"/>
              <a:t>CPU</a:t>
            </a:r>
            <a:r>
              <a:rPr lang="zh-CN" altLang="en-US"/>
              <a:t>是这样的：</a:t>
            </a:r>
            <a:endParaRPr lang="zh-CN" altLang="en-US"/>
          </a:p>
        </p:txBody>
      </p:sp>
      <p:pic>
        <p:nvPicPr>
          <p:cNvPr id="8" name="图片 7"/>
          <p:cNvPicPr>
            <a:picLocks noChangeAspect="1"/>
          </p:cNvPicPr>
          <p:nvPr>
            <p:custDataLst>
              <p:tags r:id="rId4"/>
            </p:custDataLst>
          </p:nvPr>
        </p:nvPicPr>
        <p:blipFill>
          <a:blip r:embed="rId5"/>
          <a:stretch>
            <a:fillRect/>
          </a:stretch>
        </p:blipFill>
        <p:spPr>
          <a:xfrm>
            <a:off x="2698750" y="3227705"/>
            <a:ext cx="7165340" cy="2418080"/>
          </a:xfrm>
          <a:prstGeom prst="rect">
            <a:avLst/>
          </a:prstGeom>
        </p:spPr>
      </p:pic>
    </p:spTree>
  </p:cSld>
  <p:clrMapOvr>
    <a:masterClrMapping/>
  </p:clrMapOvr>
  <p:transition spd="slow" advClick="0" advTm="0">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sz="2880" b="1" dirty="0">
                  <a:solidFill>
                    <a:prstClr val="white"/>
                  </a:solidFill>
                  <a:latin typeface="微软雅黑" panose="020B0503020204020204" pitchFamily="34" charset="-122"/>
                  <a:ea typeface="微软雅黑" panose="020B0503020204020204" pitchFamily="34" charset="-122"/>
                  <a:sym typeface="+mn-ea"/>
                </a:rPr>
                <a:t>栈池的执行流程</a:t>
              </a:r>
              <a:endParaRPr lang="zh-CN"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21915" y="-277202"/>
            <a:ext cx="1812326" cy="1812326"/>
          </a:xfrm>
          <a:prstGeom prst="rect">
            <a:avLst/>
          </a:prstGeom>
        </p:spPr>
      </p:pic>
      <p:pic>
        <p:nvPicPr>
          <p:cNvPr id="6" name="图片 5" descr="xxx-removebg-preview"/>
          <p:cNvPicPr>
            <a:picLocks noChangeAspect="1"/>
          </p:cNvPicPr>
          <p:nvPr>
            <p:custDataLst>
              <p:tags r:id="rId2"/>
            </p:custDataLst>
          </p:nvPr>
        </p:nvPicPr>
        <p:blipFill>
          <a:blip r:embed="rId3"/>
          <a:stretch>
            <a:fillRect/>
          </a:stretch>
        </p:blipFill>
        <p:spPr>
          <a:xfrm>
            <a:off x="7826375" y="154940"/>
            <a:ext cx="2933065" cy="974725"/>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1010285" y="1482725"/>
            <a:ext cx="5920740" cy="4622165"/>
          </a:xfrm>
          <a:prstGeom prst="rect">
            <a:avLst/>
          </a:prstGeom>
        </p:spPr>
      </p:pic>
      <p:sp>
        <p:nvSpPr>
          <p:cNvPr id="10" name="文本框 9"/>
          <p:cNvSpPr txBox="1"/>
          <p:nvPr/>
        </p:nvSpPr>
        <p:spPr>
          <a:xfrm>
            <a:off x="7938135" y="2539365"/>
            <a:ext cx="4064000" cy="2306955"/>
          </a:xfrm>
          <a:prstGeom prst="rect">
            <a:avLst/>
          </a:prstGeom>
          <a:noFill/>
        </p:spPr>
        <p:txBody>
          <a:bodyPr wrap="square" rtlCol="0">
            <a:spAutoFit/>
          </a:bodyPr>
          <a:p>
            <a:r>
              <a:rPr lang="zh-CN" altLang="en-US"/>
              <a:t>通过少量的复用栈来实现。</a:t>
            </a:r>
            <a:endParaRPr lang="zh-CN" altLang="en-US"/>
          </a:p>
          <a:p>
            <a:endParaRPr lang="zh-CN" altLang="en-US"/>
          </a:p>
          <a:p>
            <a:endParaRPr lang="zh-CN" altLang="en-US"/>
          </a:p>
          <a:p>
            <a:endParaRPr lang="zh-CN" altLang="en-US"/>
          </a:p>
          <a:p>
            <a:endParaRPr lang="zh-CN" altLang="en-US"/>
          </a:p>
          <a:p>
            <a:r>
              <a:rPr lang="zh-CN" altLang="en-US"/>
              <a:t>兼顾无栈协程的内存利用少的优点和线程级优先级抢占以加快事件相应的速度。</a:t>
            </a:r>
            <a:endParaRPr lang="zh-CN" altLang="en-US"/>
          </a:p>
        </p:txBody>
      </p:sp>
    </p:spTree>
  </p:cSld>
  <p:clrMapOvr>
    <a:masterClrMapping/>
  </p:clrMapOvr>
  <p:transition spd="slow" advClick="0" advTm="0">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802B6A"/>
          </a:solidFill>
          <a:ln>
            <a:solidFill>
              <a:srgbClr val="701E5A"/>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p:cNvSpPr/>
          <p:nvPr/>
        </p:nvSpPr>
        <p:spPr>
          <a:xfrm>
            <a:off x="1971869" y="2829470"/>
            <a:ext cx="8248261" cy="1198880"/>
          </a:xfrm>
          <a:prstGeom prst="rect">
            <a:avLst/>
          </a:prstGeom>
        </p:spPr>
        <p:txBody>
          <a:bodyPr vert="horz" wrap="square">
            <a:spAutoFit/>
          </a:bodyPr>
          <a:lstStyle/>
          <a:p>
            <a:pPr algn="ctr" defTabSz="1097280"/>
            <a:r>
              <a:rPr lang="zh-CN" altLang="en-US" sz="7200" b="1" dirty="0">
                <a:solidFill>
                  <a:prstClr val="white"/>
                </a:solidFill>
                <a:latin typeface="微软雅黑" panose="020B0503020204020204" pitchFamily="34" charset="-122"/>
                <a:ea typeface="微软雅黑" panose="020B0503020204020204" pitchFamily="34" charset="-122"/>
              </a:rPr>
              <a:t>训练营产出</a:t>
            </a:r>
            <a:endParaRPr lang="zh-CN" altLang="en-US" sz="7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802B6A"/>
          </a:solidFill>
          <a:ln>
            <a:solidFill>
              <a:srgbClr val="701E5A"/>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p:cNvSpPr/>
          <p:nvPr/>
        </p:nvSpPr>
        <p:spPr>
          <a:xfrm>
            <a:off x="1971869" y="2829470"/>
            <a:ext cx="8248261" cy="1198880"/>
          </a:xfrm>
          <a:prstGeom prst="rect">
            <a:avLst/>
          </a:prstGeom>
        </p:spPr>
        <p:txBody>
          <a:bodyPr vert="horz" wrap="square">
            <a:spAutoFit/>
          </a:bodyPr>
          <a:lstStyle/>
          <a:p>
            <a:pPr algn="ctr" defTabSz="1097280"/>
            <a:r>
              <a:rPr lang="zh-CN" altLang="en-US" sz="7200" b="1" dirty="0">
                <a:solidFill>
                  <a:prstClr val="white"/>
                </a:solidFill>
                <a:latin typeface="微软雅黑" panose="020B0503020204020204" pitchFamily="34" charset="-122"/>
                <a:ea typeface="微软雅黑" panose="020B0503020204020204" pitchFamily="34" charset="-122"/>
              </a:rPr>
              <a:t>代码实机演示</a:t>
            </a:r>
            <a:endParaRPr lang="zh-CN" altLang="en-US" sz="7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p:nvPr/>
        </p:nvSpPr>
        <p:spPr>
          <a:xfrm>
            <a:off x="0" y="1182499"/>
            <a:ext cx="12192000" cy="4493002"/>
          </a:xfrm>
          <a:prstGeom prst="rect">
            <a:avLst/>
          </a:prstGeom>
          <a:solidFill>
            <a:srgbClr val="701E5E"/>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22960"/>
            <a:endParaRPr lang="en-US" sz="3600" dirty="0">
              <a:solidFill>
                <a:srgbClr val="712355"/>
              </a:solidFill>
              <a:latin typeface="Calibri" panose="020F0502020204030204"/>
              <a:ea typeface="微软雅黑" panose="020B0503020204020204" pitchFamily="34" charset="-122"/>
            </a:endParaRPr>
          </a:p>
        </p:txBody>
      </p:sp>
      <p:sp>
        <p:nvSpPr>
          <p:cNvPr id="4" name="矩形 3"/>
          <p:cNvSpPr/>
          <p:nvPr/>
        </p:nvSpPr>
        <p:spPr>
          <a:xfrm>
            <a:off x="3959806" y="2819602"/>
            <a:ext cx="4272388" cy="1218795"/>
          </a:xfrm>
          <a:prstGeom prst="rect">
            <a:avLst/>
          </a:prstGeom>
          <a:noFill/>
        </p:spPr>
        <p:txBody>
          <a:bodyPr wrap="none" lIns="109728" tIns="54864" rIns="109728" bIns="54864">
            <a:spAutoFit/>
          </a:bodyPr>
          <a:lstStyle/>
          <a:p>
            <a:pPr algn="ctr" defTabSz="1097280"/>
            <a:r>
              <a:rPr lang="en-US" altLang="zh-CN"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THANKS!</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anose="020F0502020204030204"/>
              <a:ea typeface="微软雅黑" panose="020B0503020204020204" pitchFamily="34"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8"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训练营中做了什么</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21915" y="-277202"/>
            <a:ext cx="1812326" cy="1812326"/>
          </a:xfrm>
          <a:prstGeom prst="rect">
            <a:avLst/>
          </a:prstGeom>
        </p:spPr>
      </p:pic>
      <p:sp>
        <p:nvSpPr>
          <p:cNvPr id="9" name="文本框 8"/>
          <p:cNvSpPr txBox="1"/>
          <p:nvPr/>
        </p:nvSpPr>
        <p:spPr>
          <a:xfrm>
            <a:off x="536575" y="1747520"/>
            <a:ext cx="10464800" cy="1167130"/>
          </a:xfrm>
          <a:prstGeom prst="rect">
            <a:avLst/>
          </a:prstGeom>
          <a:noFill/>
        </p:spPr>
        <p:txBody>
          <a:bodyPr wrap="square" rtlCol="0">
            <a:noAutofit/>
          </a:bodyPr>
          <a:lstStyle/>
          <a:p>
            <a:r>
              <a:rPr lang="zh-CN" altLang="en-US" dirty="0"/>
              <a:t>前三周：读</a:t>
            </a:r>
            <a:r>
              <a:rPr lang="en-US" altLang="zh-CN" dirty="0"/>
              <a:t>FUTURE</a:t>
            </a:r>
            <a:r>
              <a:rPr lang="zh-CN" altLang="en-US" dirty="0"/>
              <a:t>等机制和看给出的资料，个人感觉对于后三周的实现有所偏，直接上手实现会跨度略大。</a:t>
            </a:r>
            <a:endParaRPr lang="zh-CN" altLang="en-US" dirty="0"/>
          </a:p>
        </p:txBody>
      </p:sp>
      <p:pic>
        <p:nvPicPr>
          <p:cNvPr id="6" name="图片 5" descr="xxx-removebg-preview"/>
          <p:cNvPicPr>
            <a:picLocks noChangeAspect="1"/>
          </p:cNvPicPr>
          <p:nvPr>
            <p:custDataLst>
              <p:tags r:id="rId2"/>
            </p:custDataLst>
          </p:nvPr>
        </p:nvPicPr>
        <p:blipFill>
          <a:blip r:embed="rId3"/>
          <a:stretch>
            <a:fillRect/>
          </a:stretch>
        </p:blipFill>
        <p:spPr>
          <a:xfrm>
            <a:off x="7826375" y="154940"/>
            <a:ext cx="2933065" cy="974725"/>
          </a:xfrm>
          <a:prstGeom prst="rect">
            <a:avLst/>
          </a:prstGeom>
        </p:spPr>
      </p:pic>
      <p:sp>
        <p:nvSpPr>
          <p:cNvPr id="7" name="文本框 6"/>
          <p:cNvSpPr txBox="1"/>
          <p:nvPr>
            <p:custDataLst>
              <p:tags r:id="rId4"/>
            </p:custDataLst>
          </p:nvPr>
        </p:nvSpPr>
        <p:spPr>
          <a:xfrm>
            <a:off x="536575" y="4238625"/>
            <a:ext cx="10464800" cy="1837690"/>
          </a:xfrm>
          <a:prstGeom prst="rect">
            <a:avLst/>
          </a:prstGeom>
          <a:noFill/>
        </p:spPr>
        <p:txBody>
          <a:bodyPr wrap="square" rtlCol="0">
            <a:noAutofit/>
          </a:bodyPr>
          <a:p>
            <a:r>
              <a:rPr lang="zh-CN" altLang="en-US" dirty="0"/>
              <a:t>后三周：异步的实现，具体到我个人，我更偏向于操作系统内核的实现和改造，实现了对</a:t>
            </a:r>
            <a:r>
              <a:rPr lang="en-US" altLang="zh-CN" dirty="0"/>
              <a:t>ArceOS</a:t>
            </a:r>
            <a:r>
              <a:rPr lang="zh-CN" altLang="en-US" dirty="0"/>
              <a:t>家族系的</a:t>
            </a:r>
            <a:r>
              <a:rPr lang="en-US" altLang="zh-CN" dirty="0"/>
              <a:t>Starry</a:t>
            </a:r>
            <a:r>
              <a:rPr lang="zh-CN" altLang="en-US" dirty="0"/>
              <a:t>的异步化改造，使用</a:t>
            </a:r>
            <a:r>
              <a:rPr lang="en-US" altLang="zh-CN" dirty="0"/>
              <a:t>async</a:t>
            </a:r>
            <a:r>
              <a:rPr lang="zh-CN" altLang="en-US" dirty="0"/>
              <a:t>和</a:t>
            </a:r>
            <a:r>
              <a:rPr lang="en-US" altLang="zh-CN" dirty="0"/>
              <a:t>await</a:t>
            </a:r>
            <a:r>
              <a:rPr lang="zh-CN" altLang="en-US" dirty="0"/>
              <a:t>等</a:t>
            </a:r>
            <a:r>
              <a:rPr lang="en-US" altLang="zh-CN" dirty="0"/>
              <a:t>rust</a:t>
            </a:r>
            <a:r>
              <a:rPr lang="zh-CN" altLang="en-US" dirty="0"/>
              <a:t>提供的异步编程编写内核，已实现核心主体框架；同时对通用操作系统内核下协程的不合理性做调整，实现内核栈池，通过少量堆栈的复用实现对诸如键盘输入等高优先协程处理的抢占机制。</a:t>
            </a:r>
            <a:endParaRPr lang="zh-CN" altLang="en-US" dirty="0"/>
          </a:p>
        </p:txBody>
      </p:sp>
    </p:spTree>
  </p:cSld>
  <p:clrMapOvr>
    <a:masterClrMapping/>
  </p:clrMapOvr>
  <p:transition spd="slow" advClick="0" advTm="0">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为后来者能留下什么</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21915" y="-277202"/>
            <a:ext cx="1812326" cy="1812326"/>
          </a:xfrm>
          <a:prstGeom prst="rect">
            <a:avLst/>
          </a:prstGeom>
        </p:spPr>
      </p:pic>
      <p:sp>
        <p:nvSpPr>
          <p:cNvPr id="9" name="文本框 8"/>
          <p:cNvSpPr txBox="1"/>
          <p:nvPr/>
        </p:nvSpPr>
        <p:spPr>
          <a:xfrm>
            <a:off x="536575" y="1818005"/>
            <a:ext cx="10222230" cy="1167130"/>
          </a:xfrm>
          <a:prstGeom prst="rect">
            <a:avLst/>
          </a:prstGeom>
          <a:noFill/>
        </p:spPr>
        <p:txBody>
          <a:bodyPr wrap="square" rtlCol="0">
            <a:noAutofit/>
          </a:bodyPr>
          <a:lstStyle/>
          <a:p>
            <a:r>
              <a:rPr lang="zh-CN" altLang="en-US" dirty="0"/>
              <a:t>代码产出：充足的代码仓库参考，我将各个小步骤的代码都保存了下来。从原始版本</a:t>
            </a:r>
            <a:r>
              <a:rPr lang="en-US" altLang="zh-CN" dirty="0"/>
              <a:t> -&gt; task</a:t>
            </a:r>
            <a:r>
              <a:rPr lang="zh-CN" altLang="en-US" dirty="0"/>
              <a:t>实现</a:t>
            </a:r>
            <a:r>
              <a:rPr lang="en-US" altLang="zh-CN" dirty="0"/>
              <a:t> -&gt; </a:t>
            </a:r>
            <a:r>
              <a:rPr lang="zh-CN" altLang="en-US" dirty="0"/>
              <a:t>同步无栈协程与显式执行流</a:t>
            </a:r>
            <a:r>
              <a:rPr lang="en-US" altLang="zh-CN" dirty="0"/>
              <a:t> -&gt; </a:t>
            </a:r>
            <a:r>
              <a:rPr lang="zh-CN" altLang="en-US" dirty="0"/>
              <a:t>异步无栈协程</a:t>
            </a:r>
            <a:r>
              <a:rPr lang="en-US" altLang="zh-CN" dirty="0"/>
              <a:t> -&gt; </a:t>
            </a:r>
            <a:r>
              <a:rPr lang="zh-CN" altLang="en-US" dirty="0"/>
              <a:t>多栈复用版本。</a:t>
            </a:r>
            <a:endParaRPr lang="zh-CN" altLang="en-US" dirty="0"/>
          </a:p>
        </p:txBody>
      </p:sp>
      <p:pic>
        <p:nvPicPr>
          <p:cNvPr id="6" name="图片 5" descr="xxx-removebg-preview"/>
          <p:cNvPicPr>
            <a:picLocks noChangeAspect="1"/>
          </p:cNvPicPr>
          <p:nvPr>
            <p:custDataLst>
              <p:tags r:id="rId2"/>
            </p:custDataLst>
          </p:nvPr>
        </p:nvPicPr>
        <p:blipFill>
          <a:blip r:embed="rId3"/>
          <a:stretch>
            <a:fillRect/>
          </a:stretch>
        </p:blipFill>
        <p:spPr>
          <a:xfrm>
            <a:off x="7826375" y="154940"/>
            <a:ext cx="2933065" cy="974725"/>
          </a:xfrm>
          <a:prstGeom prst="rect">
            <a:avLst/>
          </a:prstGeom>
        </p:spPr>
      </p:pic>
      <p:sp>
        <p:nvSpPr>
          <p:cNvPr id="7" name="文本框 6"/>
          <p:cNvSpPr txBox="1"/>
          <p:nvPr>
            <p:custDataLst>
              <p:tags r:id="rId4"/>
            </p:custDataLst>
          </p:nvPr>
        </p:nvSpPr>
        <p:spPr>
          <a:xfrm>
            <a:off x="537210" y="3375025"/>
            <a:ext cx="10222230" cy="2508250"/>
          </a:xfrm>
          <a:prstGeom prst="rect">
            <a:avLst/>
          </a:prstGeom>
          <a:noFill/>
        </p:spPr>
        <p:txBody>
          <a:bodyPr wrap="square" rtlCol="0">
            <a:noAutofit/>
          </a:bodyPr>
          <a:p>
            <a:r>
              <a:rPr lang="zh-CN" altLang="en-US" dirty="0"/>
              <a:t>个人的文档心得：考虑到训练营很多同学对从同步到异步的过程一头雾水，其实我本人最开始也是这样的，我个人认为更好的办法是看别人的代码，看看别人是怎么实现了，跟着别人学，先模仿，后超越，因此留下文档如下：</a:t>
            </a:r>
            <a:endParaRPr lang="zh-CN" altLang="en-US" dirty="0"/>
          </a:p>
          <a:p>
            <a:pPr indent="457200"/>
            <a:r>
              <a:rPr lang="en-US" altLang="zh-CN" dirty="0"/>
              <a:t>1. </a:t>
            </a:r>
            <a:r>
              <a:rPr lang="zh-CN" altLang="en-US" dirty="0"/>
              <a:t>我个人参考的两个内核的阅读和解析心得（去年</a:t>
            </a:r>
            <a:r>
              <a:rPr lang="en-US" altLang="zh-CN" dirty="0"/>
              <a:t>OS</a:t>
            </a:r>
            <a:r>
              <a:rPr lang="zh-CN" altLang="en-US" dirty="0"/>
              <a:t>内核唯二的异步内核）。</a:t>
            </a:r>
            <a:endParaRPr lang="zh-CN" altLang="en-US" dirty="0"/>
          </a:p>
          <a:p>
            <a:pPr indent="457200"/>
            <a:r>
              <a:rPr lang="en-US" altLang="zh-CN" dirty="0"/>
              <a:t>2. </a:t>
            </a:r>
            <a:r>
              <a:rPr lang="zh-CN" altLang="en-US" dirty="0"/>
              <a:t>以</a:t>
            </a:r>
            <a:r>
              <a:rPr lang="en-US" altLang="zh-CN" dirty="0"/>
              <a:t>Starry</a:t>
            </a:r>
            <a:r>
              <a:rPr lang="zh-CN" altLang="en-US" dirty="0"/>
              <a:t>为基准的，整个改造过程是如何实现的，包含了从一个</a:t>
            </a:r>
            <a:r>
              <a:rPr lang="en-US" altLang="zh-CN" dirty="0"/>
              <a:t>ArceOS</a:t>
            </a:r>
            <a:r>
              <a:rPr lang="zh-CN" altLang="en-US" dirty="0"/>
              <a:t>宏内核（或者说</a:t>
            </a:r>
            <a:r>
              <a:rPr lang="en-US" altLang="zh-CN" dirty="0"/>
              <a:t>rCore</a:t>
            </a:r>
            <a:r>
              <a:rPr lang="zh-CN" altLang="en-US" dirty="0"/>
              <a:t>）如何一步步改为无栈异步内核。</a:t>
            </a:r>
            <a:endParaRPr lang="zh-CN" altLang="en-US" dirty="0"/>
          </a:p>
          <a:p>
            <a:pPr indent="457200"/>
            <a:r>
              <a:rPr lang="en-US" altLang="zh-CN" dirty="0"/>
              <a:t>3. </a:t>
            </a:r>
            <a:r>
              <a:rPr lang="zh-CN" altLang="en-US" dirty="0"/>
              <a:t>我个人对其中一些机制的理解，比如</a:t>
            </a:r>
            <a:r>
              <a:rPr lang="en-US" altLang="zh-CN" dirty="0"/>
              <a:t>async+await</a:t>
            </a:r>
            <a:r>
              <a:rPr lang="zh-CN" altLang="en-US" dirty="0"/>
              <a:t>，</a:t>
            </a:r>
            <a:r>
              <a:rPr lang="en-US" altLang="zh-CN" dirty="0"/>
              <a:t>poll</a:t>
            </a:r>
            <a:r>
              <a:rPr lang="zh-CN" altLang="en-US" dirty="0"/>
              <a:t>等。</a:t>
            </a:r>
            <a:endParaRPr lang="zh-CN" altLang="en-US" dirty="0"/>
          </a:p>
          <a:p>
            <a:pPr indent="457200"/>
            <a:endParaRPr lang="zh-CN" altLang="en-US" dirty="0"/>
          </a:p>
        </p:txBody>
      </p:sp>
    </p:spTree>
  </p:cSld>
  <p:clrMapOvr>
    <a:masterClrMapping/>
  </p:clrMapOvr>
  <p:transition spd="slow" advClick="0" advTm="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802B6A"/>
          </a:solidFill>
          <a:ln>
            <a:solidFill>
              <a:srgbClr val="701E5A"/>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p:cNvSpPr/>
          <p:nvPr/>
        </p:nvSpPr>
        <p:spPr>
          <a:xfrm>
            <a:off x="1971869" y="2829470"/>
            <a:ext cx="8248261" cy="1198880"/>
          </a:xfrm>
          <a:prstGeom prst="rect">
            <a:avLst/>
          </a:prstGeom>
        </p:spPr>
        <p:txBody>
          <a:bodyPr vert="horz" wrap="square">
            <a:spAutoFit/>
          </a:bodyPr>
          <a:lstStyle/>
          <a:p>
            <a:pPr algn="ctr" defTabSz="1097280"/>
            <a:r>
              <a:rPr lang="zh-CN" altLang="en-US" sz="7200" b="1" dirty="0">
                <a:solidFill>
                  <a:prstClr val="white"/>
                </a:solidFill>
                <a:latin typeface="微软雅黑" panose="020B0503020204020204" pitchFamily="34" charset="-122"/>
                <a:ea typeface="微软雅黑" panose="020B0503020204020204" pitchFamily="34" charset="-122"/>
              </a:rPr>
              <a:t>异步</a:t>
            </a:r>
            <a:r>
              <a:rPr lang="en-US" altLang="zh-CN" sz="7200" b="1" dirty="0">
                <a:solidFill>
                  <a:prstClr val="white"/>
                </a:solidFill>
                <a:latin typeface="微软雅黑" panose="020B0503020204020204" pitchFamily="34" charset="-122"/>
                <a:ea typeface="微软雅黑" panose="020B0503020204020204" pitchFamily="34" charset="-122"/>
              </a:rPr>
              <a:t>OS</a:t>
            </a:r>
            <a:r>
              <a:rPr lang="zh-CN" altLang="en-US" sz="7200" b="1" dirty="0">
                <a:solidFill>
                  <a:prstClr val="white"/>
                </a:solidFill>
                <a:latin typeface="微软雅黑" panose="020B0503020204020204" pitchFamily="34" charset="-122"/>
                <a:ea typeface="微软雅黑" panose="020B0503020204020204" pitchFamily="34" charset="-122"/>
              </a:rPr>
              <a:t>内核</a:t>
            </a:r>
            <a:endParaRPr lang="zh-CN" altLang="en-US" sz="7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统一调度实体</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21915" y="-277202"/>
            <a:ext cx="1812326" cy="1812326"/>
          </a:xfrm>
          <a:prstGeom prst="rect">
            <a:avLst/>
          </a:prstGeom>
        </p:spPr>
      </p:pic>
      <p:sp>
        <p:nvSpPr>
          <p:cNvPr id="9" name="文本框 8"/>
          <p:cNvSpPr txBox="1"/>
          <p:nvPr/>
        </p:nvSpPr>
        <p:spPr>
          <a:xfrm>
            <a:off x="536575" y="4474845"/>
            <a:ext cx="10222230" cy="1167130"/>
          </a:xfrm>
          <a:prstGeom prst="rect">
            <a:avLst/>
          </a:prstGeom>
          <a:noFill/>
        </p:spPr>
        <p:txBody>
          <a:bodyPr wrap="square" rtlCol="0">
            <a:noAutofit/>
          </a:bodyPr>
          <a:lstStyle/>
          <a:p>
            <a:r>
              <a:rPr lang="zh-CN" dirty="0"/>
              <a:t>为了方便实现，也为了减少耦合度和工作量，我首先对</a:t>
            </a:r>
            <a:r>
              <a:rPr lang="en-US" altLang="zh-CN" dirty="0"/>
              <a:t>process</a:t>
            </a:r>
            <a:r>
              <a:rPr lang="zh-CN" altLang="en-US" dirty="0"/>
              <a:t>和</a:t>
            </a:r>
            <a:r>
              <a:rPr lang="en-US" altLang="zh-CN" dirty="0"/>
              <a:t>thread</a:t>
            </a:r>
            <a:r>
              <a:rPr lang="zh-CN" altLang="en-US" dirty="0"/>
              <a:t>进行了整合，仿照</a:t>
            </a:r>
            <a:r>
              <a:rPr lang="en-US" altLang="zh-CN" dirty="0"/>
              <a:t>linux</a:t>
            </a:r>
            <a:r>
              <a:rPr lang="zh-CN" altLang="en-US" dirty="0"/>
              <a:t>形式，合并为一个</a:t>
            </a:r>
            <a:r>
              <a:rPr lang="en-US" altLang="zh-CN" dirty="0"/>
              <a:t>task</a:t>
            </a:r>
            <a:r>
              <a:rPr lang="zh-CN" altLang="en-US" dirty="0"/>
              <a:t>。</a:t>
            </a:r>
            <a:endParaRPr lang="zh-CN" altLang="en-US" dirty="0"/>
          </a:p>
        </p:txBody>
      </p:sp>
      <p:pic>
        <p:nvPicPr>
          <p:cNvPr id="6" name="图片 5" descr="xxx-removebg-preview"/>
          <p:cNvPicPr>
            <a:picLocks noChangeAspect="1"/>
          </p:cNvPicPr>
          <p:nvPr>
            <p:custDataLst>
              <p:tags r:id="rId2"/>
            </p:custDataLst>
          </p:nvPr>
        </p:nvPicPr>
        <p:blipFill>
          <a:blip r:embed="rId3"/>
          <a:stretch>
            <a:fillRect/>
          </a:stretch>
        </p:blipFill>
        <p:spPr>
          <a:xfrm>
            <a:off x="7826375" y="154940"/>
            <a:ext cx="2933065" cy="974725"/>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3208655" y="2089785"/>
            <a:ext cx="5191125" cy="1771650"/>
          </a:xfrm>
          <a:prstGeom prst="rect">
            <a:avLst/>
          </a:prstGeom>
        </p:spPr>
      </p:pic>
    </p:spTree>
  </p:cSld>
  <p:clrMapOvr>
    <a:masterClrMapping/>
  </p:clrMapOvr>
  <p:transition spd="slow" advClick="0" advTm="0">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显式执行流</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21915" y="-277202"/>
            <a:ext cx="1812326" cy="1812326"/>
          </a:xfrm>
          <a:prstGeom prst="rect">
            <a:avLst/>
          </a:prstGeom>
        </p:spPr>
      </p:pic>
      <p:sp>
        <p:nvSpPr>
          <p:cNvPr id="9" name="文本框 8"/>
          <p:cNvSpPr txBox="1"/>
          <p:nvPr/>
        </p:nvSpPr>
        <p:spPr>
          <a:xfrm>
            <a:off x="536575" y="1535430"/>
            <a:ext cx="10222230" cy="4785995"/>
          </a:xfrm>
          <a:prstGeom prst="rect">
            <a:avLst/>
          </a:prstGeom>
          <a:noFill/>
        </p:spPr>
        <p:txBody>
          <a:bodyPr wrap="square" rtlCol="0">
            <a:noAutofit/>
          </a:bodyPr>
          <a:lstStyle/>
          <a:p>
            <a:r>
              <a:rPr lang="zh-CN" dirty="0"/>
              <a:t>原本的内核执行流：</a:t>
            </a:r>
            <a:endParaRPr lang="zh-CN" dirty="0"/>
          </a:p>
          <a:p>
            <a:pPr indent="457200"/>
            <a:r>
              <a:rPr lang="en-US" altLang="zh-CN" dirty="0"/>
              <a:t>1.</a:t>
            </a:r>
            <a:r>
              <a:rPr lang="zh-CN" altLang="en-US" dirty="0"/>
              <a:t>准备好各种资源，到</a:t>
            </a:r>
            <a:r>
              <a:rPr lang="en-US" altLang="zh-CN" dirty="0"/>
              <a:t>first_into_user</a:t>
            </a:r>
            <a:r>
              <a:rPr lang="zh-CN" altLang="en-US" dirty="0"/>
              <a:t>，本质上第一次返回用户态：</a:t>
            </a:r>
            <a:endParaRPr lang="zh-CN" altLang="en-US" dirty="0"/>
          </a:p>
          <a:p>
            <a:pPr indent="457200"/>
            <a:r>
              <a:rPr lang="en-US" altLang="zh-CN" dirty="0"/>
              <a:t>2.</a:t>
            </a:r>
            <a:r>
              <a:rPr lang="zh-CN" altLang="en-US" dirty="0"/>
              <a:t>然后我们就不会在内核中执行了，当</a:t>
            </a:r>
            <a:r>
              <a:rPr lang="en-US" altLang="zh-CN" dirty="0"/>
              <a:t>trap</a:t>
            </a:r>
            <a:r>
              <a:rPr lang="zh-CN" altLang="en-US" dirty="0"/>
              <a:t>时，会在</a:t>
            </a:r>
            <a:r>
              <a:rPr lang="en-US" altLang="zh-CN" dirty="0"/>
              <a:t>trap.S</a:t>
            </a:r>
            <a:r>
              <a:rPr lang="zh-CN" altLang="en-US" dirty="0"/>
              <a:t>中执行：</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r>
              <a:rPr lang="en-US" altLang="zh-CN" dirty="0"/>
              <a:t>3.</a:t>
            </a:r>
            <a:r>
              <a:rPr lang="zh-CN" altLang="en-US" dirty="0"/>
              <a:t>可以看到，除去非正常运行情况，我们都不会在到我们的</a:t>
            </a:r>
            <a:r>
              <a:rPr lang="en-US" altLang="zh-CN" dirty="0"/>
              <a:t>rust</a:t>
            </a:r>
            <a:r>
              <a:rPr lang="zh-CN" altLang="en-US" dirty="0"/>
              <a:t>代码中，这其实是非常不好的，因为我们希望将一个协程的整个过程作为一个</a:t>
            </a:r>
            <a:r>
              <a:rPr lang="en-US" altLang="zh-CN" dirty="0"/>
              <a:t>future</a:t>
            </a:r>
            <a:r>
              <a:rPr lang="zh-CN" altLang="en-US" dirty="0"/>
              <a:t>，而定义在</a:t>
            </a:r>
            <a:r>
              <a:rPr lang="en-US" altLang="zh-CN" dirty="0"/>
              <a:t>.S</a:t>
            </a:r>
            <a:r>
              <a:rPr lang="zh-CN" altLang="en-US" dirty="0"/>
              <a:t>文件中我们无法控制，更无法作为一个事件循环来完成。</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6" name="图片 5" descr="xxx-removebg-preview"/>
          <p:cNvPicPr>
            <a:picLocks noChangeAspect="1"/>
          </p:cNvPicPr>
          <p:nvPr>
            <p:custDataLst>
              <p:tags r:id="rId2"/>
            </p:custDataLst>
          </p:nvPr>
        </p:nvPicPr>
        <p:blipFill>
          <a:blip r:embed="rId3"/>
          <a:stretch>
            <a:fillRect/>
          </a:stretch>
        </p:blipFill>
        <p:spPr>
          <a:xfrm>
            <a:off x="7826375" y="154940"/>
            <a:ext cx="2933065" cy="974725"/>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7931150" y="1637665"/>
            <a:ext cx="1571625" cy="581025"/>
          </a:xfrm>
          <a:prstGeom prst="rect">
            <a:avLst/>
          </a:prstGeom>
        </p:spPr>
      </p:pic>
      <p:pic>
        <p:nvPicPr>
          <p:cNvPr id="10" name="图片 9"/>
          <p:cNvPicPr>
            <a:picLocks noChangeAspect="1"/>
          </p:cNvPicPr>
          <p:nvPr>
            <p:custDataLst>
              <p:tags r:id="rId6"/>
            </p:custDataLst>
          </p:nvPr>
        </p:nvPicPr>
        <p:blipFill>
          <a:blip r:embed="rId7"/>
          <a:stretch>
            <a:fillRect/>
          </a:stretch>
        </p:blipFill>
        <p:spPr>
          <a:xfrm>
            <a:off x="5296535" y="2408555"/>
            <a:ext cx="1821180" cy="1186180"/>
          </a:xfrm>
          <a:prstGeom prst="rect">
            <a:avLst/>
          </a:prstGeom>
        </p:spPr>
      </p:pic>
    </p:spTree>
  </p:cSld>
  <p:clrMapOvr>
    <a:masterClrMapping/>
  </p:clrMapOvr>
  <p:transition spd="slow" advClick="0" advTm="0">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显式执行流</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21915" y="-277202"/>
            <a:ext cx="1812326" cy="1812326"/>
          </a:xfrm>
          <a:prstGeom prst="rect">
            <a:avLst/>
          </a:prstGeom>
        </p:spPr>
      </p:pic>
      <p:sp>
        <p:nvSpPr>
          <p:cNvPr id="9" name="文本框 8"/>
          <p:cNvSpPr txBox="1"/>
          <p:nvPr/>
        </p:nvSpPr>
        <p:spPr>
          <a:xfrm>
            <a:off x="536575" y="1535430"/>
            <a:ext cx="10222230" cy="4785995"/>
          </a:xfrm>
          <a:prstGeom prst="rect">
            <a:avLst/>
          </a:prstGeom>
          <a:noFill/>
        </p:spPr>
        <p:txBody>
          <a:bodyPr wrap="square" rtlCol="0">
            <a:noAutofit/>
          </a:bodyPr>
          <a:lstStyle/>
          <a:p>
            <a:pPr indent="457200"/>
            <a:r>
              <a:rPr lang="zh-CN" dirty="0"/>
              <a:t>那么什么是好的呢？或者说适合我们后续处理的？</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6" name="图片 5" descr="xxx-removebg-preview"/>
          <p:cNvPicPr>
            <a:picLocks noChangeAspect="1"/>
          </p:cNvPicPr>
          <p:nvPr>
            <p:custDataLst>
              <p:tags r:id="rId2"/>
            </p:custDataLst>
          </p:nvPr>
        </p:nvPicPr>
        <p:blipFill>
          <a:blip r:embed="rId3"/>
          <a:stretch>
            <a:fillRect/>
          </a:stretch>
        </p:blipFill>
        <p:spPr>
          <a:xfrm>
            <a:off x="7826375" y="154940"/>
            <a:ext cx="2933065" cy="974725"/>
          </a:xfrm>
          <a:prstGeom prst="rect">
            <a:avLst/>
          </a:prstGeom>
        </p:spPr>
      </p:pic>
      <p:pic>
        <p:nvPicPr>
          <p:cNvPr id="12" name="图片 11"/>
          <p:cNvPicPr>
            <a:picLocks noChangeAspect="1"/>
          </p:cNvPicPr>
          <p:nvPr>
            <p:custDataLst>
              <p:tags r:id="rId4"/>
            </p:custDataLst>
          </p:nvPr>
        </p:nvPicPr>
        <p:blipFill>
          <a:blip r:embed="rId5"/>
          <a:stretch>
            <a:fillRect/>
          </a:stretch>
        </p:blipFill>
        <p:spPr>
          <a:xfrm>
            <a:off x="1815465" y="2092325"/>
            <a:ext cx="2631440" cy="3820795"/>
          </a:xfrm>
          <a:prstGeom prst="rect">
            <a:avLst/>
          </a:prstGeom>
        </p:spPr>
      </p:pic>
      <p:sp>
        <p:nvSpPr>
          <p:cNvPr id="13" name="文本框 12"/>
          <p:cNvSpPr txBox="1"/>
          <p:nvPr>
            <p:custDataLst>
              <p:tags r:id="rId6"/>
            </p:custDataLst>
          </p:nvPr>
        </p:nvSpPr>
        <p:spPr>
          <a:xfrm>
            <a:off x="5634990" y="3172460"/>
            <a:ext cx="4064000" cy="3148965"/>
          </a:xfrm>
          <a:prstGeom prst="rect">
            <a:avLst/>
          </a:prstGeom>
          <a:noFill/>
        </p:spPr>
        <p:txBody>
          <a:bodyPr wrap="square" rtlCol="0">
            <a:noAutofit/>
          </a:bodyPr>
          <a:p>
            <a:r>
              <a:rPr lang="zh-CN" altLang="en-US"/>
              <a:t>我们希望得到这样的一个在内核中可以看到的事件循环过程，便于将其异步处理。</a:t>
            </a:r>
            <a:endParaRPr lang="zh-CN" altLang="en-US"/>
          </a:p>
        </p:txBody>
      </p:sp>
    </p:spTree>
  </p:cSld>
  <p:clrMapOvr>
    <a:masterClrMapping/>
  </p:clrMapOvr>
  <p:transition spd="slow" advClick="0" advTm="0">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显式执行流</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21915" y="-277202"/>
            <a:ext cx="1812326" cy="1812326"/>
          </a:xfrm>
          <a:prstGeom prst="rect">
            <a:avLst/>
          </a:prstGeom>
        </p:spPr>
      </p:pic>
      <p:sp>
        <p:nvSpPr>
          <p:cNvPr id="9" name="文本框 8"/>
          <p:cNvSpPr txBox="1"/>
          <p:nvPr/>
        </p:nvSpPr>
        <p:spPr>
          <a:xfrm>
            <a:off x="536575" y="1535430"/>
            <a:ext cx="10222230" cy="4785995"/>
          </a:xfrm>
          <a:prstGeom prst="rect">
            <a:avLst/>
          </a:prstGeom>
          <a:noFill/>
        </p:spPr>
        <p:txBody>
          <a:bodyPr wrap="square" rtlCol="0">
            <a:noAutofit/>
          </a:bodyPr>
          <a:lstStyle/>
          <a:p>
            <a:pPr indent="457200"/>
            <a:r>
              <a:rPr lang="zh-CN" altLang="en-US" dirty="0"/>
              <a:t>我的实现，将整个执行过程，当资源准备完毕，准备</a:t>
            </a:r>
            <a:r>
              <a:rPr lang="en-US" altLang="zh-CN" dirty="0"/>
              <a:t>sret</a:t>
            </a:r>
            <a:r>
              <a:rPr lang="zh-CN" altLang="en-US" dirty="0"/>
              <a:t>返回开始执行时，会进入这个事件循环：</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6" name="图片 5" descr="xxx-removebg-preview"/>
          <p:cNvPicPr>
            <a:picLocks noChangeAspect="1"/>
          </p:cNvPicPr>
          <p:nvPr>
            <p:custDataLst>
              <p:tags r:id="rId2"/>
            </p:custDataLst>
          </p:nvPr>
        </p:nvPicPr>
        <p:blipFill>
          <a:blip r:embed="rId3"/>
          <a:stretch>
            <a:fillRect/>
          </a:stretch>
        </p:blipFill>
        <p:spPr>
          <a:xfrm>
            <a:off x="7826375" y="154940"/>
            <a:ext cx="2933065" cy="974725"/>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33475" y="2224405"/>
            <a:ext cx="5177790" cy="3408045"/>
          </a:xfrm>
          <a:prstGeom prst="rect">
            <a:avLst/>
          </a:prstGeom>
        </p:spPr>
      </p:pic>
      <p:sp>
        <p:nvSpPr>
          <p:cNvPr id="11" name="文本框 10"/>
          <p:cNvSpPr txBox="1"/>
          <p:nvPr/>
        </p:nvSpPr>
        <p:spPr>
          <a:xfrm>
            <a:off x="6773545" y="2313940"/>
            <a:ext cx="4064000" cy="3148965"/>
          </a:xfrm>
          <a:prstGeom prst="rect">
            <a:avLst/>
          </a:prstGeom>
          <a:noFill/>
        </p:spPr>
        <p:txBody>
          <a:bodyPr wrap="square" rtlCol="0">
            <a:noAutofit/>
          </a:bodyPr>
          <a:p>
            <a:r>
              <a:rPr lang="zh-CN" altLang="en-US"/>
              <a:t>这样整个的执行过程就是一个循环，不断的返回用户态，</a:t>
            </a:r>
            <a:r>
              <a:rPr lang="en-US" altLang="zh-CN"/>
              <a:t>trap</a:t>
            </a:r>
            <a:r>
              <a:rPr lang="zh-CN" altLang="en-US"/>
              <a:t>回来，进入</a:t>
            </a:r>
            <a:r>
              <a:rPr lang="en-US" altLang="zh-CN"/>
              <a:t>trap</a:t>
            </a:r>
            <a:r>
              <a:rPr lang="zh-CN" altLang="en-US"/>
              <a:t>处理，然后循环。。。</a:t>
            </a:r>
            <a:endParaRPr lang="zh-CN" altLang="en-US"/>
          </a:p>
          <a:p>
            <a:endParaRPr lang="zh-CN" altLang="en-US"/>
          </a:p>
          <a:p>
            <a:endParaRPr lang="zh-CN" altLang="en-US"/>
          </a:p>
          <a:p>
            <a:endParaRPr lang="zh-CN" altLang="en-US"/>
          </a:p>
          <a:p>
            <a:endParaRPr lang="zh-CN" altLang="en-US"/>
          </a:p>
          <a:p>
            <a:r>
              <a:rPr lang="zh-CN" altLang="en-US"/>
              <a:t>为什么要这么做？</a:t>
            </a:r>
            <a:endParaRPr lang="zh-CN" altLang="en-US"/>
          </a:p>
          <a:p>
            <a:r>
              <a:rPr lang="zh-CN" altLang="en-US"/>
              <a:t>因为我们要将它的过程定义为一个</a:t>
            </a:r>
            <a:r>
              <a:rPr lang="en-US" altLang="zh-CN"/>
              <a:t>FUTURE</a:t>
            </a:r>
            <a:endParaRPr lang="en-US" altLang="zh-CN"/>
          </a:p>
        </p:txBody>
      </p:sp>
    </p:spTree>
  </p:cSld>
  <p:clrMapOvr>
    <a:masterClrMapping/>
  </p:clrMapOvr>
  <p:transition spd="slow" advClick="0" advTm="0">
    <p:pull/>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COMMONDATA" val="eyJoZGlkIjoiNDc2MDE5NzZkZjM3OTgwMWM3NjA2MWY2MjdiODUxYzYifQ=="/>
  <p:tag name="commondata" val="eyJoZGlkIjoiNTdkMjkzNzk2NzBmY2UxZjBjNTRjYjg3MmZkMmExNjE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1895</Words>
  <Application>WPS 演示</Application>
  <PresentationFormat>宽屏</PresentationFormat>
  <Paragraphs>268</Paragraphs>
  <Slides>21</Slides>
  <Notes>21</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微软雅黑</vt:lpstr>
      <vt:lpstr>Segoe UI</vt:lpstr>
      <vt:lpstr>Calibri</vt:lpstr>
      <vt:lpstr>楷体</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许宸</dc:creator>
  <cp:keywords>锐旗设计; https:/9ppt.taobao.com</cp:keywords>
  <cp:category>锐旗设计;https://9ppt.taobao.com</cp:category>
  <cp:lastModifiedBy>1259869536</cp:lastModifiedBy>
  <cp:revision>81</cp:revision>
  <dcterms:created xsi:type="dcterms:W3CDTF">2016-07-01T08:01:00Z</dcterms:created>
  <dcterms:modified xsi:type="dcterms:W3CDTF">2024-06-28T13:32:06Z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DBADDAF573B842CA82CDCE0C16D05C8A_12</vt:lpwstr>
  </property>
  <property fmtid="{D5CDD505-2E9C-101B-9397-08002B2CF9AE}" pid="3" name="KSOProductBuildVer">
    <vt:lpwstr>2052-12.1.0.16120</vt:lpwstr>
  </property>
</Properties>
</file>