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648" r:id="rId1"/>
  </p:sldMasterIdLst>
  <p:notesMasterIdLst>
    <p:notesMasterId r:id="rId29"/>
  </p:notesMasterIdLst>
  <p:sldIdLst>
    <p:sldId id="266" r:id="rId2"/>
    <p:sldId id="270" r:id="rId3"/>
    <p:sldId id="257" r:id="rId4"/>
    <p:sldId id="297" r:id="rId5"/>
    <p:sldId id="274" r:id="rId6"/>
    <p:sldId id="273" r:id="rId7"/>
    <p:sldId id="269" r:id="rId8"/>
    <p:sldId id="264" r:id="rId9"/>
    <p:sldId id="276" r:id="rId10"/>
    <p:sldId id="278" r:id="rId11"/>
    <p:sldId id="284" r:id="rId12"/>
    <p:sldId id="282" r:id="rId13"/>
    <p:sldId id="287" r:id="rId14"/>
    <p:sldId id="288" r:id="rId15"/>
    <p:sldId id="289" r:id="rId16"/>
    <p:sldId id="292" r:id="rId17"/>
    <p:sldId id="294" r:id="rId18"/>
    <p:sldId id="293" r:id="rId19"/>
    <p:sldId id="295" r:id="rId20"/>
    <p:sldId id="279" r:id="rId21"/>
    <p:sldId id="271" r:id="rId22"/>
    <p:sldId id="296" r:id="rId23"/>
    <p:sldId id="256" r:id="rId24"/>
    <p:sldId id="267" r:id="rId25"/>
    <p:sldId id="281" r:id="rId26"/>
    <p:sldId id="280"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68"/>
    <a:srgbClr val="DFE3E9"/>
    <a:srgbClr val="D2D8E0"/>
    <a:srgbClr val="D28700"/>
    <a:srgbClr val="E69400"/>
    <a:srgbClr val="465467"/>
    <a:srgbClr val="FFB128"/>
    <a:srgbClr val="726463"/>
    <a:srgbClr val="171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p:scale>
          <a:sx n="82" d="100"/>
          <a:sy n="82" d="100"/>
        </p:scale>
        <p:origin x="228" y="1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6BE18-F98C-42D5-90D4-0B03C8F66D14}"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8605-CCCF-4922-8401-A723BF007D07}" type="slidenum">
              <a:rPr lang="en-US" smtClean="0"/>
              <a:t>‹#›</a:t>
            </a:fld>
            <a:endParaRPr lang="en-US"/>
          </a:p>
        </p:txBody>
      </p:sp>
    </p:spTree>
    <p:extLst>
      <p:ext uri="{BB962C8B-B14F-4D97-AF65-F5344CB8AC3E}">
        <p14:creationId xmlns:p14="http://schemas.microsoft.com/office/powerpoint/2010/main" val="70317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DFF0-4FC6-FAD7-75AD-31B424CA5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25F8F-CCFA-6692-B4F8-99ABCD0D3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0E68A7-6B0C-50CF-D43E-AEC025CEEB79}"/>
              </a:ext>
            </a:extLst>
          </p:cNvPr>
          <p:cNvSpPr>
            <a:spLocks noGrp="1"/>
          </p:cNvSpPr>
          <p:nvPr>
            <p:ph type="dt" sz="half" idx="10"/>
          </p:nvPr>
        </p:nvSpPr>
        <p:spPr/>
        <p:txBody>
          <a:bodyPr/>
          <a:lstStyle/>
          <a:p>
            <a:fld id="{76F084C1-E379-4F9D-BB2E-C3C3C78B5D4A}" type="datetime1">
              <a:rPr lang="en-US" smtClean="0"/>
              <a:t>3/15/2024</a:t>
            </a:fld>
            <a:endParaRPr lang="en-US"/>
          </a:p>
        </p:txBody>
      </p:sp>
      <p:sp>
        <p:nvSpPr>
          <p:cNvPr id="5" name="Footer Placeholder 4">
            <a:extLst>
              <a:ext uri="{FF2B5EF4-FFF2-40B4-BE49-F238E27FC236}">
                <a16:creationId xmlns:a16="http://schemas.microsoft.com/office/drawing/2014/main" id="{14DD0559-3339-AD94-31AC-5E48E09FD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CAE53-273F-CED8-E4B5-CDB456FB576F}"/>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222212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197C-580B-21CC-0D7F-B355C85794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3B1B2-A9F7-9763-AFE0-F9AE67D12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13CC4-BE4A-B52A-84C6-20785631290F}"/>
              </a:ext>
            </a:extLst>
          </p:cNvPr>
          <p:cNvSpPr>
            <a:spLocks noGrp="1"/>
          </p:cNvSpPr>
          <p:nvPr>
            <p:ph type="dt" sz="half" idx="10"/>
          </p:nvPr>
        </p:nvSpPr>
        <p:spPr/>
        <p:txBody>
          <a:bodyPr/>
          <a:lstStyle/>
          <a:p>
            <a:fld id="{7FDDECB9-C7E6-4852-A929-A2A95C6114A9}" type="datetime1">
              <a:rPr lang="en-US" smtClean="0"/>
              <a:t>3/15/2024</a:t>
            </a:fld>
            <a:endParaRPr lang="en-US"/>
          </a:p>
        </p:txBody>
      </p:sp>
      <p:sp>
        <p:nvSpPr>
          <p:cNvPr id="5" name="Footer Placeholder 4">
            <a:extLst>
              <a:ext uri="{FF2B5EF4-FFF2-40B4-BE49-F238E27FC236}">
                <a16:creationId xmlns:a16="http://schemas.microsoft.com/office/drawing/2014/main" id="{127598D5-0AF6-1258-279C-E2C1C4A85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1C12A-DD6C-20B0-42ED-C90CA067B1A3}"/>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395001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EE8F7-0F7A-0523-231B-61B827323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CDD37-581F-17FC-6ED8-20CC1F405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C2136-FFFE-CE7B-4B65-29DA60EBC28A}"/>
              </a:ext>
            </a:extLst>
          </p:cNvPr>
          <p:cNvSpPr>
            <a:spLocks noGrp="1"/>
          </p:cNvSpPr>
          <p:nvPr>
            <p:ph type="dt" sz="half" idx="10"/>
          </p:nvPr>
        </p:nvSpPr>
        <p:spPr/>
        <p:txBody>
          <a:bodyPr/>
          <a:lstStyle/>
          <a:p>
            <a:fld id="{6EA47AEF-EAA6-4988-8F07-04495A5E276A}" type="datetime1">
              <a:rPr lang="en-US" smtClean="0"/>
              <a:t>3/15/2024</a:t>
            </a:fld>
            <a:endParaRPr lang="en-US"/>
          </a:p>
        </p:txBody>
      </p:sp>
      <p:sp>
        <p:nvSpPr>
          <p:cNvPr id="5" name="Footer Placeholder 4">
            <a:extLst>
              <a:ext uri="{FF2B5EF4-FFF2-40B4-BE49-F238E27FC236}">
                <a16:creationId xmlns:a16="http://schemas.microsoft.com/office/drawing/2014/main" id="{BECA6133-3991-1517-807A-0A9A01DE8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76712-E09E-FA57-6195-BAB956A2761A}"/>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226106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B365-A124-F9BF-F91E-3669BE20E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6BE3E-DB41-D3D4-73CB-BED06F329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B2670-37DA-30B1-5EA0-B3F0F6364EA5}"/>
              </a:ext>
            </a:extLst>
          </p:cNvPr>
          <p:cNvSpPr>
            <a:spLocks noGrp="1"/>
          </p:cNvSpPr>
          <p:nvPr>
            <p:ph type="dt" sz="half" idx="10"/>
          </p:nvPr>
        </p:nvSpPr>
        <p:spPr/>
        <p:txBody>
          <a:bodyPr/>
          <a:lstStyle/>
          <a:p>
            <a:fld id="{77513EA0-449E-4EEA-9254-06DB53DB148A}" type="datetime1">
              <a:rPr lang="en-US" smtClean="0"/>
              <a:t>3/15/2024</a:t>
            </a:fld>
            <a:endParaRPr lang="en-US"/>
          </a:p>
        </p:txBody>
      </p:sp>
      <p:sp>
        <p:nvSpPr>
          <p:cNvPr id="5" name="Footer Placeholder 4">
            <a:extLst>
              <a:ext uri="{FF2B5EF4-FFF2-40B4-BE49-F238E27FC236}">
                <a16:creationId xmlns:a16="http://schemas.microsoft.com/office/drawing/2014/main" id="{282BDC59-E24E-012E-B700-9F4048646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14ED6-517E-CCF7-627C-AA16FB734039}"/>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190501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DAB0-172F-48BB-FE13-EF1218D6A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8F170-00D8-A5D6-B19E-154CFA1F29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41EBA-4132-C4DE-4296-47775349E19D}"/>
              </a:ext>
            </a:extLst>
          </p:cNvPr>
          <p:cNvSpPr>
            <a:spLocks noGrp="1"/>
          </p:cNvSpPr>
          <p:nvPr>
            <p:ph type="dt" sz="half" idx="10"/>
          </p:nvPr>
        </p:nvSpPr>
        <p:spPr/>
        <p:txBody>
          <a:bodyPr/>
          <a:lstStyle/>
          <a:p>
            <a:fld id="{C7433CC9-00BE-4925-9CAC-2474C80F5ABA}" type="datetime1">
              <a:rPr lang="en-US" smtClean="0"/>
              <a:t>3/15/2024</a:t>
            </a:fld>
            <a:endParaRPr lang="en-US"/>
          </a:p>
        </p:txBody>
      </p:sp>
      <p:sp>
        <p:nvSpPr>
          <p:cNvPr id="5" name="Footer Placeholder 4">
            <a:extLst>
              <a:ext uri="{FF2B5EF4-FFF2-40B4-BE49-F238E27FC236}">
                <a16:creationId xmlns:a16="http://schemas.microsoft.com/office/drawing/2014/main" id="{E09F3F62-DAC1-2102-4D07-B7C5EBF7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153EA-1D52-0402-41FE-4437DA77BCDA}"/>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286841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9F71-7C9F-A3DC-93D7-5EDF9F7F8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B079C-E078-6784-D967-4175E0314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0E4A77-7F2E-0CA9-7787-397F50297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845B6-9968-E0B2-AF99-F36BD4ACE4F4}"/>
              </a:ext>
            </a:extLst>
          </p:cNvPr>
          <p:cNvSpPr>
            <a:spLocks noGrp="1"/>
          </p:cNvSpPr>
          <p:nvPr>
            <p:ph type="dt" sz="half" idx="10"/>
          </p:nvPr>
        </p:nvSpPr>
        <p:spPr/>
        <p:txBody>
          <a:bodyPr/>
          <a:lstStyle/>
          <a:p>
            <a:fld id="{9E5AE75C-8BA8-41D1-9788-C65F5A94A400}" type="datetime1">
              <a:rPr lang="en-US" smtClean="0"/>
              <a:t>3/15/2024</a:t>
            </a:fld>
            <a:endParaRPr lang="en-US"/>
          </a:p>
        </p:txBody>
      </p:sp>
      <p:sp>
        <p:nvSpPr>
          <p:cNvPr id="6" name="Footer Placeholder 5">
            <a:extLst>
              <a:ext uri="{FF2B5EF4-FFF2-40B4-BE49-F238E27FC236}">
                <a16:creationId xmlns:a16="http://schemas.microsoft.com/office/drawing/2014/main" id="{FBA8406C-26C3-6411-13D0-A52ECD05C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8B111-91B1-F7C0-5284-5312FE2D2274}"/>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330792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F7C6-1DE0-51DD-8386-9BBA85F8DE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586E86-4B40-891E-267C-D48058A59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92DDF-B2C6-83EE-5BA7-775E404526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06A24-6A93-0E67-EE8E-DB4B8DDC3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5849E-FA8E-4727-BAE1-63B7D061D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83310-B301-5DAF-6D71-A865C98272D7}"/>
              </a:ext>
            </a:extLst>
          </p:cNvPr>
          <p:cNvSpPr>
            <a:spLocks noGrp="1"/>
          </p:cNvSpPr>
          <p:nvPr>
            <p:ph type="dt" sz="half" idx="10"/>
          </p:nvPr>
        </p:nvSpPr>
        <p:spPr/>
        <p:txBody>
          <a:bodyPr/>
          <a:lstStyle/>
          <a:p>
            <a:fld id="{50AEB2FC-1C4C-45CE-8973-8A6D89F5E95E}" type="datetime1">
              <a:rPr lang="en-US" smtClean="0"/>
              <a:t>3/15/2024</a:t>
            </a:fld>
            <a:endParaRPr lang="en-US"/>
          </a:p>
        </p:txBody>
      </p:sp>
      <p:sp>
        <p:nvSpPr>
          <p:cNvPr id="8" name="Footer Placeholder 7">
            <a:extLst>
              <a:ext uri="{FF2B5EF4-FFF2-40B4-BE49-F238E27FC236}">
                <a16:creationId xmlns:a16="http://schemas.microsoft.com/office/drawing/2014/main" id="{04D47BBF-56C9-97B0-3F52-D3A1F48B14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BAC31-C4C4-1C0D-D5FB-71D874C6A08D}"/>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98826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8F1-0B14-C0CF-0AF4-9F999E802F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C08EF-0D90-E5B8-3CBC-DC1F037B0E33}"/>
              </a:ext>
            </a:extLst>
          </p:cNvPr>
          <p:cNvSpPr>
            <a:spLocks noGrp="1"/>
          </p:cNvSpPr>
          <p:nvPr>
            <p:ph type="dt" sz="half" idx="10"/>
          </p:nvPr>
        </p:nvSpPr>
        <p:spPr/>
        <p:txBody>
          <a:bodyPr/>
          <a:lstStyle/>
          <a:p>
            <a:fld id="{0B3BAF7B-E74B-48B4-9E95-6AB4AFEA8D68}" type="datetime1">
              <a:rPr lang="en-US" smtClean="0"/>
              <a:t>3/15/2024</a:t>
            </a:fld>
            <a:endParaRPr lang="en-US"/>
          </a:p>
        </p:txBody>
      </p:sp>
      <p:sp>
        <p:nvSpPr>
          <p:cNvPr id="4" name="Footer Placeholder 3">
            <a:extLst>
              <a:ext uri="{FF2B5EF4-FFF2-40B4-BE49-F238E27FC236}">
                <a16:creationId xmlns:a16="http://schemas.microsoft.com/office/drawing/2014/main" id="{82A8F5F3-A467-5343-DB27-9D887EAD52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F555FF-05A9-772F-E836-B927001018C1}"/>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65218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20CE9-20F4-1E21-B474-E242CB0A748A}"/>
              </a:ext>
            </a:extLst>
          </p:cNvPr>
          <p:cNvSpPr>
            <a:spLocks noGrp="1"/>
          </p:cNvSpPr>
          <p:nvPr>
            <p:ph type="dt" sz="half" idx="10"/>
          </p:nvPr>
        </p:nvSpPr>
        <p:spPr/>
        <p:txBody>
          <a:bodyPr/>
          <a:lstStyle/>
          <a:p>
            <a:fld id="{68080909-B028-4143-9713-A85C5EF7CB04}" type="datetime1">
              <a:rPr lang="en-US" smtClean="0"/>
              <a:t>3/15/2024</a:t>
            </a:fld>
            <a:endParaRPr lang="en-US"/>
          </a:p>
        </p:txBody>
      </p:sp>
      <p:sp>
        <p:nvSpPr>
          <p:cNvPr id="3" name="Footer Placeholder 2">
            <a:extLst>
              <a:ext uri="{FF2B5EF4-FFF2-40B4-BE49-F238E27FC236}">
                <a16:creationId xmlns:a16="http://schemas.microsoft.com/office/drawing/2014/main" id="{42100393-3C75-C12F-B5B9-14B813080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3F216-5656-0FFE-EBF8-245BBA1C4164}"/>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355952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8B17-6441-A6A4-804B-560492B97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1BA909-8CFB-3CC6-98B1-26EA4B4A2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6AD0C-E0A2-0B88-F4D5-0818EE242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2AE1C-C811-CCBF-B37A-7EE68CB91342}"/>
              </a:ext>
            </a:extLst>
          </p:cNvPr>
          <p:cNvSpPr>
            <a:spLocks noGrp="1"/>
          </p:cNvSpPr>
          <p:nvPr>
            <p:ph type="dt" sz="half" idx="10"/>
          </p:nvPr>
        </p:nvSpPr>
        <p:spPr/>
        <p:txBody>
          <a:bodyPr/>
          <a:lstStyle/>
          <a:p>
            <a:fld id="{C740EB93-6B94-4E59-B75E-04C4FE8E660F}" type="datetime1">
              <a:rPr lang="en-US" smtClean="0"/>
              <a:t>3/15/2024</a:t>
            </a:fld>
            <a:endParaRPr lang="en-US"/>
          </a:p>
        </p:txBody>
      </p:sp>
      <p:sp>
        <p:nvSpPr>
          <p:cNvPr id="6" name="Footer Placeholder 5">
            <a:extLst>
              <a:ext uri="{FF2B5EF4-FFF2-40B4-BE49-F238E27FC236}">
                <a16:creationId xmlns:a16="http://schemas.microsoft.com/office/drawing/2014/main" id="{6B2322A6-A462-E547-B131-0707154A7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B3DE4-9C94-C53A-4CDF-F6DB76F28B25}"/>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240413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CB68-9101-4B6D-7DEE-885A434C1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B4006-1E6A-DF61-4652-AC6ADDF33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DB4D47-F9EC-D112-BAD7-AA6C3C3DB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49E54-E7CF-D8D6-C4DC-D957FBD6D47D}"/>
              </a:ext>
            </a:extLst>
          </p:cNvPr>
          <p:cNvSpPr>
            <a:spLocks noGrp="1"/>
          </p:cNvSpPr>
          <p:nvPr>
            <p:ph type="dt" sz="half" idx="10"/>
          </p:nvPr>
        </p:nvSpPr>
        <p:spPr/>
        <p:txBody>
          <a:bodyPr/>
          <a:lstStyle/>
          <a:p>
            <a:fld id="{7A1275DD-1BB2-4133-9D98-438049F630AA}" type="datetime1">
              <a:rPr lang="en-US" smtClean="0"/>
              <a:t>3/15/2024</a:t>
            </a:fld>
            <a:endParaRPr lang="en-US"/>
          </a:p>
        </p:txBody>
      </p:sp>
      <p:sp>
        <p:nvSpPr>
          <p:cNvPr id="6" name="Footer Placeholder 5">
            <a:extLst>
              <a:ext uri="{FF2B5EF4-FFF2-40B4-BE49-F238E27FC236}">
                <a16:creationId xmlns:a16="http://schemas.microsoft.com/office/drawing/2014/main" id="{A9735A0F-A279-5488-4D84-91D1A8D14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E57A3-5EBD-8AC9-93E6-DD0C57D275E7}"/>
              </a:ext>
            </a:extLst>
          </p:cNvPr>
          <p:cNvSpPr>
            <a:spLocks noGrp="1"/>
          </p:cNvSpPr>
          <p:nvPr>
            <p:ph type="sldNum" sz="quarter" idx="12"/>
          </p:nvPr>
        </p:nvSpPr>
        <p:spPr/>
        <p:txBody>
          <a:bodyPr/>
          <a:lstStyle/>
          <a:p>
            <a:fld id="{A1F96873-82E3-4E70-BBC1-34BF3523A99A}" type="slidenum">
              <a:rPr lang="en-US" smtClean="0"/>
              <a:t>‹#›</a:t>
            </a:fld>
            <a:endParaRPr lang="en-US"/>
          </a:p>
        </p:txBody>
      </p:sp>
    </p:spTree>
    <p:extLst>
      <p:ext uri="{BB962C8B-B14F-4D97-AF65-F5344CB8AC3E}">
        <p14:creationId xmlns:p14="http://schemas.microsoft.com/office/powerpoint/2010/main" val="232341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D97D6-B8CF-F84B-3564-1BDD990BD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B3B2A-628E-F4C4-6386-F3DD668A0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67887-ED3C-613F-7AE5-232271B53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203F91-E209-4DE9-91EC-E71DDE7F0384}" type="datetime1">
              <a:rPr lang="en-US" smtClean="0"/>
              <a:t>3/15/2024</a:t>
            </a:fld>
            <a:endParaRPr lang="en-US"/>
          </a:p>
        </p:txBody>
      </p:sp>
      <p:sp>
        <p:nvSpPr>
          <p:cNvPr id="5" name="Footer Placeholder 4">
            <a:extLst>
              <a:ext uri="{FF2B5EF4-FFF2-40B4-BE49-F238E27FC236}">
                <a16:creationId xmlns:a16="http://schemas.microsoft.com/office/drawing/2014/main" id="{4E5BFAFE-9F4D-52C5-7BC9-6B21A45D4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E361A5-E387-E5C3-3375-BAC71F1BA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F96873-82E3-4E70-BBC1-34BF3523A99A}" type="slidenum">
              <a:rPr lang="en-US" smtClean="0"/>
              <a:t>‹#›</a:t>
            </a:fld>
            <a:endParaRPr lang="en-US"/>
          </a:p>
        </p:txBody>
      </p:sp>
    </p:spTree>
    <p:extLst>
      <p:ext uri="{BB962C8B-B14F-4D97-AF65-F5344CB8AC3E}">
        <p14:creationId xmlns:p14="http://schemas.microsoft.com/office/powerpoint/2010/main" val="12597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BC6BCCC-86D2-510D-95A6-A923C2582D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14" r="21760" b="10047"/>
          <a:stretch/>
        </p:blipFill>
        <p:spPr bwMode="auto">
          <a:xfrm>
            <a:off x="1" y="1372"/>
            <a:ext cx="12544768" cy="68580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E08202D-A59A-A13E-249C-9A7EE0466DC4}"/>
              </a:ext>
            </a:extLst>
          </p:cNvPr>
          <p:cNvSpPr/>
          <p:nvPr/>
        </p:nvSpPr>
        <p:spPr>
          <a:xfrm>
            <a:off x="9433903" y="5615358"/>
            <a:ext cx="1673367" cy="13062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4F9E7F-1EDF-C124-C29B-9AC13317AD07}"/>
              </a:ext>
            </a:extLst>
          </p:cNvPr>
          <p:cNvSpPr txBox="1"/>
          <p:nvPr/>
        </p:nvSpPr>
        <p:spPr>
          <a:xfrm flipH="1">
            <a:off x="1980237" y="3876868"/>
            <a:ext cx="6454214" cy="1092607"/>
          </a:xfrm>
          <a:prstGeom prst="rect">
            <a:avLst/>
          </a:prstGeom>
          <a:noFill/>
          <a:effectLst>
            <a:outerShdw blurRad="50800" dist="38100" dir="2700000" algn="tl" rotWithShape="0">
              <a:prstClr val="black">
                <a:alpha val="40000"/>
              </a:prstClr>
            </a:outerShdw>
          </a:effectLst>
        </p:spPr>
        <p:txBody>
          <a:bodyPr wrap="square" rtlCol="0">
            <a:spAutoFit/>
          </a:bodyPr>
          <a:lstStyle/>
          <a:p>
            <a:pPr algn="r">
              <a:lnSpc>
                <a:spcPts val="2600"/>
              </a:lnSpc>
            </a:pPr>
            <a:r>
              <a:rPr lang="en-US" sz="2400" dirty="0">
                <a:solidFill>
                  <a:schemeClr val="bg1"/>
                </a:solidFill>
                <a:latin typeface="Aptos SemiBold" panose="020B0004020202020204" pitchFamily="34" charset="0"/>
                <a:ea typeface="Cascadia Code" panose="020B0609020000020004" pitchFamily="49" charset="0"/>
                <a:cs typeface="Cascadia Code" panose="020B0609020000020004" pitchFamily="49" charset="0"/>
              </a:rPr>
              <a:t>Salvador López de Azúa</a:t>
            </a:r>
          </a:p>
          <a:p>
            <a:pPr algn="r">
              <a:lnSpc>
                <a:spcPts val="2600"/>
              </a:lnSpc>
            </a:pPr>
            <a:r>
              <a:rPr lang="en-US" sz="2400" dirty="0">
                <a:solidFill>
                  <a:schemeClr val="bg1"/>
                </a:solidFill>
                <a:latin typeface="Aptos SemiBold" panose="020B0004020202020204" pitchFamily="34" charset="0"/>
                <a:ea typeface="Cascadia Code" panose="020B0609020000020004" pitchFamily="49" charset="0"/>
                <a:cs typeface="Cascadia Code" panose="020B0609020000020004" pitchFamily="49" charset="0"/>
              </a:rPr>
              <a:t>3/20/2024</a:t>
            </a:r>
          </a:p>
          <a:p>
            <a:pPr algn="r">
              <a:lnSpc>
                <a:spcPts val="2600"/>
              </a:lnSpc>
            </a:pPr>
            <a:r>
              <a:rPr lang="en-US" sz="2400" dirty="0">
                <a:solidFill>
                  <a:schemeClr val="bg1"/>
                </a:solidFill>
                <a:latin typeface="Aptos SemiBold" panose="020B0004020202020204" pitchFamily="34" charset="0"/>
                <a:ea typeface="Cascadia Code" panose="020B0609020000020004" pitchFamily="49" charset="0"/>
                <a:cs typeface="Cascadia Code" panose="020B0609020000020004" pitchFamily="49" charset="0"/>
              </a:rPr>
              <a:t>Chesapeake, Virginia, USA</a:t>
            </a:r>
          </a:p>
        </p:txBody>
      </p:sp>
      <p:sp>
        <p:nvSpPr>
          <p:cNvPr id="6" name="TextBox 5">
            <a:extLst>
              <a:ext uri="{FF2B5EF4-FFF2-40B4-BE49-F238E27FC236}">
                <a16:creationId xmlns:a16="http://schemas.microsoft.com/office/drawing/2014/main" id="{00329DE1-BB58-B44C-3AE1-FC7D12426EAE}"/>
              </a:ext>
            </a:extLst>
          </p:cNvPr>
          <p:cNvSpPr txBox="1"/>
          <p:nvPr/>
        </p:nvSpPr>
        <p:spPr>
          <a:xfrm flipH="1">
            <a:off x="416653" y="1196539"/>
            <a:ext cx="8041658" cy="1826334"/>
          </a:xfrm>
          <a:prstGeom prst="rect">
            <a:avLst/>
          </a:prstGeom>
          <a:noFill/>
          <a:effectLst>
            <a:outerShdw blurRad="50800" dist="38100" dir="2700000" algn="tl" rotWithShape="0">
              <a:prstClr val="black">
                <a:alpha val="40000"/>
              </a:prstClr>
            </a:outerShdw>
          </a:effectLst>
        </p:spPr>
        <p:txBody>
          <a:bodyPr wrap="square" rtlCol="0">
            <a:spAutoFit/>
          </a:bodyPr>
          <a:lstStyle/>
          <a:p>
            <a:pPr algn="r">
              <a:lnSpc>
                <a:spcPts val="4600"/>
              </a:lnSpc>
              <a:tabLst>
                <a:tab pos="512763" algn="l"/>
              </a:tabLst>
            </a:pPr>
            <a:r>
              <a:rPr lang="en-US" sz="3600" dirty="0">
                <a:solidFill>
                  <a:srgbClr val="FFB128"/>
                </a:solidFill>
                <a:latin typeface="Cascadia Code" panose="020B0609020000020004" pitchFamily="49" charset="0"/>
                <a:ea typeface="Cascadia Code" panose="020B0609020000020004" pitchFamily="49" charset="0"/>
                <a:cs typeface="Cascadia Code" panose="020B0609020000020004" pitchFamily="49" charset="0"/>
              </a:rPr>
              <a:t>Can a new company compete successfully with SpaceX in commercial space exploration? </a:t>
            </a:r>
          </a:p>
        </p:txBody>
      </p:sp>
      <p:pic>
        <p:nvPicPr>
          <p:cNvPr id="8" name="Picture 2">
            <a:extLst>
              <a:ext uri="{FF2B5EF4-FFF2-40B4-BE49-F238E27FC236}">
                <a16:creationId xmlns:a16="http://schemas.microsoft.com/office/drawing/2014/main" id="{15E4054D-91A9-75E9-EEDF-93722BD99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528" y="5646319"/>
            <a:ext cx="1243778" cy="12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81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6" y="1268212"/>
            <a:ext cx="9325721" cy="3970318"/>
          </a:xfrm>
          <a:prstGeom prst="rect">
            <a:avLst/>
          </a:prstGeom>
          <a:noFill/>
        </p:spPr>
        <p:txBody>
          <a:bodyPr wrap="square" rtlCol="0">
            <a:spAutoFit/>
          </a:bodyPr>
          <a:lstStyle/>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Open-source data about the payload delivery missions of SpaceX appears sufficient for modeling with predictive (classification) algorithms.</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 rigorous methodology was followed to acquire, cleanse, explore and normalize the data.</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data was then run through four predictive (classification) algorithms.</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That methodology is further detailed in the next section.</a:t>
            </a:r>
          </a:p>
        </p:txBody>
      </p:sp>
      <p:sp>
        <p:nvSpPr>
          <p:cNvPr id="5" name="TextBox 4">
            <a:extLst>
              <a:ext uri="{FF2B5EF4-FFF2-40B4-BE49-F238E27FC236}">
                <a16:creationId xmlns:a16="http://schemas.microsoft.com/office/drawing/2014/main" id="{DE06DCE8-6FD6-3582-98F3-D1884DAD407F}"/>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Introduction (continued)</a:t>
            </a:r>
          </a:p>
        </p:txBody>
      </p:sp>
      <p:sp>
        <p:nvSpPr>
          <p:cNvPr id="8" name="TextBox 7">
            <a:extLst>
              <a:ext uri="{FF2B5EF4-FFF2-40B4-BE49-F238E27FC236}">
                <a16:creationId xmlns:a16="http://schemas.microsoft.com/office/drawing/2014/main" id="{8B9563F4-5AC3-8FAD-B8AD-FB8E3B4738DF}"/>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11</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8564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4C327-CF7D-9690-C245-F90F45FC05F8}"/>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6" y="1268212"/>
            <a:ext cx="9178301" cy="4493538"/>
          </a:xfrm>
          <a:prstGeom prst="rect">
            <a:avLst/>
          </a:prstGeom>
          <a:noFill/>
        </p:spPr>
        <p:txBody>
          <a:bodyPr wrap="square" rtlCol="0">
            <a:spAutoFit/>
          </a:bodyPr>
          <a:lstStyle/>
          <a:p>
            <a:pPr>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Overview</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Data Collection | SpaceX API, Webscraping</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Data Wrangling | Replaced null values; cleansed and converted categorical variables  to numeric.</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Explored data (EDA) with visualizations</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Explored data (EDA) with SQL</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Built interactive maps with Folium</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Built a dashboard with </a:t>
            </a:r>
            <a:r>
              <a:rPr lang="en-US" sz="2400" dirty="0" err="1">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Plotly</a:t>
            </a: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 Dash</a:t>
            </a:r>
          </a:p>
          <a:p>
            <a:pPr marL="287338" lvl="1" indent="-277813">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Ran Predictive (Classification) Algorithms</a:t>
            </a:r>
          </a:p>
        </p:txBody>
      </p:sp>
      <p:sp>
        <p:nvSpPr>
          <p:cNvPr id="7" name="TextBox 6">
            <a:extLst>
              <a:ext uri="{FF2B5EF4-FFF2-40B4-BE49-F238E27FC236}">
                <a16:creationId xmlns:a16="http://schemas.microsoft.com/office/drawing/2014/main" id="{87BA6D54-97E9-6BDF-7F55-AFC3DFFDD9D2}"/>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12</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8728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4C327-CF7D-9690-C245-F90F45FC05F8}"/>
              </a:ext>
            </a:extLst>
          </p:cNvPr>
          <p:cNvSpPr txBox="1"/>
          <p:nvPr/>
        </p:nvSpPr>
        <p:spPr>
          <a:xfrm flipH="1">
            <a:off x="654559" y="219933"/>
            <a:ext cx="7471673" cy="1281313"/>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a:p>
            <a:pPr>
              <a:lnSpc>
                <a:spcPts val="4800"/>
              </a:lnSpc>
            </a:pPr>
            <a:endPar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Rectangle 3">
            <a:extLst>
              <a:ext uri="{FF2B5EF4-FFF2-40B4-BE49-F238E27FC236}">
                <a16:creationId xmlns:a16="http://schemas.microsoft.com/office/drawing/2014/main" id="{9D8EFEBE-9B88-102F-8E21-ABE07D9E8DDC}"/>
              </a:ext>
            </a:extLst>
          </p:cNvPr>
          <p:cNvSpPr/>
          <p:nvPr/>
        </p:nvSpPr>
        <p:spPr>
          <a:xfrm>
            <a:off x="786655"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6" y="1268212"/>
            <a:ext cx="9025901" cy="3293209"/>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Data Collection  |  SpaceX API</a:t>
            </a: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Used a get request to collect data from the SpaceX API.</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Defined helper functions to acquire data of interest.</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Decoded the API as a JSON file and turned that file into a Pandas DataFrame.</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Filtered the DataFrame to include only launches with Falcon 9 boosters. </a:t>
            </a:r>
          </a:p>
        </p:txBody>
      </p:sp>
      <p:sp>
        <p:nvSpPr>
          <p:cNvPr id="6" name="TextBox 5">
            <a:extLst>
              <a:ext uri="{FF2B5EF4-FFF2-40B4-BE49-F238E27FC236}">
                <a16:creationId xmlns:a16="http://schemas.microsoft.com/office/drawing/2014/main" id="{C2D7625C-A6F5-4D2B-7A83-7988CF1C02E4}"/>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13</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5232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6" y="1268212"/>
            <a:ext cx="9292870" cy="3816429"/>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Data Collection  |  Webscraping </a:t>
            </a: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Using the HTML GET method, requested a Wikipedia page with tabular data on Falcon 9 launch records.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Created a </a:t>
            </a:r>
            <a:r>
              <a:rPr lang="en-US" sz="2400" dirty="0" err="1">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Beautifulsoup</a:t>
            </a: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 object from the response.</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Defined some helper functions.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Extracted column names.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Parsed record values into a dictionary and then converted it to a Pandas DataFrame.</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7" name="TextBox 6">
            <a:extLst>
              <a:ext uri="{FF2B5EF4-FFF2-40B4-BE49-F238E27FC236}">
                <a16:creationId xmlns:a16="http://schemas.microsoft.com/office/drawing/2014/main" id="{8641C72B-15AC-C133-BD8B-AC6A5412256F}"/>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14</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20079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6" y="1268212"/>
            <a:ext cx="9292870" cy="3508653"/>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Data Wrangling</a:t>
            </a: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DataFrame obtained from the API had null values in the payload mass column. These null values were replaced by the mean of the column’s values.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Inspected various counts of interest,</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values in the outcome column were in the form of a variable representing both the landing site and the recovery outcome. They were converted a binary variable - 0 failure or 1 for success.</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C50D486E-A65A-4A5E-9F8D-819ABCAB53B7}"/>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15</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5879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5" y="1268212"/>
            <a:ext cx="9320303" cy="5078313"/>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Explored data (EDA) with visualizations</a:t>
            </a:r>
          </a:p>
          <a:p>
            <a:pPr marL="285750" lvl="1" indent="-285750">
              <a:spcAft>
                <a:spcPts val="6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Generated various scatter plots: </a:t>
            </a:r>
          </a:p>
          <a:p>
            <a:pPr marL="576263" lvl="1" indent="-292100">
              <a:spcAft>
                <a:spcPts val="6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flight number vs payload mass using color to represent </a:t>
            </a:r>
            <a:b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b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recovery outcome;</a:t>
            </a:r>
          </a:p>
          <a:p>
            <a:pPr marL="576263" lvl="1" indent="-292100">
              <a:spcAft>
                <a:spcPts val="6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flight number vs launch site  again, using color outcome;</a:t>
            </a:r>
          </a:p>
          <a:p>
            <a:pPr marL="576263" lvl="1" indent="-292100">
              <a:spcAft>
                <a:spcPts val="6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payload mass vs launch site using color to represent outcome; </a:t>
            </a:r>
          </a:p>
          <a:p>
            <a:pPr marL="576263" lvl="1" indent="-292100">
              <a:spcAft>
                <a:spcPts val="6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flight number vs orbit type using color for outcome;</a:t>
            </a:r>
          </a:p>
          <a:p>
            <a:pPr marL="576263" lvl="1" indent="-292100">
              <a:spcAft>
                <a:spcPts val="12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payload vs orbit type using color for outcome.</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Built a bar chart of mean outcome by orbit type.</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Generated a line chart with average success rate by year from 2010 to 2020.</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C1A9396C-B789-3EFD-2C0F-F4208C963126}"/>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16</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6123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5" y="1268212"/>
            <a:ext cx="9320303" cy="984885"/>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Explored data (EDA) with SQL</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Placeholder text</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8CC6E0F0-7720-BD80-B8FE-D8AD66CDB290}"/>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18</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16295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5" y="1268212"/>
            <a:ext cx="9320303" cy="4031873"/>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Built interactive maps with Folium</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Created a Folium map centered in the Johnson Space Center (Houston).</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Added circle objects with labels in marker clusters for the four launch sites.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Colored markers green for launch boosters that were successfully recovered, red for recoveries that failed.</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Examined distances from launch sites to proximities, such as coastlines, railways and highways.</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8CC6E0F0-7720-BD80-B8FE-D8AD66CDB290}"/>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19</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1895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8EFEBE-9B88-102F-8E21-ABE07D9E8DDC}"/>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5" y="1268212"/>
            <a:ext cx="9320303" cy="2769989"/>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Built a dashboard with </a:t>
            </a:r>
            <a:r>
              <a:rPr lang="en-US" sz="2400" dirty="0" err="1">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Plotly</a:t>
            </a: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 Dash</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Generated a dashboard in two sections: </a:t>
            </a:r>
          </a:p>
          <a:p>
            <a:pPr marL="627063" lvl="2" indent="-339725">
              <a:spcAft>
                <a:spcPts val="12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top section has an input menu of launch sites and a pie chart as output;</a:t>
            </a:r>
          </a:p>
          <a:p>
            <a:pPr marL="627063" lvl="2" indent="-339725">
              <a:spcAft>
                <a:spcPts val="1200"/>
              </a:spcAft>
              <a:buFont typeface="Wingdings" panose="05000000000000000000" pitchFamily="2" charset="2"/>
              <a:buChar char="ü"/>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lower field displays a scatter chart that responds to user interaction via a slider to select payload mass.</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8CC6E0F0-7720-BD80-B8FE-D8AD66CDB290}"/>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20</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2958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B20B4B-2764-C565-071A-B34FABBB03D4}"/>
              </a:ext>
            </a:extLst>
          </p:cNvPr>
          <p:cNvSpPr/>
          <p:nvPr/>
        </p:nvSpPr>
        <p:spPr>
          <a:xfrm>
            <a:off x="790219"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22145" y="1260463"/>
            <a:ext cx="9320303" cy="5078313"/>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Ran Predictive (Classification) Algorithms</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Standardized the data.</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Split the data into training and testing datasets.</a:t>
            </a:r>
          </a:p>
          <a:p>
            <a:pPr marL="285750" lvl="1" indent="-285750">
              <a:spcAft>
                <a:spcPts val="6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Ran four predictive (classification) algorithms</a:t>
            </a:r>
          </a:p>
          <a:p>
            <a:pPr marL="285750" lvl="1" indent="-285750">
              <a:spcAft>
                <a:spcPts val="600"/>
              </a:spcAft>
              <a:buFont typeface="Arial" panose="020B0604020202020204" pitchFamily="34" charset="0"/>
              <a:buChar char="•"/>
            </a:pP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600"/>
              </a:spcAft>
              <a:buFont typeface="Arial" panose="020B0604020202020204" pitchFamily="34" charset="0"/>
              <a:buChar char="•"/>
            </a:pP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600"/>
              </a:spcAft>
              <a:buFont typeface="Arial" panose="020B0604020202020204" pitchFamily="34" charset="0"/>
              <a:buChar char="•"/>
            </a:pP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Applied </a:t>
            </a:r>
            <a:r>
              <a:rPr lang="en-US" sz="2400" dirty="0" err="1">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GridSearchCV</a:t>
            </a: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 to determine and apply the best hyperparameters for each model.</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Calculated accuracy for the refined models and generated </a:t>
            </a:r>
            <a:b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b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 confusion matrix for each.</a:t>
            </a:r>
          </a:p>
        </p:txBody>
      </p:sp>
      <p:sp>
        <p:nvSpPr>
          <p:cNvPr id="6" name="TextBox 5">
            <a:extLst>
              <a:ext uri="{FF2B5EF4-FFF2-40B4-BE49-F238E27FC236}">
                <a16:creationId xmlns:a16="http://schemas.microsoft.com/office/drawing/2014/main" id="{C833756F-717C-6960-50BA-6C96A0D07812}"/>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Methodology (continued)</a:t>
            </a:r>
          </a:p>
        </p:txBody>
      </p:sp>
      <p:sp>
        <p:nvSpPr>
          <p:cNvPr id="2" name="TextBox 1">
            <a:extLst>
              <a:ext uri="{FF2B5EF4-FFF2-40B4-BE49-F238E27FC236}">
                <a16:creationId xmlns:a16="http://schemas.microsoft.com/office/drawing/2014/main" id="{8CC6E0F0-7720-BD80-B8FE-D8AD66CDB290}"/>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21</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graphicFrame>
        <p:nvGraphicFramePr>
          <p:cNvPr id="5" name="Table 4">
            <a:extLst>
              <a:ext uri="{FF2B5EF4-FFF2-40B4-BE49-F238E27FC236}">
                <a16:creationId xmlns:a16="http://schemas.microsoft.com/office/drawing/2014/main" id="{A1275649-C80F-47E7-968E-F84A54394C62}"/>
              </a:ext>
            </a:extLst>
          </p:cNvPr>
          <p:cNvGraphicFramePr>
            <a:graphicFrameLocks noGrp="1"/>
          </p:cNvGraphicFramePr>
          <p:nvPr>
            <p:extLst>
              <p:ext uri="{D42A27DB-BD31-4B8C-83A1-F6EECF244321}">
                <p14:modId xmlns:p14="http://schemas.microsoft.com/office/powerpoint/2010/main" val="2156716608"/>
              </p:ext>
            </p:extLst>
          </p:nvPr>
        </p:nvGraphicFramePr>
        <p:xfrm>
          <a:off x="1526261" y="3507591"/>
          <a:ext cx="8128000" cy="105544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91811950"/>
                    </a:ext>
                  </a:extLst>
                </a:gridCol>
                <a:gridCol w="4064000">
                  <a:extLst>
                    <a:ext uri="{9D8B030D-6E8A-4147-A177-3AD203B41FA5}">
                      <a16:colId xmlns:a16="http://schemas.microsoft.com/office/drawing/2014/main" val="3713909459"/>
                    </a:ext>
                  </a:extLst>
                </a:gridCol>
              </a:tblGrid>
              <a:tr h="527722">
                <a:tc>
                  <a:txBody>
                    <a:bodyPr/>
                    <a:lstStyle/>
                    <a:p>
                      <a:pPr marL="53975" indent="0"/>
                      <a:r>
                        <a:rPr lang="en-US" sz="2400" b="1" dirty="0">
                          <a:solidFill>
                            <a:schemeClr val="bg1"/>
                          </a:solidFill>
                          <a:latin typeface="Aptos Narrow" panose="020B0004020202020204" pitchFamily="34" charset="0"/>
                        </a:rPr>
                        <a:t>Logistic Regression</a:t>
                      </a:r>
                    </a:p>
                  </a:txBody>
                  <a:tcP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75568"/>
                    </a:solidFill>
                  </a:tcPr>
                </a:tc>
                <a:tc>
                  <a:txBody>
                    <a:bodyPr/>
                    <a:lstStyle/>
                    <a:p>
                      <a:pPr marL="53975" indent="0"/>
                      <a:r>
                        <a:rPr lang="en-US" sz="2400" b="1" dirty="0">
                          <a:solidFill>
                            <a:schemeClr val="bg1"/>
                          </a:solidFill>
                          <a:latin typeface="Aptos Narrow" panose="020B0004020202020204" pitchFamily="34" charset="0"/>
                        </a:rPr>
                        <a:t>Decision Tree</a:t>
                      </a:r>
                    </a:p>
                  </a:txBody>
                  <a:tcP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75568"/>
                    </a:solidFill>
                  </a:tcPr>
                </a:tc>
                <a:extLst>
                  <a:ext uri="{0D108BD9-81ED-4DB2-BD59-A6C34878D82A}">
                    <a16:rowId xmlns:a16="http://schemas.microsoft.com/office/drawing/2014/main" val="3497835213"/>
                  </a:ext>
                </a:extLst>
              </a:tr>
              <a:tr h="527722">
                <a:tc>
                  <a:txBody>
                    <a:bodyPr/>
                    <a:lstStyle/>
                    <a:p>
                      <a:pPr marL="53975"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ptos Narrow" panose="020B0004020202020204" pitchFamily="34" charset="0"/>
                        </a:rPr>
                        <a:t>Support Vector Machine (SVM)</a:t>
                      </a:r>
                      <a:endParaRPr lang="en-US" sz="2400" dirty="0">
                        <a:solidFill>
                          <a:schemeClr val="bg1"/>
                        </a:solidFill>
                        <a:latin typeface="Aptos Narrow" panose="020B0004020202020204" pitchFamily="34" charset="0"/>
                      </a:endParaRPr>
                    </a:p>
                  </a:txBody>
                  <a:tcP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475568"/>
                    </a:solidFill>
                  </a:tcPr>
                </a:tc>
                <a:tc>
                  <a:txBody>
                    <a:bodyPr/>
                    <a:lstStyle/>
                    <a:p>
                      <a:pPr marL="53975"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ptos Narrow" panose="020B0004020202020204" pitchFamily="34" charset="0"/>
                        </a:rPr>
                        <a:t>K-Nearest Neighbor (KNN)</a:t>
                      </a:r>
                      <a:endParaRPr lang="en-US" sz="2400" dirty="0">
                        <a:solidFill>
                          <a:schemeClr val="bg1"/>
                        </a:solidFill>
                        <a:latin typeface="Aptos Narrow" panose="020B0004020202020204" pitchFamily="34" charset="0"/>
                      </a:endParaRPr>
                    </a:p>
                  </a:txBody>
                  <a:tcP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475568"/>
                    </a:solidFill>
                  </a:tcPr>
                </a:tc>
                <a:extLst>
                  <a:ext uri="{0D108BD9-81ED-4DB2-BD59-A6C34878D82A}">
                    <a16:rowId xmlns:a16="http://schemas.microsoft.com/office/drawing/2014/main" val="2540830569"/>
                  </a:ext>
                </a:extLst>
              </a:tr>
            </a:tbl>
          </a:graphicData>
        </a:graphic>
      </p:graphicFrame>
    </p:spTree>
    <p:extLst>
      <p:ext uri="{BB962C8B-B14F-4D97-AF65-F5344CB8AC3E}">
        <p14:creationId xmlns:p14="http://schemas.microsoft.com/office/powerpoint/2010/main" val="230266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3A4F3A-DE41-B864-3DDE-1DB547C6FF36}"/>
              </a:ext>
            </a:extLst>
          </p:cNvPr>
          <p:cNvSpPr/>
          <p:nvPr/>
        </p:nvSpPr>
        <p:spPr>
          <a:xfrm>
            <a:off x="769248" y="1040607"/>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B0EF761-A5B5-B39E-5584-27E67E91615A}"/>
              </a:ext>
            </a:extLst>
          </p:cNvPr>
          <p:cNvSpPr txBox="1"/>
          <p:nvPr/>
        </p:nvSpPr>
        <p:spPr>
          <a:xfrm>
            <a:off x="1113180" y="1271550"/>
            <a:ext cx="8972651" cy="4832092"/>
          </a:xfrm>
          <a:prstGeom prst="rect">
            <a:avLst/>
          </a:prstGeom>
          <a:noFill/>
        </p:spPr>
        <p:txBody>
          <a:bodyPr wrap="square" rtlCol="0">
            <a:spAutoFit/>
          </a:bodyPr>
          <a:lstStyle/>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Executive Summary</a:t>
            </a:r>
          </a:p>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Introduction</a:t>
            </a:r>
          </a:p>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Methodology </a:t>
            </a:r>
          </a:p>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Results | Charts and Other Visualizations</a:t>
            </a:r>
          </a:p>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Conclusions | Findings and Implications</a:t>
            </a:r>
          </a:p>
          <a:p>
            <a:pPr>
              <a:spcAft>
                <a:spcPts val="1200"/>
              </a:spcAft>
              <a:tabLst>
                <a:tab pos="230188" algn="l"/>
              </a:tabLst>
            </a:pPr>
            <a:r>
              <a:rPr lang="en-US" sz="2400" dirty="0">
                <a:solidFill>
                  <a:srgbClr val="475568"/>
                </a:solidFill>
                <a:latin typeface="Aptos SemiBold" panose="020F0502020204030204" pitchFamily="34" charset="0"/>
                <a:ea typeface="Cascadia Code SemiBold" panose="020B0609020000020004" pitchFamily="49" charset="0"/>
                <a:cs typeface="Cascadia Code SemiBold" panose="020B0609020000020004" pitchFamily="49" charset="0"/>
              </a:rPr>
              <a:t>Appendix</a:t>
            </a:r>
          </a:p>
          <a:p>
            <a:pPr>
              <a:spcAft>
                <a:spcPts val="1200"/>
              </a:spcAft>
              <a:tabLst>
                <a:tab pos="230188" algn="l"/>
              </a:tabLst>
            </a:pPr>
            <a:endPar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spcAft>
                <a:spcPts val="1200"/>
              </a:spcAft>
              <a:tabLst>
                <a:tab pos="230188" algn="l"/>
              </a:tabLst>
            </a:pP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a:spcAft>
                <a:spcPts val="1200"/>
              </a:spcAft>
              <a:tabLst>
                <a:tab pos="230188" algn="l"/>
              </a:tabLst>
            </a:pPr>
            <a:r>
              <a:rPr lang="en-US"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 note on format: This presentation is formatted not as document for individual reading but as a set of slides to be projected for an audience in a meeting room screen.   </a:t>
            </a:r>
            <a:endParaRPr lang="en-US" dirty="0">
              <a:solidFill>
                <a:srgbClr val="475568"/>
              </a:solidFill>
              <a:latin typeface="Aptos SemiBold" panose="020B0004020202020204" pitchFamily="34" charset="0"/>
              <a:ea typeface="Cascadia Code" panose="020B0609020000020004" pitchFamily="49" charset="0"/>
              <a:cs typeface="Cascadia Code" panose="020B0609020000020004" pitchFamily="49" charset="0"/>
            </a:endParaRPr>
          </a:p>
        </p:txBody>
      </p:sp>
      <p:cxnSp>
        <p:nvCxnSpPr>
          <p:cNvPr id="4" name="Straight Connector 3">
            <a:extLst>
              <a:ext uri="{FF2B5EF4-FFF2-40B4-BE49-F238E27FC236}">
                <a16:creationId xmlns:a16="http://schemas.microsoft.com/office/drawing/2014/main" id="{DADF48A8-0E8D-8804-9FF6-C49C4E180994}"/>
              </a:ext>
            </a:extLst>
          </p:cNvPr>
          <p:cNvCxnSpPr/>
          <p:nvPr/>
        </p:nvCxnSpPr>
        <p:spPr>
          <a:xfrm>
            <a:off x="1192695" y="5351228"/>
            <a:ext cx="8778240" cy="0"/>
          </a:xfrm>
          <a:prstGeom prst="line">
            <a:avLst/>
          </a:prstGeom>
          <a:ln w="28575">
            <a:solidFill>
              <a:srgbClr val="E694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B3D83C5-BDAE-0FDB-8A67-DB3D054DCAC1}"/>
              </a:ext>
            </a:extLst>
          </p:cNvPr>
          <p:cNvSpPr txBox="1"/>
          <p:nvPr/>
        </p:nvSpPr>
        <p:spPr>
          <a:xfrm flipH="1">
            <a:off x="654560" y="219933"/>
            <a:ext cx="6454214"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Outline</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 name="TextBox 10">
            <a:extLst>
              <a:ext uri="{FF2B5EF4-FFF2-40B4-BE49-F238E27FC236}">
                <a16:creationId xmlns:a16="http://schemas.microsoft.com/office/drawing/2014/main" id="{CB0EF761-A5B5-B39E-5584-27E67E91615A}"/>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1</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45562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02429B-A937-FDFB-1F9C-047C01D3B3FD}"/>
              </a:ext>
            </a:extLst>
          </p:cNvPr>
          <p:cNvSpPr txBox="1"/>
          <p:nvPr/>
        </p:nvSpPr>
        <p:spPr>
          <a:xfrm>
            <a:off x="11391716"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22</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D7A64601-5817-504C-DCCD-30F87594DEE2}"/>
              </a:ext>
            </a:extLst>
          </p:cNvPr>
          <p:cNvSpPr/>
          <p:nvPr/>
        </p:nvSpPr>
        <p:spPr>
          <a:xfrm>
            <a:off x="790219" y="915719"/>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D0D565-B1F2-1410-4818-6EC714F20949}"/>
              </a:ext>
            </a:extLst>
          </p:cNvPr>
          <p:cNvSpPr txBox="1"/>
          <p:nvPr/>
        </p:nvSpPr>
        <p:spPr>
          <a:xfrm>
            <a:off x="1122145" y="1260463"/>
            <a:ext cx="9320303" cy="1508105"/>
          </a:xfrm>
          <a:prstGeom prst="rect">
            <a:avLst/>
          </a:prstGeom>
          <a:noFill/>
        </p:spPr>
        <p:txBody>
          <a:bodyPr wrap="square" rtlCol="0">
            <a:spAutoFit/>
          </a:bodyPr>
          <a:lstStyle/>
          <a:p>
            <a:pPr marL="0" lvl="1">
              <a:spcAft>
                <a:spcPts val="1200"/>
              </a:spcAft>
            </a:pPr>
            <a:r>
              <a:rPr lang="en-US" sz="2400" dirty="0">
                <a:solidFill>
                  <a:srgbClr val="D28700"/>
                </a:solidFill>
                <a:effectLst>
                  <a:outerShdw blurRad="38100" dist="38100" dir="2700000" algn="tl">
                    <a:srgbClr val="000000">
                      <a:alpha val="43137"/>
                    </a:srgbClr>
                  </a:outerShdw>
                </a:effectLst>
                <a:latin typeface="Aptos SemiBold" panose="020B0004020202020204" pitchFamily="34" charset="0"/>
                <a:ea typeface="Cascadia Code SemiBold" panose="020B0609020000020004" pitchFamily="49" charset="0"/>
                <a:cs typeface="Cascadia Code SemiBold" panose="020B0609020000020004" pitchFamily="49" charset="0"/>
              </a:rPr>
              <a:t>Placeholder text</a:t>
            </a:r>
          </a:p>
          <a:p>
            <a:pPr marL="285750" lvl="1" indent="-285750">
              <a:spcAft>
                <a:spcPts val="12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Placeholder text</a:t>
            </a:r>
          </a:p>
          <a:p>
            <a:pPr marL="285750" lvl="1" indent="-285750">
              <a:spcAft>
                <a:spcPts val="1200"/>
              </a:spcAft>
              <a:buFont typeface="Arial" panose="020B0604020202020204" pitchFamily="34" charset="0"/>
              <a:buChar char="•"/>
            </a:pPr>
            <a:r>
              <a:rPr lang="en-US" sz="2400" dirty="0" err="1">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Placerholder</a:t>
            </a: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 text</a:t>
            </a:r>
          </a:p>
        </p:txBody>
      </p:sp>
      <p:sp>
        <p:nvSpPr>
          <p:cNvPr id="10" name="TextBox 9">
            <a:extLst>
              <a:ext uri="{FF2B5EF4-FFF2-40B4-BE49-F238E27FC236}">
                <a16:creationId xmlns:a16="http://schemas.microsoft.com/office/drawing/2014/main" id="{B0150CD4-0DA5-ADE2-5E7C-8D18183349FC}"/>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Results</a:t>
            </a:r>
          </a:p>
        </p:txBody>
      </p:sp>
    </p:spTree>
    <p:extLst>
      <p:ext uri="{BB962C8B-B14F-4D97-AF65-F5344CB8AC3E}">
        <p14:creationId xmlns:p14="http://schemas.microsoft.com/office/powerpoint/2010/main" val="388565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4C969E-B508-B416-276F-C65D70ABBA34}"/>
              </a:ext>
            </a:extLst>
          </p:cNvPr>
          <p:cNvSpPr>
            <a:spLocks noGrp="1"/>
          </p:cNvSpPr>
          <p:nvPr>
            <p:ph type="sldNum" sz="quarter" idx="12"/>
          </p:nvPr>
        </p:nvSpPr>
        <p:spPr/>
        <p:txBody>
          <a:bodyPr/>
          <a:lstStyle/>
          <a:p>
            <a:fld id="{A1F96873-82E3-4E70-BBC1-34BF3523A99A}" type="slidenum">
              <a:rPr lang="en-US" smtClean="0"/>
              <a:t>22</a:t>
            </a:fld>
            <a:endParaRPr lang="en-US"/>
          </a:p>
        </p:txBody>
      </p:sp>
      <p:grpSp>
        <p:nvGrpSpPr>
          <p:cNvPr id="7" name="Group 6">
            <a:extLst>
              <a:ext uri="{FF2B5EF4-FFF2-40B4-BE49-F238E27FC236}">
                <a16:creationId xmlns:a16="http://schemas.microsoft.com/office/drawing/2014/main" id="{F9095EF6-F9BA-662C-49B4-388D8C8FAF37}"/>
              </a:ext>
            </a:extLst>
          </p:cNvPr>
          <p:cNvGrpSpPr/>
          <p:nvPr/>
        </p:nvGrpSpPr>
        <p:grpSpPr>
          <a:xfrm>
            <a:off x="4229182" y="578901"/>
            <a:ext cx="4794756" cy="5687428"/>
            <a:chOff x="4229182" y="578901"/>
            <a:chExt cx="4794756" cy="5687428"/>
          </a:xfrm>
        </p:grpSpPr>
        <p:pic>
          <p:nvPicPr>
            <p:cNvPr id="4" name="Picture 3" descr="A screenshot of a computer&#10;&#10;Description automatically generated">
              <a:extLst>
                <a:ext uri="{FF2B5EF4-FFF2-40B4-BE49-F238E27FC236}">
                  <a16:creationId xmlns:a16="http://schemas.microsoft.com/office/drawing/2014/main" id="{B14DD455-E675-413E-66A5-797AAC156212}"/>
                </a:ext>
              </a:extLst>
            </p:cNvPr>
            <p:cNvPicPr>
              <a:picLocks noChangeAspect="1"/>
            </p:cNvPicPr>
            <p:nvPr/>
          </p:nvPicPr>
          <p:blipFill rotWithShape="1">
            <a:blip r:embed="rId2">
              <a:extLst>
                <a:ext uri="{28A0092B-C50C-407E-A947-70E740481C1C}">
                  <a14:useLocalDpi xmlns:a14="http://schemas.microsoft.com/office/drawing/2010/main" val="0"/>
                </a:ext>
              </a:extLst>
            </a:blip>
            <a:srcRect l="1068"/>
            <a:stretch/>
          </p:blipFill>
          <p:spPr>
            <a:xfrm>
              <a:off x="4229182" y="3373908"/>
              <a:ext cx="4778470" cy="2892421"/>
            </a:xfrm>
            <a:prstGeom prst="rect">
              <a:avLst/>
            </a:prstGeom>
          </p:spPr>
        </p:pic>
        <p:pic>
          <p:nvPicPr>
            <p:cNvPr id="6" name="Picture 5" descr="A pie chart with different colors&#10;&#10;Description automatically generated">
              <a:extLst>
                <a:ext uri="{FF2B5EF4-FFF2-40B4-BE49-F238E27FC236}">
                  <a16:creationId xmlns:a16="http://schemas.microsoft.com/office/drawing/2014/main" id="{7C5BB217-E907-E1C6-6001-F947A18C2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82" y="578901"/>
              <a:ext cx="4794756" cy="2975888"/>
            </a:xfrm>
            <a:prstGeom prst="rect">
              <a:avLst/>
            </a:prstGeom>
          </p:spPr>
        </p:pic>
      </p:grpSp>
    </p:spTree>
    <p:extLst>
      <p:ext uri="{BB962C8B-B14F-4D97-AF65-F5344CB8AC3E}">
        <p14:creationId xmlns:p14="http://schemas.microsoft.com/office/powerpoint/2010/main" val="121540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0DCB6-C3A4-EA73-0B12-D03F619F0F0C}"/>
              </a:ext>
            </a:extLst>
          </p:cNvPr>
          <p:cNvSpPr>
            <a:spLocks noGrp="1"/>
          </p:cNvSpPr>
          <p:nvPr>
            <p:ph type="sldNum" sz="quarter" idx="12"/>
          </p:nvPr>
        </p:nvSpPr>
        <p:spPr/>
        <p:txBody>
          <a:bodyPr/>
          <a:lstStyle/>
          <a:p>
            <a:fld id="{A1F96873-82E3-4E70-BBC1-34BF3523A99A}" type="slidenum">
              <a:rPr lang="en-US" smtClean="0"/>
              <a:t>23</a:t>
            </a:fld>
            <a:endParaRPr lang="en-US"/>
          </a:p>
        </p:txBody>
      </p:sp>
    </p:spTree>
    <p:extLst>
      <p:ext uri="{BB962C8B-B14F-4D97-AF65-F5344CB8AC3E}">
        <p14:creationId xmlns:p14="http://schemas.microsoft.com/office/powerpoint/2010/main" val="221303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BC6BCCC-86D2-510D-95A6-A923C2582D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14" r="21760" b="10047"/>
          <a:stretch/>
        </p:blipFill>
        <p:spPr bwMode="auto">
          <a:xfrm>
            <a:off x="-1" y="-1"/>
            <a:ext cx="12403601"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4F9E7F-1EDF-C124-C29B-9AC13317AD07}"/>
              </a:ext>
            </a:extLst>
          </p:cNvPr>
          <p:cNvSpPr txBox="1"/>
          <p:nvPr/>
        </p:nvSpPr>
        <p:spPr>
          <a:xfrm flipH="1">
            <a:off x="1985009" y="3876868"/>
            <a:ext cx="6454214" cy="1092607"/>
          </a:xfrm>
          <a:prstGeom prst="rect">
            <a:avLst/>
          </a:prstGeom>
          <a:noFill/>
          <a:effectLst>
            <a:outerShdw blurRad="50800" dist="38100" dir="2700000" algn="tl" rotWithShape="0">
              <a:prstClr val="black">
                <a:alpha val="40000"/>
              </a:prstClr>
            </a:outerShdw>
          </a:effectLst>
        </p:spPr>
        <p:txBody>
          <a:bodyPr wrap="square" rtlCol="0">
            <a:spAutoFit/>
          </a:bodyPr>
          <a:lstStyle/>
          <a:p>
            <a:pPr algn="r">
              <a:lnSpc>
                <a:spcPts val="2600"/>
              </a:lnSpc>
            </a:pPr>
            <a:r>
              <a:rPr lang="en-U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Salvador López de Azúa</a:t>
            </a:r>
          </a:p>
          <a:p>
            <a:pPr algn="r">
              <a:lnSpc>
                <a:spcPts val="2600"/>
              </a:lnSpc>
            </a:pPr>
            <a:r>
              <a:rPr lang="en-U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3/20/2024</a:t>
            </a:r>
          </a:p>
          <a:p>
            <a:pPr algn="r">
              <a:lnSpc>
                <a:spcPts val="2600"/>
              </a:lnSpc>
            </a:pPr>
            <a:r>
              <a:rPr lang="en-U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Chesapeake, Virginia, USA</a:t>
            </a:r>
          </a:p>
        </p:txBody>
      </p:sp>
      <p:sp>
        <p:nvSpPr>
          <p:cNvPr id="6" name="TextBox 5">
            <a:extLst>
              <a:ext uri="{FF2B5EF4-FFF2-40B4-BE49-F238E27FC236}">
                <a16:creationId xmlns:a16="http://schemas.microsoft.com/office/drawing/2014/main" id="{00329DE1-BB58-B44C-3AE1-FC7D12426EAE}"/>
              </a:ext>
            </a:extLst>
          </p:cNvPr>
          <p:cNvSpPr txBox="1"/>
          <p:nvPr/>
        </p:nvSpPr>
        <p:spPr>
          <a:xfrm flipH="1">
            <a:off x="1985009" y="1234290"/>
            <a:ext cx="6454214"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algn="r">
              <a:lnSpc>
                <a:spcPts val="4800"/>
              </a:lnSpc>
            </a:pPr>
            <a:r>
              <a:rPr lang="en-US" sz="4000" dirty="0">
                <a:solidFill>
                  <a:srgbClr val="FFB128"/>
                </a:solidFill>
                <a:latin typeface="Cascadia Code" panose="020B0609020000020004" pitchFamily="49" charset="0"/>
                <a:ea typeface="Cascadia Code" panose="020B0609020000020004" pitchFamily="49" charset="0"/>
                <a:cs typeface="Cascadia Code" panose="020B0609020000020004" pitchFamily="49" charset="0"/>
              </a:rPr>
              <a:t>Does SpaceX have a winning competitive strategy</a:t>
            </a:r>
            <a:r>
              <a:rPr lang="en-US" sz="4400" dirty="0">
                <a:solidFill>
                  <a:srgbClr val="FFB128"/>
                </a:solidFill>
                <a:latin typeface="Cascadia Code" panose="020B0609020000020004" pitchFamily="49" charset="0"/>
                <a:ea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73774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E626C-B3EA-820E-9C3B-8059B5012D97}"/>
              </a:ext>
            </a:extLst>
          </p:cNvPr>
          <p:cNvSpPr txBox="1"/>
          <p:nvPr/>
        </p:nvSpPr>
        <p:spPr>
          <a:xfrm flipH="1">
            <a:off x="654560" y="219933"/>
            <a:ext cx="6454214"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2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a:t>
            </a:r>
            <a:endPar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ED3A4F3A-DE41-B864-3DDE-1DB547C6FF36}"/>
              </a:ext>
            </a:extLst>
          </p:cNvPr>
          <p:cNvSpPr/>
          <p:nvPr/>
        </p:nvSpPr>
        <p:spPr>
          <a:xfrm>
            <a:off x="763325" y="1049572"/>
            <a:ext cx="9501809"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5" y="1366945"/>
            <a:ext cx="8651017" cy="2923877"/>
          </a:xfrm>
          <a:prstGeom prst="rect">
            <a:avLst/>
          </a:prstGeom>
          <a:noFill/>
          <a:effectLst/>
        </p:spPr>
        <p:txBody>
          <a:bodyPr wrap="square" rtlCol="0">
            <a:spAutoFit/>
          </a:bodyPr>
          <a:lstStyle/>
          <a:p>
            <a:pPr>
              <a:spcAft>
                <a:spcPts val="2400"/>
              </a:spcAft>
              <a:tabLst>
                <a:tab pos="230188" algn="l"/>
              </a:tabLst>
            </a:pPr>
            <a:r>
              <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rPr>
              <a:t>Presented here is the analytical work done to answer two questions:                 </a:t>
            </a:r>
          </a:p>
          <a:p>
            <a:pPr marL="457200" indent="-457200">
              <a:spcAft>
                <a:spcPts val="2400"/>
              </a:spcAft>
              <a:buFont typeface="+mj-lt"/>
              <a:buAutoNum type="arabicPeriod"/>
              <a:tabLst>
                <a:tab pos="230188" algn="l"/>
              </a:tabLst>
            </a:pPr>
            <a:r>
              <a:rPr lang="en-US" sz="2400" b="1" dirty="0">
                <a:ln w="0"/>
                <a:solidFill>
                  <a:srgbClr val="D28700"/>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predictable is the booster (first stage) rocket recovery technology of SpaceX?</a:t>
            </a:r>
          </a:p>
          <a:p>
            <a:pPr marL="457200" indent="-457200">
              <a:spcAft>
                <a:spcPts val="2400"/>
              </a:spcAft>
              <a:buFont typeface="+mj-lt"/>
              <a:buAutoNum type="arabicPeriod"/>
              <a:tabLst>
                <a:tab pos="230188" algn="l"/>
              </a:tabLst>
            </a:pPr>
            <a:r>
              <a:rPr lang="en-US" sz="2400" b="1" dirty="0">
                <a:solidFill>
                  <a:srgbClr val="D28700"/>
                </a:solidFill>
                <a:latin typeface="Cascadia Code SemiBold" panose="020B0609020000020004" pitchFamily="49" charset="0"/>
                <a:ea typeface="Cascadia Code SemiBold" panose="020B0609020000020004" pitchFamily="49" charset="0"/>
                <a:cs typeface="Cascadia Code SemiBold" panose="020B0609020000020004" pitchFamily="49" charset="0"/>
              </a:rPr>
              <a:t>Can SpaceX sustainably and successfully compete based on this recovery technology?</a:t>
            </a:r>
            <a:endParaRPr lang="en-US" sz="2400" dirty="0">
              <a:solidFill>
                <a:srgbClr val="465467"/>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 name="Slide Number Placeholder 1">
            <a:extLst>
              <a:ext uri="{FF2B5EF4-FFF2-40B4-BE49-F238E27FC236}">
                <a16:creationId xmlns:a16="http://schemas.microsoft.com/office/drawing/2014/main" id="{95A45D40-630D-E992-C3FC-6133BD1D6324}"/>
              </a:ext>
            </a:extLst>
          </p:cNvPr>
          <p:cNvSpPr>
            <a:spLocks noGrp="1"/>
          </p:cNvSpPr>
          <p:nvPr>
            <p:ph type="sldNum" sz="quarter" idx="12"/>
          </p:nvPr>
        </p:nvSpPr>
        <p:spPr/>
        <p:txBody>
          <a:bodyPr/>
          <a:lstStyle/>
          <a:p>
            <a:fld id="{A1F96873-82E3-4E70-BBC1-34BF3523A99A}" type="slidenum">
              <a:rPr lang="en-US" smtClean="0"/>
              <a:t>25</a:t>
            </a:fld>
            <a:endParaRPr lang="en-US"/>
          </a:p>
        </p:txBody>
      </p:sp>
    </p:spTree>
    <p:extLst>
      <p:ext uri="{BB962C8B-B14F-4D97-AF65-F5344CB8AC3E}">
        <p14:creationId xmlns:p14="http://schemas.microsoft.com/office/powerpoint/2010/main" val="257882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E626C-B3EA-820E-9C3B-8059B5012D97}"/>
              </a:ext>
            </a:extLst>
          </p:cNvPr>
          <p:cNvSpPr txBox="1"/>
          <p:nvPr/>
        </p:nvSpPr>
        <p:spPr>
          <a:xfrm flipH="1">
            <a:off x="654560" y="219933"/>
            <a:ext cx="6454214"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2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Preface</a:t>
            </a:r>
            <a:endPar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ED3A4F3A-DE41-B864-3DDE-1DB547C6FF36}"/>
              </a:ext>
            </a:extLst>
          </p:cNvPr>
          <p:cNvSpPr/>
          <p:nvPr/>
        </p:nvSpPr>
        <p:spPr>
          <a:xfrm>
            <a:off x="763325" y="1049572"/>
            <a:ext cx="9501809"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5" y="1322120"/>
            <a:ext cx="8651017" cy="4888518"/>
          </a:xfrm>
          <a:prstGeom prst="rect">
            <a:avLst/>
          </a:prstGeom>
          <a:noFill/>
          <a:effectLst/>
        </p:spPr>
        <p:txBody>
          <a:bodyPr wrap="square" rtlCol="0">
            <a:spAutoFit/>
          </a:bodyPr>
          <a:lstStyle/>
          <a:p>
            <a:pPr>
              <a:lnSpc>
                <a:spcPts val="2600"/>
              </a:lnSpc>
              <a:spcAft>
                <a:spcPts val="1200"/>
              </a:spcAft>
            </a:pPr>
            <a:r>
              <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rPr>
              <a:t>This presentation was produced to meet the requirements of the  Applied Data Science Capstone course of the IBM Data Science Professional Certificate program.</a:t>
            </a:r>
          </a:p>
          <a:p>
            <a:pPr>
              <a:lnSpc>
                <a:spcPts val="2600"/>
              </a:lnSpc>
              <a:spcAft>
                <a:spcPts val="1200"/>
              </a:spcAft>
            </a:pPr>
            <a:r>
              <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rPr>
              <a:t>It’s offered as a means to evaluate the author’s reasoning ability, analytical skill and writing quality.</a:t>
            </a:r>
          </a:p>
          <a:p>
            <a:pPr>
              <a:lnSpc>
                <a:spcPts val="2600"/>
              </a:lnSpc>
              <a:spcAft>
                <a:spcPts val="1200"/>
              </a:spcAft>
            </a:pPr>
            <a:r>
              <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rPr>
              <a:t>The contents refer to analytical work done for a hypothetical company that wants to enter the commercial space exploration sector.</a:t>
            </a:r>
          </a:p>
          <a:p>
            <a:pPr>
              <a:lnSpc>
                <a:spcPts val="2600"/>
              </a:lnSpc>
              <a:spcAft>
                <a:spcPts val="1200"/>
              </a:spcAft>
            </a:pPr>
            <a:r>
              <a:rPr lang="en-US" sz="2400" dirty="0">
                <a:solidFill>
                  <a:srgbClr val="475568"/>
                </a:solidFill>
                <a:latin typeface="Cascadia Code SemiBold" panose="020B0609020000020004" pitchFamily="49" charset="0"/>
                <a:ea typeface="Cascadia Code SemiBold" panose="020B0609020000020004" pitchFamily="49" charset="0"/>
                <a:cs typeface="Cascadia Code SemiBold" panose="020B0609020000020004" pitchFamily="49" charset="0"/>
              </a:rPr>
              <a:t>Specifically, the company wants to compete in the business of payload delivery to orbits around the earth or to the ISS.</a:t>
            </a:r>
          </a:p>
        </p:txBody>
      </p:sp>
      <p:sp>
        <p:nvSpPr>
          <p:cNvPr id="2" name="Slide Number Placeholder 1">
            <a:extLst>
              <a:ext uri="{FF2B5EF4-FFF2-40B4-BE49-F238E27FC236}">
                <a16:creationId xmlns:a16="http://schemas.microsoft.com/office/drawing/2014/main" id="{F98BE95F-9817-E2FD-7322-E3307FEE6FA2}"/>
              </a:ext>
            </a:extLst>
          </p:cNvPr>
          <p:cNvSpPr>
            <a:spLocks noGrp="1"/>
          </p:cNvSpPr>
          <p:nvPr>
            <p:ph type="sldNum" sz="quarter" idx="12"/>
          </p:nvPr>
        </p:nvSpPr>
        <p:spPr/>
        <p:txBody>
          <a:bodyPr/>
          <a:lstStyle/>
          <a:p>
            <a:fld id="{A1F96873-82E3-4E70-BBC1-34BF3523A99A}" type="slidenum">
              <a:rPr lang="en-US" smtClean="0"/>
              <a:t>26</a:t>
            </a:fld>
            <a:endParaRPr lang="en-US"/>
          </a:p>
        </p:txBody>
      </p:sp>
    </p:spTree>
    <p:extLst>
      <p:ext uri="{BB962C8B-B14F-4D97-AF65-F5344CB8AC3E}">
        <p14:creationId xmlns:p14="http://schemas.microsoft.com/office/powerpoint/2010/main" val="56674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42EBF-DB51-6314-9AB0-D68FD119A4B0}"/>
              </a:ext>
            </a:extLst>
          </p:cNvPr>
          <p:cNvSpPr>
            <a:spLocks noGrp="1"/>
          </p:cNvSpPr>
          <p:nvPr>
            <p:ph type="sldNum" sz="quarter" idx="12"/>
          </p:nvPr>
        </p:nvSpPr>
        <p:spPr/>
        <p:txBody>
          <a:bodyPr/>
          <a:lstStyle/>
          <a:p>
            <a:fld id="{A1F96873-82E3-4E70-BBC1-34BF3523A99A}" type="slidenum">
              <a:rPr lang="en-US" smtClean="0"/>
              <a:t>27</a:t>
            </a:fld>
            <a:endParaRPr lang="en-US"/>
          </a:p>
        </p:txBody>
      </p:sp>
    </p:spTree>
    <p:extLst>
      <p:ext uri="{BB962C8B-B14F-4D97-AF65-F5344CB8AC3E}">
        <p14:creationId xmlns:p14="http://schemas.microsoft.com/office/powerpoint/2010/main" val="151744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E89FC-7F5F-58CC-C041-889F3CEBF681}"/>
              </a:ext>
            </a:extLst>
          </p:cNvPr>
          <p:cNvSpPr txBox="1"/>
          <p:nvPr/>
        </p:nvSpPr>
        <p:spPr>
          <a:xfrm>
            <a:off x="1506071" y="2034988"/>
            <a:ext cx="8695764" cy="3216265"/>
          </a:xfrm>
          <a:prstGeom prst="rect">
            <a:avLst/>
          </a:prstGeom>
          <a:noFill/>
        </p:spPr>
        <p:txBody>
          <a:bodyPr wrap="square" rtlCol="0">
            <a:spAutoFit/>
          </a:bodyPr>
          <a:lstStyle/>
          <a:p>
            <a:pPr>
              <a:lnSpc>
                <a:spcPts val="2200"/>
              </a:lnSpc>
              <a:spcAft>
                <a:spcPts val="600"/>
              </a:spcAft>
            </a:pPr>
            <a:r>
              <a:rPr lang="en-US" b="1" dirty="0"/>
              <a:t>Preface</a:t>
            </a:r>
          </a:p>
          <a:p>
            <a:pPr>
              <a:lnSpc>
                <a:spcPts val="2200"/>
              </a:lnSpc>
              <a:spcAft>
                <a:spcPts val="600"/>
              </a:spcAft>
            </a:pPr>
            <a:r>
              <a:rPr lang="en-US" dirty="0"/>
              <a:t>This presentation was produced to meet the requirements of the  Applied Data Science Capstone course of the IBM Data Science Professional Certificate program.</a:t>
            </a:r>
          </a:p>
          <a:p>
            <a:pPr>
              <a:lnSpc>
                <a:spcPts val="2200"/>
              </a:lnSpc>
              <a:spcAft>
                <a:spcPts val="600"/>
              </a:spcAft>
            </a:pPr>
            <a:r>
              <a:rPr lang="en-US" dirty="0"/>
              <a:t>It refers to analytical work done for a hypothetical company that wants to enter the commercial space exploration sector. Specifically, the company wants to compete in the business of payload delivery to orbits around the earth or to the Internattional Space Station.</a:t>
            </a:r>
          </a:p>
          <a:p>
            <a:pPr>
              <a:lnSpc>
                <a:spcPts val="2200"/>
              </a:lnSpc>
              <a:spcAft>
                <a:spcPts val="600"/>
              </a:spcAft>
            </a:pPr>
            <a:r>
              <a:rPr lang="en-US" dirty="0"/>
              <a:t>It’s offered as a means to evaluate the author’s reasoning ability, analytical skill and writing quality.</a:t>
            </a:r>
          </a:p>
          <a:p>
            <a:endParaRPr lang="en-US" dirty="0"/>
          </a:p>
        </p:txBody>
      </p:sp>
      <p:sp>
        <p:nvSpPr>
          <p:cNvPr id="3" name="Slide Number Placeholder 2">
            <a:extLst>
              <a:ext uri="{FF2B5EF4-FFF2-40B4-BE49-F238E27FC236}">
                <a16:creationId xmlns:a16="http://schemas.microsoft.com/office/drawing/2014/main" id="{409C7596-3EDB-F5CB-694E-2E04F73FBB51}"/>
              </a:ext>
            </a:extLst>
          </p:cNvPr>
          <p:cNvSpPr>
            <a:spLocks noGrp="1"/>
          </p:cNvSpPr>
          <p:nvPr>
            <p:ph type="sldNum" sz="quarter" idx="12"/>
          </p:nvPr>
        </p:nvSpPr>
        <p:spPr/>
        <p:txBody>
          <a:bodyPr/>
          <a:lstStyle/>
          <a:p>
            <a:fld id="{A1F96873-82E3-4E70-BBC1-34BF3523A99A}" type="slidenum">
              <a:rPr lang="en-US" smtClean="0"/>
              <a:t>28</a:t>
            </a:fld>
            <a:endParaRPr lang="en-US"/>
          </a:p>
        </p:txBody>
      </p:sp>
    </p:spTree>
    <p:extLst>
      <p:ext uri="{BB962C8B-B14F-4D97-AF65-F5344CB8AC3E}">
        <p14:creationId xmlns:p14="http://schemas.microsoft.com/office/powerpoint/2010/main" val="38402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E626C-B3EA-820E-9C3B-8059B5012D97}"/>
              </a:ext>
            </a:extLst>
          </p:cNvPr>
          <p:cNvSpPr txBox="1"/>
          <p:nvPr/>
        </p:nvSpPr>
        <p:spPr>
          <a:xfrm flipH="1">
            <a:off x="654560" y="219933"/>
            <a:ext cx="6454214"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ED3A4F3A-DE41-B864-3DDE-1DB547C6FF36}"/>
              </a:ext>
            </a:extLst>
          </p:cNvPr>
          <p:cNvSpPr/>
          <p:nvPr/>
        </p:nvSpPr>
        <p:spPr>
          <a:xfrm>
            <a:off x="778822"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5" y="1273957"/>
            <a:ext cx="8714627" cy="2539157"/>
          </a:xfrm>
          <a:prstGeom prst="rect">
            <a:avLst/>
          </a:prstGeom>
          <a:noFill/>
          <a:effectLst/>
        </p:spPr>
        <p:txBody>
          <a:bodyPr wrap="square" rtlCol="0">
            <a:spAutoFit/>
          </a:bodyPr>
          <a:lstStyle/>
          <a:p>
            <a:pPr marL="230188" indent="-230188">
              <a:spcAft>
                <a:spcPts val="18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Presented here is analytical work done for a new company that wants to compete with SpaceX in the field of commercial space exploration.</a:t>
            </a:r>
          </a:p>
          <a:p>
            <a:pPr marL="230188" indent="-230188">
              <a:spcAft>
                <a:spcPts val="18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SpaceX has developed and mostly, perfected the technology, assets and processes needed to recover booster (first stage) rockets in reusable condition.</a:t>
            </a:r>
          </a:p>
        </p:txBody>
      </p:sp>
      <p:sp>
        <p:nvSpPr>
          <p:cNvPr id="9" name="TextBox 8">
            <a:extLst>
              <a:ext uri="{FF2B5EF4-FFF2-40B4-BE49-F238E27FC236}">
                <a16:creationId xmlns:a16="http://schemas.microsoft.com/office/drawing/2014/main" id="{3CD461EC-1AD9-2D52-71F3-4136182F1AE7}"/>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2</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40043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E626C-B3EA-820E-9C3B-8059B5012D97}"/>
              </a:ext>
            </a:extLst>
          </p:cNvPr>
          <p:cNvSpPr txBox="1"/>
          <p:nvPr/>
        </p:nvSpPr>
        <p:spPr>
          <a:xfrm flipH="1">
            <a:off x="654560" y="219933"/>
            <a:ext cx="6454214"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ED3A4F3A-DE41-B864-3DDE-1DB547C6FF36}"/>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5" y="1273957"/>
            <a:ext cx="8714627" cy="2539157"/>
          </a:xfrm>
          <a:prstGeom prst="rect">
            <a:avLst/>
          </a:prstGeom>
          <a:noFill/>
          <a:effectLst/>
        </p:spPr>
        <p:txBody>
          <a:bodyPr wrap="square" rtlCol="0">
            <a:spAutoFit/>
          </a:bodyPr>
          <a:lstStyle/>
          <a:p>
            <a:pPr marL="230188" indent="-230188">
              <a:spcAft>
                <a:spcPts val="1800"/>
              </a:spcAft>
              <a:buFont typeface="Arial" panose="020B0604020202020204" pitchFamily="34" charset="0"/>
              <a:buChar char="•"/>
              <a:tabLst>
                <a:tab pos="230188" algn="l"/>
              </a:tabLst>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Recovering boosters in reusable condition has so far afforded SpaceX a cost and pricing advantage in commercial space exploration.</a:t>
            </a:r>
            <a:endParaRPr lang="en-US" sz="2400" dirty="0">
              <a:solidFill>
                <a:srgbClr val="465467"/>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30188" indent="-230188">
              <a:spcAft>
                <a:spcPts val="1800"/>
              </a:spcAft>
              <a:buFont typeface="Arial" panose="020B0604020202020204" pitchFamily="34" charset="0"/>
              <a:buChar char="•"/>
              <a:tabLst>
                <a:tab pos="230188" algn="l"/>
              </a:tabLst>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SpaceX has leveraged those advantages to grow market share and earn participation in more important and diverse projects</a:t>
            </a:r>
            <a:r>
              <a:rPr lang="en-US" sz="2400" dirty="0">
                <a:solidFill>
                  <a:srgbClr val="465467"/>
                </a:solidFill>
                <a:latin typeface="Aptos SemiBold" panose="020B0004020202020204" pitchFamily="34" charset="0"/>
                <a:ea typeface="Cascadia Code SemiBold" panose="020B0609020000020004" pitchFamily="49" charset="0"/>
                <a:cs typeface="Cascadia Code SemiBold" panose="020B0609020000020004" pitchFamily="49" charset="0"/>
              </a:rPr>
              <a:t>.</a:t>
            </a: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3CD461EC-1AD9-2D52-71F3-4136182F1AE7}"/>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2</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92501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3A4F3A-DE41-B864-3DDE-1DB547C6FF36}"/>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4" y="1281706"/>
            <a:ext cx="9045799" cy="2246769"/>
          </a:xfrm>
          <a:prstGeom prst="rect">
            <a:avLst/>
          </a:prstGeom>
          <a:noFill/>
          <a:effectLst/>
        </p:spPr>
        <p:txBody>
          <a:bodyPr wrap="square" rtlCol="0">
            <a:spAutoFit/>
          </a:bodyPr>
          <a:lstStyle/>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new market entrant has acquired first stage rocket recovery capabilities that are on par with those of SpaceX.</a:t>
            </a:r>
          </a:p>
          <a:p>
            <a:pPr marL="230188" indent="-230188">
              <a:spcAft>
                <a:spcPts val="2400"/>
              </a:spcAft>
              <a:buFont typeface="Arial" panose="020B0604020202020204" pitchFamily="34" charset="0"/>
              <a:buChar char="•"/>
            </a:pPr>
            <a:r>
              <a:rPr lang="en-US" sz="2400" b="1" dirty="0">
                <a:ln w="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Moreover, the management of the new company believes that the company’s operational capacity can match or exceed that of SpaceX.</a:t>
            </a:r>
          </a:p>
        </p:txBody>
      </p:sp>
      <p:sp>
        <p:nvSpPr>
          <p:cNvPr id="7" name="TextBox 6">
            <a:extLst>
              <a:ext uri="{FF2B5EF4-FFF2-40B4-BE49-F238E27FC236}">
                <a16:creationId xmlns:a16="http://schemas.microsoft.com/office/drawing/2014/main" id="{2ED5B4E9-6087-6B53-5DCA-3DF3E66F6335}"/>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4</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 name="TextBox 7">
            <a:extLst>
              <a:ext uri="{FF2B5EF4-FFF2-40B4-BE49-F238E27FC236}">
                <a16:creationId xmlns:a16="http://schemas.microsoft.com/office/drawing/2014/main" id="{FC38F22D-D119-EA76-95D2-9801543F85C7}"/>
              </a:ext>
            </a:extLst>
          </p:cNvPr>
          <p:cNvSpPr txBox="1"/>
          <p:nvPr/>
        </p:nvSpPr>
        <p:spPr>
          <a:xfrm flipH="1">
            <a:off x="654560" y="219933"/>
            <a:ext cx="8718040"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 (continued)</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0893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3A4F3A-DE41-B864-3DDE-1DB547C6FF36}"/>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5" y="1281706"/>
            <a:ext cx="8714627" cy="830997"/>
          </a:xfrm>
          <a:prstGeom prst="rect">
            <a:avLst/>
          </a:prstGeom>
          <a:noFill/>
          <a:effectLst/>
        </p:spPr>
        <p:txBody>
          <a:bodyPr wrap="square" rtlCol="0">
            <a:spAutoFit/>
          </a:bodyPr>
          <a:lstStyle/>
          <a:p>
            <a:pPr marL="230188" indent="-230188">
              <a:spcAft>
                <a:spcPts val="2400"/>
              </a:spcAft>
              <a:buFont typeface="Arial" panose="020B0604020202020204" pitchFamily="34" charset="0"/>
              <a:buChar char="•"/>
            </a:pPr>
            <a:r>
              <a:rPr lang="en-US" sz="2400" b="1" dirty="0">
                <a:ln w="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So, this analysis is intended to answer the question posed in title of this presentation:</a:t>
            </a:r>
            <a:endPar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endParaRPr>
          </a:p>
        </p:txBody>
      </p:sp>
      <p:sp>
        <p:nvSpPr>
          <p:cNvPr id="4" name="TextBox 3">
            <a:extLst>
              <a:ext uri="{FF2B5EF4-FFF2-40B4-BE49-F238E27FC236}">
                <a16:creationId xmlns:a16="http://schemas.microsoft.com/office/drawing/2014/main" id="{21EE26C0-563D-FA37-AF6A-3D0E42DC8307}"/>
              </a:ext>
            </a:extLst>
          </p:cNvPr>
          <p:cNvSpPr txBox="1"/>
          <p:nvPr/>
        </p:nvSpPr>
        <p:spPr>
          <a:xfrm>
            <a:off x="1113185" y="4194730"/>
            <a:ext cx="8913411" cy="830997"/>
          </a:xfrm>
          <a:prstGeom prst="rect">
            <a:avLst/>
          </a:prstGeom>
          <a:noFill/>
          <a:effectLst>
            <a:outerShdw blurRad="25400" dist="12700" dir="2700000" algn="tl" rotWithShape="0">
              <a:prstClr val="black">
                <a:alpha val="40000"/>
              </a:prstClr>
            </a:outerShdw>
          </a:effectLst>
        </p:spPr>
        <p:txBody>
          <a:bodyPr wrap="square" rtlCol="0">
            <a:spAutoFit/>
          </a:bodyPr>
          <a:lstStyle/>
          <a:p>
            <a:pPr marL="230188">
              <a:spcAft>
                <a:spcPts val="2400"/>
              </a:spcAft>
              <a:tabLst>
                <a:tab pos="230188" algn="l"/>
              </a:tabLst>
            </a:pPr>
            <a:r>
              <a:rPr lang="en-US" sz="2400" dirty="0">
                <a:solidFill>
                  <a:srgbClr val="D28700"/>
                </a:solidFill>
                <a:latin typeface="Aptos SemiBold" panose="020B0004020202020204" pitchFamily="34" charset="0"/>
                <a:ea typeface="Cascadia Code" panose="020B0609020000020004" pitchFamily="49" charset="0"/>
                <a:cs typeface="Cascadia Code" panose="020B0609020000020004" pitchFamily="49" charset="0"/>
              </a:rPr>
              <a:t>How predictable are the booster (first stage) rocket recovery capabilities of SpaceX?</a:t>
            </a:r>
            <a:endParaRPr lang="en-US" sz="2400" dirty="0">
              <a:solidFill>
                <a:srgbClr val="475568"/>
              </a:solidFill>
              <a:latin typeface="Aptos SemiBold" panose="020B0004020202020204" pitchFamily="34" charset="0"/>
              <a:ea typeface="Cascadia Code" panose="020B0609020000020004" pitchFamily="49" charset="0"/>
              <a:cs typeface="Cascadia Code" panose="020B0609020000020004" pitchFamily="49" charset="0"/>
            </a:endParaRPr>
          </a:p>
        </p:txBody>
      </p:sp>
      <p:sp>
        <p:nvSpPr>
          <p:cNvPr id="8" name="TextBox 7">
            <a:extLst>
              <a:ext uri="{FF2B5EF4-FFF2-40B4-BE49-F238E27FC236}">
                <a16:creationId xmlns:a16="http://schemas.microsoft.com/office/drawing/2014/main" id="{9955EB2A-2B92-3D4E-7F6C-4F282503BFD0}"/>
              </a:ext>
            </a:extLst>
          </p:cNvPr>
          <p:cNvSpPr txBox="1"/>
          <p:nvPr/>
        </p:nvSpPr>
        <p:spPr>
          <a:xfrm>
            <a:off x="1113185" y="2169460"/>
            <a:ext cx="8913411" cy="830997"/>
          </a:xfrm>
          <a:prstGeom prst="rect">
            <a:avLst/>
          </a:prstGeom>
          <a:noFill/>
          <a:effectLst>
            <a:outerShdw blurRad="25400" dist="12700" dir="2700000" algn="tl" rotWithShape="0">
              <a:prstClr val="black">
                <a:alpha val="40000"/>
              </a:prstClr>
            </a:outerShdw>
          </a:effectLst>
        </p:spPr>
        <p:txBody>
          <a:bodyPr wrap="square" rtlCol="0">
            <a:spAutoFit/>
          </a:bodyPr>
          <a:lstStyle/>
          <a:p>
            <a:pPr marL="230188">
              <a:spcAft>
                <a:spcPts val="2400"/>
              </a:spcAft>
              <a:tabLst>
                <a:tab pos="230188" algn="l"/>
              </a:tabLst>
            </a:pPr>
            <a:r>
              <a:rPr lang="en-US" sz="2400" dirty="0">
                <a:solidFill>
                  <a:srgbClr val="D28700"/>
                </a:solidFill>
                <a:latin typeface="Aptos SemiBold" panose="020B0004020202020204" pitchFamily="34" charset="0"/>
                <a:ea typeface="Cascadia Code" panose="020B0609020000020004" pitchFamily="49" charset="0"/>
                <a:cs typeface="Cascadia Code" panose="020B0609020000020004" pitchFamily="49" charset="0"/>
              </a:rPr>
              <a:t>Can the new company compete successfully with SpaceX in commercial space exploration? </a:t>
            </a:r>
            <a:endParaRPr lang="en-US" sz="2400" dirty="0">
              <a:solidFill>
                <a:srgbClr val="475568"/>
              </a:solidFill>
              <a:latin typeface="Aptos SemiBold" panose="020B0004020202020204" pitchFamily="34" charset="0"/>
              <a:ea typeface="Cascadia Code" panose="020B0609020000020004" pitchFamily="49" charset="0"/>
              <a:cs typeface="Cascadia Code" panose="020B0609020000020004" pitchFamily="49" charset="0"/>
            </a:endParaRPr>
          </a:p>
        </p:txBody>
      </p:sp>
      <p:sp>
        <p:nvSpPr>
          <p:cNvPr id="9" name="TextBox 8">
            <a:extLst>
              <a:ext uri="{FF2B5EF4-FFF2-40B4-BE49-F238E27FC236}">
                <a16:creationId xmlns:a16="http://schemas.microsoft.com/office/drawing/2014/main" id="{BF614372-4681-FFEE-A1E9-D0F08CF96654}"/>
              </a:ext>
            </a:extLst>
          </p:cNvPr>
          <p:cNvSpPr txBox="1"/>
          <p:nvPr/>
        </p:nvSpPr>
        <p:spPr>
          <a:xfrm>
            <a:off x="1113185" y="3176776"/>
            <a:ext cx="8913411" cy="830997"/>
          </a:xfrm>
          <a:prstGeom prst="rect">
            <a:avLst/>
          </a:prstGeom>
          <a:noFill/>
          <a:effectLst/>
        </p:spPr>
        <p:txBody>
          <a:bodyPr wrap="square" rtlCol="0">
            <a:spAutoFit/>
          </a:bodyPr>
          <a:lstStyle/>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To answer that question, the new company must first have an answer to a more basic question:</a:t>
            </a:r>
          </a:p>
        </p:txBody>
      </p:sp>
      <p:sp>
        <p:nvSpPr>
          <p:cNvPr id="3" name="TextBox 2">
            <a:extLst>
              <a:ext uri="{FF2B5EF4-FFF2-40B4-BE49-F238E27FC236}">
                <a16:creationId xmlns:a16="http://schemas.microsoft.com/office/drawing/2014/main" id="{E12CEDC1-B61F-C49C-74A5-0116CE152802}"/>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5</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FC63ABB1-9EAC-A8C3-B7B6-1EB61F3EC8DB}"/>
              </a:ext>
            </a:extLst>
          </p:cNvPr>
          <p:cNvSpPr txBox="1"/>
          <p:nvPr/>
        </p:nvSpPr>
        <p:spPr>
          <a:xfrm flipH="1">
            <a:off x="654560" y="219933"/>
            <a:ext cx="8718040"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 (continued)</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8308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3A4F3A-DE41-B864-3DDE-1DB547C6FF36}"/>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BE620B-A922-A6DB-1D22-B01E541E9767}"/>
              </a:ext>
            </a:extLst>
          </p:cNvPr>
          <p:cNvSpPr txBox="1"/>
          <p:nvPr/>
        </p:nvSpPr>
        <p:spPr>
          <a:xfrm>
            <a:off x="1113184" y="1273957"/>
            <a:ext cx="9292688" cy="830997"/>
          </a:xfrm>
          <a:prstGeom prst="rect">
            <a:avLst/>
          </a:prstGeom>
          <a:noFill/>
          <a:effectLst/>
        </p:spPr>
        <p:txBody>
          <a:bodyPr wrap="square" rtlCol="0">
            <a:spAutoFit/>
          </a:bodyPr>
          <a:lstStyle/>
          <a:p>
            <a:pPr marL="230188" indent="-230188">
              <a:spcAft>
                <a:spcPts val="2400"/>
              </a:spcAft>
              <a:buFont typeface="Arial" panose="020B0604020202020204" pitchFamily="34" charset="0"/>
              <a:buChar char="•"/>
              <a:tabLst>
                <a:tab pos="230188" algn="l"/>
              </a:tabLst>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search for answers to those questions followed a rigorous methodology which yielded an unambiguous conclusion:</a:t>
            </a:r>
          </a:p>
        </p:txBody>
      </p:sp>
      <p:sp>
        <p:nvSpPr>
          <p:cNvPr id="8" name="TextBox 7">
            <a:extLst>
              <a:ext uri="{FF2B5EF4-FFF2-40B4-BE49-F238E27FC236}">
                <a16:creationId xmlns:a16="http://schemas.microsoft.com/office/drawing/2014/main" id="{FC7AABCA-508D-2385-6F88-B2E3E5E359EC}"/>
              </a:ext>
            </a:extLst>
          </p:cNvPr>
          <p:cNvSpPr txBox="1"/>
          <p:nvPr/>
        </p:nvSpPr>
        <p:spPr>
          <a:xfrm>
            <a:off x="1113184" y="2281273"/>
            <a:ext cx="8913411" cy="830997"/>
          </a:xfrm>
          <a:prstGeom prst="rect">
            <a:avLst/>
          </a:prstGeom>
          <a:noFill/>
          <a:effectLst>
            <a:outerShdw blurRad="25400" dist="12700" dir="2700000" algn="tl" rotWithShape="0">
              <a:prstClr val="black">
                <a:alpha val="40000"/>
              </a:prstClr>
            </a:outerShdw>
          </a:effectLst>
        </p:spPr>
        <p:txBody>
          <a:bodyPr wrap="square" rtlCol="0">
            <a:spAutoFit/>
          </a:bodyPr>
          <a:lstStyle/>
          <a:p>
            <a:pPr marL="230188">
              <a:spcAft>
                <a:spcPts val="2400"/>
              </a:spcAft>
              <a:tabLst>
                <a:tab pos="230188" algn="l"/>
              </a:tabLst>
            </a:pPr>
            <a:r>
              <a:rPr lang="en-US" sz="2400" dirty="0">
                <a:solidFill>
                  <a:srgbClr val="D28700"/>
                </a:solidFill>
                <a:latin typeface="Aptos SemiBold" panose="020B0004020202020204" pitchFamily="34" charset="0"/>
                <a:ea typeface="Cascadia Code" panose="020B0609020000020004" pitchFamily="49" charset="0"/>
                <a:cs typeface="Cascadia Code" panose="020B0609020000020004" pitchFamily="49" charset="0"/>
              </a:rPr>
              <a:t>Given a set of specific factors, the success rate of recovery efforts is predictable and with high accuracy.</a:t>
            </a:r>
            <a:endParaRPr lang="en-US" sz="2400" dirty="0">
              <a:solidFill>
                <a:srgbClr val="475568"/>
              </a:solidFill>
              <a:latin typeface="Aptos SemiBold" panose="020B0004020202020204" pitchFamily="34" charset="0"/>
              <a:ea typeface="Cascadia Code" panose="020B0609020000020004" pitchFamily="49" charset="0"/>
              <a:cs typeface="Cascadia Code" panose="020B0609020000020004" pitchFamily="49" charset="0"/>
            </a:endParaRPr>
          </a:p>
        </p:txBody>
      </p:sp>
      <p:sp>
        <p:nvSpPr>
          <p:cNvPr id="10" name="TextBox 9">
            <a:extLst>
              <a:ext uri="{FF2B5EF4-FFF2-40B4-BE49-F238E27FC236}">
                <a16:creationId xmlns:a16="http://schemas.microsoft.com/office/drawing/2014/main" id="{A617F8B2-F010-6410-59EC-3BF1A5140A20}"/>
              </a:ext>
            </a:extLst>
          </p:cNvPr>
          <p:cNvSpPr txBox="1"/>
          <p:nvPr/>
        </p:nvSpPr>
        <p:spPr>
          <a:xfrm>
            <a:off x="1113184" y="3283458"/>
            <a:ext cx="8913411" cy="830997"/>
          </a:xfrm>
          <a:prstGeom prst="rect">
            <a:avLst/>
          </a:prstGeom>
          <a:noFill/>
          <a:effectLst>
            <a:outerShdw blurRad="25400" dist="12700" dir="2700000" algn="tl" rotWithShape="0">
              <a:prstClr val="black">
                <a:alpha val="40000"/>
              </a:prstClr>
            </a:outerShdw>
          </a:effectLst>
        </p:spPr>
        <p:txBody>
          <a:bodyPr wrap="square" rtlCol="0">
            <a:spAutoFit/>
          </a:bodyPr>
          <a:lstStyle/>
          <a:p>
            <a:pPr marL="230188">
              <a:spcAft>
                <a:spcPts val="2400"/>
              </a:spcAft>
              <a:tabLst>
                <a:tab pos="230188" algn="l"/>
              </a:tabLst>
            </a:pPr>
            <a:r>
              <a:rPr lang="en-US" sz="2400" dirty="0">
                <a:solidFill>
                  <a:srgbClr val="D28700"/>
                </a:solidFill>
                <a:latin typeface="Aptos SemiBold" panose="020B0004020202020204" pitchFamily="34" charset="0"/>
                <a:ea typeface="Cascadia Code" panose="020B0609020000020004" pitchFamily="49" charset="0"/>
                <a:cs typeface="Cascadia Code" panose="020B0609020000020004" pitchFamily="49" charset="0"/>
              </a:rPr>
              <a:t>For the new company, this predictability can serve as the basis for a pricing strategy to compete successfully with SpaceX.</a:t>
            </a:r>
            <a:endParaRPr lang="en-US" sz="2400" dirty="0">
              <a:solidFill>
                <a:srgbClr val="475568"/>
              </a:solidFill>
              <a:latin typeface="Aptos SemiBold" panose="020B0004020202020204" pitchFamily="34"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6E01D34D-2150-DF36-DFF2-D4A5F4BDFC14}"/>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6</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8463F950-A3AB-8431-5946-DEA57E9DCAD4}"/>
              </a:ext>
            </a:extLst>
          </p:cNvPr>
          <p:cNvSpPr txBox="1"/>
          <p:nvPr/>
        </p:nvSpPr>
        <p:spPr>
          <a:xfrm flipH="1">
            <a:off x="654560" y="219933"/>
            <a:ext cx="8718040"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Executive Summary (continued)</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51274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9569DA-277F-5B2D-0B45-074EBFE7BDD4}"/>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54C327-CF7D-9690-C245-F90F45FC05F8}"/>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Introduction</a:t>
            </a:r>
            <a:endParaRPr lang="en-US" sz="40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1949CDA9-50F4-C7E1-81BA-84B27AEA5673}"/>
              </a:ext>
            </a:extLst>
          </p:cNvPr>
          <p:cNvSpPr txBox="1"/>
          <p:nvPr/>
        </p:nvSpPr>
        <p:spPr>
          <a:xfrm>
            <a:off x="1113182" y="1268212"/>
            <a:ext cx="9097618" cy="5016758"/>
          </a:xfrm>
          <a:prstGeom prst="rect">
            <a:avLst/>
          </a:prstGeom>
          <a:noFill/>
        </p:spPr>
        <p:txBody>
          <a:bodyPr wrap="square" rtlCol="0">
            <a:spAutoFit/>
          </a:bodyPr>
          <a:lstStyle/>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commercial space exploration sector is large and expected to grow exponentially.</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A new company wants to enter the field and compete in the business of payload delivery to earth orbits and the ISS.</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SpaceX is the gold standard in that business.</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SpaceX entered the sector in 2002 with the ambition of reducing the cost of space exploration.</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To achieve its purpose, SpaceX developed all the capabilities needed to recover booster (first stage) rockets in reusable condition.</a:t>
            </a:r>
          </a:p>
        </p:txBody>
      </p:sp>
      <p:sp>
        <p:nvSpPr>
          <p:cNvPr id="7" name="TextBox 6">
            <a:extLst>
              <a:ext uri="{FF2B5EF4-FFF2-40B4-BE49-F238E27FC236}">
                <a16:creationId xmlns:a16="http://schemas.microsoft.com/office/drawing/2014/main" id="{1918FBBD-74E3-5827-B150-B87B417D760E}"/>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7</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52923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2000">
              <a:srgbClr val="2F3949"/>
            </a:gs>
            <a:gs pos="83000">
              <a:srgbClr val="465467"/>
            </a:gs>
            <a:gs pos="0">
              <a:srgbClr val="171C29"/>
            </a:gs>
          </a:gsLst>
          <a:lin ang="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4C327-CF7D-9690-C245-F90F45FC05F8}"/>
              </a:ext>
            </a:extLst>
          </p:cNvPr>
          <p:cNvSpPr txBox="1"/>
          <p:nvPr/>
        </p:nvSpPr>
        <p:spPr>
          <a:xfrm flipH="1">
            <a:off x="654559" y="219933"/>
            <a:ext cx="7471673" cy="665760"/>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ts val="4800"/>
              </a:lnSpc>
            </a:pPr>
            <a:r>
              <a:rPr lang="en-US" sz="3600" dirty="0">
                <a:solidFill>
                  <a:srgbClr val="E69400"/>
                </a:solidFill>
                <a:latin typeface="Cascadia Code" panose="020B0609020000020004" pitchFamily="49" charset="0"/>
                <a:ea typeface="Cascadia Code" panose="020B0609020000020004" pitchFamily="49" charset="0"/>
                <a:cs typeface="Cascadia Code" panose="020B0609020000020004" pitchFamily="49" charset="0"/>
              </a:rPr>
              <a:t>Introduction (continued)</a:t>
            </a:r>
          </a:p>
        </p:txBody>
      </p:sp>
      <p:sp>
        <p:nvSpPr>
          <p:cNvPr id="4" name="Rectangle 3">
            <a:extLst>
              <a:ext uri="{FF2B5EF4-FFF2-40B4-BE49-F238E27FC236}">
                <a16:creationId xmlns:a16="http://schemas.microsoft.com/office/drawing/2014/main" id="{33BF40E6-C297-F516-DDAF-4AE415B52FCD}"/>
              </a:ext>
            </a:extLst>
          </p:cNvPr>
          <p:cNvSpPr/>
          <p:nvPr/>
        </p:nvSpPr>
        <p:spPr>
          <a:xfrm>
            <a:off x="763324" y="1049572"/>
            <a:ext cx="9875520" cy="5808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52747D-1585-C107-EE39-A48BEC95C5BD}"/>
              </a:ext>
            </a:extLst>
          </p:cNvPr>
          <p:cNvSpPr txBox="1"/>
          <p:nvPr/>
        </p:nvSpPr>
        <p:spPr>
          <a:xfrm>
            <a:off x="1113181" y="1252714"/>
            <a:ext cx="9128099" cy="5016758"/>
          </a:xfrm>
          <a:prstGeom prst="rect">
            <a:avLst/>
          </a:prstGeom>
          <a:noFill/>
        </p:spPr>
        <p:txBody>
          <a:bodyPr wrap="square" rtlCol="0">
            <a:spAutoFit/>
          </a:bodyPr>
          <a:lstStyle/>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In the payload delivery business, SpaceX mainly competes with Virgin Galactic, Blue Origin, Rocket Lab as well as governments.</a:t>
            </a:r>
          </a:p>
          <a:p>
            <a:pPr marL="230188" indent="-230188">
              <a:spcAft>
                <a:spcPts val="2400"/>
              </a:spcAft>
              <a:buFont typeface="Arial" panose="020B0604020202020204" pitchFamily="34" charset="0"/>
              <a:buChar char="•"/>
              <a:tabLst>
                <a:tab pos="230188" algn="l"/>
              </a:tabLst>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However, the capability to reuse its booster rockets affords SpaceX a significant cost advantage in payload delivery projects.</a:t>
            </a:r>
            <a:endParaRPr lang="en-US" sz="2400" dirty="0">
              <a:solidFill>
                <a:srgbClr val="465467"/>
              </a:solidFill>
              <a:latin typeface="Aptos SemiBold" panose="020B0004020202020204" pitchFamily="34" charset="0"/>
              <a:ea typeface="Cascadia Code SemiBold" panose="020B0609020000020004" pitchFamily="49" charset="0"/>
              <a:cs typeface="Cascadia Code SemiBold" panose="020B0609020000020004" pitchFamily="49" charset="0"/>
            </a:endParaRPr>
          </a:p>
          <a:p>
            <a:pPr marL="230188" indent="-230188">
              <a:spcAft>
                <a:spcPts val="2400"/>
              </a:spcAft>
              <a:buFont typeface="Arial" panose="020B0604020202020204" pitchFamily="34" charset="0"/>
              <a:buChar char="•"/>
              <a:tabLst>
                <a:tab pos="230188" algn="l"/>
              </a:tabLst>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That capability allows the company to offer missions at a lower price in a broad range of payload mass and orbit distance.</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The new company wants to analyze the track record of SpaceX to determine the predictability of first stage rocket recovery.</a:t>
            </a:r>
          </a:p>
          <a:p>
            <a:pPr marL="230188" indent="-230188">
              <a:spcAft>
                <a:spcPts val="2400"/>
              </a:spcAft>
              <a:buFont typeface="Arial" panose="020B0604020202020204" pitchFamily="34" charset="0"/>
              <a:buChar char="•"/>
            </a:pPr>
            <a:r>
              <a:rPr lang="en-US" sz="2400" dirty="0">
                <a:solidFill>
                  <a:srgbClr val="475568"/>
                </a:solidFill>
                <a:latin typeface="Aptos SemiBold" panose="020B0004020202020204" pitchFamily="34" charset="0"/>
                <a:ea typeface="Cascadia Code SemiBold" panose="020B0609020000020004" pitchFamily="49" charset="0"/>
                <a:cs typeface="Cascadia Code SemiBold" panose="020B0609020000020004" pitchFamily="49" charset="0"/>
              </a:rPr>
              <a:t>Reliably assessing the success predictability of first stage rocket recovery is critical for the new company to formulate its pricing. </a:t>
            </a:r>
          </a:p>
        </p:txBody>
      </p:sp>
      <p:sp>
        <p:nvSpPr>
          <p:cNvPr id="7" name="TextBox 6">
            <a:extLst>
              <a:ext uri="{FF2B5EF4-FFF2-40B4-BE49-F238E27FC236}">
                <a16:creationId xmlns:a16="http://schemas.microsoft.com/office/drawing/2014/main" id="{1B8524CF-7ECC-0112-822E-E16B6919E0E3}"/>
              </a:ext>
            </a:extLst>
          </p:cNvPr>
          <p:cNvSpPr txBox="1"/>
          <p:nvPr/>
        </p:nvSpPr>
        <p:spPr>
          <a:xfrm>
            <a:off x="11442518" y="6254219"/>
            <a:ext cx="715619" cy="461665"/>
          </a:xfrm>
          <a:prstGeom prst="rect">
            <a:avLst/>
          </a:prstGeom>
          <a:noFill/>
        </p:spPr>
        <p:txBody>
          <a:bodyPr wrap="square" rtlCol="0">
            <a:spAutoFit/>
          </a:bodyPr>
          <a:lstStyle/>
          <a:p>
            <a:pPr algn="ctr">
              <a:spcAft>
                <a:spcPts val="1200"/>
              </a:spcAft>
              <a:tabLst>
                <a:tab pos="230188" algn="l"/>
              </a:tabLst>
            </a:pPr>
            <a:r>
              <a:rPr lang="en-US" sz="2400" dirty="0">
                <a:solidFill>
                  <a:srgbClr val="DFE3E9"/>
                </a:solidFill>
                <a:latin typeface="Cascadia Code SemiBold" panose="020B0609020000020004" pitchFamily="49" charset="0"/>
                <a:ea typeface="Cascadia Code SemiBold" panose="020B0609020000020004" pitchFamily="49" charset="0"/>
                <a:cs typeface="Cascadia Code SemiBold" panose="020B0609020000020004" pitchFamily="49" charset="0"/>
              </a:rPr>
              <a:t>9</a:t>
            </a:r>
            <a:endParaRPr lang="en-US" dirty="0">
              <a:solidFill>
                <a:srgbClr val="475568"/>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7970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2745</TotalTime>
  <Words>1426</Words>
  <Application>Microsoft Office PowerPoint</Application>
  <PresentationFormat>Widescreen</PresentationFormat>
  <Paragraphs>160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Aptos Display</vt:lpstr>
      <vt:lpstr>Aptos Narrow</vt:lpstr>
      <vt:lpstr>Aptos SemiBold</vt:lpstr>
      <vt:lpstr>Arial</vt:lpstr>
      <vt:lpstr>Cascadia Code</vt:lpstr>
      <vt:lpstr>Cascadia Code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Salvador López de Azúa</dc:creator>
  <cp:lastModifiedBy>Salvador López de Azúa</cp:lastModifiedBy>
  <cp:revision>28</cp:revision>
  <dcterms:created xsi:type="dcterms:W3CDTF">2024-03-13T15:05:06Z</dcterms:created>
  <dcterms:modified xsi:type="dcterms:W3CDTF">2024-03-15T16:58:04Z</dcterms:modified>
</cp:coreProperties>
</file>