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90" r:id="rId13"/>
    <p:sldId id="291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FC16-C73D-4B99-A4D6-E502F96F582E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0FE3-6C6A-4405-A54B-19E07F894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6674-346F-4DE7-A726-4E66B993764C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2020 Census Enterprise Architecture and Infrastructure Transition Plan (CEAITP): </a:t>
            </a:r>
            <a:r>
              <a:rPr lang="en-US" altLang="zh-CN" dirty="0" smtClean="0"/>
              <a:t>Technical </a:t>
            </a:r>
            <a:r>
              <a:rPr lang="en-US" altLang="zh-CN" dirty="0"/>
              <a:t>Architecture View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Junxiang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 1st,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2017</a:t>
            </a:r>
            <a:endParaRPr lang="zh-CN" alt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Measurements(5)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3448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4. Scale-up Initiative Transition 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Availability &amp; </a:t>
            </a:r>
            <a:r>
              <a:rPr lang="en-US" altLang="zh-CN" sz="2200" dirty="0" smtClean="0"/>
              <a:t>Reliability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A system is considered reliable when it continues to operate as </a:t>
            </a:r>
            <a:r>
              <a:rPr lang="en-US" altLang="zh-CN" sz="1800" dirty="0" smtClean="0"/>
              <a:t>designed.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Availability </a:t>
            </a:r>
            <a:r>
              <a:rPr lang="en-US" altLang="zh-CN" sz="1800" dirty="0"/>
              <a:t>is the probability that a system will work as required for the duration of its mission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The definition of availability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4888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Current </a:t>
            </a:r>
            <a:r>
              <a:rPr lang="en-US" altLang="zh-CN" dirty="0"/>
              <a:t>Architecture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en-US" altLang="zh-CN" dirty="0"/>
              <a:t>Target </a:t>
            </a:r>
            <a:r>
              <a:rPr lang="en-US" altLang="zh-CN" dirty="0" smtClean="0"/>
              <a:t>Architecture(1)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Infrastructure Architecture(Technical Reference Model)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48883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Figure 9. Technical reference model for the current infrastructure architecture</a:t>
            </a:r>
            <a:endParaRPr lang="zh-CN" alt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0188"/>
            <a:ext cx="8791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10. </a:t>
            </a:r>
            <a:r>
              <a:rPr lang="en-US" altLang="zh-CN" sz="1900" dirty="0"/>
              <a:t>Technical reference model for </a:t>
            </a:r>
            <a:r>
              <a:rPr lang="en-US" altLang="zh-CN" sz="1900"/>
              <a:t>the </a:t>
            </a:r>
            <a:r>
              <a:rPr lang="en-US" altLang="zh-CN" sz="1900" smtClean="0"/>
              <a:t>target infrastructure </a:t>
            </a:r>
            <a:r>
              <a:rPr lang="en-US" altLang="zh-CN" sz="1900" dirty="0"/>
              <a:t>architecture</a:t>
            </a:r>
            <a:endParaRPr lang="zh-CN" altLang="en-US" sz="19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5608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dirty="0"/>
              <a:t>Security </a:t>
            </a:r>
            <a:r>
              <a:rPr lang="en-US" altLang="zh-CN" sz="5100" dirty="0" smtClean="0"/>
              <a:t>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900" dirty="0" smtClean="0"/>
              <a:t>Table 3. Standards and rules comparison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1648"/>
              </p:ext>
            </p:extLst>
          </p:nvPr>
        </p:nvGraphicFramePr>
        <p:xfrm>
          <a:off x="467544" y="2348880"/>
          <a:ext cx="7776864" cy="3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Standards and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13 and Title 5</a:t>
                      </a:r>
                      <a:r>
                        <a:rPr lang="en-US" altLang="zh-CN" dirty="0" smtClean="0"/>
                        <a:t> 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</a:p>
                    <a:p>
                      <a:r>
                        <a:rPr lang="en-US" altLang="zh-CN" dirty="0" smtClean="0"/>
                        <a:t>The Census Bureau Risk</a:t>
                      </a:r>
                    </a:p>
                    <a:p>
                      <a:r>
                        <a:rPr lang="en-US" altLang="zh-CN" dirty="0" smtClean="0"/>
                        <a:t>Management Framework (RMF),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Architecture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Table 4. goal comparison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61274"/>
              </p:ext>
            </p:extLst>
          </p:nvPr>
        </p:nvGraphicFramePr>
        <p:xfrm>
          <a:off x="467544" y="2348880"/>
          <a:ext cx="7776864" cy="26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Coverage measurement was not a major focus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while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 is .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primary goal of the 2020 Census is to collect complete, accurate, and quality Census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 smtClean="0"/>
              <a:t>Thank you.</a:t>
            </a:r>
          </a:p>
          <a:p>
            <a:pPr marL="0" indent="0" algn="ctr">
              <a:buNone/>
            </a:pPr>
            <a:r>
              <a:rPr lang="en-US" altLang="zh-CN" sz="6000" dirty="0" smtClean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6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641"/>
            <a:ext cx="8892480" cy="583264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 Service Oriented Architecture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2. </a:t>
            </a:r>
            <a:r>
              <a:rPr lang="en-US" altLang="zh-CN" sz="3600" dirty="0" smtClean="0"/>
              <a:t>Quality Measurements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3. </a:t>
            </a:r>
            <a:r>
              <a:rPr lang="en-US" altLang="zh-CN" sz="3600" dirty="0" smtClean="0"/>
              <a:t>Current Architecture VS Target Architecture</a:t>
            </a:r>
            <a:br>
              <a:rPr lang="en-US" altLang="zh-CN" sz="3600" dirty="0" smtClean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88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Oriented </a:t>
            </a:r>
            <a:r>
              <a:rPr lang="en-US" altLang="zh-CN" dirty="0" smtClean="0"/>
              <a:t>Architecture(1)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Service </a:t>
            </a:r>
            <a:r>
              <a:rPr lang="en-US" altLang="zh-CN" dirty="0"/>
              <a:t>Oriented Architecture (SOA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Aim to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Decrease </a:t>
            </a:r>
            <a:r>
              <a:rPr lang="en-US" altLang="zh-CN" sz="1800" dirty="0"/>
              <a:t>architecture complexity and increases the application integration more </a:t>
            </a:r>
            <a:r>
              <a:rPr lang="en-US" altLang="zh-CN" sz="1800" dirty="0" smtClean="0"/>
              <a:t>efficiently.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Provide </a:t>
            </a:r>
            <a:r>
              <a:rPr lang="en-US" altLang="zh-CN" sz="1800" dirty="0"/>
              <a:t>the data and application APIs to systems, which are accessible throughout the enterprise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Deliver </a:t>
            </a:r>
            <a:r>
              <a:rPr lang="en-US" altLang="zh-CN" sz="1800" dirty="0"/>
              <a:t>applications faster with lower system integration costs</a:t>
            </a:r>
            <a:r>
              <a:rPr lang="en-US" altLang="zh-CN" sz="1800" dirty="0" smtClean="0"/>
              <a:t>.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800" dirty="0"/>
              <a:t>Provide support for application services reuse and enable business functions to operate more efficiently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62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Oriented </a:t>
            </a:r>
            <a:r>
              <a:rPr lang="en-US" altLang="zh-CN" dirty="0" smtClean="0"/>
              <a:t>Architecture(2)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Enterprise </a:t>
            </a:r>
            <a:r>
              <a:rPr lang="en-US" altLang="zh-CN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200" dirty="0"/>
              <a:t>Figure 1.Key Strategic Steps for Consideration to Enterprise Cloud</a:t>
            </a:r>
            <a:endParaRPr lang="zh-CN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7756"/>
            <a:ext cx="6624736" cy="342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Oriented </a:t>
            </a:r>
            <a:r>
              <a:rPr lang="en-US" altLang="zh-CN" dirty="0" smtClean="0"/>
              <a:t>Architecture(3)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suitability assessment </a:t>
            </a:r>
            <a:r>
              <a:rPr lang="en-US" altLang="zh-CN" sz="1900" dirty="0"/>
              <a:t>on technology/architecture to determine readiness or potential </a:t>
            </a:r>
            <a:r>
              <a:rPr lang="en-US" altLang="zh-CN" sz="1900" dirty="0" smtClean="0"/>
              <a:t>for a </a:t>
            </a:r>
            <a:r>
              <a:rPr lang="en-US" altLang="zh-CN" sz="1900" dirty="0"/>
              <a:t>cloud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a Total Cost of Ownership (TCO) </a:t>
            </a:r>
            <a:r>
              <a:rPr lang="en-US" altLang="zh-CN" sz="1900" dirty="0"/>
              <a:t>including an </a:t>
            </a:r>
            <a:r>
              <a:rPr lang="en-US" altLang="zh-CN" sz="1900" dirty="0" err="1"/>
              <a:t>AoA</a:t>
            </a:r>
            <a:r>
              <a:rPr lang="en-US" altLang="zh-CN" sz="1900" dirty="0"/>
              <a:t> to see if a commercial managed service provider (MSP) or COTS/</a:t>
            </a:r>
            <a:r>
              <a:rPr lang="en-US" altLang="zh-CN" sz="1900" dirty="0" err="1"/>
              <a:t>Saas</a:t>
            </a:r>
            <a:r>
              <a:rPr lang="en-US" altLang="zh-CN" sz="1900" dirty="0"/>
              <a:t> is more appropriate to deliver the capability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Determine </a:t>
            </a:r>
            <a:r>
              <a:rPr lang="en-US" altLang="zh-CN" sz="1900" b="1" dirty="0"/>
              <a:t>appropriate on-ramp and off-ramp</a:t>
            </a:r>
            <a:r>
              <a:rPr lang="en-US" altLang="zh-CN" sz="1900" dirty="0"/>
              <a:t>, either in a tech refresh, or a move to a </a:t>
            </a:r>
            <a:r>
              <a:rPr lang="en-US" altLang="zh-CN" sz="1900" dirty="0" smtClean="0"/>
              <a:t>different cloud </a:t>
            </a:r>
            <a:r>
              <a:rPr lang="en-US" altLang="zh-CN" sz="1900" dirty="0"/>
              <a:t>service provider (CSP), while considering alignment with other technologies that </a:t>
            </a:r>
            <a:r>
              <a:rPr lang="en-US" altLang="zh-CN" sz="1900" dirty="0" smtClean="0"/>
              <a:t>have dependencies </a:t>
            </a:r>
            <a:r>
              <a:rPr lang="en-US" altLang="zh-CN" sz="1900" dirty="0"/>
              <a:t>or a specific application is dependent </a:t>
            </a:r>
            <a:r>
              <a:rPr lang="en-US" altLang="zh-CN" sz="1900" dirty="0" smtClean="0"/>
              <a:t>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Ensure </a:t>
            </a:r>
            <a:r>
              <a:rPr lang="en-US" altLang="zh-CN" sz="1900" b="1" dirty="0"/>
              <a:t>appropriate security and privacy controls </a:t>
            </a:r>
            <a:r>
              <a:rPr lang="en-US" altLang="zh-CN" sz="1900" dirty="0"/>
              <a:t>including records retention can be achieved </a:t>
            </a:r>
            <a:r>
              <a:rPr lang="en-US" altLang="zh-CN" sz="1900" dirty="0" smtClean="0"/>
              <a:t>with the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/>
              <a:t>Ensure cost accounting and transparency </a:t>
            </a:r>
            <a:r>
              <a:rPr lang="en-US" altLang="zh-CN" sz="1900" dirty="0"/>
              <a:t>can be achieved with the solution. Consider what </a:t>
            </a:r>
            <a:r>
              <a:rPr lang="en-US" altLang="zh-CN" sz="1900" dirty="0" smtClean="0"/>
              <a:t>to purchase</a:t>
            </a:r>
            <a:r>
              <a:rPr lang="en-US" altLang="zh-CN" sz="1900" dirty="0"/>
              <a:t>, how to monitor and control costs, and ensure appropriate levels of service(s) are provided for payments made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Develop </a:t>
            </a:r>
            <a:r>
              <a:rPr lang="en-US" altLang="zh-CN" sz="1900" b="1" dirty="0"/>
              <a:t>transition plan </a:t>
            </a:r>
            <a:r>
              <a:rPr lang="en-US" altLang="zh-CN" sz="1900" dirty="0"/>
              <a:t>and schedule to include a WBS that aligns resources to the </a:t>
            </a:r>
            <a:r>
              <a:rPr lang="en-US" altLang="zh-CN" sz="1900" dirty="0" smtClean="0"/>
              <a:t>various activities.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Maximize </a:t>
            </a:r>
            <a:r>
              <a:rPr lang="en-US" altLang="zh-CN" sz="1900" b="1" dirty="0"/>
              <a:t>and leverage automation opportunities- </a:t>
            </a:r>
            <a:r>
              <a:rPr lang="en-US" altLang="zh-CN" sz="1900" dirty="0"/>
              <a:t>It is important to recognize possible areas </a:t>
            </a:r>
            <a:r>
              <a:rPr lang="en-US" altLang="zh-CN" sz="1900" dirty="0" smtClean="0"/>
              <a:t>and opportunities </a:t>
            </a:r>
            <a:r>
              <a:rPr lang="en-US" altLang="zh-CN" sz="1900" dirty="0"/>
              <a:t>to automate and optimize technical and business operations.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Program-Enterprise-System </a:t>
            </a:r>
            <a:r>
              <a:rPr lang="en-US" altLang="zh-CN" dirty="0" smtClean="0"/>
              <a:t>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four categories of </a:t>
            </a:r>
            <a:r>
              <a:rPr lang="en-US" altLang="zh-CN" sz="2200" dirty="0" smtClean="0"/>
              <a:t>quality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Business/Program </a:t>
            </a:r>
            <a:r>
              <a:rPr lang="en-US" altLang="zh-CN" sz="2200" dirty="0"/>
              <a:t>quality - Ensures governance processes, timelines, and milestones </a:t>
            </a:r>
            <a:r>
              <a:rPr lang="en-US" altLang="zh-CN" sz="2200" dirty="0" smtClean="0"/>
              <a:t>are realistic.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Enterprise </a:t>
            </a:r>
            <a:r>
              <a:rPr lang="en-US" altLang="zh-CN" sz="2200" dirty="0"/>
              <a:t>quality - Ensures enterprise level services, integrations, and tools operate as </a:t>
            </a:r>
            <a:r>
              <a:rPr lang="en-US" altLang="zh-CN" sz="2200" dirty="0" smtClean="0"/>
              <a:t>designed and intended.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Data </a:t>
            </a:r>
            <a:r>
              <a:rPr lang="en-US" altLang="zh-CN" sz="2200" dirty="0"/>
              <a:t>Quality- </a:t>
            </a:r>
            <a:r>
              <a:rPr lang="en-US" altLang="zh-CN" sz="2200" dirty="0" smtClean="0"/>
              <a:t>Ensures </a:t>
            </a:r>
            <a:r>
              <a:rPr lang="en-US" altLang="zh-CN" sz="2200" dirty="0"/>
              <a:t>the overall Census Count is accurate. 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System </a:t>
            </a:r>
            <a:r>
              <a:rPr lang="en-US" altLang="zh-CN" sz="2200" dirty="0"/>
              <a:t>Quality - </a:t>
            </a:r>
            <a:r>
              <a:rPr lang="en-US" altLang="zh-CN" sz="2200" dirty="0" smtClean="0"/>
              <a:t>Ensures </a:t>
            </a:r>
            <a:r>
              <a:rPr lang="en-US" altLang="zh-CN" sz="2200" dirty="0"/>
              <a:t>higher-quality data capture via entry by human or machine (e.g. scanning solution), or via interfacing with other internal and external systems.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92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12776"/>
            <a:ext cx="7778824" cy="44644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83523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5923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239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Scalability &amp; </a:t>
            </a:r>
            <a:r>
              <a:rPr lang="en-US" altLang="zh-CN" sz="2200" dirty="0" smtClean="0"/>
              <a:t>Performance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Scalability refers to the ability of a system, network, or process to adapt and handle change in workload capacity and process demands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scale-up </a:t>
            </a:r>
            <a:r>
              <a:rPr lang="en-US" altLang="zh-CN" sz="1800" dirty="0"/>
              <a:t>initiative is underway led by a three stage model, the conceptual, analysis, and implement/test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conceptualize stage starts the process by producing several artifacts. They are the demand models, and the Non-functional requirements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analysis stage realizes the overall solution, system, data flow, and </a:t>
            </a:r>
            <a:r>
              <a:rPr lang="en-US" altLang="zh-CN" sz="1800" dirty="0" smtClean="0"/>
              <a:t>interfaces.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Implement/test focuses on execution and testing of the analyzed models, using optimization, partitioning, replication, </a:t>
            </a:r>
            <a:r>
              <a:rPr lang="en-US" altLang="zh-CN" sz="1800" dirty="0" smtClean="0"/>
              <a:t>design, patterns</a:t>
            </a:r>
            <a:r>
              <a:rPr lang="en-US" altLang="zh-CN" sz="1800" dirty="0"/>
              <a:t>, scaling and continuous testing </a:t>
            </a:r>
            <a:r>
              <a:rPr lang="en-US" altLang="zh-CN" sz="1800" dirty="0" smtClean="0"/>
              <a:t>techniques.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</a:t>
            </a:r>
            <a:r>
              <a:rPr lang="en-US" altLang="zh-CN" dirty="0" smtClean="0"/>
              <a:t>Measurements(4)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8208912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3.2020 Scale-Up Three Stage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1136</TotalTime>
  <Words>706</Words>
  <Application>Microsoft Office PowerPoint</Application>
  <PresentationFormat>全屏显示(4:3)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2020 Census Enterprise Architecture and Infrastructure Transition Plan (CEAITP): Technical Architecture View </vt:lpstr>
      <vt:lpstr>1. Service Oriented Architecture 2. Quality Measurements 3. Current Architecture VS Target Architecture </vt:lpstr>
      <vt:lpstr>Service Oriented Architecture(1)</vt:lpstr>
      <vt:lpstr>Service Oriented Architecture(2)</vt:lpstr>
      <vt:lpstr>Service Oriented Architecture(3)</vt:lpstr>
      <vt:lpstr>Quality Measurements(1)</vt:lpstr>
      <vt:lpstr>Quality Measurements(2)</vt:lpstr>
      <vt:lpstr>Quality Measurements(3)</vt:lpstr>
      <vt:lpstr>Quality Measurements(4)</vt:lpstr>
      <vt:lpstr>Quality Measurements(5)</vt:lpstr>
      <vt:lpstr>Quality Measurements(6)</vt:lpstr>
      <vt:lpstr> Current Architecture  VS Target Architecture(1) </vt:lpstr>
      <vt:lpstr>Current Architecture  VS Target Architecture(2)</vt:lpstr>
      <vt:lpstr>Current Architecture  VS Target Architecture(3)</vt:lpstr>
      <vt:lpstr>Current Architecture  VS Target Architecture(4)</vt:lpstr>
      <vt:lpstr>Current Architecture  VS Target Architecture(5)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Wangjunxiang</dc:creator>
  <cp:lastModifiedBy>Wangjunxiang</cp:lastModifiedBy>
  <cp:revision>205</cp:revision>
  <dcterms:created xsi:type="dcterms:W3CDTF">2017-04-07T00:48:50Z</dcterms:created>
  <dcterms:modified xsi:type="dcterms:W3CDTF">2017-05-01T21:01:25Z</dcterms:modified>
</cp:coreProperties>
</file>