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FC16-C73D-4B99-A4D6-E502F96F582E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0FE3-6C6A-4405-A54B-19E07F894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deleted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0FE3-6C6A-4405-A54B-19E07F8947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8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deleted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0FE3-6C6A-4405-A54B-19E07F8947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3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Mention touch</a:t>
            </a:r>
            <a:r>
              <a:rPr lang="en-US" altLang="zh-CN" baseline="0" dirty="0" smtClean="0"/>
              <a:t> point canvassing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0FE3-6C6A-4405-A54B-19E07F8947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1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5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6674-346F-4DE7-A726-4E66B993764C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2020 Census Enterprise Architecture and Infrastructure Transition Plan (CEAITP): </a:t>
            </a:r>
            <a:r>
              <a:rPr lang="en-US" altLang="zh-CN" dirty="0" smtClean="0"/>
              <a:t>Technical </a:t>
            </a:r>
            <a:r>
              <a:rPr lang="en-US" altLang="zh-CN" dirty="0"/>
              <a:t>Architecture View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Junxiang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 1st, 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2017</a:t>
            </a:r>
            <a:endParaRPr lang="zh-CN" alt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8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Standards(8)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3448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4. Scale-up Initiative Transition Timeline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Availability &amp; </a:t>
            </a:r>
            <a:r>
              <a:rPr lang="en-US" altLang="zh-CN" sz="2200" dirty="0" smtClean="0"/>
              <a:t>Reliability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A system is considered reliable when it continues to operate as </a:t>
            </a:r>
            <a:r>
              <a:rPr lang="en-US" altLang="zh-CN" sz="1800" dirty="0" smtClean="0"/>
              <a:t>designed.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Availability </a:t>
            </a:r>
            <a:r>
              <a:rPr lang="en-US" altLang="zh-CN" sz="1800" dirty="0"/>
              <a:t>is the probability that a system will work as required for the duration of its mission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Figure </a:t>
            </a:r>
            <a:r>
              <a:rPr lang="en-US" altLang="zh-CN" sz="1800" dirty="0"/>
              <a:t>5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The definition of availability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4888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/>
              <a:t>standard </a:t>
            </a:r>
            <a:r>
              <a:rPr lang="en-US" altLang="zh-CN" dirty="0" smtClean="0"/>
              <a:t>approaches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 smtClean="0"/>
              <a:t>The </a:t>
            </a:r>
            <a:r>
              <a:rPr lang="en-US" altLang="zh-CN" sz="2200" b="1" dirty="0"/>
              <a:t>baseline first approach </a:t>
            </a:r>
            <a:r>
              <a:rPr lang="en-US" altLang="zh-CN" sz="2200" dirty="0"/>
              <a:t>is used where an assessment of the baseline landscape is used to identify problem areas and improvement opportunities</a:t>
            </a:r>
            <a:r>
              <a:rPr lang="en-US" altLang="zh-CN" sz="22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 smtClean="0"/>
              <a:t>The </a:t>
            </a:r>
            <a:r>
              <a:rPr lang="en-US" altLang="zh-CN" sz="2200" b="1" dirty="0"/>
              <a:t>target first approach </a:t>
            </a:r>
            <a:r>
              <a:rPr lang="en-US" altLang="zh-CN" sz="2200" dirty="0"/>
              <a:t>is used where the target state solution is elaborated in detail and then mapped back to the baseline, in order to identify change activity.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697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dirty="0"/>
              <a:t>Architecture team teamed up with various teams </a:t>
            </a:r>
            <a:r>
              <a:rPr lang="en-US" altLang="zh-CN" dirty="0" smtClean="0"/>
              <a:t>and stakeholders </a:t>
            </a:r>
            <a:r>
              <a:rPr lang="en-US" altLang="zh-CN" dirty="0"/>
              <a:t>to ensure a current state is precisely established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Figure 6. </a:t>
            </a:r>
            <a:r>
              <a:rPr lang="en-US" altLang="zh-CN" sz="1800" dirty="0"/>
              <a:t>Architectural Domains and Team Collaboration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924944"/>
            <a:ext cx="76328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Steps(similar to EAP model)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7. </a:t>
            </a:r>
            <a:r>
              <a:rPr lang="en-US" altLang="zh-CN" sz="1900" dirty="0"/>
              <a:t>2020 Census Architecture Transition Steps</a:t>
            </a:r>
            <a:endParaRPr lang="en-US" altLang="zh-CN" sz="19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Phased </a:t>
            </a:r>
            <a:r>
              <a:rPr lang="en-US" altLang="zh-CN" dirty="0" smtClean="0"/>
              <a:t>Testing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8. </a:t>
            </a:r>
            <a:r>
              <a:rPr lang="en-US" altLang="zh-CN" sz="1900" dirty="0"/>
              <a:t>2020 Census Architecture Incremental Transition Model</a:t>
            </a:r>
            <a:endParaRPr lang="zh-CN" altLang="en-US" sz="19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2204864"/>
            <a:ext cx="82089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Transition Tasks &amp; Activities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26586"/>
              </p:ext>
            </p:extLst>
          </p:nvPr>
        </p:nvGraphicFramePr>
        <p:xfrm>
          <a:off x="611560" y="1916832"/>
          <a:ext cx="8208912" cy="4539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736"/>
                <a:gridCol w="6505176"/>
              </a:tblGrid>
              <a:tr h="4383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Activity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  <a:tr h="2789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Finalize Target State Application Architecture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1) Collaborate with Business Stakeholders and Business Requirements Team to </a:t>
                      </a:r>
                      <a:r>
                        <a:rPr lang="en-US" sz="1800" dirty="0" smtClean="0">
                          <a:effectLst/>
                        </a:rPr>
                        <a:t> analyze </a:t>
                      </a:r>
                      <a:r>
                        <a:rPr lang="en-US" sz="1800" dirty="0">
                          <a:effectLst/>
                        </a:rPr>
                        <a:t>the Operations that are in the process of developing the Detailed </a:t>
                      </a:r>
                      <a:r>
                        <a:rPr lang="en-US" sz="1800" dirty="0" smtClean="0">
                          <a:effectLst/>
                        </a:rPr>
                        <a:t>Operational </a:t>
                      </a:r>
                      <a:r>
                        <a:rPr lang="en-US" sz="1800" dirty="0">
                          <a:effectLst/>
                        </a:rPr>
                        <a:t>Plans, including requirements, Business Process Models, and </a:t>
                      </a:r>
                      <a:r>
                        <a:rPr lang="en-US" sz="1800" dirty="0" smtClean="0">
                          <a:effectLst/>
                        </a:rPr>
                        <a:t> Integrated </a:t>
                      </a:r>
                      <a:r>
                        <a:rPr lang="en-US" sz="1800" dirty="0">
                          <a:effectLst/>
                        </a:rPr>
                        <a:t>Operation Diagrams. One venue is to participate in the IPT sessions.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2) Identify solutions that are needed for new capabilities, by </a:t>
                      </a:r>
                      <a:r>
                        <a:rPr lang="en-US" sz="1800" dirty="0" smtClean="0">
                          <a:effectLst/>
                        </a:rPr>
                        <a:t>leveraging existing </a:t>
                      </a:r>
                      <a:r>
                        <a:rPr lang="en-US" sz="1800" dirty="0">
                          <a:effectLst/>
                        </a:rPr>
                        <a:t>systems, enhancing existing systems, or designing new systems, such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as Island Areas, Coverage Measurement (CM), and Group Quarters (GQ), etc.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  <a:tr h="8766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Disaster Recovery and COOP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Collaborate with the COOP Team to establish and analyze the COOP </a:t>
                      </a:r>
                      <a:r>
                        <a:rPr lang="en-US" sz="1800" dirty="0" smtClean="0">
                          <a:effectLst/>
                        </a:rPr>
                        <a:t>and ; </a:t>
                      </a:r>
                      <a:r>
                        <a:rPr lang="en-US" sz="1800" dirty="0">
                          <a:effectLst/>
                        </a:rPr>
                        <a:t>Disaster Recovery requirements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Approach(6)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30853"/>
              </p:ext>
            </p:extLst>
          </p:nvPr>
        </p:nvGraphicFramePr>
        <p:xfrm>
          <a:off x="611560" y="1484784"/>
          <a:ext cx="8136904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873"/>
                <a:gridCol w="652203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Activity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606" marR="46606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Infrastructure Support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a) 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Working Group established to design the IT Infrastructure, including Field </a:t>
                      </a:r>
                      <a:r>
                        <a:rPr lang="en-US" sz="1800" dirty="0" smtClean="0">
                          <a:effectLst/>
                        </a:rPr>
                        <a:t> offices</a:t>
                      </a:r>
                      <a:r>
                        <a:rPr lang="en-US" sz="1800" dirty="0">
                          <a:effectLst/>
                        </a:rPr>
                        <a:t>, in order to support the 2020 Census Operations and systems in </a:t>
                      </a:r>
                      <a:r>
                        <a:rPr lang="en-US" sz="1800" dirty="0" smtClean="0">
                          <a:effectLst/>
                        </a:rPr>
                        <a:t>terms </a:t>
                      </a:r>
                      <a:r>
                        <a:rPr lang="en-US" sz="1800" dirty="0">
                          <a:effectLst/>
                        </a:rPr>
                        <a:t>of capacity, scalability, reliability and system administration and </a:t>
                      </a:r>
                      <a:r>
                        <a:rPr lang="en-US" sz="1800" dirty="0" smtClean="0">
                          <a:effectLst/>
                        </a:rPr>
                        <a:t> monitoring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endParaRPr lang="zh-C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b) </a:t>
                      </a:r>
                      <a:r>
                        <a:rPr lang="en-US" sz="1800" dirty="0" smtClean="0">
                          <a:effectLst/>
                        </a:rPr>
                        <a:t>This </a:t>
                      </a:r>
                      <a:r>
                        <a:rPr lang="en-US" sz="1800" dirty="0">
                          <a:effectLst/>
                        </a:rPr>
                        <a:t>effort will include the analysis and design of a failover site for Disaster </a:t>
                      </a:r>
                      <a:r>
                        <a:rPr lang="en-US" sz="1800" dirty="0" smtClean="0">
                          <a:effectLst/>
                        </a:rPr>
                        <a:t>  Recovery </a:t>
                      </a:r>
                      <a:r>
                        <a:rPr lang="en-US" sz="1800" dirty="0">
                          <a:effectLst/>
                        </a:rPr>
                        <a:t>and COOP.  </a:t>
                      </a:r>
                      <a:endParaRPr lang="zh-C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c) </a:t>
                      </a:r>
                      <a:r>
                        <a:rPr lang="en-US" sz="1800" dirty="0" smtClean="0">
                          <a:effectLst/>
                        </a:rPr>
                        <a:t>Ensure </a:t>
                      </a:r>
                      <a:r>
                        <a:rPr lang="en-US" sz="1800" dirty="0">
                          <a:effectLst/>
                        </a:rPr>
                        <a:t>the readiness of IT Infrastructure by aligning the Census Test </a:t>
                      </a:r>
                      <a:r>
                        <a:rPr lang="en-US" sz="1800" dirty="0" smtClean="0">
                          <a:effectLst/>
                        </a:rPr>
                        <a:t>dates with </a:t>
                      </a:r>
                      <a:r>
                        <a:rPr lang="en-US" sz="1800" dirty="0">
                          <a:effectLst/>
                        </a:rPr>
                        <a:t>the Technology Refresh phases.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Cloud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Transition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Collaborate with Enterprise Services Framework Team and IT Divisions </a:t>
                      </a:r>
                      <a:r>
                        <a:rPr lang="en-US" sz="1800" dirty="0" smtClean="0">
                          <a:effectLst/>
                        </a:rPr>
                        <a:t>to establish </a:t>
                      </a:r>
                      <a:r>
                        <a:rPr lang="en-US" sz="1800" dirty="0">
                          <a:effectLst/>
                        </a:rPr>
                        <a:t>a systematic plan to transition suitable systems that support </a:t>
                      </a:r>
                      <a:r>
                        <a:rPr lang="en-US" sz="1800" dirty="0" smtClean="0">
                          <a:effectLst/>
                        </a:rPr>
                        <a:t>2020 Census </a:t>
                      </a:r>
                      <a:r>
                        <a:rPr lang="en-US" sz="1800" dirty="0">
                          <a:effectLst/>
                        </a:rPr>
                        <a:t>to the Cloud environment.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9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Current </a:t>
            </a:r>
            <a:r>
              <a:rPr lang="en-US" altLang="zh-CN" dirty="0"/>
              <a:t>Architecture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en-US" altLang="zh-CN" dirty="0"/>
              <a:t>Target </a:t>
            </a:r>
            <a:r>
              <a:rPr lang="en-US" altLang="zh-CN" dirty="0" smtClean="0"/>
              <a:t>Architecture(1)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Infrastructure Architecture(Technical Reference Model)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48883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Figure 9. Technical reference model for the current infrastructure architecture</a:t>
            </a:r>
            <a:endParaRPr lang="zh-CN" alt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0188"/>
            <a:ext cx="87915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641"/>
            <a:ext cx="8892480" cy="583264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1. </a:t>
            </a:r>
            <a:r>
              <a:rPr lang="en-US" altLang="zh-CN" sz="3600" dirty="0" smtClean="0"/>
              <a:t>Standards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en-US" altLang="zh-CN" sz="3600" smtClean="0"/>
              <a:t>2. </a:t>
            </a:r>
            <a:r>
              <a:rPr lang="en-US" altLang="zh-CN" sz="3600" dirty="0" smtClean="0"/>
              <a:t>Current Architecture VS Target Architecture</a:t>
            </a:r>
            <a:br>
              <a:rPr lang="en-US" altLang="zh-CN" sz="3600" dirty="0" smtClean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88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10. </a:t>
            </a:r>
            <a:r>
              <a:rPr lang="en-US" altLang="zh-CN" sz="1900" dirty="0"/>
              <a:t>Technical reference model for the current </a:t>
            </a:r>
            <a:r>
              <a:rPr lang="en-US" altLang="zh-CN" sz="1900" dirty="0" smtClean="0"/>
              <a:t>infrastructure </a:t>
            </a:r>
            <a:r>
              <a:rPr lang="en-US" altLang="zh-CN" sz="1900" dirty="0"/>
              <a:t>architecture</a:t>
            </a:r>
            <a:endParaRPr lang="zh-CN" altLang="en-US" sz="19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5608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100" dirty="0"/>
              <a:t>Security </a:t>
            </a:r>
            <a:r>
              <a:rPr lang="en-US" altLang="zh-CN" sz="5100" dirty="0" smtClean="0"/>
              <a:t>Architecture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900" dirty="0" smtClean="0"/>
              <a:t>Table 3. Standards and rules comparison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31648"/>
              </p:ext>
            </p:extLst>
          </p:nvPr>
        </p:nvGraphicFramePr>
        <p:xfrm>
          <a:off x="467544" y="2348880"/>
          <a:ext cx="7776864" cy="31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Standards and</a:t>
                      </a:r>
                      <a:r>
                        <a:rPr lang="en-US" altLang="zh-CN" baseline="0" dirty="0" smtClean="0"/>
                        <a:t> rules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13 and Title 5</a:t>
                      </a:r>
                      <a:r>
                        <a:rPr lang="en-US" altLang="zh-CN" dirty="0" smtClean="0"/>
                        <a:t> 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</a:p>
                    <a:p>
                      <a:r>
                        <a:rPr lang="en-US" altLang="zh-CN" dirty="0" smtClean="0"/>
                        <a:t>The Census Bureau Risk</a:t>
                      </a:r>
                    </a:p>
                    <a:p>
                      <a:r>
                        <a:rPr lang="en-US" altLang="zh-CN" dirty="0" smtClean="0"/>
                        <a:t>Management Framework (RMF),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Architecture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Table 4. goal comparison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9378"/>
              </p:ext>
            </p:extLst>
          </p:nvPr>
        </p:nvGraphicFramePr>
        <p:xfrm>
          <a:off x="467544" y="2348880"/>
          <a:ext cx="7776864" cy="26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Coverage Measurement was not a major focus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while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quality is .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primary goal of the 2020 Census is to collect complete, accurate, and quality Census 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en-US" altLang="zh-CN" sz="6000" dirty="0" smtClean="0"/>
              <a:t>Thank you.</a:t>
            </a:r>
          </a:p>
          <a:p>
            <a:pPr marL="0" indent="0" algn="ctr">
              <a:buNone/>
            </a:pPr>
            <a:r>
              <a:rPr lang="en-US" altLang="zh-CN" sz="6000" dirty="0" smtClean="0"/>
              <a:t>Any 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86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IT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en-US" altLang="zh-CN" sz="2200" dirty="0"/>
              <a:t>IT infrastructure </a:t>
            </a:r>
            <a:r>
              <a:rPr lang="en-US" altLang="zh-CN" sz="2200" dirty="0" smtClean="0"/>
              <a:t>is a </a:t>
            </a:r>
            <a:r>
              <a:rPr lang="en-US" altLang="zh-CN" sz="2200" dirty="0"/>
              <a:t>combination of tools and methods such as hardware and software to help to develop, deliver and test IT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 Service Oriented Architecture (SOA</a:t>
            </a:r>
            <a:r>
              <a:rPr lang="en-US" altLang="zh-CN" sz="2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Aim to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Decrease </a:t>
            </a:r>
            <a:r>
              <a:rPr lang="en-US" altLang="zh-CN" sz="1800" dirty="0"/>
              <a:t>architecture complexity and increases the application integration more </a:t>
            </a:r>
            <a:r>
              <a:rPr lang="en-US" altLang="zh-CN" sz="1800" dirty="0" smtClean="0"/>
              <a:t>efficiently.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Provide </a:t>
            </a:r>
            <a:r>
              <a:rPr lang="en-US" altLang="zh-CN" sz="1800" dirty="0"/>
              <a:t>the data and application APIs to systems, which are accessible throughout the enterprise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Deliver </a:t>
            </a:r>
            <a:r>
              <a:rPr lang="en-US" altLang="zh-CN" sz="1800" dirty="0"/>
              <a:t>applications faster with lower system integration costs</a:t>
            </a:r>
            <a:r>
              <a:rPr lang="en-US" altLang="zh-CN" sz="1800" dirty="0" smtClean="0"/>
              <a:t>.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1800" dirty="0"/>
              <a:t>Provide support for application services reuse and enable business functions to operate more efficiently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62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Enterprise </a:t>
            </a:r>
            <a:r>
              <a:rPr lang="en-US" altLang="zh-CN" sz="2400" b="1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200" dirty="0"/>
              <a:t>Figure 1.Key Strategic Steps for Consideration to Enterprise Cloud</a:t>
            </a:r>
            <a:endParaRPr lang="zh-CN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7756"/>
            <a:ext cx="6624736" cy="342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suitability assessment </a:t>
            </a:r>
            <a:r>
              <a:rPr lang="en-US" altLang="zh-CN" sz="1900" dirty="0"/>
              <a:t>on technology/architecture to determine readiness or potential </a:t>
            </a:r>
            <a:r>
              <a:rPr lang="en-US" altLang="zh-CN" sz="1900" dirty="0" smtClean="0"/>
              <a:t>for a </a:t>
            </a:r>
            <a:r>
              <a:rPr lang="en-US" altLang="zh-CN" sz="1900" dirty="0"/>
              <a:t>cloud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a Total Cost of Ownership (TCO) </a:t>
            </a:r>
            <a:r>
              <a:rPr lang="en-US" altLang="zh-CN" sz="1900" dirty="0"/>
              <a:t>including an </a:t>
            </a:r>
            <a:r>
              <a:rPr lang="en-US" altLang="zh-CN" sz="1900" dirty="0" err="1"/>
              <a:t>AoA</a:t>
            </a:r>
            <a:r>
              <a:rPr lang="en-US" altLang="zh-CN" sz="1900" dirty="0"/>
              <a:t> to see if a commercial managed service provider (MSP) or COTS/</a:t>
            </a:r>
            <a:r>
              <a:rPr lang="en-US" altLang="zh-CN" sz="1900" dirty="0" err="1"/>
              <a:t>Saas</a:t>
            </a:r>
            <a:r>
              <a:rPr lang="en-US" altLang="zh-CN" sz="1900" dirty="0"/>
              <a:t> is more appropriate to deliver the capability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Determine </a:t>
            </a:r>
            <a:r>
              <a:rPr lang="en-US" altLang="zh-CN" sz="1900" b="1" dirty="0"/>
              <a:t>appropriate on-ramp and off-ramp</a:t>
            </a:r>
            <a:r>
              <a:rPr lang="en-US" altLang="zh-CN" sz="1900" dirty="0"/>
              <a:t>, either in a tech refresh, or a move to a </a:t>
            </a:r>
            <a:r>
              <a:rPr lang="en-US" altLang="zh-CN" sz="1900" dirty="0" smtClean="0"/>
              <a:t>different cloud </a:t>
            </a:r>
            <a:r>
              <a:rPr lang="en-US" altLang="zh-CN" sz="1900" dirty="0"/>
              <a:t>service provider (CSP), while considering alignment with other technologies that </a:t>
            </a:r>
            <a:r>
              <a:rPr lang="en-US" altLang="zh-CN" sz="1900" dirty="0" smtClean="0"/>
              <a:t>have dependencies </a:t>
            </a:r>
            <a:r>
              <a:rPr lang="en-US" altLang="zh-CN" sz="1900" dirty="0"/>
              <a:t>or a specific application is dependent </a:t>
            </a:r>
            <a:r>
              <a:rPr lang="en-US" altLang="zh-CN" sz="1900" dirty="0" smtClean="0"/>
              <a:t>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Ensure </a:t>
            </a:r>
            <a:r>
              <a:rPr lang="en-US" altLang="zh-CN" sz="1900" b="1" dirty="0"/>
              <a:t>appropriate security and privacy controls </a:t>
            </a:r>
            <a:r>
              <a:rPr lang="en-US" altLang="zh-CN" sz="1900" dirty="0"/>
              <a:t>including records retention can be achieved </a:t>
            </a:r>
            <a:r>
              <a:rPr lang="en-US" altLang="zh-CN" sz="1900" dirty="0" smtClean="0"/>
              <a:t>with the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/>
              <a:t>Ensure cost accounting and transparency </a:t>
            </a:r>
            <a:r>
              <a:rPr lang="en-US" altLang="zh-CN" sz="1900" dirty="0"/>
              <a:t>can be achieved with the solution. Consider what </a:t>
            </a:r>
            <a:r>
              <a:rPr lang="en-US" altLang="zh-CN" sz="1900" dirty="0" smtClean="0"/>
              <a:t>to purchase</a:t>
            </a:r>
            <a:r>
              <a:rPr lang="en-US" altLang="zh-CN" sz="1900" dirty="0"/>
              <a:t>, how to monitor and control costs, and ensure appropriate levels of service(s) are provided for payments made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Develop </a:t>
            </a:r>
            <a:r>
              <a:rPr lang="en-US" altLang="zh-CN" sz="1900" b="1" dirty="0"/>
              <a:t>transition plan </a:t>
            </a:r>
            <a:r>
              <a:rPr lang="en-US" altLang="zh-CN" sz="1900" dirty="0"/>
              <a:t>and schedule to include a WBS that aligns resources to the </a:t>
            </a:r>
            <a:r>
              <a:rPr lang="en-US" altLang="zh-CN" sz="1900" dirty="0" smtClean="0"/>
              <a:t>various activities.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Maximize </a:t>
            </a:r>
            <a:r>
              <a:rPr lang="en-US" altLang="zh-CN" sz="1900" b="1" dirty="0"/>
              <a:t>and leverage automation opportunities- </a:t>
            </a:r>
            <a:r>
              <a:rPr lang="en-US" altLang="zh-CN" sz="1900" dirty="0"/>
              <a:t>It is important to recognize possible areas </a:t>
            </a:r>
            <a:r>
              <a:rPr lang="en-US" altLang="zh-CN" sz="1900" dirty="0" smtClean="0"/>
              <a:t>and opportunities </a:t>
            </a:r>
            <a:r>
              <a:rPr lang="en-US" altLang="zh-CN" sz="1900" dirty="0"/>
              <a:t>to automate and optimize technical and business operations.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Program-Enterprise-System </a:t>
            </a:r>
            <a:r>
              <a:rPr lang="en-US" altLang="zh-CN" dirty="0" smtClean="0"/>
              <a:t>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four categories of </a:t>
            </a:r>
            <a:r>
              <a:rPr lang="en-US" altLang="zh-CN" sz="2200" dirty="0" smtClean="0"/>
              <a:t>quality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Business/Program </a:t>
            </a:r>
            <a:r>
              <a:rPr lang="en-US" altLang="zh-CN" sz="2200" dirty="0"/>
              <a:t>quality - Ensures governance processes, timelines, and milestones </a:t>
            </a:r>
            <a:r>
              <a:rPr lang="en-US" altLang="zh-CN" sz="2200" dirty="0" smtClean="0"/>
              <a:t>are realistic.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Enterprise </a:t>
            </a:r>
            <a:r>
              <a:rPr lang="en-US" altLang="zh-CN" sz="2200" dirty="0"/>
              <a:t>quality - Ensures enterprise level services, integrations, and tools operate as </a:t>
            </a:r>
            <a:r>
              <a:rPr lang="en-US" altLang="zh-CN" sz="2200" dirty="0" smtClean="0"/>
              <a:t>designed and intended.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Data </a:t>
            </a:r>
            <a:r>
              <a:rPr lang="en-US" altLang="zh-CN" sz="2200" dirty="0"/>
              <a:t>Quality- ensures the overall Census Count is accurate. 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System </a:t>
            </a:r>
            <a:r>
              <a:rPr lang="en-US" altLang="zh-CN" sz="2200" dirty="0"/>
              <a:t>Quality - ensures higher-quality data capture via entry by human or machine (e.g. scanning solution), or via interfacing with other internal and external systems.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92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12776"/>
            <a:ext cx="7778824" cy="44644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83523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smtClean="0"/>
              <a:t>Figure 2.Quality </a:t>
            </a:r>
            <a:r>
              <a:rPr lang="en-US" altLang="zh-CN" sz="2200" dirty="0"/>
              <a:t>Aspects vs. Expanding Capabilities and Solutions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5923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smtClean="0"/>
              <a:t>Figure 2.Quality </a:t>
            </a:r>
            <a:r>
              <a:rPr lang="en-US" altLang="zh-CN" sz="2200" dirty="0"/>
              <a:t>Aspects vs. Expanding Capabilities and Solutions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39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Scalability &amp; </a:t>
            </a:r>
            <a:r>
              <a:rPr lang="en-US" altLang="zh-CN" sz="2200" dirty="0" smtClean="0"/>
              <a:t>Performance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Scalability refers to the ability of a system, network, or process to adapt and handle change in workload capacity and process demands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scale-up </a:t>
            </a:r>
            <a:r>
              <a:rPr lang="en-US" altLang="zh-CN" sz="1800" dirty="0"/>
              <a:t>initiative is underway led by a three stage model, the conceptual, analysis, and implement/test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conceptualize stage starts the process by producing several artifacts. They are the demand models, and the Non-functional requirements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analysis stage realizes the overall solution, system, data flow, and </a:t>
            </a:r>
            <a:r>
              <a:rPr lang="en-US" altLang="zh-CN" sz="1800" dirty="0" smtClean="0"/>
              <a:t>interfaces.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Implement/test focuses on execution and testing of the analyzed models, using optimization, partitioning, replication, </a:t>
            </a:r>
            <a:r>
              <a:rPr lang="en-US" altLang="zh-CN" sz="1800" dirty="0" smtClean="0"/>
              <a:t>design, patterns</a:t>
            </a:r>
            <a:r>
              <a:rPr lang="en-US" altLang="zh-CN" sz="1800" dirty="0"/>
              <a:t>, scaling and continuous testing </a:t>
            </a:r>
            <a:r>
              <a:rPr lang="en-US" altLang="zh-CN" sz="1800" dirty="0" smtClean="0"/>
              <a:t>techniques.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Standards(7)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8208912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3.2020 Scale-Up Three Stage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1034</TotalTime>
  <Words>1033</Words>
  <Application>Microsoft Office PowerPoint</Application>
  <PresentationFormat>全屏显示(4:3)</PresentationFormat>
  <Paragraphs>216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2020 Census Enterprise Architecture and Infrastructure Transition Plan (CEAITP): Technical Architecture View </vt:lpstr>
      <vt:lpstr>1. Standards 2. Current Architecture VS Target Architecture </vt:lpstr>
      <vt:lpstr>Standards(1)</vt:lpstr>
      <vt:lpstr>Standards(2)</vt:lpstr>
      <vt:lpstr>Standards(3)</vt:lpstr>
      <vt:lpstr>Standards(4)</vt:lpstr>
      <vt:lpstr>Standards(5)</vt:lpstr>
      <vt:lpstr>Standards(6)</vt:lpstr>
      <vt:lpstr>Standards(7)</vt:lpstr>
      <vt:lpstr>Standards(8)</vt:lpstr>
      <vt:lpstr>Standards(9)</vt:lpstr>
      <vt:lpstr>Transition Approach(1)</vt:lpstr>
      <vt:lpstr>Transition Approach(2)</vt:lpstr>
      <vt:lpstr>Transition Approach(3)</vt:lpstr>
      <vt:lpstr>Transition Approach(4)</vt:lpstr>
      <vt:lpstr>Transition Approach(5)</vt:lpstr>
      <vt:lpstr>Transition Approach(6)</vt:lpstr>
      <vt:lpstr> Current Architecture  VS Target Architecture(1) </vt:lpstr>
      <vt:lpstr>Current Architecture  VS Target Architecture(2)</vt:lpstr>
      <vt:lpstr>Current Architecture  VS Target Architecture(3)</vt:lpstr>
      <vt:lpstr>Current Architecture  VS Target Architecture(4)</vt:lpstr>
      <vt:lpstr>Current Architecture  VS Target Architecture(5)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Wangjunxiang</dc:creator>
  <cp:lastModifiedBy>Wangjunxiang</cp:lastModifiedBy>
  <cp:revision>190</cp:revision>
  <dcterms:created xsi:type="dcterms:W3CDTF">2017-04-07T00:48:50Z</dcterms:created>
  <dcterms:modified xsi:type="dcterms:W3CDTF">2017-04-25T00:15:53Z</dcterms:modified>
</cp:coreProperties>
</file>