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3" r:id="rId8"/>
    <p:sldId id="264" r:id="rId9"/>
    <p:sldId id="266" r:id="rId10"/>
    <p:sldId id="268" r:id="rId11"/>
    <p:sldId id="269" r:id="rId12"/>
    <p:sldId id="272" r:id="rId13"/>
    <p:sldId id="273" r:id="rId14"/>
    <p:sldId id="276" r:id="rId15"/>
    <p:sldId id="277" r:id="rId16"/>
    <p:sldId id="278" r:id="rId17"/>
    <p:sldId id="279" r:id="rId18"/>
    <p:sldId id="280" r:id="rId19"/>
    <p:sldId id="281" r:id="rId20"/>
    <p:sldId id="282" r:id="rId21"/>
    <p:sldId id="28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F34F6-7A98-4FD7-9811-426591C8B8B8}" type="datetimeFigureOut">
              <a:rPr lang="en-US" smtClean="0"/>
              <a:t>4/28/2017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2DE2A-2F6E-4B15-9A17-50882F4DAF96}" type="slidenum">
              <a:rPr lang="en-US" smtClean="0"/>
              <a:t>‹#›</a:t>
            </a:fld>
            <a:endParaRPr lang="en-US"/>
          </a:p>
        </p:txBody>
      </p:sp>
    </p:spTree>
    <p:extLst>
      <p:ext uri="{BB962C8B-B14F-4D97-AF65-F5344CB8AC3E}">
        <p14:creationId xmlns:p14="http://schemas.microsoft.com/office/powerpoint/2010/main" val="354583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expected that some nonresponding housing units will be enumerated in the 2020 census by using administrative records. </a:t>
            </a:r>
          </a:p>
          <a:p>
            <a:pPr marL="0" indent="0">
              <a:buNone/>
            </a:pPr>
            <a:endParaRPr lang="en-US" dirty="0"/>
          </a:p>
          <a:p>
            <a:pPr marL="0" indent="0">
              <a:buNone/>
            </a:pPr>
            <a:endParaRPr lang="en-US" dirty="0"/>
          </a:p>
          <a:p>
            <a:pPr marL="0" indent="0">
              <a:buNone/>
            </a:pPr>
            <a:r>
              <a:rPr lang="en-US" dirty="0"/>
              <a:t>The 2020 Census will enumerate many Group Quarters (GQs) through reference to administrative-type, third-party data. </a:t>
            </a:r>
          </a:p>
          <a:p>
            <a:pPr marL="0" indent="0">
              <a:buNone/>
            </a:pPr>
            <a:r>
              <a:rPr lang="en-US" dirty="0"/>
              <a:t>By using data the public has already provided to the government and data available from commercial sources, the Census Bureau can realize savings to focus additional visits in areas that have been traditionally hard to enumerate.</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6</a:t>
            </a:fld>
            <a:endParaRPr lang="en-US"/>
          </a:p>
        </p:txBody>
      </p:sp>
    </p:spTree>
    <p:extLst>
      <p:ext uri="{BB962C8B-B14F-4D97-AF65-F5344CB8AC3E}">
        <p14:creationId xmlns:p14="http://schemas.microsoft.com/office/powerpoint/2010/main" val="250038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Program overview</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Figure 2-1 provides a high-level overview of how the 2020 Census will be conducted. This design reflects a flexible approach that takes advantage of new technologies and data sources while minimizing risk.</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8</a:t>
            </a:fld>
            <a:endParaRPr lang="en-US"/>
          </a:p>
        </p:txBody>
      </p:sp>
    </p:spTree>
    <p:extLst>
      <p:ext uri="{BB962C8B-B14F-4D97-AF65-F5344CB8AC3E}">
        <p14:creationId xmlns:p14="http://schemas.microsoft.com/office/powerpoint/2010/main" val="410506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capabilities of the 2020 Census Solution Architecture align with the 34 Census business operations. </a:t>
            </a:r>
          </a:p>
          <a:p>
            <a:r>
              <a:rPr lang="en-US" dirty="0"/>
              <a:t>The Census Bureau and the Decennial Program will conduct various tests that drive the incremental transition of the solution architecture.</a:t>
            </a:r>
          </a:p>
          <a:p>
            <a:r>
              <a:rPr lang="en-US" dirty="0"/>
              <a:t> These tests and Censuses serve as effective tools in verifying the capabilities of each solution, while facilitating the design progression of the infrastructure to support the 2020 Census scalability requirements.</a:t>
            </a:r>
          </a:p>
          <a:p>
            <a:r>
              <a:rPr lang="en-US" dirty="0"/>
              <a:t> The specific capability requirements and Business Process Model (BPM) diagrams for each Test as well as their business requirements can be found in the requirements repositories, and are managed by the Decennial Architecture Requirements Team (DART).</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10</a:t>
            </a:fld>
            <a:endParaRPr lang="en-US"/>
          </a:p>
        </p:txBody>
      </p:sp>
    </p:spTree>
    <p:extLst>
      <p:ext uri="{BB962C8B-B14F-4D97-AF65-F5344CB8AC3E}">
        <p14:creationId xmlns:p14="http://schemas.microsoft.com/office/powerpoint/2010/main" val="259807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Ongoing MAF Coverage Study to validate In-Office procedures, measure coverage, and improve In-Field data collection methodologies </a:t>
            </a:r>
          </a:p>
          <a:p>
            <a:r>
              <a:rPr lang="en-US" dirty="0"/>
              <a:t>Use of reengineered field management structure and approach to managing fieldwork, including new field office structure and new staff positions</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11</a:t>
            </a:fld>
            <a:endParaRPr lang="en-US"/>
          </a:p>
        </p:txBody>
      </p:sp>
    </p:spTree>
    <p:extLst>
      <p:ext uri="{BB962C8B-B14F-4D97-AF65-F5344CB8AC3E}">
        <p14:creationId xmlns:p14="http://schemas.microsoft.com/office/powerpoint/2010/main" val="316364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architecture relies on the phased approach tests driven by a comprehensive list of the 2020 Census Architecture business requirements. </a:t>
            </a:r>
          </a:p>
          <a:p>
            <a:r>
              <a:rPr lang="en-US" dirty="0"/>
              <a:t>Each test re-uses the existing solution and technologies to the extent possible, introduces new enhancements of existing capabilities and/or replaces older legacy systems with new solution initiatives. </a:t>
            </a:r>
          </a:p>
          <a:p>
            <a:r>
              <a:rPr lang="en-US" dirty="0"/>
              <a:t>The general goals and objectives of each test are to support, evaluate, and modernize the existing solutions.</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12</a:t>
            </a:fld>
            <a:endParaRPr lang="en-US"/>
          </a:p>
        </p:txBody>
      </p:sp>
    </p:spTree>
    <p:extLst>
      <p:ext uri="{BB962C8B-B14F-4D97-AF65-F5344CB8AC3E}">
        <p14:creationId xmlns:p14="http://schemas.microsoft.com/office/powerpoint/2010/main" val="2461759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 that was primarily being informed by the 2015 NCT was the Content Forms and Design (CFD) and the contact strategy which is currently developed in Internet Self-Response (ISR), but executed through Forms Printing and Distribution (FPD). </a:t>
            </a:r>
          </a:p>
          <a:p>
            <a:r>
              <a:rPr lang="en-US" dirty="0"/>
              <a:t>The other operations that participated in this test were implemented to support this test, but were not the focus of the test in terms of answering the design questions.</a:t>
            </a:r>
          </a:p>
          <a:p>
            <a:r>
              <a:rPr lang="en-US" dirty="0"/>
              <a:t>The 2015 NCT includes multiple operational areas that collectively provide the anticipated capabilities that map to the end-to-end survey lifecycle and are grouped into five categories: support, frame development, response data collection, disseminate data, and test, evaluation, and other censuses.</a:t>
            </a:r>
          </a:p>
          <a:p>
            <a:endParaRPr lang="en-US" dirty="0"/>
          </a:p>
          <a:p>
            <a:r>
              <a:rPr lang="en-US" b="1" dirty="0"/>
              <a:t>The Frame development segment</a:t>
            </a:r>
            <a:r>
              <a:rPr lang="en-US" dirty="0"/>
              <a:t> entails activities within the geographic programs, LUCA, and Re-Engineered Address Canvassing. These activities support the task of developing administrative records frame, geographic delineations, and address canvassing</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13</a:t>
            </a:fld>
            <a:endParaRPr lang="en-US"/>
          </a:p>
        </p:txBody>
      </p:sp>
    </p:spTree>
    <p:extLst>
      <p:ext uri="{BB962C8B-B14F-4D97-AF65-F5344CB8AC3E}">
        <p14:creationId xmlns:p14="http://schemas.microsoft.com/office/powerpoint/2010/main" val="25101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The 2020 Census Business Architecture</a:t>
            </a:r>
            <a:r>
              <a:rPr lang="en-US" dirty="0"/>
              <a:t> describes the functional business process, the relationship, and the geography aspects of the business environment. </a:t>
            </a:r>
          </a:p>
          <a:p>
            <a:pPr marL="0" indent="0">
              <a:buNone/>
            </a:pPr>
            <a:r>
              <a:rPr lang="en-US" dirty="0"/>
              <a:t>It is decomposed into multiple operational areas that collectively provide the anticipated capabilities that meet the end-to-end survey lifecycle phase and is grouped into five categories: </a:t>
            </a:r>
          </a:p>
          <a:p>
            <a:pPr marL="0" indent="0">
              <a:buNone/>
            </a:pPr>
            <a:r>
              <a:rPr lang="en-US" dirty="0"/>
              <a:t>support, frame development, response data collection, disseminate data, and test, evaluation, and other censuses.</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15</a:t>
            </a:fld>
            <a:endParaRPr lang="en-US"/>
          </a:p>
        </p:txBody>
      </p:sp>
    </p:spTree>
    <p:extLst>
      <p:ext uri="{BB962C8B-B14F-4D97-AF65-F5344CB8AC3E}">
        <p14:creationId xmlns:p14="http://schemas.microsoft.com/office/powerpoint/2010/main" val="323718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36CF91-F482-44AE-9F0F-48F24C0FA1E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327902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6CF91-F482-44AE-9F0F-48F24C0FA1E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203980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6CF91-F482-44AE-9F0F-48F24C0FA1E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4645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6CF91-F482-44AE-9F0F-48F24C0FA1E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343512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6CF91-F482-44AE-9F0F-48F24C0FA1E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425951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36CF91-F482-44AE-9F0F-48F24C0FA1E8}"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388722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36CF91-F482-44AE-9F0F-48F24C0FA1E8}"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83624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36CF91-F482-44AE-9F0F-48F24C0FA1E8}"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212508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6CF91-F482-44AE-9F0F-48F24C0FA1E8}"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25675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36CF91-F482-44AE-9F0F-48F24C0FA1E8}"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186635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36CF91-F482-44AE-9F0F-48F24C0FA1E8}"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40342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6CF91-F482-44AE-9F0F-48F24C0FA1E8}" type="datetimeFigureOut">
              <a:rPr lang="en-US" smtClean="0"/>
              <a:t>4/28/2017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B2F71-1E08-45D3-9061-EC19767FB1C4}" type="slidenum">
              <a:rPr lang="en-US" smtClean="0"/>
              <a:t>‹#›</a:t>
            </a:fld>
            <a:endParaRPr lang="en-US"/>
          </a:p>
        </p:txBody>
      </p:sp>
    </p:spTree>
    <p:extLst>
      <p:ext uri="{BB962C8B-B14F-4D97-AF65-F5344CB8AC3E}">
        <p14:creationId xmlns:p14="http://schemas.microsoft.com/office/powerpoint/2010/main" val="112465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2020 Census Business Architecture View</a:t>
            </a:r>
          </a:p>
        </p:txBody>
      </p:sp>
      <p:sp>
        <p:nvSpPr>
          <p:cNvPr id="3" name="Content Placeholder 2"/>
          <p:cNvSpPr>
            <a:spLocks noGrp="1"/>
          </p:cNvSpPr>
          <p:nvPr>
            <p:ph idx="1"/>
          </p:nvPr>
        </p:nvSpPr>
        <p:spPr/>
        <p:txBody>
          <a:bodyPr/>
          <a:lstStyle/>
          <a:p>
            <a:pPr marL="0" indent="0">
              <a:buNone/>
            </a:pPr>
            <a:r>
              <a:rPr lang="en-US" dirty="0"/>
              <a:t>George Mason University</a:t>
            </a:r>
          </a:p>
          <a:p>
            <a:pPr marL="0" indent="0">
              <a:buNone/>
            </a:pPr>
            <a:r>
              <a:rPr lang="en-US" dirty="0"/>
              <a:t>Course: Spring 2017 Enterprise Architecture</a:t>
            </a:r>
          </a:p>
          <a:p>
            <a:pPr marL="0" indent="0">
              <a:buNone/>
            </a:pPr>
            <a:r>
              <a:rPr lang="en-US" dirty="0"/>
              <a:t>Professor: Barry M. Barlow</a:t>
            </a:r>
          </a:p>
          <a:p>
            <a:pPr marL="0" indent="0">
              <a:buNone/>
            </a:pPr>
            <a:r>
              <a:rPr lang="en-US" dirty="0"/>
              <a:t>Date: 2017/05/01</a:t>
            </a:r>
          </a:p>
          <a:p>
            <a:pPr marL="0" indent="0">
              <a:buNone/>
            </a:pPr>
            <a:r>
              <a:rPr lang="en-US" dirty="0"/>
              <a:t>Presenter: Linus W. Freeman III</a:t>
            </a:r>
          </a:p>
          <a:p>
            <a:pPr marL="0" indent="0">
              <a:buNone/>
            </a:pPr>
            <a:r>
              <a:rPr lang="en-US" b="1" dirty="0">
                <a:ln w="22225">
                  <a:solidFill>
                    <a:schemeClr val="accent2"/>
                  </a:solidFill>
                  <a:prstDash val="solid"/>
                </a:ln>
                <a:solidFill>
                  <a:schemeClr val="accent2">
                    <a:lumMod val="40000"/>
                    <a:lumOff val="60000"/>
                  </a:schemeClr>
                </a:solidFill>
              </a:rPr>
              <a:t>2020 Census Enterprise Architecture and Infrastructure Transition Plan (CEAITP): </a:t>
            </a:r>
            <a:r>
              <a:rPr lang="en-US" dirty="0">
                <a:ln w="0"/>
                <a:solidFill>
                  <a:schemeClr val="accent1"/>
                </a:solidFill>
                <a:effectLst>
                  <a:outerShdw blurRad="38100" dist="25400" dir="5400000" algn="ctr" rotWithShape="0">
                    <a:srgbClr val="6E747A">
                      <a:alpha val="43000"/>
                    </a:srgbClr>
                  </a:outerShdw>
                </a:effectLst>
              </a:rPr>
              <a:t>Business Architecture View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3937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49087" y="0"/>
            <a:ext cx="11340548" cy="6738729"/>
          </a:xfrm>
          <a:prstGeom prst="rect">
            <a:avLst/>
          </a:prstGeom>
        </p:spPr>
      </p:pic>
    </p:spTree>
    <p:extLst>
      <p:ext uri="{BB962C8B-B14F-4D97-AF65-F5344CB8AC3E}">
        <p14:creationId xmlns:p14="http://schemas.microsoft.com/office/powerpoint/2010/main" val="2761880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0" indent="-228600">
              <a:spcBef>
                <a:spcPts val="1000"/>
              </a:spcBef>
            </a:pPr>
            <a:r>
              <a:rPr lang="en-US" sz="3200" b="1" dirty="0">
                <a:solidFill>
                  <a:prstClr val="black"/>
                </a:solidFill>
                <a:latin typeface="Calibri" panose="020F0502020204030204"/>
                <a:ea typeface="+mn-ea"/>
                <a:cs typeface="+mn-cs"/>
              </a:rPr>
              <a:t>Address Canvassing Key Innovation (**Touchpoint**)</a:t>
            </a:r>
            <a:r>
              <a:rPr lang="en-US" sz="3200" dirty="0">
                <a:solidFill>
                  <a:prstClr val="black"/>
                </a:solidFill>
                <a:latin typeface="Calibri" panose="020F0502020204030204"/>
                <a:ea typeface="+mn-ea"/>
                <a:cs typeface="+mn-cs"/>
              </a:rPr>
              <a:t> </a:t>
            </a:r>
            <a:br>
              <a:rPr lang="en-US" sz="2600" dirty="0">
                <a:solidFill>
                  <a:prstClr val="black"/>
                </a:solidFill>
                <a:latin typeface="Calibri" panose="020F0502020204030204"/>
                <a:ea typeface="+mn-ea"/>
                <a:cs typeface="+mn-cs"/>
              </a:rPr>
            </a:br>
            <a:endParaRPr lang="en-US" dirty="0"/>
          </a:p>
        </p:txBody>
      </p:sp>
      <p:sp>
        <p:nvSpPr>
          <p:cNvPr id="3" name="Content Placeholder 2"/>
          <p:cNvSpPr>
            <a:spLocks noGrp="1"/>
          </p:cNvSpPr>
          <p:nvPr>
            <p:ph idx="1"/>
          </p:nvPr>
        </p:nvSpPr>
        <p:spPr/>
        <p:txBody>
          <a:bodyPr>
            <a:normAutofit/>
          </a:bodyPr>
          <a:lstStyle/>
          <a:p>
            <a:r>
              <a:rPr lang="en-US" dirty="0"/>
              <a:t>Use of a combination of In-Office and In-Field methods to achieve a 100 percent address canvassing (target of 25 percent of addresses going to In-Field) </a:t>
            </a:r>
          </a:p>
          <a:p>
            <a:r>
              <a:rPr lang="en-US" dirty="0"/>
              <a:t>Use of automation and data (imagery, administrative records, and third-party data) for In-Office Address Canvassing </a:t>
            </a:r>
          </a:p>
        </p:txBody>
      </p:sp>
    </p:spTree>
    <p:extLst>
      <p:ext uri="{BB962C8B-B14F-4D97-AF65-F5344CB8AC3E}">
        <p14:creationId xmlns:p14="http://schemas.microsoft.com/office/powerpoint/2010/main" val="321789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Business Architecture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The information flows among the primary business operations for the 2015 NCT are highlighted in the Figure 4-1. </a:t>
            </a:r>
          </a:p>
          <a:p>
            <a:pPr marL="0" indent="0">
              <a:buNone/>
            </a:pPr>
            <a:r>
              <a:rPr lang="en-US" dirty="0"/>
              <a:t>Major interactions and flows are shown via the arrows in the diagram and the key external interfaces are depicted via labeled icons.</a:t>
            </a:r>
          </a:p>
          <a:p>
            <a:pPr marL="0" indent="0">
              <a:buNone/>
            </a:pPr>
            <a:endParaRPr lang="en-US" dirty="0"/>
          </a:p>
        </p:txBody>
      </p:sp>
    </p:spTree>
    <p:extLst>
      <p:ext uri="{BB962C8B-B14F-4D97-AF65-F5344CB8AC3E}">
        <p14:creationId xmlns:p14="http://schemas.microsoft.com/office/powerpoint/2010/main" val="23593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18051" y="387626"/>
            <a:ext cx="11171583" cy="6152322"/>
          </a:xfrm>
          <a:prstGeom prst="rect">
            <a:avLst/>
          </a:prstGeom>
        </p:spPr>
      </p:pic>
    </p:spTree>
    <p:extLst>
      <p:ext uri="{BB962C8B-B14F-4D97-AF65-F5344CB8AC3E}">
        <p14:creationId xmlns:p14="http://schemas.microsoft.com/office/powerpoint/2010/main" val="211418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Business Architecture</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Figure 5-3 on the next slide shows how the operations are divided into the business architecture categories.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93117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12843" y="194553"/>
            <a:ext cx="10778246" cy="6449438"/>
          </a:xfrm>
          <a:prstGeom prst="rect">
            <a:avLst/>
          </a:prstGeom>
        </p:spPr>
      </p:pic>
    </p:spTree>
    <p:extLst>
      <p:ext uri="{BB962C8B-B14F-4D97-AF65-F5344CB8AC3E}">
        <p14:creationId xmlns:p14="http://schemas.microsoft.com/office/powerpoint/2010/main" val="1373367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Touchpoints for Address Canvassing</a:t>
            </a:r>
            <a:br>
              <a:rPr lang="en-US" b="1" dirty="0"/>
            </a:br>
            <a:endParaRPr lang="en-US" dirty="0"/>
          </a:p>
        </p:txBody>
      </p:sp>
      <p:sp>
        <p:nvSpPr>
          <p:cNvPr id="3" name="Content Placeholder 2"/>
          <p:cNvSpPr>
            <a:spLocks noGrp="1"/>
          </p:cNvSpPr>
          <p:nvPr>
            <p:ph idx="1"/>
          </p:nvPr>
        </p:nvSpPr>
        <p:spPr/>
        <p:txBody>
          <a:bodyPr/>
          <a:lstStyle/>
          <a:p>
            <a:pPr marL="514350" lvl="0" indent="-514350">
              <a:buFont typeface="+mj-lt"/>
              <a:buAutoNum type="arabicParenR"/>
            </a:pPr>
            <a:r>
              <a:rPr lang="en-US" b="1" dirty="0"/>
              <a:t>In-Office Address Canvassing</a:t>
            </a:r>
            <a:r>
              <a:rPr lang="en-US" dirty="0"/>
              <a:t>: 75 percent of all address canvassing will be “In-Office” using third party sources and administrative records along with Geographic systems.</a:t>
            </a:r>
          </a:p>
          <a:p>
            <a:pPr marL="514350" indent="-514350">
              <a:buFont typeface="+mj-lt"/>
              <a:buAutoNum type="arabicParenR"/>
            </a:pPr>
            <a:endParaRPr lang="en-US" dirty="0"/>
          </a:p>
          <a:p>
            <a:pPr marL="514350" lvl="0" indent="-514350">
              <a:buFont typeface="+mj-lt"/>
              <a:buAutoNum type="arabicParenR"/>
            </a:pPr>
            <a:r>
              <a:rPr lang="en-US" b="1" dirty="0"/>
              <a:t>In-Field Address Canvassing</a:t>
            </a:r>
            <a:r>
              <a:rPr lang="en-US" dirty="0"/>
              <a:t>: Only 25 percent of remaining address canvassing will be “In-Field” resulting in large cost savings.</a:t>
            </a:r>
          </a:p>
          <a:p>
            <a:pPr marL="0" indent="0">
              <a:buNone/>
            </a:pPr>
            <a:endParaRPr lang="en-US" b="1" dirty="0"/>
          </a:p>
          <a:p>
            <a:pPr marL="0" indent="0">
              <a:buNone/>
            </a:pPr>
            <a:r>
              <a:rPr lang="en-US" b="1" dirty="0"/>
              <a:t>The next slide is the Level-0 Activity Model for the overall Address Canvasing workflow:</a:t>
            </a:r>
          </a:p>
          <a:p>
            <a:pPr marL="0" indent="0">
              <a:buNone/>
            </a:pPr>
            <a:endParaRPr lang="en-US" dirty="0"/>
          </a:p>
        </p:txBody>
      </p:sp>
    </p:spTree>
    <p:extLst>
      <p:ext uri="{BB962C8B-B14F-4D97-AF65-F5344CB8AC3E}">
        <p14:creationId xmlns:p14="http://schemas.microsoft.com/office/powerpoint/2010/main" val="268923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9451" y="228600"/>
            <a:ext cx="11996531" cy="6430617"/>
          </a:xfrm>
          <a:prstGeom prst="rect">
            <a:avLst/>
          </a:prstGeom>
        </p:spPr>
      </p:pic>
    </p:spTree>
    <p:extLst>
      <p:ext uri="{BB962C8B-B14F-4D97-AF65-F5344CB8AC3E}">
        <p14:creationId xmlns:p14="http://schemas.microsoft.com/office/powerpoint/2010/main" val="267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Touchpoints for Address Canvassing #2</a:t>
            </a:r>
            <a:endParaRPr lang="en-US" dirty="0"/>
          </a:p>
        </p:txBody>
      </p:sp>
      <p:sp>
        <p:nvSpPr>
          <p:cNvPr id="3" name="Content Placeholder 2"/>
          <p:cNvSpPr>
            <a:spLocks noGrp="1"/>
          </p:cNvSpPr>
          <p:nvPr>
            <p:ph idx="1"/>
          </p:nvPr>
        </p:nvSpPr>
        <p:spPr/>
        <p:txBody>
          <a:bodyPr/>
          <a:lstStyle/>
          <a:p>
            <a:pPr marL="0" indent="0">
              <a:buNone/>
            </a:pPr>
            <a:r>
              <a:rPr lang="en-US" dirty="0"/>
              <a:t>Next is the Level-1 Sub-Activity Model for [In-Office] Address Canvasing workflow</a:t>
            </a:r>
          </a:p>
        </p:txBody>
      </p:sp>
    </p:spTree>
    <p:extLst>
      <p:ext uri="{BB962C8B-B14F-4D97-AF65-F5344CB8AC3E}">
        <p14:creationId xmlns:p14="http://schemas.microsoft.com/office/powerpoint/2010/main" val="871566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9271" y="149087"/>
            <a:ext cx="11857382" cy="6520070"/>
          </a:xfrm>
          <a:prstGeom prst="rect">
            <a:avLst/>
          </a:prstGeom>
        </p:spPr>
      </p:pic>
    </p:spTree>
    <p:extLst>
      <p:ext uri="{BB962C8B-B14F-4D97-AF65-F5344CB8AC3E}">
        <p14:creationId xmlns:p14="http://schemas.microsoft.com/office/powerpoint/2010/main" val="184522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Key Innovation Areas</a:t>
            </a:r>
          </a:p>
        </p:txBody>
      </p:sp>
      <p:sp>
        <p:nvSpPr>
          <p:cNvPr id="3" name="Content Placeholder 2"/>
          <p:cNvSpPr>
            <a:spLocks noGrp="1"/>
          </p:cNvSpPr>
          <p:nvPr>
            <p:ph idx="1"/>
          </p:nvPr>
        </p:nvSpPr>
        <p:spPr/>
        <p:txBody>
          <a:bodyPr/>
          <a:lstStyle/>
          <a:p>
            <a:r>
              <a:rPr lang="en-US" dirty="0"/>
              <a:t>Reengineering Address Canvassing</a:t>
            </a:r>
          </a:p>
          <a:p>
            <a:r>
              <a:rPr lang="en-US" dirty="0"/>
              <a:t>Optimizing Self-Response</a:t>
            </a:r>
          </a:p>
          <a:p>
            <a:r>
              <a:rPr lang="en-US" dirty="0"/>
              <a:t>Utilizing Administrative Records and Third-Party Data</a:t>
            </a:r>
          </a:p>
          <a:p>
            <a:r>
              <a:rPr lang="en-US" dirty="0"/>
              <a:t>Reengineering Field Operations</a:t>
            </a:r>
          </a:p>
          <a:p>
            <a:pPr marL="0" indent="0">
              <a:buNone/>
            </a:pPr>
            <a:endParaRPr lang="en-US" dirty="0"/>
          </a:p>
        </p:txBody>
      </p:sp>
    </p:spTree>
    <p:extLst>
      <p:ext uri="{BB962C8B-B14F-4D97-AF65-F5344CB8AC3E}">
        <p14:creationId xmlns:p14="http://schemas.microsoft.com/office/powerpoint/2010/main" val="2542300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Touchpoints for Address Canvassing #3</a:t>
            </a:r>
            <a:endParaRPr lang="en-US" dirty="0"/>
          </a:p>
        </p:txBody>
      </p:sp>
      <p:sp>
        <p:nvSpPr>
          <p:cNvPr id="3" name="Content Placeholder 2"/>
          <p:cNvSpPr>
            <a:spLocks noGrp="1"/>
          </p:cNvSpPr>
          <p:nvPr>
            <p:ph idx="1"/>
          </p:nvPr>
        </p:nvSpPr>
        <p:spPr/>
        <p:txBody>
          <a:bodyPr/>
          <a:lstStyle/>
          <a:p>
            <a:pPr marL="0" indent="0">
              <a:buNone/>
            </a:pPr>
            <a:r>
              <a:rPr lang="en-US" b="1" dirty="0"/>
              <a:t>Lastly, on the next slide is the Level-1 Sub-Activity Model for [In-Field] Address Canvasing workflow:</a:t>
            </a:r>
          </a:p>
          <a:p>
            <a:pPr marL="0" indent="0">
              <a:buNone/>
            </a:pPr>
            <a:endParaRPr lang="en-US" dirty="0"/>
          </a:p>
        </p:txBody>
      </p:sp>
    </p:spTree>
    <p:extLst>
      <p:ext uri="{BB962C8B-B14F-4D97-AF65-F5344CB8AC3E}">
        <p14:creationId xmlns:p14="http://schemas.microsoft.com/office/powerpoint/2010/main" val="410607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9513" y="265610"/>
            <a:ext cx="11811000" cy="6592390"/>
          </a:xfrm>
          <a:prstGeom prst="rect">
            <a:avLst/>
          </a:prstGeom>
        </p:spPr>
      </p:pic>
    </p:spTree>
    <p:extLst>
      <p:ext uri="{BB962C8B-B14F-4D97-AF65-F5344CB8AC3E}">
        <p14:creationId xmlns:p14="http://schemas.microsoft.com/office/powerpoint/2010/main" val="3635180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2020 Census Business Architecture Presentation</a:t>
            </a:r>
          </a:p>
        </p:txBody>
      </p:sp>
      <p:sp>
        <p:nvSpPr>
          <p:cNvPr id="3" name="Content Placeholder 2"/>
          <p:cNvSpPr>
            <a:spLocks noGrp="1"/>
          </p:cNvSpPr>
          <p:nvPr>
            <p:ph idx="1"/>
          </p:nvPr>
        </p:nvSpPr>
        <p:spPr/>
        <p:txBody>
          <a:bodyPr/>
          <a:lstStyle/>
          <a:p>
            <a:pPr marL="0" indent="0">
              <a:buNone/>
            </a:pPr>
            <a:r>
              <a:rPr lang="en-US" dirty="0"/>
              <a:t>Any Questions?</a:t>
            </a:r>
          </a:p>
        </p:txBody>
      </p:sp>
    </p:spTree>
    <p:extLst>
      <p:ext uri="{BB962C8B-B14F-4D97-AF65-F5344CB8AC3E}">
        <p14:creationId xmlns:p14="http://schemas.microsoft.com/office/powerpoint/2010/main" val="239106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Reengineering Address Canvassing Innovation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a:t>Touch Point =&gt; Reengineering Address Canvassing</a:t>
            </a:r>
            <a:r>
              <a:rPr lang="en-US" dirty="0"/>
              <a:t> is designed to reduce the amount of in-field labor required to update the Master Address File (MAF) and associated technical products used for assessing where to count. </a:t>
            </a:r>
          </a:p>
          <a:p>
            <a:pPr marL="0" indent="0">
              <a:buNone/>
            </a:pPr>
            <a:endParaRPr lang="en-US" dirty="0"/>
          </a:p>
        </p:txBody>
      </p:sp>
    </p:spTree>
    <p:extLst>
      <p:ext uri="{BB962C8B-B14F-4D97-AF65-F5344CB8AC3E}">
        <p14:creationId xmlns:p14="http://schemas.microsoft.com/office/powerpoint/2010/main" val="168668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Reengineering Address Canvassing Innovation #2</a:t>
            </a:r>
            <a:endParaRPr lang="en-US" dirty="0"/>
          </a:p>
        </p:txBody>
      </p:sp>
      <p:sp>
        <p:nvSpPr>
          <p:cNvPr id="3" name="Content Placeholder 2"/>
          <p:cNvSpPr>
            <a:spLocks noGrp="1"/>
          </p:cNvSpPr>
          <p:nvPr>
            <p:ph idx="1"/>
          </p:nvPr>
        </p:nvSpPr>
        <p:spPr/>
        <p:txBody>
          <a:bodyPr/>
          <a:lstStyle/>
          <a:p>
            <a:r>
              <a:rPr lang="en-US" dirty="0"/>
              <a:t>In-office Address Canvassing (</a:t>
            </a:r>
            <a:r>
              <a:rPr lang="en-US" dirty="0" err="1"/>
              <a:t>AdCan</a:t>
            </a:r>
            <a:r>
              <a:rPr lang="en-US" dirty="0"/>
              <a:t>) will be completed nationwide using imagery and address files shared by local and tribal governments.</a:t>
            </a:r>
          </a:p>
          <a:p>
            <a:r>
              <a:rPr lang="en-US" dirty="0"/>
              <a:t>In-office </a:t>
            </a:r>
            <a:r>
              <a:rPr lang="en-US" dirty="0" err="1"/>
              <a:t>AdCan</a:t>
            </a:r>
            <a:r>
              <a:rPr lang="en-US" dirty="0"/>
              <a:t> is less expensive than in-field </a:t>
            </a:r>
            <a:r>
              <a:rPr lang="en-US" dirty="0" err="1"/>
              <a:t>AdCan</a:t>
            </a:r>
            <a:r>
              <a:rPr lang="en-US" dirty="0"/>
              <a:t>, but infield </a:t>
            </a:r>
            <a:r>
              <a:rPr lang="en-US" dirty="0" err="1"/>
              <a:t>AdCan</a:t>
            </a:r>
            <a:r>
              <a:rPr lang="en-US" dirty="0"/>
              <a:t> will still be required in up to 25% of all addresses. </a:t>
            </a:r>
          </a:p>
          <a:p>
            <a:r>
              <a:rPr lang="en-US" dirty="0"/>
              <a:t>The plans for reengineered address canvassing are expected to reduce field workload by up to 75% by adding new addresses to the Census Bureau's address frame using Geographic Information Systems (GIS) and aerial imagery instead of sending Census employees to walk and physically check all the census blocks.</a:t>
            </a:r>
          </a:p>
        </p:txBody>
      </p:sp>
    </p:spTree>
    <p:extLst>
      <p:ext uri="{BB962C8B-B14F-4D97-AF65-F5344CB8AC3E}">
        <p14:creationId xmlns:p14="http://schemas.microsoft.com/office/powerpoint/2010/main" val="392610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Optimizing Self-Response Innovation</a:t>
            </a:r>
            <a:endParaRPr lang="en-US" dirty="0"/>
          </a:p>
        </p:txBody>
      </p:sp>
      <p:sp>
        <p:nvSpPr>
          <p:cNvPr id="3" name="Content Placeholder 2"/>
          <p:cNvSpPr>
            <a:spLocks noGrp="1"/>
          </p:cNvSpPr>
          <p:nvPr>
            <p:ph idx="1"/>
          </p:nvPr>
        </p:nvSpPr>
        <p:spPr/>
        <p:txBody>
          <a:bodyPr/>
          <a:lstStyle/>
          <a:p>
            <a:pPr marL="0" indent="0">
              <a:buNone/>
            </a:pPr>
            <a:r>
              <a:rPr lang="en-US" b="1" dirty="0"/>
              <a:t>Optimizing Self-Response</a:t>
            </a:r>
            <a:r>
              <a:rPr lang="en-US" dirty="0"/>
              <a:t> is designed to maximize the degree to which the respondent pool can successfully self-respond, reducing the cost of paper data capture and in-person Nonresponse Follow-up (NRFU). </a:t>
            </a:r>
          </a:p>
          <a:p>
            <a:pPr marL="0" indent="0">
              <a:buNone/>
            </a:pPr>
            <a:r>
              <a:rPr lang="en-US" dirty="0"/>
              <a:t>By encouraging the population to respond to the 2020 Census using the Internet or the telephone, the need for more expensive options are reduced.</a:t>
            </a:r>
          </a:p>
        </p:txBody>
      </p:sp>
    </p:spTree>
    <p:extLst>
      <p:ext uri="{BB962C8B-B14F-4D97-AF65-F5344CB8AC3E}">
        <p14:creationId xmlns:p14="http://schemas.microsoft.com/office/powerpoint/2010/main" val="60194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Utilizing Administrative Records and Third-Party data Innovation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a:t>Utilizing Administrative Records and Third-Party data</a:t>
            </a:r>
            <a:r>
              <a:rPr lang="en-US" dirty="0"/>
              <a:t> is designed to reduce field workload by improving the efficiency of NRFU operations. </a:t>
            </a:r>
          </a:p>
          <a:p>
            <a:pPr marL="0" indent="0">
              <a:buNone/>
            </a:pPr>
            <a:r>
              <a:rPr lang="en-US" dirty="0"/>
              <a:t>By using these alternative sources of data, NRFU operations can eliminate the need for multiple unproductive visits to housing units that are vacant, abandoned, or otherwise unoccupied. </a:t>
            </a:r>
          </a:p>
          <a:p>
            <a:pPr marL="0" indent="0">
              <a:buNone/>
            </a:pPr>
            <a:endParaRPr lang="en-US" dirty="0"/>
          </a:p>
        </p:txBody>
      </p:sp>
    </p:spTree>
    <p:extLst>
      <p:ext uri="{BB962C8B-B14F-4D97-AF65-F5344CB8AC3E}">
        <p14:creationId xmlns:p14="http://schemas.microsoft.com/office/powerpoint/2010/main" val="65433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Reengineering Field Operations Innovation</a:t>
            </a:r>
            <a:endParaRPr lang="en-US" dirty="0"/>
          </a:p>
        </p:txBody>
      </p:sp>
      <p:sp>
        <p:nvSpPr>
          <p:cNvPr id="3" name="Content Placeholder 2"/>
          <p:cNvSpPr>
            <a:spLocks noGrp="1"/>
          </p:cNvSpPr>
          <p:nvPr>
            <p:ph idx="1"/>
          </p:nvPr>
        </p:nvSpPr>
        <p:spPr/>
        <p:txBody>
          <a:bodyPr/>
          <a:lstStyle/>
          <a:p>
            <a:pPr marL="0" indent="0">
              <a:buNone/>
            </a:pPr>
            <a:r>
              <a:rPr lang="en-US" b="1" dirty="0"/>
              <a:t>Reengineering Field Operations</a:t>
            </a:r>
            <a:r>
              <a:rPr lang="en-US" dirty="0"/>
              <a:t> is designed to increase the efficiency of field operations, allowing managers and field workers to be more productive and effective. </a:t>
            </a:r>
          </a:p>
          <a:p>
            <a:pPr marL="0" indent="0">
              <a:buNone/>
            </a:pPr>
            <a:r>
              <a:rPr lang="en-US" dirty="0"/>
              <a:t>Combining new operational control software and case management tools with GPS-enabled devices will improve the efficiency of field workers and allow faster and more accurate management of field worker labor and travel expenses.</a:t>
            </a:r>
          </a:p>
        </p:txBody>
      </p:sp>
    </p:spTree>
    <p:extLst>
      <p:ext uri="{BB962C8B-B14F-4D97-AF65-F5344CB8AC3E}">
        <p14:creationId xmlns:p14="http://schemas.microsoft.com/office/powerpoint/2010/main" val="244758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98834" y="77821"/>
            <a:ext cx="11517549" cy="6566170"/>
          </a:xfrm>
          <a:prstGeom prst="rect">
            <a:avLst/>
          </a:prstGeom>
        </p:spPr>
      </p:pic>
    </p:spTree>
    <p:extLst>
      <p:ext uri="{BB962C8B-B14F-4D97-AF65-F5344CB8AC3E}">
        <p14:creationId xmlns:p14="http://schemas.microsoft.com/office/powerpoint/2010/main" val="9954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Reengineering Field Operations</a:t>
            </a:r>
          </a:p>
        </p:txBody>
      </p:sp>
      <p:sp>
        <p:nvSpPr>
          <p:cNvPr id="3" name="Content Placeholder 2"/>
          <p:cNvSpPr>
            <a:spLocks noGrp="1"/>
          </p:cNvSpPr>
          <p:nvPr>
            <p:ph idx="1"/>
          </p:nvPr>
        </p:nvSpPr>
        <p:spPr/>
        <p:txBody>
          <a:bodyPr/>
          <a:lstStyle/>
          <a:p>
            <a:pPr marL="0" indent="0">
              <a:buNone/>
            </a:pPr>
            <a:r>
              <a:rPr lang="en-US" dirty="0"/>
              <a:t>Reengineering Field Operations could potentially reduce the cost of the 2020 Census by over $5.2B as compared with repeating 2010 Census methods in 2020.</a:t>
            </a:r>
          </a:p>
        </p:txBody>
      </p:sp>
    </p:spTree>
    <p:extLst>
      <p:ext uri="{BB962C8B-B14F-4D97-AF65-F5344CB8AC3E}">
        <p14:creationId xmlns:p14="http://schemas.microsoft.com/office/powerpoint/2010/main" val="3008961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1121</Words>
  <Application>Microsoft Office PowerPoint</Application>
  <PresentationFormat>Widescreen</PresentationFormat>
  <Paragraphs>81</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2020 Census Business Architecture View</vt:lpstr>
      <vt:lpstr>Four Key Innovation Areas</vt:lpstr>
      <vt:lpstr>Reengineering Address Canvassing Innovation</vt:lpstr>
      <vt:lpstr>Reengineering Address Canvassing Innovation #2</vt:lpstr>
      <vt:lpstr>Optimizing Self-Response Innovation</vt:lpstr>
      <vt:lpstr>Utilizing Administrative Records and Third-Party data Innovation</vt:lpstr>
      <vt:lpstr>Reengineering Field Operations Innovation</vt:lpstr>
      <vt:lpstr>PowerPoint Presentation</vt:lpstr>
      <vt:lpstr>Reengineering Field Operations</vt:lpstr>
      <vt:lpstr>PowerPoint Presentation</vt:lpstr>
      <vt:lpstr>Address Canvassing Key Innovation (**Touchpoint**)  </vt:lpstr>
      <vt:lpstr>Current Business Architecture </vt:lpstr>
      <vt:lpstr>PowerPoint Presentation</vt:lpstr>
      <vt:lpstr>Target Business Architecture </vt:lpstr>
      <vt:lpstr>PowerPoint Presentation</vt:lpstr>
      <vt:lpstr>Two Touchpoints for Address Canvassing </vt:lpstr>
      <vt:lpstr>PowerPoint Presentation</vt:lpstr>
      <vt:lpstr>Two Touchpoints for Address Canvassing #2</vt:lpstr>
      <vt:lpstr>PowerPoint Presentation</vt:lpstr>
      <vt:lpstr>Two Touchpoints for Address Canvassing #3</vt:lpstr>
      <vt:lpstr>PowerPoint Presentation</vt:lpstr>
      <vt:lpstr>End of 2020 Census Business Architecture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Census Business Architecture View</dc:title>
  <dc:creator>Linus Freeman</dc:creator>
  <cp:lastModifiedBy>Linus Freeman</cp:lastModifiedBy>
  <cp:revision>27</cp:revision>
  <dcterms:created xsi:type="dcterms:W3CDTF">2017-04-21T19:01:00Z</dcterms:created>
  <dcterms:modified xsi:type="dcterms:W3CDTF">2017-04-28T19:06:02Z</dcterms:modified>
</cp:coreProperties>
</file>