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1717" r:id="rId4"/>
    <p:sldId id="1715" r:id="rId5"/>
    <p:sldId id="1720" r:id="rId6"/>
    <p:sldId id="1721" r:id="rId7"/>
    <p:sldId id="1716" r:id="rId8"/>
    <p:sldId id="1722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BEAA5-FC82-4A21-A882-6E1E9036A200}" type="datetimeFigureOut">
              <a:rPr lang="ko-KR" altLang="en-US" smtClean="0"/>
              <a:t>2018-09-16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1EC76-8FCC-43B6-BD9C-CCD639365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3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3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2010.7. data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5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2010.7. data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83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2010.7. data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2010.7. data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1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9/16/2018</a:t>
            </a:fld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half" idx="2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9/16/2018</a:t>
            </a:fld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idx="13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9/16/2018</a:t>
            </a:fld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3_shape1">
            <a:extLst>
              <a:ext uri="{FF2B5EF4-FFF2-40B4-BE49-F238E27FC236}">
                <a16:creationId xmlns:a16="http://schemas.microsoft.com/office/drawing/2014/main" id="{5E4129AF-389B-49CD-B01C-B2FEC029C704}"/>
              </a:ext>
            </a:extLst>
          </p:cNvPr>
          <p:cNvCxnSpPr/>
          <p:nvPr userDrawn="1"/>
        </p:nvCxnSpPr>
        <p:spPr>
          <a:xfrm>
            <a:off x="364803" y="836712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9/16/2018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9/16/2018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/>
          <p:cNvSpPr>
            <a:spLocks noChangeShapeType="1"/>
          </p:cNvSpPr>
          <p:nvPr userDrawn="1"/>
        </p:nvSpPr>
        <p:spPr bwMode="auto">
          <a:xfrm>
            <a:off x="214313" y="548680"/>
            <a:ext cx="8678862" cy="0"/>
          </a:xfrm>
          <a:prstGeom prst="line">
            <a:avLst/>
          </a:prstGeom>
          <a:noFill/>
          <a:ln w="3175">
            <a:solidFill>
              <a:srgbClr val="A6A6A6"/>
            </a:solidFill>
            <a:round/>
            <a:headEnd/>
            <a:tailEnd/>
          </a:ln>
          <a:effectLst/>
        </p:spPr>
        <p:txBody>
          <a:bodyPr/>
          <a:lstStyle/>
          <a:p>
            <a:pPr latinLnBrk="0" hangingPunct="0">
              <a:spcBef>
                <a:spcPct val="50000"/>
              </a:spcBef>
              <a:buFontTx/>
              <a:buChar char="•"/>
              <a:defRPr/>
            </a:pPr>
            <a:endParaRPr lang="ko-KR" altLang="en-US" dirty="0">
              <a:ea typeface="Rix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15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9/16/2018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3600" b="1" kern="1200" spc="-250" dirty="0" err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에픽세븐</a:t>
            </a:r>
            <a:r>
              <a:rPr lang="ko-KR" altLang="en-US" sz="36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 캐릭터 성장</a:t>
            </a:r>
            <a: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28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(</a:t>
            </a:r>
            <a:r>
              <a:rPr lang="ko-KR" altLang="en-US" sz="28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강화</a:t>
            </a:r>
            <a:r>
              <a:rPr lang="en-US" altLang="ko-KR" sz="28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,</a:t>
            </a:r>
            <a:r>
              <a:rPr lang="ko-KR" altLang="en-US" sz="28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승급</a:t>
            </a:r>
            <a:r>
              <a:rPr lang="en-US" altLang="ko-KR" sz="2800" b="1" kern="1200" spc="-250" dirty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)</a:t>
            </a:r>
            <a:endParaRPr sz="2800" b="1" kern="1200" spc="-250" dirty="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4" name="slide1_shape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prstGeom prst="rect">
            <a:avLst/>
          </a:prstGeom>
          <a:ln>
            <a:noFill/>
          </a:ln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2018.09.16</a:t>
            </a:r>
            <a:endParaRPr lang="en-US" altLang="ko-KR"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게기스</a:t>
            </a:r>
            <a:endParaRPr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써니라이더</a:t>
            </a:r>
            <a:endParaRPr sz="12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5" name="slide1_shape3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lide1_shape5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lide1_shape6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lide1_shape7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lide1_shape8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lIns="91440" tIns="45720" rIns="91440" bIns="45720"/>
          <a:lstStyle/>
          <a:p>
            <a:pPr marL="333375" indent="-333375" algn="l" defTabSz="914400" latinLnBrk="1">
              <a:lnSpc>
                <a:spcPct val="175000"/>
              </a:lnSpc>
              <a:buFont typeface="+mj-lt" pitchFamily="2" charset="2"/>
              <a:buAutoNum type="arabicPeriod"/>
            </a:pPr>
            <a:r>
              <a:rPr lang="ko-KR" altLang="en-US" sz="16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  <a:cs typeface="+mn-cs"/>
              </a:rPr>
              <a:t>캐릭터 성장</a:t>
            </a:r>
            <a:endParaRPr sz="16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9" name="slide2_shape7"/>
          <p:cNvCxnSpPr/>
          <p:nvPr/>
        </p:nvCxnSpPr>
        <p:spPr>
          <a:xfrm flipV="1">
            <a:off x="366713" y="1772816"/>
            <a:ext cx="2481132" cy="20"/>
          </a:xfrm>
          <a:prstGeom prst="line">
            <a:avLst/>
          </a:prstGeom>
          <a:ln w="3175" cap="flat">
            <a:solidFill>
              <a:schemeClr val="tx1">
                <a:lumMod val="75000"/>
                <a:lumOff val="2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2_shape8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2800" b="1" kern="1200">
                <a:solidFill>
                  <a:srgbClr val="1D314E"/>
                </a:solidFill>
                <a:latin typeface="나눔고딕"/>
                <a:ea typeface="나눔고딕"/>
                <a:cs typeface="+mj-cs"/>
              </a:rPr>
              <a:t>목차</a:t>
            </a:r>
            <a:endParaRPr sz="2800" b="1" kern="1200">
              <a:solidFill>
                <a:srgbClr val="1D314E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203496" y="148570"/>
            <a:ext cx="53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spc="-15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히스토리</a:t>
            </a:r>
            <a:endParaRPr lang="en-US" altLang="ko-KR" sz="2000" kern="0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4155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EDA9B2-09DC-4AB3-A557-23FF55C7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84056"/>
              </p:ext>
            </p:extLst>
          </p:nvPr>
        </p:nvGraphicFramePr>
        <p:xfrm>
          <a:off x="361628" y="970816"/>
          <a:ext cx="7961639" cy="441960"/>
        </p:xfrm>
        <a:graphic>
          <a:graphicData uri="http://schemas.openxmlformats.org/drawingml/2006/table">
            <a:tbl>
              <a:tblPr/>
              <a:tblGrid>
                <a:gridCol w="7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날짜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관련 페이지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2018.09.16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써니라이더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최초작성</a:t>
                      </a:r>
                      <a:endParaRPr lang="en-US" altLang="ko-KR" sz="9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0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203496" y="148570"/>
            <a:ext cx="53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1.</a:t>
            </a:r>
            <a:r>
              <a:rPr lang="ko-KR" altLang="en-US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캐릭터 성장</a:t>
            </a:r>
            <a:endParaRPr lang="en-US" altLang="ko-KR" sz="2000" kern="0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1520" y="620688"/>
            <a:ext cx="864096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prstClr val="white"/>
                </a:solidFill>
              </a:rPr>
              <a:t> 캐릭터 성장 </a:t>
            </a:r>
            <a:r>
              <a:rPr lang="en-US" altLang="ko-KR" sz="1000" b="1" dirty="0">
                <a:solidFill>
                  <a:prstClr val="white"/>
                </a:solidFill>
              </a:rPr>
              <a:t>– </a:t>
            </a:r>
            <a:r>
              <a:rPr lang="ko-KR" altLang="en-US" sz="1000" b="1" dirty="0">
                <a:solidFill>
                  <a:prstClr val="white"/>
                </a:solidFill>
              </a:rPr>
              <a:t>개요</a:t>
            </a:r>
          </a:p>
        </p:txBody>
      </p:sp>
      <p:sp>
        <p:nvSpPr>
          <p:cNvPr id="139" name="내용 개체 틀 2"/>
          <p:cNvSpPr txBox="1">
            <a:spLocks/>
          </p:cNvSpPr>
          <p:nvPr/>
        </p:nvSpPr>
        <p:spPr>
          <a:xfrm>
            <a:off x="203496" y="980728"/>
            <a:ext cx="7032800" cy="4104456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타입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lvl="1">
              <a:defRPr/>
            </a:pP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(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레벨업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)</a:t>
            </a: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      1)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: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다른 캐릭터를 재료로 소모하고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골드를 사용하여 경험치를 얻고 캐릭터의 레벨을 올림</a:t>
            </a: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      2)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영웅캐릭터의 레벨업은 전투 보상으로 얻는 경험치로도 올릴 수 있다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      3)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영웅캐릭터의 레벨이 오르면 공격력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방어력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생명력 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스탯이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증가한다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2.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별등급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승급</a:t>
            </a: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lvl="2">
              <a:defRPr/>
            </a:pP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캐릭터는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1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성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~5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성까지의 별등급이 있고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별 등급마다 최대 레벨이 다르다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lvl="2">
              <a:defRPr/>
            </a:pP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승급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: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캐릭터는 최대 레벨에 도달하면 같은 별 등급의 캐릭터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3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명을 재료로 사용하여 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별등급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승급을 할 수 있다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lvl="2">
              <a:defRPr/>
            </a:pP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별등급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승급을 하면 최대 레벨이 오르고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공격력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방어력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생명력 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스탯이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증가한다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진입 방법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lvl="1">
              <a:defRPr/>
            </a:pP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/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승급</a:t>
            </a: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lvl="2">
              <a:defRPr/>
            </a:pP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메인화면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영웅버튼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드롭다운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 메뉴에서 영웅버튼 선택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캐릭터 선택  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강화버튼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재료선택  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강화 또는 승급 버튼 누르면 시작</a:t>
            </a: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  <a:sym typeface="Wingdings" pitchFamily="2" charset="2"/>
            </a:endParaRPr>
          </a:p>
          <a:p>
            <a:pPr marL="351450" lvl="2" indent="-171450">
              <a:buFontTx/>
              <a:buChar char="-"/>
              <a:defRPr/>
            </a:pPr>
            <a:r>
              <a:rPr lang="ko-KR" altLang="en-US" sz="900" spc="-20" dirty="0">
                <a:solidFill>
                  <a:srgbClr val="FF0000"/>
                </a:solidFill>
                <a:latin typeface="나눔고딕"/>
                <a:ea typeface="나눔고딕"/>
                <a:sym typeface="Wingdings" pitchFamily="2" charset="2"/>
              </a:rPr>
              <a:t>해당 별등급에서 최대 레벨을 달성하면 강화버튼이 승급 버튼으로 바뀝니다</a:t>
            </a:r>
            <a:r>
              <a:rPr lang="en-US" altLang="ko-KR" sz="900" spc="-20" dirty="0">
                <a:solidFill>
                  <a:srgbClr val="FF0000"/>
                </a:solidFill>
                <a:latin typeface="나눔고딕"/>
                <a:ea typeface="나눔고딕"/>
                <a:sym typeface="Wingdings" pitchFamily="2" charset="2"/>
              </a:rPr>
              <a:t>. </a:t>
            </a:r>
          </a:p>
          <a:p>
            <a:pPr marL="180000" lvl="2" indent="0">
              <a:buNone/>
              <a:defRPr/>
            </a:pPr>
            <a:r>
              <a:rPr lang="en-US" altLang="ko-KR" sz="900" spc="-20" dirty="0">
                <a:solidFill>
                  <a:srgbClr val="FF0000"/>
                </a:solidFill>
                <a:latin typeface="나눔고딕"/>
                <a:ea typeface="나눔고딕"/>
                <a:sym typeface="Wingdings" pitchFamily="2" charset="2"/>
              </a:rPr>
              <a:t>      (</a:t>
            </a:r>
            <a:r>
              <a:rPr lang="ko-KR" altLang="en-US" sz="900" spc="-20" dirty="0">
                <a:solidFill>
                  <a:srgbClr val="FF0000"/>
                </a:solidFill>
                <a:latin typeface="나눔고딕"/>
                <a:ea typeface="나눔고딕"/>
                <a:sym typeface="Wingdings" pitchFamily="2" charset="2"/>
              </a:rPr>
              <a:t>코인과 재료 캐릭터를 소모해서 강화나 승급을 하는 과정은 동일합니다</a:t>
            </a:r>
            <a:r>
              <a:rPr lang="en-US" altLang="ko-KR" sz="900" spc="-20" dirty="0">
                <a:solidFill>
                  <a:srgbClr val="FF0000"/>
                </a:solidFill>
                <a:latin typeface="나눔고딕"/>
                <a:ea typeface="나눔고딕"/>
                <a:sym typeface="Wingdings" pitchFamily="2" charset="2"/>
              </a:rPr>
              <a:t>.)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96675"/>
              </p:ext>
            </p:extLst>
          </p:nvPr>
        </p:nvGraphicFramePr>
        <p:xfrm>
          <a:off x="467544" y="2996952"/>
          <a:ext cx="4660900" cy="72390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baseline="0" dirty="0">
                          <a:effectLst/>
                          <a:latin typeface="맑은 고딕"/>
                        </a:rPr>
                        <a:t>기준</a:t>
                      </a:r>
                      <a:r>
                        <a:rPr lang="en-US" altLang="ko-KR" sz="900" b="1" baseline="0" dirty="0">
                          <a:effectLst/>
                          <a:latin typeface="맑은 고딕"/>
                        </a:rPr>
                        <a:t> / </a:t>
                      </a:r>
                      <a:r>
                        <a:rPr lang="ko-KR" altLang="en-US" sz="900" b="1" baseline="0" dirty="0">
                          <a:effectLst/>
                          <a:latin typeface="맑은 고딕"/>
                        </a:rPr>
                        <a:t>등급</a:t>
                      </a:r>
                      <a:endParaRPr lang="en-US" sz="900" b="1" dirty="0"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성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성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성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성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성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Max </a:t>
                      </a:r>
                      <a:r>
                        <a:rPr lang="en-US" altLang="ko-KR" sz="900" b="1" dirty="0" err="1">
                          <a:effectLst/>
                          <a:latin typeface="맑은 고딕"/>
                        </a:rPr>
                        <a:t>Lv</a:t>
                      </a:r>
                      <a:br>
                        <a:rPr lang="en-US" altLang="ko-KR" sz="900" b="1" dirty="0">
                          <a:effectLst/>
                          <a:latin typeface="맑은 고딕"/>
                        </a:rPr>
                      </a:br>
                      <a:endParaRPr lang="en-US" altLang="ko-KR" sz="900" b="1" dirty="0"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4155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203496" y="148570"/>
            <a:ext cx="53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1.</a:t>
            </a:r>
            <a:r>
              <a:rPr lang="ko-KR" altLang="en-US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캐릭터 성장</a:t>
            </a:r>
            <a:endParaRPr lang="en-US" altLang="ko-KR" sz="2000" kern="0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1520" y="650164"/>
            <a:ext cx="864096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1-1. </a:t>
            </a:r>
            <a:r>
              <a:rPr lang="ko-KR" altLang="en-US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강화 </a:t>
            </a:r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dirty="0" err="1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레벨업</a:t>
            </a:r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0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92C26-4226-43AA-9723-0F165D16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7" y="1196752"/>
            <a:ext cx="4017301" cy="22847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123B8F-F644-4A69-B71A-202D5643E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3" y="1196752"/>
            <a:ext cx="4122126" cy="22847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889A0A-3818-4948-AEBB-221C29D7F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4" y="3861048"/>
            <a:ext cx="4016444" cy="2236046"/>
          </a:xfrm>
          <a:prstGeom prst="rect">
            <a:avLst/>
          </a:prstGeom>
        </p:spPr>
      </p:pic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07F1518C-0F9F-45E7-AB2A-74B4BFDC222C}"/>
              </a:ext>
            </a:extLst>
          </p:cNvPr>
          <p:cNvSpPr txBox="1">
            <a:spLocks/>
          </p:cNvSpPr>
          <p:nvPr/>
        </p:nvSpPr>
        <p:spPr>
          <a:xfrm>
            <a:off x="178304" y="3480204"/>
            <a:ext cx="2377472" cy="400110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1.</a:t>
            </a:r>
            <a:r>
              <a:rPr lang="ko-KR" altLang="en-US" sz="900" b="1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메인화면에서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영웅 버튼을 선택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90F3CC-EE4E-426C-A4D4-39B268BA9FEE}"/>
              </a:ext>
            </a:extLst>
          </p:cNvPr>
          <p:cNvSpPr/>
          <p:nvPr/>
        </p:nvSpPr>
        <p:spPr>
          <a:xfrm>
            <a:off x="554300" y="3068960"/>
            <a:ext cx="318375" cy="332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96A0960-847A-4D89-8B72-587A2E70A5B5}"/>
              </a:ext>
            </a:extLst>
          </p:cNvPr>
          <p:cNvSpPr/>
          <p:nvPr/>
        </p:nvSpPr>
        <p:spPr>
          <a:xfrm>
            <a:off x="5046560" y="2701546"/>
            <a:ext cx="318375" cy="332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24FA127F-1E19-4E48-AFEF-5D77D1ED1B39}"/>
              </a:ext>
            </a:extLst>
          </p:cNvPr>
          <p:cNvSpPr txBox="1">
            <a:spLocks/>
          </p:cNvSpPr>
          <p:nvPr/>
        </p:nvSpPr>
        <p:spPr>
          <a:xfrm>
            <a:off x="4714808" y="3501008"/>
            <a:ext cx="2665504" cy="400110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2.</a:t>
            </a:r>
            <a:r>
              <a:rPr lang="ko-KR" altLang="en-US" sz="900" b="1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드롭다운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메뉴에서 영웅 버튼을 다시 한번 선택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33A720B1-4E7B-40C5-BB2A-5DA8A507A78E}"/>
              </a:ext>
            </a:extLst>
          </p:cNvPr>
          <p:cNvSpPr txBox="1">
            <a:spLocks/>
          </p:cNvSpPr>
          <p:nvPr/>
        </p:nvSpPr>
        <p:spPr>
          <a:xfrm>
            <a:off x="178304" y="6144467"/>
            <a:ext cx="2377472" cy="585801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3.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캐릭터가 선택된 상태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버튼을 누른다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A0F8A55-F6E9-4CBA-A823-EDE9DDCCA04D}"/>
              </a:ext>
            </a:extLst>
          </p:cNvPr>
          <p:cNvSpPr/>
          <p:nvPr/>
        </p:nvSpPr>
        <p:spPr>
          <a:xfrm>
            <a:off x="1907704" y="5842607"/>
            <a:ext cx="720080" cy="215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8" name="내용 개체 틀 2">
            <a:extLst>
              <a:ext uri="{FF2B5EF4-FFF2-40B4-BE49-F238E27FC236}">
                <a16:creationId xmlns:a16="http://schemas.microsoft.com/office/drawing/2014/main" id="{8049D31F-E258-488B-84B1-A9040503B85D}"/>
              </a:ext>
            </a:extLst>
          </p:cNvPr>
          <p:cNvSpPr txBox="1">
            <a:spLocks/>
          </p:cNvSpPr>
          <p:nvPr/>
        </p:nvSpPr>
        <p:spPr>
          <a:xfrm>
            <a:off x="4642799" y="6144467"/>
            <a:ext cx="4090907" cy="585801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4.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화면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우측 캐릭터 리스트에서 강화 재료로 쓰일 캐릭터를 선택할 수 있다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1EEE1F-83F6-41B6-B83B-2BBD139F5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3" y="3867362"/>
            <a:ext cx="3985854" cy="2229732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03FC83-62BE-4F80-93DE-4EC8AD093039}"/>
              </a:ext>
            </a:extLst>
          </p:cNvPr>
          <p:cNvSpPr/>
          <p:nvPr/>
        </p:nvSpPr>
        <p:spPr>
          <a:xfrm>
            <a:off x="7755100" y="4588503"/>
            <a:ext cx="978606" cy="302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203496" y="148570"/>
            <a:ext cx="53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1.</a:t>
            </a:r>
            <a:r>
              <a:rPr lang="ko-KR" altLang="en-US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캐릭터 성장</a:t>
            </a:r>
            <a:endParaRPr lang="en-US" altLang="ko-KR" sz="2000" kern="0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1520" y="650164"/>
            <a:ext cx="864096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1-1. </a:t>
            </a:r>
            <a:r>
              <a:rPr lang="ko-KR" altLang="en-US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강화 </a:t>
            </a:r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dirty="0" err="1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레벨업</a:t>
            </a:r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0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07F1518C-0F9F-45E7-AB2A-74B4BFDC222C}"/>
              </a:ext>
            </a:extLst>
          </p:cNvPr>
          <p:cNvSpPr txBox="1">
            <a:spLocks/>
          </p:cNvSpPr>
          <p:nvPr/>
        </p:nvSpPr>
        <p:spPr>
          <a:xfrm>
            <a:off x="178304" y="3212976"/>
            <a:ext cx="4681728" cy="400110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5.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우측 캐릭터 리스트에서 재료가 될 캐릭터를 선택한 모습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 </a:t>
            </a:r>
          </a:p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캐릭터를 선택하면 우측의 캐릭터 리스트에서 빠져서 왼쪽의 재료 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UI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로 들어간다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 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시 얻을 수 있는 경험치가 표시되고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레벨업이 가능한 경우 상승 </a:t>
            </a:r>
            <a:r>
              <a:rPr lang="ko-KR" altLang="en-US" sz="900" b="1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스탯을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보여준다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</a:t>
            </a:r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24FA127F-1E19-4E48-AFEF-5D77D1ED1B39}"/>
              </a:ext>
            </a:extLst>
          </p:cNvPr>
          <p:cNvSpPr txBox="1">
            <a:spLocks/>
          </p:cNvSpPr>
          <p:nvPr/>
        </p:nvSpPr>
        <p:spPr>
          <a:xfrm>
            <a:off x="4644008" y="3244914"/>
            <a:ext cx="5400600" cy="400110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6.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버튼을 누르면 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(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코인이 충분하면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),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할 것인지 묻는 팝업이 뜬다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 </a:t>
            </a:r>
          </a:p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   “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확인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”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을 누르면 강화가 진행되고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“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취소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”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를 누르면 이전 화면으로 간다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33A720B1-4E7B-40C5-BB2A-5DA8A507A78E}"/>
              </a:ext>
            </a:extLst>
          </p:cNvPr>
          <p:cNvSpPr txBox="1">
            <a:spLocks/>
          </p:cNvSpPr>
          <p:nvPr/>
        </p:nvSpPr>
        <p:spPr>
          <a:xfrm>
            <a:off x="178304" y="6165304"/>
            <a:ext cx="3961648" cy="400110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7.”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확인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”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버튼을 눌러 강화를 진행하면 재료 리스트에  들어가 있던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  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캐릭터들이 강화할 캐릭터의 일러스트에 빛 </a:t>
            </a:r>
            <a:r>
              <a:rPr lang="ko-KR" altLang="en-US" sz="900" b="1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이팩트로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흡수되어 들어가는 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  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연출이 나오며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경험치가 올라간다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</p:txBody>
      </p:sp>
      <p:sp>
        <p:nvSpPr>
          <p:cNvPr id="88" name="내용 개체 틀 2">
            <a:extLst>
              <a:ext uri="{FF2B5EF4-FFF2-40B4-BE49-F238E27FC236}">
                <a16:creationId xmlns:a16="http://schemas.microsoft.com/office/drawing/2014/main" id="{8049D31F-E258-488B-84B1-A9040503B85D}"/>
              </a:ext>
            </a:extLst>
          </p:cNvPr>
          <p:cNvSpPr txBox="1">
            <a:spLocks/>
          </p:cNvSpPr>
          <p:nvPr/>
        </p:nvSpPr>
        <p:spPr>
          <a:xfrm>
            <a:off x="4572000" y="6165304"/>
            <a:ext cx="4090907" cy="400110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8.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강화가 끝난 화면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레벨업을 하고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강화에 쓰인 재료가 빈 상태가 되었다</a:t>
            </a:r>
            <a:r>
              <a:rPr lang="en-US" altLang="ko-KR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E4F15A-D0A9-4D24-B410-5F575A0AC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989378"/>
            <a:ext cx="4095754" cy="22869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44EB24-9923-4A72-9331-BE1747029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0728"/>
            <a:ext cx="4090907" cy="2293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08B12A-0456-438B-9BF3-7DDA845F4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920231"/>
            <a:ext cx="4100805" cy="22869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E8B82B-AF4E-4D1C-986E-87DB7E51AC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50" y="3913947"/>
            <a:ext cx="4090907" cy="229687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0D5E9D-07AF-4EE8-9837-1096715D1B00}"/>
              </a:ext>
            </a:extLst>
          </p:cNvPr>
          <p:cNvSpPr/>
          <p:nvPr/>
        </p:nvSpPr>
        <p:spPr>
          <a:xfrm>
            <a:off x="6617453" y="2232112"/>
            <a:ext cx="720080" cy="286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2D6E12BA-763B-416A-916C-B5215B337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989378"/>
            <a:ext cx="5787864" cy="3231710"/>
          </a:xfrm>
          <a:prstGeom prst="rect">
            <a:avLst/>
          </a:prstGeom>
        </p:spPr>
      </p:pic>
      <p:sp>
        <p:nvSpPr>
          <p:cNvPr id="149" name="TextBox 148"/>
          <p:cNvSpPr txBox="1"/>
          <p:nvPr/>
        </p:nvSpPr>
        <p:spPr>
          <a:xfrm>
            <a:off x="203496" y="148570"/>
            <a:ext cx="53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1.</a:t>
            </a:r>
            <a:r>
              <a:rPr lang="ko-KR" altLang="en-US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캐릭터 성장</a:t>
            </a:r>
            <a:endParaRPr lang="en-US" altLang="ko-KR" sz="2000" kern="0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1520" y="650164"/>
            <a:ext cx="864096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1-1. </a:t>
            </a:r>
            <a:r>
              <a:rPr lang="ko-KR" altLang="en-US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강화 </a:t>
            </a:r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dirty="0" err="1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레벨업</a:t>
            </a:r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0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74092"/>
              </p:ext>
            </p:extLst>
          </p:nvPr>
        </p:nvGraphicFramePr>
        <p:xfrm>
          <a:off x="6142602" y="260648"/>
          <a:ext cx="2965902" cy="6263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 대상 캐릭터 일러스트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</a:t>
                      </a:r>
                      <a:r>
                        <a:rPr lang="en-US" altLang="ko-KR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1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레벨업</a:t>
                      </a:r>
                      <a:r>
                        <a:rPr lang="en-US" altLang="ko-KR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하려는 캐릭터 정보</a:t>
                      </a:r>
                      <a:endParaRPr lang="en-US" altLang="ko-KR" sz="900" b="1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 재료 선택했을 때 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레벨업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가능한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경우에는 현재 레벨과 다음 레벨의 능력치 표시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 재료 선택 했을 때 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레벨업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가능하지 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않은 경우 현재 레벨의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능력치 표시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이름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 등급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각성 정보는 별 색 다르게 표시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레벨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레벨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상승 능력치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전투력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공격력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방어력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생명력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상승하지 않는 능력치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속도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치명확률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치명피해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효과적중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효과저항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협공확률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방어관통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레벨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경험치 </a:t>
                      </a:r>
                      <a:r>
                        <a:rPr lang="en-US" altLang="ko-KR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상승</a:t>
                      </a:r>
                      <a:r>
                        <a:rPr lang="en-US" altLang="ko-KR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 정보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재료를 넣으면 대상의 경험치와 상승 레벨 표시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재료로 선택된 캐릭터 정보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캐릭터 썸네일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레벨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별등급표시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 버튼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골드는 최대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자리까지 표시 필요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골드가 모자라면 버튼 회색으로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딘드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비우기 버튼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터치하면 재료로 선택된 모든 캐릭터가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비워짐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리스트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 대상을 제외한 내가 보유하고 있는 모든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캐릭터 노출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캐릭터 썸네일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레벨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별등급표시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위아래 스크롤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필터버튼</a:t>
                      </a:r>
                      <a:endParaRPr lang="en-US" altLang="ko-KR" sz="900" b="1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획득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전투력 순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평성 영웅 우선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좁게 보기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재료 숨김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 정리 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영웅 인벤토리 수</a:t>
                      </a:r>
                      <a:endParaRPr lang="en-US" altLang="ko-KR" sz="900" b="1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보유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보유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(+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누르면 확장 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팝업뜸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21" name="그룹 120"/>
          <p:cNvGrpSpPr/>
          <p:nvPr/>
        </p:nvGrpSpPr>
        <p:grpSpPr>
          <a:xfrm>
            <a:off x="2196349" y="1444915"/>
            <a:ext cx="2375646" cy="831976"/>
            <a:chOff x="1004063" y="4449953"/>
            <a:chExt cx="2533675" cy="653106"/>
          </a:xfrm>
        </p:grpSpPr>
        <p:sp>
          <p:nvSpPr>
            <p:cNvPr id="122" name="직사각형 121"/>
            <p:cNvSpPr/>
            <p:nvPr/>
          </p:nvSpPr>
          <p:spPr>
            <a:xfrm>
              <a:off x="1177965" y="4464942"/>
              <a:ext cx="2359773" cy="638117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1004063" y="4449953"/>
              <a:ext cx="182547" cy="1590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/>
                  </a:solidFill>
                </a:rPr>
                <a:t>1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67" name="내용 개체 틀 2"/>
          <p:cNvSpPr txBox="1">
            <a:spLocks/>
          </p:cNvSpPr>
          <p:nvPr/>
        </p:nvSpPr>
        <p:spPr>
          <a:xfrm>
            <a:off x="251520" y="4062214"/>
            <a:ext cx="5243427" cy="1152128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-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재료 캐릭터와 골드를 사용하여 강화 대상 캐릭터의 레벨을 올린다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-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대상 캐릭터의 최고 레벨까지 레벨을 올릴 수 있다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3B35A2F-3B25-43DD-9801-9C9D7F520DBE}"/>
              </a:ext>
            </a:extLst>
          </p:cNvPr>
          <p:cNvSpPr/>
          <p:nvPr/>
        </p:nvSpPr>
        <p:spPr>
          <a:xfrm>
            <a:off x="273367" y="1265086"/>
            <a:ext cx="1706345" cy="2797129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C403CC1-E0E2-4FA0-AC26-7E7711892566}"/>
              </a:ext>
            </a:extLst>
          </p:cNvPr>
          <p:cNvSpPr/>
          <p:nvPr/>
        </p:nvSpPr>
        <p:spPr>
          <a:xfrm>
            <a:off x="1808551" y="1265086"/>
            <a:ext cx="171161" cy="202605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2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9943CD-C845-43A8-9995-2DD041E04C84}"/>
              </a:ext>
            </a:extLst>
          </p:cNvPr>
          <p:cNvSpPr/>
          <p:nvPr/>
        </p:nvSpPr>
        <p:spPr>
          <a:xfrm>
            <a:off x="2335969" y="2407853"/>
            <a:ext cx="2212593" cy="194813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89456EF-E140-454B-819D-13E7F50019F3}"/>
              </a:ext>
            </a:extLst>
          </p:cNvPr>
          <p:cNvSpPr/>
          <p:nvPr/>
        </p:nvSpPr>
        <p:spPr>
          <a:xfrm>
            <a:off x="2168591" y="2348880"/>
            <a:ext cx="171161" cy="202605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3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5137B48-5091-4221-A1FB-3CC226DCDC56}"/>
              </a:ext>
            </a:extLst>
          </p:cNvPr>
          <p:cNvSpPr/>
          <p:nvPr/>
        </p:nvSpPr>
        <p:spPr>
          <a:xfrm>
            <a:off x="2267744" y="2654115"/>
            <a:ext cx="2304256" cy="1133505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2B64D07-3FE3-4129-9B0B-391014A906B9}"/>
              </a:ext>
            </a:extLst>
          </p:cNvPr>
          <p:cNvSpPr/>
          <p:nvPr/>
        </p:nvSpPr>
        <p:spPr>
          <a:xfrm>
            <a:off x="2123728" y="2636912"/>
            <a:ext cx="171161" cy="202605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4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D09D8F9-83A7-4054-AA8E-7A8A6605F573}"/>
              </a:ext>
            </a:extLst>
          </p:cNvPr>
          <p:cNvSpPr/>
          <p:nvPr/>
        </p:nvSpPr>
        <p:spPr>
          <a:xfrm>
            <a:off x="3174627" y="3828597"/>
            <a:ext cx="1397368" cy="336247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95594A-A210-4E5E-B93B-53CDF9DD6403}"/>
              </a:ext>
            </a:extLst>
          </p:cNvPr>
          <p:cNvSpPr/>
          <p:nvPr/>
        </p:nvSpPr>
        <p:spPr>
          <a:xfrm>
            <a:off x="4582996" y="3823615"/>
            <a:ext cx="171161" cy="202605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5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DC7DB62-7E67-4791-8815-BF97E3673579}"/>
              </a:ext>
            </a:extLst>
          </p:cNvPr>
          <p:cNvSpPr/>
          <p:nvPr/>
        </p:nvSpPr>
        <p:spPr>
          <a:xfrm>
            <a:off x="2251675" y="3830725"/>
            <a:ext cx="878167" cy="334120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B228CE-1262-40A8-A8A5-525370FFDEB7}"/>
              </a:ext>
            </a:extLst>
          </p:cNvPr>
          <p:cNvSpPr/>
          <p:nvPr/>
        </p:nvSpPr>
        <p:spPr>
          <a:xfrm>
            <a:off x="2096583" y="3820878"/>
            <a:ext cx="171161" cy="184186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6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5D282D7-B660-448A-928E-5F2D765EC160}"/>
              </a:ext>
            </a:extLst>
          </p:cNvPr>
          <p:cNvSpPr/>
          <p:nvPr/>
        </p:nvSpPr>
        <p:spPr>
          <a:xfrm>
            <a:off x="4754157" y="1274349"/>
            <a:ext cx="684535" cy="20459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4BBAA31-AFD9-435F-8C59-44D4B5C487DF}"/>
              </a:ext>
            </a:extLst>
          </p:cNvPr>
          <p:cNvSpPr/>
          <p:nvPr/>
        </p:nvSpPr>
        <p:spPr>
          <a:xfrm>
            <a:off x="4582996" y="1265085"/>
            <a:ext cx="171161" cy="202605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8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1D62648-73B8-435C-9752-5161242ED510}"/>
              </a:ext>
            </a:extLst>
          </p:cNvPr>
          <p:cNvSpPr/>
          <p:nvPr/>
        </p:nvSpPr>
        <p:spPr>
          <a:xfrm>
            <a:off x="4798942" y="1993188"/>
            <a:ext cx="1262288" cy="217165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43D9343-C4DD-4275-AC00-BD35ED82D25A}"/>
              </a:ext>
            </a:extLst>
          </p:cNvPr>
          <p:cNvSpPr/>
          <p:nvPr/>
        </p:nvSpPr>
        <p:spPr>
          <a:xfrm>
            <a:off x="4788024" y="1786235"/>
            <a:ext cx="171161" cy="202605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7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8371BCB-ACE0-401F-8AB0-013D9E6CD20D}"/>
              </a:ext>
            </a:extLst>
          </p:cNvPr>
          <p:cNvSpPr/>
          <p:nvPr/>
        </p:nvSpPr>
        <p:spPr>
          <a:xfrm>
            <a:off x="5482626" y="1286689"/>
            <a:ext cx="529385" cy="20459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D25B8A9-A9D1-4449-B600-F61D548212BC}"/>
              </a:ext>
            </a:extLst>
          </p:cNvPr>
          <p:cNvSpPr/>
          <p:nvPr/>
        </p:nvSpPr>
        <p:spPr>
          <a:xfrm>
            <a:off x="5872461" y="1298081"/>
            <a:ext cx="155601" cy="202605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9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3A325-E0A2-4ADC-9779-63F0DF37D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62" y="4470641"/>
            <a:ext cx="1291093" cy="2038875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C3017DC-DC45-468A-825B-45965ABA2AA2}"/>
              </a:ext>
            </a:extLst>
          </p:cNvPr>
          <p:cNvSpPr/>
          <p:nvPr/>
        </p:nvSpPr>
        <p:spPr>
          <a:xfrm>
            <a:off x="4737387" y="4488723"/>
            <a:ext cx="1102268" cy="204594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53CFE9A-6A64-45ED-B1F2-F094F9A3A1DE}"/>
              </a:ext>
            </a:extLst>
          </p:cNvPr>
          <p:cNvSpPr/>
          <p:nvPr/>
        </p:nvSpPr>
        <p:spPr>
          <a:xfrm>
            <a:off x="4566226" y="4479459"/>
            <a:ext cx="171161" cy="202605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</a:rPr>
              <a:t>8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3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3947913" y="3717032"/>
            <a:ext cx="53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kern="0" spc="-15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작업 예정</a:t>
            </a:r>
            <a:endParaRPr lang="en-US" altLang="ko-KR" sz="2000" kern="0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1520" y="650164"/>
            <a:ext cx="864096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1-2.</a:t>
            </a:r>
            <a:r>
              <a:rPr lang="ko-KR" altLang="en-US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승급</a:t>
            </a:r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별 등급 업</a:t>
            </a:r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0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08A2C1-22FD-4D5F-8E44-D55DB81A2FFE}"/>
              </a:ext>
            </a:extLst>
          </p:cNvPr>
          <p:cNvSpPr txBox="1"/>
          <p:nvPr/>
        </p:nvSpPr>
        <p:spPr>
          <a:xfrm>
            <a:off x="203496" y="148570"/>
            <a:ext cx="53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1.</a:t>
            </a:r>
            <a:r>
              <a:rPr lang="ko-KR" altLang="en-US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캐릭터 성장</a:t>
            </a:r>
            <a:endParaRPr lang="en-US" altLang="ko-KR" sz="2000" kern="0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2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kern="1200" spc="-25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  <a:cs typeface="+mj-cs"/>
              </a:rPr>
              <a:t>감사합니다</a:t>
            </a:r>
            <a:endParaRPr sz="4000" b="1" kern="1200" spc="-250">
              <a:solidFill>
                <a:schemeClr val="accent4">
                  <a:lumMod val="50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cxnSp>
        <p:nvCxnSpPr>
          <p:cNvPr id="4" name="slide14_shape2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696</Words>
  <Application>Microsoft Office PowerPoint</Application>
  <PresentationFormat>화면 슬라이드 쇼(4:3)</PresentationFormat>
  <Paragraphs>144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맑은 고딕</vt:lpstr>
      <vt:lpstr>나눔고딕</vt:lpstr>
      <vt:lpstr>Rix고딕 M</vt:lpstr>
      <vt:lpstr>나눔고딕 Bold</vt:lpstr>
      <vt:lpstr>Arial</vt:lpstr>
      <vt:lpstr>Wingdings</vt:lpstr>
      <vt:lpstr/>
      <vt:lpstr>에픽세븐 캐릭터 성장 (강화,승급)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에픽세븐 캐릭터 성장 (강화,승급)</dc:title>
  <dc:creator>DELL</dc:creator>
  <cp:lastModifiedBy>park hyungsun</cp:lastModifiedBy>
  <cp:revision>4</cp:revision>
  <dcterms:modified xsi:type="dcterms:W3CDTF">2018-09-16T06:46:52Z</dcterms:modified>
</cp:coreProperties>
</file>