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5"/>
  </p:notesMasterIdLst>
  <p:handoutMasterIdLst>
    <p:handoutMasterId r:id="rId26"/>
  </p:handoutMasterIdLst>
  <p:sldIdLst>
    <p:sldId id="265" r:id="rId3"/>
    <p:sldId id="264" r:id="rId4"/>
    <p:sldId id="266" r:id="rId5"/>
    <p:sldId id="270" r:id="rId6"/>
    <p:sldId id="271" r:id="rId7"/>
    <p:sldId id="272" r:id="rId8"/>
    <p:sldId id="274" r:id="rId9"/>
    <p:sldId id="275" r:id="rId10"/>
    <p:sldId id="273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ычужанин Павел Витальевич" initials="ВПВ" lastIdx="1" clrIdx="0">
    <p:extLst>
      <p:ext uri="{19B8F6BF-5375-455C-9EA6-DF929625EA0E}">
        <p15:presenceInfo xmlns:p15="http://schemas.microsoft.com/office/powerpoint/2012/main" userId="Вычужанин Павел Виталь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876" y="14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yrola/shotgun" TargetMode="External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810771"/>
            <a:ext cx="6400800" cy="705749"/>
          </a:xfrm>
        </p:spPr>
        <p:txBody>
          <a:bodyPr>
            <a:noAutofit/>
          </a:bodyPr>
          <a:lstStyle/>
          <a:p>
            <a:r>
              <a:rPr lang="en-US" dirty="0"/>
              <a:t>Least Absolute Shrinkage and Selection Operator for polynomial regression model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459006" y="3598726"/>
            <a:ext cx="6400800" cy="462905"/>
          </a:xfrm>
        </p:spPr>
        <p:txBody>
          <a:bodyPr>
            <a:noAutofit/>
          </a:bodyPr>
          <a:lstStyle/>
          <a:p>
            <a:r>
              <a:rPr lang="en-US" dirty="0" err="1"/>
              <a:t>Vychuzhanin</a:t>
            </a:r>
            <a:r>
              <a:rPr lang="en-US" dirty="0"/>
              <a:t> Pavel</a:t>
            </a:r>
          </a:p>
          <a:p>
            <a:r>
              <a:rPr lang="en-US" dirty="0"/>
              <a:t>C4217c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07CCFCE7-5483-44F6-A762-7C376BD04D98}"/>
              </a:ext>
            </a:extLst>
          </p:cNvPr>
          <p:cNvSpPr txBox="1">
            <a:spLocks/>
          </p:cNvSpPr>
          <p:nvPr/>
        </p:nvSpPr>
        <p:spPr>
          <a:xfrm>
            <a:off x="1371600" y="4606743"/>
            <a:ext cx="6400800" cy="46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Saint-Petersburg</a:t>
            </a:r>
          </a:p>
          <a:p>
            <a:r>
              <a:rPr lang="en-US" sz="2000" dirty="0"/>
              <a:t>27 October, 2018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LASSO as optimization task (2/3)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4" y="838444"/>
                <a:ext cx="7680518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there are three cases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 err="1"/>
                  <a:t>Subgradient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/>
                  <a:t> term: </a:t>
                </a:r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Full gradients for LASSO: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4" y="838444"/>
                <a:ext cx="7680518" cy="4304462"/>
              </a:xfrm>
              <a:prstGeom prst="rect">
                <a:avLst/>
              </a:prstGeom>
              <a:blipFill>
                <a:blip r:embed="rId3"/>
                <a:stretch>
                  <a:fillRect l="-556" t="-8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C:\Users\user.i7-321-2\Documents\PP-coursework\derviative.png">
            <a:extLst>
              <a:ext uri="{FF2B5EF4-FFF2-40B4-BE49-F238E27FC236}">
                <a16:creationId xmlns:a16="http://schemas.microsoft.com/office/drawing/2014/main" id="{45BFAEE8-6F5A-4B79-8560-32553431C6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4" y="838444"/>
            <a:ext cx="3831155" cy="27560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A6027AE-7825-4D00-B73A-983A3664934E}"/>
                  </a:ext>
                </a:extLst>
              </p:cNvPr>
              <p:cNvSpPr/>
              <p:nvPr/>
            </p:nvSpPr>
            <p:spPr>
              <a:xfrm>
                <a:off x="6004941" y="3684266"/>
                <a:ext cx="2552630" cy="4562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+mj-lt"/>
                    <a:cs typeface="Arial" pitchFamily="34" charset="0"/>
                  </a:rPr>
                  <a:t>Illustration of values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1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𝝏</m:t>
                        </m:r>
                      </m:num>
                      <m:den>
                        <m:r>
                          <a:rPr lang="en-US" sz="1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𝝏</m:t>
                        </m:r>
                        <m:sSub>
                          <m:sSubPr>
                            <m:ctrlPr>
                              <a:rPr lang="ru-RU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ru-RU" sz="1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1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ru-RU" sz="1400" b="1" dirty="0">
                  <a:solidFill>
                    <a:srgbClr val="000000"/>
                  </a:solidFill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A6027AE-7825-4D00-B73A-983A36649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941" y="3684266"/>
                <a:ext cx="2552630" cy="456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1891D-56AD-46B8-B049-8E96D5761AB6}"/>
                  </a:ext>
                </a:extLst>
              </p:cNvPr>
              <p:cNvSpPr txBox="1"/>
              <p:nvPr/>
            </p:nvSpPr>
            <p:spPr>
              <a:xfrm>
                <a:off x="149551" y="3068713"/>
                <a:ext cx="5490477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𝐿𝐴𝑆𝑆𝑂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51891D-56AD-46B8-B049-8E96D576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1" y="3068713"/>
                <a:ext cx="5490477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BFED22-438E-443C-BEB6-90FC24DF5575}"/>
                  </a:ext>
                </a:extLst>
              </p:cNvPr>
              <p:cNvSpPr txBox="1"/>
              <p:nvPr/>
            </p:nvSpPr>
            <p:spPr>
              <a:xfrm>
                <a:off x="2104571" y="4044033"/>
                <a:ext cx="3513719" cy="1394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 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 −2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&gt;0 </m:t>
                            </m:r>
                          </m:e>
                        </m:eqAr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BFED22-438E-443C-BEB6-90FC24DF5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71" y="4044033"/>
                <a:ext cx="3513719" cy="1394997"/>
              </a:xfrm>
              <a:prstGeom prst="rect">
                <a:avLst/>
              </a:prstGeom>
              <a:blipFill>
                <a:blip r:embed="rId7"/>
                <a:stretch>
                  <a:fillRect l="-13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34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LASSO as optimization task (3/3)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4" y="838444"/>
                <a:ext cx="5362620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Optimal solution here is:</a:t>
                </a:r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endParaRPr lang="en-US" i="1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4" y="838444"/>
                <a:ext cx="5362620" cy="4304462"/>
              </a:xfrm>
              <a:prstGeom prst="rect">
                <a:avLst/>
              </a:prstGeom>
              <a:blipFill>
                <a:blip r:embed="rId3"/>
                <a:stretch>
                  <a:fillRect l="-795" t="-1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58123-915A-450F-B56C-74FC7F87FA1C}"/>
                  </a:ext>
                </a:extLst>
              </p:cNvPr>
              <p:cNvSpPr txBox="1"/>
              <p:nvPr/>
            </p:nvSpPr>
            <p:spPr>
              <a:xfrm>
                <a:off x="827257" y="3900092"/>
                <a:ext cx="374474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features matrix is normalized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58123-915A-450F-B56C-74FC7F87F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57" y="3900092"/>
                <a:ext cx="3744743" cy="391646"/>
              </a:xfrm>
              <a:prstGeom prst="rect">
                <a:avLst/>
              </a:prstGeom>
              <a:blipFill>
                <a:blip r:embed="rId4"/>
                <a:stretch>
                  <a:fillRect t="-7813" r="-651" b="-20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E2666F9-F4FD-42E8-8058-7B3BDA37FAD9}"/>
              </a:ext>
            </a:extLst>
          </p:cNvPr>
          <p:cNvCxnSpPr>
            <a:cxnSpLocks/>
          </p:cNvCxnSpPr>
          <p:nvPr/>
        </p:nvCxnSpPr>
        <p:spPr>
          <a:xfrm flipV="1">
            <a:off x="2998381" y="3376592"/>
            <a:ext cx="829340" cy="564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34B4-33D3-4375-929E-24546C7FABFA}"/>
                  </a:ext>
                </a:extLst>
              </p:cNvPr>
              <p:cNvSpPr txBox="1"/>
              <p:nvPr/>
            </p:nvSpPr>
            <p:spPr>
              <a:xfrm>
                <a:off x="452049" y="1120127"/>
                <a:ext cx="5205336" cy="2320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𝐿𝐴𝑆𝑆𝑂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[−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34B4-33D3-4375-929E-24546C7FA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49" y="1120127"/>
                <a:ext cx="5205336" cy="2320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4EF883-35D9-4420-AE6B-52BFAE484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519" y="393627"/>
            <a:ext cx="3341448" cy="3341448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9BF2C47-B210-4744-B141-1C204D2C321C}"/>
              </a:ext>
            </a:extLst>
          </p:cNvPr>
          <p:cNvSpPr/>
          <p:nvPr/>
        </p:nvSpPr>
        <p:spPr>
          <a:xfrm>
            <a:off x="4854388" y="3816428"/>
            <a:ext cx="4572000" cy="54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1946BA"/>
              </a:buClr>
            </a:pPr>
            <a:r>
              <a:rPr lang="en-US" dirty="0"/>
              <a:t>Weights are updated by</a:t>
            </a:r>
            <a:r>
              <a:rPr lang="en-US" b="1" dirty="0"/>
              <a:t> coordinate descent </a:t>
            </a:r>
            <a:r>
              <a:rPr lang="en-US" dirty="0"/>
              <a:t>algorithm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5DB32E2-5690-47E1-8961-0B2B212D4602}"/>
              </a:ext>
            </a:extLst>
          </p:cNvPr>
          <p:cNvSpPr/>
          <p:nvPr/>
        </p:nvSpPr>
        <p:spPr>
          <a:xfrm>
            <a:off x="5863141" y="4914853"/>
            <a:ext cx="35076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Source: https://en.wikipedia.org/wiki/Coordinate_descent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72966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LASSO algorithm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3" y="838444"/>
                <a:ext cx="8403533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The optimal weights of regression through coordinate descent algorithm:</a:t>
                </a:r>
              </a:p>
              <a:p>
                <a:pPr marL="1657350" lvl="4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ru-RU" dirty="0"/>
              </a:p>
              <a:p>
                <a:pPr marL="1200150" lvl="3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ru-RU" sz="1200" dirty="0"/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i="1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3" y="838444"/>
                <a:ext cx="8403533" cy="4304462"/>
              </a:xfrm>
              <a:prstGeom prst="rect">
                <a:avLst/>
              </a:prstGeom>
              <a:blipFill>
                <a:blip r:embed="rId3"/>
                <a:stretch>
                  <a:fillRect l="-508" t="-1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666E6C-5B36-42D2-B1B3-A2A625CDE0DC}"/>
                  </a:ext>
                </a:extLst>
              </p:cNvPr>
              <p:cNvSpPr txBox="1"/>
              <p:nvPr/>
            </p:nvSpPr>
            <p:spPr>
              <a:xfrm>
                <a:off x="-884865" y="1435058"/>
                <a:ext cx="10155794" cy="3132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00150" lvl="3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r>
                  <a:rPr lang="en-US" dirty="0"/>
                  <a:t>Precompute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 In case when feature matrix is normalized by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200150" lvl="3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en-US" dirty="0"/>
              </a:p>
              <a:p>
                <a:pPr marL="1200150" lvl="3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r>
                  <a:rPr lang="en-US" dirty="0"/>
                  <a:t>While not converged:</a:t>
                </a:r>
              </a:p>
              <a:p>
                <a:pPr marL="1200150" lvl="3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en-US" dirty="0"/>
              </a:p>
              <a:p>
                <a:pPr marL="1657350" lvl="4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r>
                  <a:rPr lang="en-US" dirty="0"/>
                  <a:t>Compute residual sums for each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pPr marL="1657350" lvl="4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en-US" dirty="0"/>
              </a:p>
              <a:p>
                <a:pPr marL="1657350" lvl="4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[−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ru-RU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666E6C-5B36-42D2-B1B3-A2A625CDE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865" y="1435058"/>
                <a:ext cx="10155794" cy="3132011"/>
              </a:xfrm>
              <a:prstGeom prst="rect">
                <a:avLst/>
              </a:prstGeom>
              <a:blipFill>
                <a:blip r:embed="rId4"/>
                <a:stretch>
                  <a:fillRect t="-15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320636"/>
                <a:ext cx="3507813" cy="20612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5600" dirty="0"/>
                  <a:t>DataSet encapsulates a training dataset in two vectors: sample and target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5600" dirty="0" err="1"/>
                  <a:t>LassoRegression</a:t>
                </a:r>
                <a:r>
                  <a:rPr lang="en-US" sz="5600" dirty="0"/>
                  <a:t> contains all code related with optimization task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5600"/>
                      <m:t>𝑡𝑜𝑙𝑒𝑟𝑎𝑛𝑐𝑒</m:t>
                    </m:r>
                  </m:oMath>
                </a14:m>
                <a:r>
                  <a:rPr lang="en-US" sz="5600" dirty="0"/>
                  <a:t> - Convergence criterion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5600" dirty="0"/>
                  <a:t>Regression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600"/>
                        </m:ctrlPr>
                      </m:sSubPr>
                      <m:e>
                        <m:r>
                          <a:rPr lang="en-US" sz="5600"/>
                          <m:t>𝑤</m:t>
                        </m:r>
                      </m:e>
                      <m:sub>
                        <m:r>
                          <a:rPr lang="en-US" sz="5600"/>
                          <m:t>𝑗</m:t>
                        </m:r>
                      </m:sub>
                    </m:sSub>
                  </m:oMath>
                </a14:m>
                <a:r>
                  <a:rPr lang="en-US" sz="5600" dirty="0"/>
                  <a:t> are updated with </a:t>
                </a:r>
                <a14:m>
                  <m:oMath xmlns:m="http://schemas.openxmlformats.org/officeDocument/2006/math">
                    <m:r>
                      <a:rPr lang="en-US" sz="5600"/>
                      <m:t>𝑐𝑜𝑜𝑟𝑑𝑖𝑛𝑎𝑡𝑒𝐷𝑒𝑠𝑐𝑒𝑛𝑡𝑆𝑡𝑒𝑝</m:t>
                    </m:r>
                    <m:d>
                      <m:dPr>
                        <m:ctrlPr>
                          <a:rPr lang="en-US" sz="5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600"/>
                          <m:t>𝑤𝑒𝑖𝑔h𝑡𝐼𝑑𝑥</m:t>
                        </m:r>
                        <m:r>
                          <a:rPr lang="en-US" sz="5600"/>
                          <m:t>, </m:t>
                        </m:r>
                        <m:r>
                          <a:rPr lang="en-US" sz="5600"/>
                          <m:t>𝑙𝑎𝑚𝑏𝑑𝑎</m:t>
                        </m:r>
                      </m:e>
                    </m:d>
                  </m:oMath>
                </a14:m>
                <a:endParaRPr lang="en-US" sz="5600" dirty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600" b="0" i="0" smtClean="0">
                        <a:latin typeface="Cambria Math" panose="02040503050406030204" pitchFamily="18" charset="0"/>
                      </a:rPr>
                      <m:t>cyclicalC</m:t>
                    </m:r>
                    <m:r>
                      <a:rPr lang="en-US" sz="5600">
                        <a:latin typeface="Cambria Math" panose="02040503050406030204" pitchFamily="18" charset="0"/>
                      </a:rPr>
                      <m:t>𝑜𝑜𝑟𝑑𝑖𝑛𝑎𝑡𝑒𝐷𝑒𝑠𝑐𝑒𝑛𝑡</m:t>
                    </m:r>
                  </m:oMath>
                </a14:m>
                <a:r>
                  <a:rPr lang="en-US" sz="5600" dirty="0"/>
                  <a:t> – main function here</a:t>
                </a:r>
                <a:endParaRPr lang="ru-RU" sz="5600" dirty="0"/>
              </a:p>
              <a:p>
                <a:pPr marL="342900" lvl="3" indent="-342900"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ru-RU" sz="4500" dirty="0"/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i="1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20636"/>
                <a:ext cx="3507813" cy="2061299"/>
              </a:xfrm>
              <a:prstGeom prst="rect">
                <a:avLst/>
              </a:prstGeom>
              <a:blipFill>
                <a:blip r:embed="rId3"/>
                <a:stretch>
                  <a:fillRect l="-174" t="-2367" r="-12174" b="-8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C:\Users\user.i7-321-2\Documents\PP-coursework\diagram.png">
            <a:extLst>
              <a:ext uri="{FF2B5EF4-FFF2-40B4-BE49-F238E27FC236}">
                <a16:creationId xmlns:a16="http://schemas.microsoft.com/office/drawing/2014/main" id="{B1EE22E7-8628-4CFD-8568-E4BD57AE19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1" y="1160948"/>
            <a:ext cx="5177009" cy="2496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96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  <a:endParaRPr lang="ru-RU" dirty="0"/>
          </a:p>
        </p:txBody>
      </p:sp>
      <p:pic>
        <p:nvPicPr>
          <p:cNvPr id="5" name="Рисунок 4" descr="C:\Users\user.i7-321-2\Documents\PP-coursework\diagram.png">
            <a:extLst>
              <a:ext uri="{FF2B5EF4-FFF2-40B4-BE49-F238E27FC236}">
                <a16:creationId xmlns:a16="http://schemas.microsoft.com/office/drawing/2014/main" id="{B1EE22E7-8628-4CFD-8568-E4BD57AE1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1" y="1160948"/>
            <a:ext cx="5177009" cy="249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C6DC1F-9363-4FA6-B5EE-4E186FBA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36" y="1855694"/>
            <a:ext cx="3904533" cy="2890368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C7054C-5752-425B-B02C-90958728420E}"/>
              </a:ext>
            </a:extLst>
          </p:cNvPr>
          <p:cNvCxnSpPr/>
          <p:nvPr/>
        </p:nvCxnSpPr>
        <p:spPr>
          <a:xfrm flipH="1">
            <a:off x="3845859" y="1922929"/>
            <a:ext cx="1620370" cy="201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56A952-A6A0-411C-A91B-EEFD4719F4A8}"/>
                  </a:ext>
                </a:extLst>
              </p:cNvPr>
              <p:cNvSpPr txBox="1"/>
              <p:nvPr/>
            </p:nvSpPr>
            <p:spPr>
              <a:xfrm>
                <a:off x="508561" y="914539"/>
                <a:ext cx="31802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Iteratively updating weights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𝑚𝑎𝑥𝐶h𝑎𝑛𝑔𝑒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𝑡𝑜𝑙𝑒𝑟𝑎𝑛𝑐𝑒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56A952-A6A0-411C-A91B-EEFD4719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1" y="914539"/>
                <a:ext cx="3180230" cy="646331"/>
              </a:xfrm>
              <a:prstGeom prst="rect">
                <a:avLst/>
              </a:prstGeom>
              <a:blipFill>
                <a:blip r:embed="rId4"/>
                <a:stretch>
                  <a:fillRect l="-1533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1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  <a:endParaRPr lang="ru-RU" dirty="0"/>
          </a:p>
        </p:txBody>
      </p:sp>
      <p:pic>
        <p:nvPicPr>
          <p:cNvPr id="5" name="Рисунок 4" descr="C:\Users\user.i7-321-2\Documents\PP-coursework\diagram.png">
            <a:extLst>
              <a:ext uri="{FF2B5EF4-FFF2-40B4-BE49-F238E27FC236}">
                <a16:creationId xmlns:a16="http://schemas.microsoft.com/office/drawing/2014/main" id="{B1EE22E7-8628-4CFD-8568-E4BD57AE19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91" y="1160948"/>
            <a:ext cx="5177009" cy="24966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56A952-A6A0-411C-A91B-EEFD4719F4A8}"/>
                  </a:ext>
                </a:extLst>
              </p:cNvPr>
              <p:cNvSpPr txBox="1"/>
              <p:nvPr/>
            </p:nvSpPr>
            <p:spPr>
              <a:xfrm>
                <a:off x="583788" y="1064636"/>
                <a:ext cx="3180230" cy="691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𝜌</m:t>
                        </m:r>
                      </m:e>
                      <m:sub>
                        <m:r>
                          <a:rPr lang="en-US" i="1"/>
                          <m:t>𝑗</m:t>
                        </m:r>
                      </m:sub>
                    </m:sSub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h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)(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acc>
                          <m:accPr>
                            <m:chr m:val="̂"/>
                            <m:ctrlPr>
                              <a:rPr lang="ru-RU" i="1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ru-RU" i="1"/>
                                </m:ctrlPr>
                              </m:acc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𝑗</m:t>
                            </m:r>
                          </m:sub>
                        </m:sSub>
                        <m:r>
                          <a:rPr lang="en-US" i="1"/>
                          <m:t>))</m:t>
                        </m:r>
                      </m:e>
                    </m:nary>
                  </m:oMath>
                </a14:m>
                <a:r>
                  <a:rPr lang="en-US" dirty="0"/>
                  <a:t> calculations step by step</a:t>
                </a:r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56A952-A6A0-411C-A91B-EEFD4719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88" y="1064636"/>
                <a:ext cx="3180230" cy="691728"/>
              </a:xfrm>
              <a:prstGeom prst="rect">
                <a:avLst/>
              </a:prstGeom>
              <a:blipFill>
                <a:blip r:embed="rId3"/>
                <a:stretch>
                  <a:fillRect l="-1727" t="-61062" b="-56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7FC3A1-5E1E-4FB5-989C-BBC5F6C69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4" y="2409274"/>
            <a:ext cx="5802406" cy="1862501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4AFD9E-96C1-4A8D-8FC1-77DD1D5A2A1C}"/>
              </a:ext>
            </a:extLst>
          </p:cNvPr>
          <p:cNvCxnSpPr/>
          <p:nvPr/>
        </p:nvCxnSpPr>
        <p:spPr>
          <a:xfrm flipH="1">
            <a:off x="4027394" y="1795182"/>
            <a:ext cx="1438835" cy="776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2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Validation of the algorithm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30EACB-D005-408E-895E-BAAE5AF6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40" y="1600200"/>
            <a:ext cx="4701257" cy="1469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36" y="770835"/>
                <a:ext cx="3650875" cy="4244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900" dirty="0"/>
                  <a:t>The problem: to estimate the approximation of a function </a:t>
                </a:r>
                <a14:m>
                  <m:oMath xmlns:m="http://schemas.openxmlformats.org/officeDocument/2006/math">
                    <m:r>
                      <a:rPr lang="en-US" sz="1900"/>
                      <m:t>𝑦</m:t>
                    </m:r>
                    <m:r>
                      <a:rPr lang="en-US" sz="1900"/>
                      <m:t>=</m:t>
                    </m:r>
                    <m:func>
                      <m:funcPr>
                        <m:ctrlPr>
                          <a:rPr lang="ru-RU" sz="19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/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ru-RU" sz="1900"/>
                            </m:ctrlPr>
                          </m:dPr>
                          <m:e>
                            <m:r>
                              <a:rPr lang="en-US" sz="1900"/>
                              <m:t>𝑥</m:t>
                            </m:r>
                          </m:e>
                        </m:d>
                      </m:e>
                    </m:func>
                    <m:r>
                      <a:rPr lang="en-US" sz="1900"/>
                      <m:t>+</m:t>
                    </m:r>
                    <m:r>
                      <a:rPr lang="en-US" sz="1900"/>
                      <m:t>𝜀</m:t>
                    </m:r>
                  </m:oMath>
                </a14:m>
                <a:r>
                  <a:rPr lang="en-US" sz="1900" dirty="0"/>
                  <a:t> (</a:t>
                </a:r>
                <a14:m>
                  <m:oMath xmlns:m="http://schemas.openxmlformats.org/officeDocument/2006/math">
                    <m:r>
                      <a:rPr lang="en-US" sz="1900"/>
                      <m:t>𝜀</m:t>
                    </m:r>
                  </m:oMath>
                </a14:m>
                <a:r>
                  <a:rPr lang="en-US" sz="1900" dirty="0"/>
                  <a:t> - uniformly distributed noise) with LASSO by polynomials up to 15 powers.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900" dirty="0"/>
                  <a:t>Sensitivity analysis of LASSO: how the generalization varies by </a:t>
                </a:r>
                <a14:m>
                  <m:oMath xmlns:m="http://schemas.openxmlformats.org/officeDocument/2006/math">
                    <m:r>
                      <a:rPr lang="en-US" sz="190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900" dirty="0"/>
                  <a:t>-values</a:t>
                </a:r>
                <a:endParaRPr lang="ru-RU" sz="1900" dirty="0"/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" y="770835"/>
                <a:ext cx="3650875" cy="4244918"/>
              </a:xfrm>
              <a:prstGeom prst="rect">
                <a:avLst/>
              </a:prstGeom>
              <a:blipFill>
                <a:blip r:embed="rId4"/>
                <a:stretch>
                  <a:fillRect l="-1169" t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A75DC34-D476-4AD6-BE41-C0EC18F4527F}"/>
              </a:ext>
            </a:extLst>
          </p:cNvPr>
          <p:cNvSpPr/>
          <p:nvPr/>
        </p:nvSpPr>
        <p:spPr>
          <a:xfrm>
            <a:off x="5622026" y="3147219"/>
            <a:ext cx="255263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Generation of training set for y=sin⁡(x)+ε problem</a:t>
            </a:r>
            <a:endParaRPr lang="ru-RU" sz="1400" b="1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84AB51-D803-44F2-911F-21861C4692B9}"/>
                  </a:ext>
                </a:extLst>
              </p:cNvPr>
              <p:cNvSpPr txBox="1"/>
              <p:nvPr/>
            </p:nvSpPr>
            <p:spPr>
              <a:xfrm>
                <a:off x="237194" y="3532495"/>
                <a:ext cx="4101636" cy="1250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i="1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84AB51-D803-44F2-911F-21861C469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4" y="3532495"/>
                <a:ext cx="4101636" cy="1250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C5DB460-5794-42A6-9BF1-DCF98436FAAC}"/>
              </a:ext>
            </a:extLst>
          </p:cNvPr>
          <p:cNvCxnSpPr/>
          <p:nvPr/>
        </p:nvCxnSpPr>
        <p:spPr>
          <a:xfrm>
            <a:off x="1694329" y="3408829"/>
            <a:ext cx="1640542" cy="537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5699A83-BE62-42AA-AC25-FB005C589FD4}"/>
              </a:ext>
            </a:extLst>
          </p:cNvPr>
          <p:cNvCxnSpPr>
            <a:cxnSpLocks/>
          </p:cNvCxnSpPr>
          <p:nvPr/>
        </p:nvCxnSpPr>
        <p:spPr>
          <a:xfrm>
            <a:off x="3449171" y="2043953"/>
            <a:ext cx="1580029" cy="470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Название 1"/>
              <p:cNvSpPr>
                <a:spLocks noGrp="1"/>
              </p:cNvSpPr>
              <p:nvPr>
                <p:ph type="title"/>
              </p:nvPr>
            </p:nvSpPr>
            <p:spPr>
              <a:xfrm>
                <a:off x="237194" y="-768"/>
                <a:ext cx="6903194" cy="6204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-value and the sparsity of a weights</a:t>
                </a:r>
                <a:endParaRPr lang="ru-RU" dirty="0"/>
              </a:p>
            </p:txBody>
          </p:sp>
        </mc:Choice>
        <mc:Fallback>
          <p:sp>
            <p:nvSpPr>
              <p:cNvPr id="2" name="Название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194" y="-768"/>
                <a:ext cx="6903194" cy="620483"/>
              </a:xfrm>
              <a:blipFill>
                <a:blip r:embed="rId2"/>
                <a:stretch>
                  <a:fillRect t="-8824" b="-29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E283CB-DF45-421C-BA65-F3E4A459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4" y="1755991"/>
            <a:ext cx="5914460" cy="3031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DB0A312-D2CB-42C1-A097-CD8E215557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36" y="770835"/>
                <a:ext cx="3650875" cy="4244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900" dirty="0"/>
                  <a:t>With the low values of </a:t>
                </a:r>
                <a14:m>
                  <m:oMath xmlns:m="http://schemas.openxmlformats.org/officeDocument/2006/math">
                    <m:r>
                      <a:rPr lang="en-US" sz="1900"/>
                      <m:t>𝜆</m:t>
                    </m:r>
                  </m:oMath>
                </a14:m>
                <a:r>
                  <a:rPr lang="en-US" sz="1900" dirty="0"/>
                  <a:t>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/>
                        </m:ctrlPr>
                      </m:sSupPr>
                      <m:e>
                        <m:r>
                          <a:rPr lang="en-US" sz="1900"/>
                          <m:t>10</m:t>
                        </m:r>
                      </m:e>
                      <m:sup>
                        <m:r>
                          <a:rPr lang="en-US" sz="1900"/>
                          <m:t>−2</m:t>
                        </m:r>
                      </m:sup>
                    </m:sSup>
                  </m:oMath>
                </a14:m>
                <a:r>
                  <a:rPr lang="en-US" sz="1900" dirty="0"/>
                  <a:t> the overfitting is clearly seen, but with the values </a:t>
                </a:r>
                <a14:m>
                  <m:oMath xmlns:m="http://schemas.openxmlformats.org/officeDocument/2006/math">
                    <m:r>
                      <a:rPr lang="en-US" sz="1900"/>
                      <m:t>𝜆</m:t>
                    </m:r>
                    <m:r>
                      <a:rPr lang="en-US" sz="1900"/>
                      <m:t>≥1</m:t>
                    </m:r>
                  </m:oMath>
                </a14:m>
                <a:r>
                  <a:rPr lang="en-US" sz="1900" dirty="0"/>
                  <a:t> regression does not generalize well the ground truth.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/>
                      <m:t>𝜆</m:t>
                    </m:r>
                    <m:r>
                      <a:rPr lang="en-US" sz="1900"/>
                      <m:t>=0.1</m:t>
                    </m:r>
                  </m:oMath>
                </a14:m>
                <a:r>
                  <a:rPr lang="en-US" sz="1900" dirty="0"/>
                  <a:t> shows the best approximation, and the </a:t>
                </a:r>
                <a14:m>
                  <m:oMath xmlns:m="http://schemas.openxmlformats.org/officeDocument/2006/math">
                    <m:r>
                      <a:rPr lang="en-US" sz="1900"/>
                      <m:t>𝑤</m:t>
                    </m:r>
                  </m:oMath>
                </a14:m>
                <a:r>
                  <a:rPr lang="en-US" sz="1900" dirty="0"/>
                  <a:t> vector contains only 5 non-zero coefficients.</a:t>
                </a:r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DB0A312-D2CB-42C1-A097-CD8E21555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" y="770835"/>
                <a:ext cx="3650875" cy="4244918"/>
              </a:xfrm>
              <a:prstGeom prst="rect">
                <a:avLst/>
              </a:prstGeom>
              <a:blipFill>
                <a:blip r:embed="rId5"/>
                <a:stretch>
                  <a:fillRect l="-1169" t="-717" r="-1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876140-D49A-4655-81E1-8BDEB3808473}"/>
              </a:ext>
            </a:extLst>
          </p:cNvPr>
          <p:cNvSpPr txBox="1"/>
          <p:nvPr/>
        </p:nvSpPr>
        <p:spPr>
          <a:xfrm>
            <a:off x="4450977" y="894081"/>
            <a:ext cx="363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Overfitting, all weights are non-zeros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5F5E156-7411-4A5A-8092-DF0284DD4363}"/>
              </a:ext>
            </a:extLst>
          </p:cNvPr>
          <p:cNvCxnSpPr/>
          <p:nvPr/>
        </p:nvCxnSpPr>
        <p:spPr>
          <a:xfrm flipH="1">
            <a:off x="4619065" y="1263413"/>
            <a:ext cx="1223682" cy="74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09BEB74-3F8B-40EA-82AD-8738E482119B}"/>
              </a:ext>
            </a:extLst>
          </p:cNvPr>
          <p:cNvCxnSpPr>
            <a:cxnSpLocks/>
          </p:cNvCxnSpPr>
          <p:nvPr/>
        </p:nvCxnSpPr>
        <p:spPr>
          <a:xfrm flipH="1">
            <a:off x="5688106" y="1263413"/>
            <a:ext cx="154641" cy="679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8E0778E-76EE-4244-BF98-BE67EB084AA9}"/>
              </a:ext>
            </a:extLst>
          </p:cNvPr>
          <p:cNvCxnSpPr>
            <a:cxnSpLocks/>
          </p:cNvCxnSpPr>
          <p:nvPr/>
        </p:nvCxnSpPr>
        <p:spPr>
          <a:xfrm>
            <a:off x="5842747" y="1263413"/>
            <a:ext cx="900954" cy="74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F42551C-D584-4B1A-985B-3CF4E208F992}"/>
              </a:ext>
            </a:extLst>
          </p:cNvPr>
          <p:cNvCxnSpPr>
            <a:cxnSpLocks/>
          </p:cNvCxnSpPr>
          <p:nvPr/>
        </p:nvCxnSpPr>
        <p:spPr>
          <a:xfrm>
            <a:off x="5842747" y="1263413"/>
            <a:ext cx="1954308" cy="74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BBB0E-5412-44A9-AD99-A97E85825196}"/>
              </a:ext>
            </a:extLst>
          </p:cNvPr>
          <p:cNvSpPr txBox="1"/>
          <p:nvPr/>
        </p:nvSpPr>
        <p:spPr>
          <a:xfrm>
            <a:off x="1749425" y="4502148"/>
            <a:ext cx="303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approximation, only 5 non-zero coefficients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41611DC-D72E-4698-B68C-2FAE2F1DED6C}"/>
              </a:ext>
            </a:extLst>
          </p:cNvPr>
          <p:cNvCxnSpPr/>
          <p:nvPr/>
        </p:nvCxnSpPr>
        <p:spPr>
          <a:xfrm flipV="1">
            <a:off x="3688791" y="4182035"/>
            <a:ext cx="472140" cy="416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1298AA-C5B0-4DE8-9631-AB44DEA7954A}"/>
                  </a:ext>
                </a:extLst>
              </p:cNvPr>
              <p:cNvSpPr txBox="1"/>
              <p:nvPr/>
            </p:nvSpPr>
            <p:spPr>
              <a:xfrm>
                <a:off x="5641770" y="4774168"/>
                <a:ext cx="347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Underfitting,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dirty="0"/>
                  <a:t> non-zero weights</a:t>
                </a:r>
                <a:endParaRPr lang="ru-R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1298AA-C5B0-4DE8-9631-AB44DEA79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770" y="4774168"/>
                <a:ext cx="3476273" cy="369332"/>
              </a:xfrm>
              <a:prstGeom prst="rect">
                <a:avLst/>
              </a:prstGeom>
              <a:blipFill>
                <a:blip r:embed="rId6"/>
                <a:stretch>
                  <a:fillRect l="-1401" t="-8197" r="-87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46FC65F-7604-4CBD-9B37-C4C2BE36422D}"/>
              </a:ext>
            </a:extLst>
          </p:cNvPr>
          <p:cNvCxnSpPr>
            <a:cxnSpLocks/>
          </p:cNvCxnSpPr>
          <p:nvPr/>
        </p:nvCxnSpPr>
        <p:spPr>
          <a:xfrm flipH="1" flipV="1">
            <a:off x="5842747" y="4437529"/>
            <a:ext cx="619871" cy="38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A6B44934-521B-48CE-93B9-AB6A6ACBE4FF}"/>
              </a:ext>
            </a:extLst>
          </p:cNvPr>
          <p:cNvCxnSpPr>
            <a:cxnSpLocks/>
          </p:cNvCxnSpPr>
          <p:nvPr/>
        </p:nvCxnSpPr>
        <p:spPr>
          <a:xfrm flipV="1">
            <a:off x="6462245" y="4281591"/>
            <a:ext cx="281456" cy="543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2BD6512-1AD9-487B-AA1C-A99A68CFC3AA}"/>
              </a:ext>
            </a:extLst>
          </p:cNvPr>
          <p:cNvCxnSpPr>
            <a:cxnSpLocks/>
          </p:cNvCxnSpPr>
          <p:nvPr/>
        </p:nvCxnSpPr>
        <p:spPr>
          <a:xfrm flipV="1">
            <a:off x="6462618" y="4182035"/>
            <a:ext cx="1222376" cy="64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8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High-dimensional feature matrix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36" y="770835"/>
                <a:ext cx="4713193" cy="4244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900" dirty="0"/>
                  <a:t>With </a:t>
                </a:r>
                <a14:m>
                  <m:oMath xmlns:m="http://schemas.openxmlformats.org/officeDocument/2006/math">
                    <m:r>
                      <a:rPr lang="en-US" sz="1900"/>
                      <m:t>𝑡𝑜𝑙𝑒𝑟𝑎𝑛𝑐𝑒</m:t>
                    </m:r>
                    <m:r>
                      <a:rPr lang="en-US" sz="1900"/>
                      <m:t>≥</m:t>
                    </m:r>
                    <m:sSup>
                      <m:sSupPr>
                        <m:ctrlPr>
                          <a:rPr lang="en-US" sz="1900"/>
                        </m:ctrlPr>
                      </m:sSupPr>
                      <m:e>
                        <m:r>
                          <a:rPr lang="en-US" sz="1900"/>
                          <m:t>10</m:t>
                        </m:r>
                      </m:e>
                      <m:sup>
                        <m:r>
                          <a:rPr lang="en-US" sz="1900"/>
                          <m:t>−3</m:t>
                        </m:r>
                      </m:sup>
                    </m:sSup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r>
                      <a:rPr lang="en-US" sz="1900"/>
                      <m:t>𝑙𝑒𝑛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𝑤𝑒𝑖𝑔h𝑡𝑠</m:t>
                        </m:r>
                      </m:e>
                    </m:d>
                    <m:r>
                      <a:rPr lang="en-US" sz="1900"/>
                      <m:t>≤</m:t>
                    </m:r>
                    <m:sSup>
                      <m:sSupPr>
                        <m:ctrlPr>
                          <a:rPr lang="en-US" sz="1900"/>
                        </m:ctrlPr>
                      </m:sSupPr>
                      <m:e>
                        <m:r>
                          <a:rPr lang="en-US" sz="1900"/>
                          <m:t>10</m:t>
                        </m:r>
                      </m:e>
                      <m:sup>
                        <m:r>
                          <a:rPr lang="en-US" sz="1900"/>
                          <m:t>3</m:t>
                        </m:r>
                      </m:sup>
                    </m:sSup>
                  </m:oMath>
                </a14:m>
                <a:r>
                  <a:rPr lang="en-US" sz="1900" dirty="0"/>
                  <a:t> sequential implementation </a:t>
                </a:r>
                <a:r>
                  <a:rPr lang="en-US" sz="1900" dirty="0">
                    <a:solidFill>
                      <a:srgbClr val="00B050"/>
                    </a:solidFill>
                  </a:rPr>
                  <a:t>works well</a:t>
                </a:r>
                <a:endParaRPr lang="en-US" sz="1900" dirty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900" dirty="0"/>
                  <a:t>With high-dimensional feature matrix it </a:t>
                </a:r>
                <a:r>
                  <a:rPr lang="en-US" sz="1900" dirty="0">
                    <a:solidFill>
                      <a:schemeClr val="accent1"/>
                    </a:solidFill>
                  </a:rPr>
                  <a:t>does not finish </a:t>
                </a:r>
                <a:r>
                  <a:rPr lang="en-US" sz="1900" dirty="0"/>
                  <a:t>in reasonable time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900" dirty="0"/>
                  <a:t>Possible speedups? To parallelize where it is can be parallelized: </a:t>
                </a:r>
                <a:r>
                  <a:rPr lang="en-US" sz="1900" b="1" dirty="0"/>
                  <a:t>matrix operations</a:t>
                </a:r>
                <a:r>
                  <a:rPr lang="en-US" sz="1900" dirty="0"/>
                  <a:t>.</a:t>
                </a:r>
              </a:p>
              <a:p>
                <a:pPr lvl="1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OpenMP directives (reduction, etc.)</a:t>
                </a:r>
              </a:p>
              <a:p>
                <a:pPr lvl="1"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CUBLAS </a:t>
                </a:r>
              </a:p>
              <a:p>
                <a:pPr lvl="2"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/>
                      <m:t>𝑐𝑢𝑏𝑙𝑎𝑠</m:t>
                    </m:r>
                    <m:r>
                      <a:rPr lang="en-US" sz="1400"/>
                      <m:t>&lt;</m:t>
                    </m:r>
                    <m:r>
                      <a:rPr lang="en-US" sz="1400"/>
                      <m:t>𝑡</m:t>
                    </m:r>
                    <m:r>
                      <a:rPr lang="en-US" sz="1400"/>
                      <m:t>&gt;</m:t>
                    </m:r>
                    <m:r>
                      <a:rPr lang="en-US" sz="1400"/>
                      <m:t>𝑎𝑥𝑝𝑦</m:t>
                    </m:r>
                    <m:r>
                      <a:rPr lang="en-US" sz="1400"/>
                      <m:t>(</m:t>
                    </m:r>
                    <m:r>
                      <a:rPr lang="en-US" sz="1400"/>
                      <m:t>𝑥</m:t>
                    </m:r>
                    <m:r>
                      <a:rPr lang="en-US" sz="1400"/>
                      <m:t>, </m:t>
                    </m:r>
                    <m:r>
                      <a:rPr lang="en-US" sz="1400"/>
                      <m:t>𝑦</m:t>
                    </m:r>
                    <m:r>
                      <a:rPr lang="en-US" sz="1400"/>
                      <m:t>, </m:t>
                    </m:r>
                    <m:r>
                      <a:rPr lang="en-US" sz="1400"/>
                      <m:t>𝑎𝑙𝑝h𝑎</m:t>
                    </m:r>
                    <m:r>
                      <a:rPr lang="en-US" sz="1400"/>
                      <m:t>)</m:t>
                    </m:r>
                  </m:oMath>
                </a14:m>
                <a:endParaRPr lang="en-US" sz="1400" dirty="0"/>
              </a:p>
              <a:p>
                <a:pPr lvl="2"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/>
                      <m:t>𝑐𝑢𝑏𝑙𝑎𝑠</m:t>
                    </m:r>
                    <m:r>
                      <a:rPr lang="en-US" sz="1400"/>
                      <m:t>&lt;</m:t>
                    </m:r>
                    <m:r>
                      <a:rPr lang="en-US" sz="1400"/>
                      <m:t>𝑡</m:t>
                    </m:r>
                    <m:r>
                      <a:rPr lang="en-US" sz="1400"/>
                      <m:t>&gt;</m:t>
                    </m:r>
                    <m:r>
                      <a:rPr lang="en-US" sz="1400"/>
                      <m:t>𝑑𝑜𝑡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/>
                          <m:t>𝑥</m:t>
                        </m:r>
                        <m:r>
                          <a:rPr lang="en-US" sz="1400"/>
                          <m:t>, </m:t>
                        </m:r>
                        <m:r>
                          <a:rPr lang="en-US" sz="1400"/>
                          <m:t>𝑦</m:t>
                        </m:r>
                      </m:e>
                    </m:d>
                  </m:oMath>
                </a14:m>
                <a:endParaRPr lang="en-US" sz="1400" dirty="0"/>
              </a:p>
              <a:p>
                <a:pPr lvl="2"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/>
                      <m:t>𝑐𝑢𝑏𝑙𝑎𝑠</m:t>
                    </m:r>
                    <m:r>
                      <a:rPr lang="en-US" sz="1400"/>
                      <m:t>&lt;</m:t>
                    </m:r>
                    <m:r>
                      <a:rPr lang="en-US" sz="1400"/>
                      <m:t>𝑡</m:t>
                    </m:r>
                    <m:r>
                      <a:rPr lang="en-US" sz="1400"/>
                      <m:t>&gt;</m:t>
                    </m:r>
                    <m:r>
                      <a:rPr lang="en-US" sz="1400"/>
                      <m:t>𝑛𝑟𝑚</m:t>
                    </m:r>
                    <m:r>
                      <a:rPr lang="en-US" sz="1400"/>
                      <m:t>2(</m:t>
                    </m:r>
                    <m:r>
                      <a:rPr lang="en-US" sz="1400"/>
                      <m:t>𝑥</m:t>
                    </m:r>
                    <m:r>
                      <a:rPr lang="en-US" sz="1400"/>
                      <m:t>)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" y="770835"/>
                <a:ext cx="4713193" cy="4244918"/>
              </a:xfrm>
              <a:prstGeom prst="rect">
                <a:avLst/>
              </a:prstGeom>
              <a:blipFill>
                <a:blip r:embed="rId3"/>
                <a:stretch>
                  <a:fillRect l="-906" t="-574" r="-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C150FD-45C5-435C-96C4-8E2BEF6CB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71" y="971118"/>
            <a:ext cx="4435793" cy="1423835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B38AA7F-B7CA-470F-8390-4D6B1B32FFB8}"/>
              </a:ext>
            </a:extLst>
          </p:cNvPr>
          <p:cNvCxnSpPr/>
          <p:nvPr/>
        </p:nvCxnSpPr>
        <p:spPr>
          <a:xfrm flipV="1">
            <a:off x="4173239" y="1485041"/>
            <a:ext cx="749396" cy="909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FDA8E8D-C5BB-4320-BE3D-E5448BACBDCB}"/>
              </a:ext>
            </a:extLst>
          </p:cNvPr>
          <p:cNvSpPr/>
          <p:nvPr/>
        </p:nvSpPr>
        <p:spPr>
          <a:xfrm>
            <a:off x="5749773" y="2484746"/>
            <a:ext cx="25526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Residual sums calculation</a:t>
            </a:r>
            <a:endParaRPr lang="ru-RU" sz="1400" b="1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09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High-dimensional feature matrix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36" y="770835"/>
                <a:ext cx="3634693" cy="4244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900" dirty="0"/>
                  <a:t>Possible speedups? Yes, but not really</a:t>
                </a: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/>
                      <m:t>𝑆</m:t>
                    </m:r>
                    <m:d>
                      <m:dPr>
                        <m:ctrlPr>
                          <a:rPr lang="en-US" sz="1900"/>
                        </m:ctrlPr>
                      </m:dPr>
                      <m:e>
                        <m:r>
                          <a:rPr lang="en-US" sz="1900"/>
                          <m:t>𝑝</m:t>
                        </m:r>
                      </m:e>
                    </m:d>
                    <m:r>
                      <a:rPr lang="en-US" sz="1900"/>
                      <m:t>=</m:t>
                    </m:r>
                    <m:f>
                      <m:fPr>
                        <m:ctrlPr>
                          <a:rPr lang="en-US" sz="1900"/>
                        </m:ctrlPr>
                      </m:fPr>
                      <m:num>
                        <m:r>
                          <a:rPr lang="en-US" sz="1900"/>
                          <m:t>𝑇</m:t>
                        </m:r>
                        <m:r>
                          <a:rPr lang="en-US" sz="1900"/>
                          <m:t>(</m:t>
                        </m:r>
                        <m:r>
                          <a:rPr lang="en-US" sz="1900"/>
                          <m:t>𝑛</m:t>
                        </m:r>
                        <m:r>
                          <a:rPr lang="en-US" sz="1900"/>
                          <m:t>, 1)</m:t>
                        </m:r>
                      </m:num>
                      <m:den>
                        <m:r>
                          <a:rPr lang="en-US" sz="1900"/>
                          <m:t>𝑇</m:t>
                        </m:r>
                        <m:r>
                          <a:rPr lang="en-US" sz="1900"/>
                          <m:t>(</m:t>
                        </m:r>
                        <m:r>
                          <a:rPr lang="en-US" sz="1900"/>
                          <m:t>𝑛</m:t>
                        </m:r>
                        <m:r>
                          <a:rPr lang="en-US" sz="1900"/>
                          <m:t>, </m:t>
                        </m:r>
                        <m:r>
                          <a:rPr lang="en-US" sz="1900"/>
                          <m:t>𝑝</m:t>
                        </m:r>
                        <m:r>
                          <a:rPr lang="en-US" sz="1900"/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Algorithm still does not finished in reasonable time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Reasons?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Overheads of parallelism: context switching, synchronization, etc.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Algorithm is iterative actually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I’m not good at PP </a:t>
                </a:r>
                <a:r>
                  <a:rPr lang="en-US" sz="1800" dirty="0" err="1"/>
                  <a:t>paradigma</a:t>
                </a:r>
                <a:r>
                  <a:rPr lang="en-US" sz="1800" dirty="0"/>
                  <a:t> :(</a:t>
                </a:r>
                <a:endParaRPr lang="en-US" sz="14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" y="770835"/>
                <a:ext cx="3634693" cy="4244918"/>
              </a:xfrm>
              <a:prstGeom prst="rect">
                <a:avLst/>
              </a:prstGeom>
              <a:blipFill>
                <a:blip r:embed="rId3"/>
                <a:stretch>
                  <a:fillRect l="-1174" t="-717" r="-3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FDA8E8D-C5BB-4320-BE3D-E5448BACBDCB}"/>
              </a:ext>
            </a:extLst>
          </p:cNvPr>
          <p:cNvSpPr/>
          <p:nvPr/>
        </p:nvSpPr>
        <p:spPr>
          <a:xfrm>
            <a:off x="4247165" y="4206112"/>
            <a:ext cx="25526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Residual sums calculation</a:t>
            </a:r>
            <a:endParaRPr lang="ru-RU" sz="1400" b="1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7" name="Рисунок 6" descr="C:\Users\user.i7-321-2\Documents\PP-coursework\speedup.png">
            <a:extLst>
              <a:ext uri="{FF2B5EF4-FFF2-40B4-BE49-F238E27FC236}">
                <a16:creationId xmlns:a16="http://schemas.microsoft.com/office/drawing/2014/main" id="{B7A56A2D-A3B4-4442-AD59-06EAAEEBDA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29" y="1273166"/>
            <a:ext cx="3743325" cy="28105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819A4DC0-7050-4377-853A-36BD8C33D0CF}"/>
              </a:ext>
            </a:extLst>
          </p:cNvPr>
          <p:cNvSpPr/>
          <p:nvPr/>
        </p:nvSpPr>
        <p:spPr>
          <a:xfrm rot="18902706">
            <a:off x="6464776" y="1559859"/>
            <a:ext cx="980478" cy="71941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7618736-A879-4962-BDA2-14DD9798EC04}"/>
              </a:ext>
            </a:extLst>
          </p:cNvPr>
          <p:cNvSpPr/>
          <p:nvPr/>
        </p:nvSpPr>
        <p:spPr>
          <a:xfrm rot="18902706">
            <a:off x="6309556" y="2807191"/>
            <a:ext cx="980478" cy="71941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90FD6-6EE4-41CD-81AC-310C970FF78F}"/>
              </a:ext>
            </a:extLst>
          </p:cNvPr>
          <p:cNvSpPr txBox="1"/>
          <p:nvPr/>
        </p:nvSpPr>
        <p:spPr>
          <a:xfrm>
            <a:off x="7556092" y="2013051"/>
            <a:ext cx="197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Were estimated theoretically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3E22920-F45A-4728-AB07-DC5C65FC342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32698" y="1919567"/>
            <a:ext cx="323394" cy="416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738BC02-A5FD-4682-B5EE-DE52ACAB54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140388" y="2336217"/>
            <a:ext cx="415704" cy="50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10C4B6-D877-4CBD-86AC-58360C8A8A48}"/>
              </a:ext>
            </a:extLst>
          </p:cNvPr>
          <p:cNvSpPr txBox="1"/>
          <p:nvPr/>
        </p:nvSpPr>
        <p:spPr>
          <a:xfrm>
            <a:off x="1692765" y="4281463"/>
            <a:ext cx="22817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 functions -&gt; 1 big tricky reduction scheme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3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17140"/>
            <a:ext cx="6273934" cy="62048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243815"/>
                <a:ext cx="6985748" cy="3289269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4500" dirty="0"/>
                  <a:t>Problem statement</a:t>
                </a:r>
                <a:endParaRPr lang="ru-RU" sz="4500" dirty="0"/>
              </a:p>
              <a:p>
                <a:pPr lvl="1">
                  <a:buClr>
                    <a:srgbClr val="1946BA"/>
                  </a:buClr>
                </a:pPr>
                <a:r>
                  <a:rPr lang="en-US" sz="4500" dirty="0"/>
                  <a:t>Basics of polynomial regression</a:t>
                </a:r>
                <a:endParaRPr lang="ru-RU" sz="4500" dirty="0"/>
              </a:p>
              <a:p>
                <a:pPr lvl="1">
                  <a:buClr>
                    <a:srgbClr val="1946BA"/>
                  </a:buClr>
                </a:pPr>
                <a:r>
                  <a:rPr lang="en-US" sz="4500" dirty="0"/>
                  <a:t>Overfitting. Concept of regularization</a:t>
                </a:r>
              </a:p>
              <a:p>
                <a:pPr lvl="1">
                  <a:buClr>
                    <a:srgbClr val="1946BA"/>
                  </a:buClr>
                </a:pPr>
                <a:r>
                  <a:rPr lang="en-US" sz="4500" dirty="0"/>
                  <a:t>LASSO as an optimization task</a:t>
                </a:r>
              </a:p>
              <a:p>
                <a:pPr lvl="1">
                  <a:buClr>
                    <a:srgbClr val="1946BA"/>
                  </a:buClr>
                </a:pPr>
                <a:r>
                  <a:rPr lang="en-US" sz="4500" dirty="0"/>
                  <a:t>Algorithm of LASSO</a:t>
                </a:r>
                <a:endParaRPr lang="ru-RU" sz="4500" dirty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4500" dirty="0"/>
                  <a:t>Details of the implementation</a:t>
                </a:r>
                <a:endParaRPr lang="ru-RU" sz="4500" dirty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4500" dirty="0"/>
                  <a:t>Validation. Experiments</a:t>
                </a:r>
                <a:endParaRPr lang="ru-RU" sz="4500" dirty="0"/>
              </a:p>
              <a:p>
                <a:pPr lvl="1">
                  <a:buClr>
                    <a:srgbClr val="1946BA"/>
                  </a:buClr>
                </a:pPr>
                <a14:m>
                  <m:oMath xmlns:m="http://schemas.openxmlformats.org/officeDocument/2006/math">
                    <m:r>
                      <a:rPr lang="en-US" sz="4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500" dirty="0"/>
                  <a:t>-value and the sparsity of a weights vector</a:t>
                </a:r>
              </a:p>
              <a:p>
                <a:pPr lvl="1">
                  <a:buClr>
                    <a:srgbClr val="1946BA"/>
                  </a:buClr>
                </a:pPr>
                <a:r>
                  <a:rPr lang="en-US" sz="4500" dirty="0"/>
                  <a:t>High-dimensional case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4500" dirty="0"/>
                  <a:t>Features of parallelization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4500" dirty="0"/>
                  <a:t>Summary. Possible improvements</a:t>
                </a:r>
                <a:endParaRPr lang="ru-RU" sz="4500" dirty="0"/>
              </a:p>
              <a:p>
                <a:pPr lvl="2">
                  <a:buClr>
                    <a:srgbClr val="1946BA"/>
                  </a:buClr>
                </a:pPr>
                <a:endParaRPr lang="en-US" dirty="0"/>
              </a:p>
              <a:p>
                <a:pPr lvl="1">
                  <a:buClr>
                    <a:srgbClr val="1946BA"/>
                  </a:buClr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243815"/>
                <a:ext cx="6985748" cy="3289269"/>
              </a:xfrm>
              <a:blipFill>
                <a:blip r:embed="rId2"/>
                <a:stretch>
                  <a:fillRect l="-524" t="-2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More advanced algorithms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36" y="770835"/>
                <a:ext cx="4121523" cy="4244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600" dirty="0"/>
                  <a:t>Shootgun algorithm: parallel coordinate descent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600" dirty="0"/>
                  <a:t>Bradley, Joseph K., et al. "Parallel coordinate descent for l1-regularized loss minimization." </a:t>
                </a:r>
                <a:r>
                  <a:rPr lang="en-US" sz="1600" dirty="0" err="1"/>
                  <a:t>arXiv</a:t>
                </a:r>
                <a:r>
                  <a:rPr lang="en-US" sz="1600" dirty="0"/>
                  <a:t> preprint arXiv:1105.5379 (2011)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600" dirty="0">
                    <a:hlinkClick r:id="rId3"/>
                  </a:rPr>
                  <a:t>https://github.com/akyrola/shotgun</a:t>
                </a:r>
                <a:endParaRPr lang="en-US" sz="1600" dirty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600" dirty="0"/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600" dirty="0" err="1"/>
                  <a:t>Richtárik</a:t>
                </a:r>
                <a:r>
                  <a:rPr lang="en-US" sz="1600" dirty="0"/>
                  <a:t>, Peter, and Martin </a:t>
                </a:r>
                <a:r>
                  <a:rPr lang="en-US" sz="1600" dirty="0" err="1"/>
                  <a:t>Takáč</a:t>
                </a:r>
                <a:r>
                  <a:rPr lang="en-US" sz="1600" dirty="0"/>
                  <a:t>. "Parallel coordinate descent methods for big data optimization." Mathematical Programming 156.1-2 (2016): 433-484.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600" dirty="0"/>
                  <a:t>52 pages total, proof of convergence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600" dirty="0"/>
                  <a:t>pages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" y="770835"/>
                <a:ext cx="4121523" cy="4244918"/>
              </a:xfrm>
              <a:prstGeom prst="rect">
                <a:avLst/>
              </a:prstGeom>
              <a:blipFill>
                <a:blip r:embed="rId4"/>
                <a:stretch>
                  <a:fillRect l="-592" t="-430" r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4C3316-621C-48FC-A08C-22B39F452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924" y="179759"/>
            <a:ext cx="4040840" cy="12833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9419A4-1714-43AF-94C2-BCCA38FCA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49" y="1514005"/>
            <a:ext cx="4600015" cy="11614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A30A93-FA5A-449E-8ECA-A414BAF9F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382" y="2893294"/>
            <a:ext cx="4689382" cy="18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36" y="770835"/>
                <a:ext cx="6790764" cy="4244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2000" dirty="0"/>
                  <a:t>LASSO allows to get the values of regression weights to approximate any types of regression problems respecting the sparsity of the weights vector.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2000" dirty="0"/>
                  <a:t>Algorithm were implemented and tested on simple tasks 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2000" dirty="0"/>
                  <a:t>During the experiments it was shows how the </a:t>
                </a:r>
                <a14:m>
                  <m:oMath xmlns:m="http://schemas.openxmlformats.org/officeDocument/2006/math">
                    <m:r>
                      <a:rPr lang="en-US" sz="2000" i="1"/>
                      <m:t>𝜆</m:t>
                    </m:r>
                  </m:oMath>
                </a14:m>
                <a:r>
                  <a:rPr lang="en-US" sz="2000" dirty="0"/>
                  <a:t> parameter of LASSO controls the sparsity.</a:t>
                </a:r>
              </a:p>
              <a:p>
                <a:pPr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2000" dirty="0"/>
                  <a:t>Two improvements of parallelization were introduced and tested on the same regression problem but with different feature matrix size.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4044109-58A2-400C-A41D-17A19F91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" y="770835"/>
                <a:ext cx="6790764" cy="4244918"/>
              </a:xfrm>
              <a:prstGeom prst="rect">
                <a:avLst/>
              </a:prstGeom>
              <a:blipFill>
                <a:blip r:embed="rId3"/>
                <a:stretch>
                  <a:fillRect l="-808" t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92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pavel.vychuzhanin@gmail.com</a:t>
            </a:r>
            <a:endParaRPr lang="pl-P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7D95C55-0BDB-4FAE-810A-F49EDB97D884}"/>
              </a:ext>
            </a:extLst>
          </p:cNvPr>
          <p:cNvSpPr txBox="1">
            <a:spLocks/>
          </p:cNvSpPr>
          <p:nvPr/>
        </p:nvSpPr>
        <p:spPr>
          <a:xfrm>
            <a:off x="457200" y="3028145"/>
            <a:ext cx="8229600" cy="594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https://github.com/J3FALL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273934" cy="620483"/>
          </a:xfrm>
        </p:spPr>
        <p:txBody>
          <a:bodyPr/>
          <a:lstStyle/>
          <a:p>
            <a:r>
              <a:rPr lang="en-US" dirty="0"/>
              <a:t>Linear Regression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F90BE1-5FD2-4C47-8AF0-972CDE2EE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49461" y="927382"/>
            <a:ext cx="3363910" cy="25376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552C89-D8E2-41E7-938E-3B6FD1C8C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5" y="700675"/>
                <a:ext cx="5345458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/>
                  <a:t> of n samples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Assumption: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variable linearly depends on regressors x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Linear Regression model:</a:t>
                </a:r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In matrix notation: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800" dirty="0"/>
              </a:p>
              <a:p>
                <a:pPr marL="742950" lvl="2" indent="-342900">
                  <a:lnSpc>
                    <a:spcPct val="9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/>
                  <a:t> is a vector of observed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called </a:t>
                </a:r>
                <a:r>
                  <a:rPr lang="en-US" sz="1400" b="1" dirty="0"/>
                  <a:t>response</a:t>
                </a:r>
                <a:r>
                  <a:rPr lang="en-US" sz="1400" dirty="0"/>
                  <a:t> variable</a:t>
                </a:r>
              </a:p>
              <a:p>
                <a:pPr marL="742950" lvl="2" indent="-342900">
                  <a:lnSpc>
                    <a:spcPct val="9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 is a matrix of row-vectors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or of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-dimensional column-vectors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or independent variables or </a:t>
                </a:r>
                <a:r>
                  <a:rPr lang="en-US" sz="1400" b="1" dirty="0"/>
                  <a:t>features</a:t>
                </a:r>
              </a:p>
              <a:p>
                <a:pPr marL="742950" lvl="2" indent="-342900">
                  <a:lnSpc>
                    <a:spcPct val="9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/>
                  <a:t> is a parameter vector. Its elements are known as effects or regression coefficients or </a:t>
                </a:r>
                <a:r>
                  <a:rPr lang="en-US" sz="1400" b="1" dirty="0"/>
                  <a:t>weights</a:t>
                </a:r>
                <a:endParaRPr lang="en-US" sz="1400" dirty="0"/>
              </a:p>
              <a:p>
                <a:pPr marL="742950" lvl="2" indent="-342900">
                  <a:lnSpc>
                    <a:spcPct val="9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dirty="0"/>
                  <a:t> is a vector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that is called noise</a:t>
                </a:r>
                <a:endParaRPr lang="ru-RU" sz="1400" dirty="0"/>
              </a:p>
              <a:p>
                <a:pPr marL="342900" lvl="1" indent="-342900">
                  <a:lnSpc>
                    <a:spcPct val="9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can be estimated using ordinary least squares method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ru-RU" sz="1800" dirty="0"/>
              </a:p>
              <a:p>
                <a:pPr marL="342900" lvl="2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en-US" sz="1800" dirty="0"/>
              </a:p>
              <a:p>
                <a:pPr lvl="1">
                  <a:buClr>
                    <a:srgbClr val="1946BA"/>
                  </a:buClr>
                </a:pPr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552C89-D8E2-41E7-938E-3B6FD1C8C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5" y="700675"/>
                <a:ext cx="5345458" cy="4304462"/>
              </a:xfrm>
              <a:prstGeom prst="rect">
                <a:avLst/>
              </a:prstGeom>
              <a:blipFill>
                <a:blip r:embed="rId4"/>
                <a:stretch>
                  <a:fillRect l="-798" t="-18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C22C2C-20E1-48A5-A1EA-7446F399A0F0}"/>
              </a:ext>
            </a:extLst>
          </p:cNvPr>
          <p:cNvSpPr/>
          <p:nvPr/>
        </p:nvSpPr>
        <p:spPr>
          <a:xfrm>
            <a:off x="6363733" y="3511089"/>
            <a:ext cx="247088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Simple linear regression with one independent variable</a:t>
            </a:r>
            <a:endParaRPr lang="ru-RU" sz="1400" b="1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66AE-CB7F-43F2-A9A4-9140377613B7}"/>
              </a:ext>
            </a:extLst>
          </p:cNvPr>
          <p:cNvSpPr txBox="1"/>
          <p:nvPr/>
        </p:nvSpPr>
        <p:spPr>
          <a:xfrm>
            <a:off x="5650736" y="4897279"/>
            <a:ext cx="3493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https://www.dataquest.io/blog/kaggle-getting-started/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273934" cy="620483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F90BE1-5FD2-4C47-8AF0-972CDE2EE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0736" y="1083664"/>
            <a:ext cx="3363910" cy="22250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552C89-D8E2-41E7-938E-3B6FD1C8C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5" y="700675"/>
                <a:ext cx="5345458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The polynomial regression model can be described as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Same as linear regression: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4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endParaRPr lang="en-US" sz="14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The vector of estimated polynomial regression coefficients can be expressed as 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For least squares analysis the task can be considered as a </a:t>
                </a:r>
                <a:r>
                  <a:rPr lang="en-US" sz="1800" b="1" dirty="0"/>
                  <a:t>multiple regression</a:t>
                </a:r>
                <a:r>
                  <a:rPr lang="en-US" sz="1800" dirty="0"/>
                  <a:t>: 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↔ independent variables in a multiple regression model</a:t>
                </a:r>
                <a:endParaRPr lang="ru-RU" sz="1800" dirty="0"/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ru-RU" sz="1800" dirty="0"/>
              </a:p>
              <a:p>
                <a:pPr marL="342900" lvl="2" indent="-342900">
                  <a:lnSpc>
                    <a:spcPct val="80000"/>
                  </a:lnSpc>
                  <a:buClr>
                    <a:srgbClr val="1946BA"/>
                  </a:buClr>
                  <a:buSzPct val="100000"/>
                  <a:buFont typeface="Arial" pitchFamily="34" charset="0"/>
                  <a:buChar char="•"/>
                </a:pPr>
                <a:endParaRPr lang="en-US" sz="1800" dirty="0"/>
              </a:p>
              <a:p>
                <a:pPr lvl="1">
                  <a:buClr>
                    <a:srgbClr val="1946BA"/>
                  </a:buClr>
                </a:pPr>
                <a:endParaRPr lang="en-US" dirty="0"/>
              </a:p>
              <a:p>
                <a:pPr marL="0" indent="0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552C89-D8E2-41E7-938E-3B6FD1C8C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5" y="700675"/>
                <a:ext cx="5345458" cy="4304462"/>
              </a:xfrm>
              <a:prstGeom prst="rect">
                <a:avLst/>
              </a:prstGeom>
              <a:blipFill>
                <a:blip r:embed="rId4"/>
                <a:stretch>
                  <a:fillRect l="-798" t="-1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C22C2C-20E1-48A5-A1EA-7446F399A0F0}"/>
              </a:ext>
            </a:extLst>
          </p:cNvPr>
          <p:cNvSpPr/>
          <p:nvPr/>
        </p:nvSpPr>
        <p:spPr>
          <a:xfrm>
            <a:off x="6363733" y="3511089"/>
            <a:ext cx="247088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Example of simple polynomial regression</a:t>
            </a:r>
            <a:endParaRPr lang="ru-RU" sz="1400" b="1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66AE-CB7F-43F2-A9A4-9140377613B7}"/>
              </a:ext>
            </a:extLst>
          </p:cNvPr>
          <p:cNvSpPr txBox="1"/>
          <p:nvPr/>
        </p:nvSpPr>
        <p:spPr>
          <a:xfrm>
            <a:off x="5650736" y="4897279"/>
            <a:ext cx="3196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http://www.public.asu.edu/~gwaissi/ASM-e-book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88921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273934" cy="620483"/>
          </a:xfrm>
        </p:spPr>
        <p:txBody>
          <a:bodyPr/>
          <a:lstStyle/>
          <a:p>
            <a:r>
              <a:rPr lang="en-US" dirty="0"/>
              <a:t>Overfitting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F90BE1-5FD2-4C47-8AF0-972CDE2EE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80773" y="270239"/>
            <a:ext cx="3966721" cy="137865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552C89-D8E2-41E7-938E-3B6FD1C8C096}"/>
              </a:ext>
            </a:extLst>
          </p:cNvPr>
          <p:cNvSpPr txBox="1">
            <a:spLocks/>
          </p:cNvSpPr>
          <p:nvPr/>
        </p:nvSpPr>
        <p:spPr>
          <a:xfrm>
            <a:off x="237195" y="700675"/>
            <a:ext cx="4754191" cy="430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Overfitting: the model describes the training data extremely well but </a:t>
            </a:r>
            <a:r>
              <a:rPr lang="en-US" sz="1800" b="1" dirty="0"/>
              <a:t>does not generalize </a:t>
            </a:r>
            <a:r>
              <a:rPr lang="en-US" sz="1800" dirty="0"/>
              <a:t>at all</a:t>
            </a:r>
          </a:p>
          <a:p>
            <a:pPr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Reason: model is too complex</a:t>
            </a:r>
          </a:p>
          <a:p>
            <a:pPr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Some popular approaches to deal with it:</a:t>
            </a:r>
          </a:p>
          <a:p>
            <a:pPr lvl="1"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Cross-validation</a:t>
            </a:r>
          </a:p>
          <a:p>
            <a:pPr lvl="1"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Improve train/test dataset</a:t>
            </a:r>
          </a:p>
          <a:p>
            <a:pPr lvl="1"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Feature selection</a:t>
            </a:r>
          </a:p>
          <a:p>
            <a:pPr lvl="1"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Limit the number of iterations of the training</a:t>
            </a:r>
          </a:p>
          <a:p>
            <a:pPr lvl="1"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b="1" dirty="0"/>
              <a:t>Regularization</a:t>
            </a:r>
          </a:p>
          <a:p>
            <a:pPr lvl="1"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 err="1"/>
              <a:t>Ensembling</a:t>
            </a:r>
            <a:endParaRPr lang="en-US" sz="1800" dirty="0"/>
          </a:p>
          <a:p>
            <a:pPr lvl="1"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r>
              <a:rPr lang="en-US" sz="1800" dirty="0"/>
              <a:t>…</a:t>
            </a:r>
            <a:endParaRPr lang="ru-RU" sz="1800" dirty="0"/>
          </a:p>
          <a:p>
            <a:pPr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endParaRPr lang="ru-RU" sz="1800" dirty="0"/>
          </a:p>
          <a:p>
            <a:pPr marL="342900" lvl="2" indent="-342900">
              <a:lnSpc>
                <a:spcPct val="80000"/>
              </a:lnSpc>
              <a:buClr>
                <a:srgbClr val="1946BA"/>
              </a:buClr>
              <a:buSzPct val="100000"/>
              <a:buFont typeface="Arial" pitchFamily="34" charset="0"/>
              <a:buChar char="•"/>
            </a:pPr>
            <a:endParaRPr lang="en-US" sz="1800" dirty="0"/>
          </a:p>
          <a:p>
            <a:pPr lvl="1">
              <a:buClr>
                <a:srgbClr val="1946BA"/>
              </a:buClr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3C22C2C-20E1-48A5-A1EA-7446F399A0F0}"/>
              </a:ext>
            </a:extLst>
          </p:cNvPr>
          <p:cNvSpPr/>
          <p:nvPr/>
        </p:nvSpPr>
        <p:spPr>
          <a:xfrm>
            <a:off x="5880382" y="3963732"/>
            <a:ext cx="277548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Overfitting of Regression Models</a:t>
            </a:r>
            <a:endParaRPr lang="ru-RU" sz="1400" b="1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766AE-CB7F-43F2-A9A4-9140377613B7}"/>
              </a:ext>
            </a:extLst>
          </p:cNvPr>
          <p:cNvSpPr txBox="1"/>
          <p:nvPr/>
        </p:nvSpPr>
        <p:spPr>
          <a:xfrm>
            <a:off x="5294947" y="4873261"/>
            <a:ext cx="3946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https://www.techinasia.com/talk/data-science-simplified-part-6</a:t>
            </a:r>
            <a:endParaRPr lang="ru-RU" sz="1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7C8083-861F-4C37-B9AF-4F40FDC1B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58" y="1696723"/>
            <a:ext cx="3946349" cy="22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Weights estimation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552C89-D8E2-41E7-938E-3B6FD1C8C096}"/>
              </a:ext>
            </a:extLst>
          </p:cNvPr>
          <p:cNvSpPr txBox="1">
            <a:spLocks/>
          </p:cNvSpPr>
          <p:nvPr/>
        </p:nvSpPr>
        <p:spPr>
          <a:xfrm>
            <a:off x="237195" y="700675"/>
            <a:ext cx="4754191" cy="430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80000"/>
              </a:lnSpc>
              <a:buClr>
                <a:srgbClr val="1946BA"/>
              </a:buClr>
              <a:buNone/>
            </a:pPr>
            <a:endParaRPr lang="ru-RU" sz="1800" dirty="0"/>
          </a:p>
          <a:p>
            <a:pPr>
              <a:lnSpc>
                <a:spcPct val="80000"/>
              </a:lnSpc>
              <a:buClr>
                <a:srgbClr val="1946BA"/>
              </a:buClr>
              <a:buFont typeface="Arial" pitchFamily="34" charset="0"/>
              <a:buChar char="•"/>
            </a:pPr>
            <a:endParaRPr lang="ru-RU" sz="1800" dirty="0"/>
          </a:p>
          <a:p>
            <a:pPr marL="342900" lvl="2" indent="-342900">
              <a:lnSpc>
                <a:spcPct val="80000"/>
              </a:lnSpc>
              <a:buClr>
                <a:srgbClr val="1946BA"/>
              </a:buClr>
              <a:buSzPct val="100000"/>
              <a:buFont typeface="Arial" pitchFamily="34" charset="0"/>
              <a:buChar char="•"/>
            </a:pPr>
            <a:endParaRPr lang="en-US" sz="1800" dirty="0"/>
          </a:p>
          <a:p>
            <a:pPr lvl="1">
              <a:buClr>
                <a:srgbClr val="1946BA"/>
              </a:buClr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4" y="838444"/>
                <a:ext cx="5856564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The predicted outcome for any data point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is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The objective function to be minimized is the RSS (Residual Sum of Squares) can be mathematically as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Can be solved by gradient descent algorithm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The gradient for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-</a:t>
                </a:r>
                <a:r>
                  <a:rPr lang="en-US" sz="1800" dirty="0" err="1"/>
                  <a:t>th</a:t>
                </a:r>
                <a:r>
                  <a:rPr lang="en-US" sz="1800" dirty="0"/>
                  <a:t> weight: </a:t>
                </a:r>
              </a:p>
              <a:p>
                <a:pPr marL="0" indent="0" algn="ctr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Weights on each iteration are updated: 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4" y="838444"/>
                <a:ext cx="5856564" cy="4304462"/>
              </a:xfrm>
              <a:prstGeom prst="rect">
                <a:avLst/>
              </a:prstGeom>
              <a:blipFill>
                <a:blip r:embed="rId3"/>
                <a:stretch>
                  <a:fillRect l="-728" t="-1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6D7C9-8630-442F-8E8A-2818747BC3F9}"/>
                  </a:ext>
                </a:extLst>
              </p:cNvPr>
              <p:cNvSpPr txBox="1"/>
              <p:nvPr/>
            </p:nvSpPr>
            <p:spPr>
              <a:xfrm>
                <a:off x="3632223" y="3246249"/>
                <a:ext cx="4253921" cy="563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r>
                          <a:rPr lang="en-US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6D7C9-8630-442F-8E8A-2818747BC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23" y="3246249"/>
                <a:ext cx="4253921" cy="563616"/>
              </a:xfrm>
              <a:prstGeom prst="rect">
                <a:avLst/>
              </a:prstGeom>
              <a:blipFill>
                <a:blip r:embed="rId4"/>
                <a:stretch>
                  <a:fillRect t="-66304" b="-10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1734-50FA-489E-9C05-AB01AE05F1BB}"/>
                  </a:ext>
                </a:extLst>
              </p:cNvPr>
              <p:cNvSpPr txBox="1"/>
              <p:nvPr/>
            </p:nvSpPr>
            <p:spPr>
              <a:xfrm>
                <a:off x="4817282" y="484266"/>
                <a:ext cx="1590820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81734-50FA-489E-9C05-AB01AE05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82" y="484266"/>
                <a:ext cx="1590820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058E9D-B9DD-4B19-8163-00FB296A8745}"/>
                  </a:ext>
                </a:extLst>
              </p:cNvPr>
              <p:cNvSpPr txBox="1"/>
              <p:nvPr/>
            </p:nvSpPr>
            <p:spPr>
              <a:xfrm>
                <a:off x="4227428" y="3610639"/>
                <a:ext cx="4047005" cy="115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ru-RU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058E9D-B9DD-4B19-8163-00FB296A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428" y="3610639"/>
                <a:ext cx="4047005" cy="11537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F2D4457-A8C6-4AF8-9319-62420E4E0078}"/>
              </a:ext>
            </a:extLst>
          </p:cNvPr>
          <p:cNvCxnSpPr>
            <a:cxnSpLocks/>
          </p:cNvCxnSpPr>
          <p:nvPr/>
        </p:nvCxnSpPr>
        <p:spPr>
          <a:xfrm flipH="1" flipV="1">
            <a:off x="5863123" y="4202884"/>
            <a:ext cx="461269" cy="673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E8018E-F654-4964-BFEE-C59371733536}"/>
              </a:ext>
            </a:extLst>
          </p:cNvPr>
          <p:cNvSpPr txBox="1"/>
          <p:nvPr/>
        </p:nvSpPr>
        <p:spPr>
          <a:xfrm>
            <a:off x="6093758" y="4770713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8FCC8-34E3-4CCC-9854-566D2D117B19}"/>
                  </a:ext>
                </a:extLst>
              </p:cNvPr>
              <p:cNvSpPr txBox="1"/>
              <p:nvPr/>
            </p:nvSpPr>
            <p:spPr>
              <a:xfrm>
                <a:off x="1627831" y="4290222"/>
                <a:ext cx="3692608" cy="698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Convergence criterion: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8FCC8-34E3-4CCC-9854-566D2D117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31" y="4290222"/>
                <a:ext cx="3692608" cy="698396"/>
              </a:xfrm>
              <a:prstGeom prst="rect">
                <a:avLst/>
              </a:prstGeom>
              <a:blipFill>
                <a:blip r:embed="rId7"/>
                <a:stretch>
                  <a:fillRect l="-1320" t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9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Regularization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4" y="838444"/>
                <a:ext cx="7680518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Overfitting is represented by high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so let’s introduce the “penalty” function for it’s values: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𝑃𝑒𝑛𝑎𝑙𝑡𝑦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𝑃𝑒𝑛𝑎𝑙𝑡𝑦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function represents the additional constrains on regression weights.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Two types of regularization are most often used: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Ridge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-norm penalty)</a:t>
                </a:r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lvl="1"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LASSO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800" dirty="0"/>
                  <a:t>-norm penalty)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4" y="838444"/>
                <a:ext cx="7680518" cy="4304462"/>
              </a:xfrm>
              <a:prstGeom prst="rect">
                <a:avLst/>
              </a:prstGeom>
              <a:blipFill>
                <a:blip r:embed="rId3"/>
                <a:stretch>
                  <a:fillRect l="-556" t="-18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6D6E18-601B-4281-9732-45CCB4CB934F}"/>
                  </a:ext>
                </a:extLst>
              </p:cNvPr>
              <p:cNvSpPr txBox="1"/>
              <p:nvPr/>
            </p:nvSpPr>
            <p:spPr>
              <a:xfrm>
                <a:off x="3049640" y="2760921"/>
                <a:ext cx="4674782" cy="125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6D6E18-601B-4281-9732-45CCB4CB9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40" y="2760921"/>
                <a:ext cx="4674782" cy="1250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E8A3E8-862E-44EB-A165-5890983CDF14}"/>
                  </a:ext>
                </a:extLst>
              </p:cNvPr>
              <p:cNvSpPr txBox="1"/>
              <p:nvPr/>
            </p:nvSpPr>
            <p:spPr>
              <a:xfrm>
                <a:off x="3336213" y="3563800"/>
                <a:ext cx="4101636" cy="1250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E8A3E8-862E-44EB-A165-5890983C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213" y="3563800"/>
                <a:ext cx="4101636" cy="12508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4ED2F-B7EB-4E91-ADB8-34961CBFA61B}"/>
                  </a:ext>
                </a:extLst>
              </p:cNvPr>
              <p:cNvSpPr txBox="1"/>
              <p:nvPr/>
            </p:nvSpPr>
            <p:spPr>
              <a:xfrm>
                <a:off x="3688791" y="4566791"/>
                <a:ext cx="32690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-parameter allows to control the generalization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94ED2F-B7EB-4E91-ADB8-34961CBF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791" y="4566791"/>
                <a:ext cx="3269090" cy="646331"/>
              </a:xfrm>
              <a:prstGeom prst="rect">
                <a:avLst/>
              </a:prstGeom>
              <a:blipFill>
                <a:blip r:embed="rId6"/>
                <a:stretch>
                  <a:fillRect l="-1493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1A839DA-0416-4053-A869-D6BA92052056}"/>
              </a:ext>
            </a:extLst>
          </p:cNvPr>
          <p:cNvCxnSpPr/>
          <p:nvPr/>
        </p:nvCxnSpPr>
        <p:spPr>
          <a:xfrm flipV="1">
            <a:off x="5982586" y="4189227"/>
            <a:ext cx="460744" cy="47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19837D1-2247-46E1-8B6F-17E273B9C02F}"/>
              </a:ext>
            </a:extLst>
          </p:cNvPr>
          <p:cNvCxnSpPr/>
          <p:nvPr/>
        </p:nvCxnSpPr>
        <p:spPr>
          <a:xfrm flipV="1">
            <a:off x="5982586" y="3413197"/>
            <a:ext cx="460744" cy="1250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6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7956120" cy="620483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Absolute Shrinkage And Selection Operator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4" y="1941530"/>
                <a:ext cx="4066292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It was introduced in 1996 by R. </a:t>
                </a:r>
                <a:r>
                  <a:rPr lang="en-US" sz="1800" dirty="0" err="1"/>
                  <a:t>Tibshirani</a:t>
                </a:r>
                <a:r>
                  <a:rPr lang="en-US" sz="1800" dirty="0"/>
                  <a:t> to increase the generalization of statistical models</a:t>
                </a:r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Allows to estimate sparse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vector of weights</a:t>
                </a:r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Gradient descent is not applicable here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r>
                  <a:rPr lang="en-US" sz="1800" dirty="0"/>
                  <a:t>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4" y="1941530"/>
                <a:ext cx="4066292" cy="4304462"/>
              </a:xfrm>
              <a:prstGeom prst="rect">
                <a:avLst/>
              </a:prstGeom>
              <a:blipFill>
                <a:blip r:embed="rId3"/>
                <a:stretch>
                  <a:fillRect l="-1049" t="-1839" r="-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36C962-CBF1-4D03-A666-D1FC3125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749" y="1184787"/>
            <a:ext cx="4598107" cy="38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0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7194" y="-768"/>
            <a:ext cx="6903194" cy="620483"/>
          </a:xfrm>
        </p:spPr>
        <p:txBody>
          <a:bodyPr>
            <a:normAutofit/>
          </a:bodyPr>
          <a:lstStyle/>
          <a:p>
            <a:r>
              <a:rPr lang="en-US" dirty="0"/>
              <a:t>LASSO as optimization task (1/3)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94" y="838444"/>
                <a:ext cx="7680518" cy="4304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The objective function to be minimized for LASSO regression:</a:t>
                </a:r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:endParaRPr lang="en-US" sz="1800" dirty="0"/>
              </a:p>
              <a:p>
                <a:pPr marL="0" indent="0">
                  <a:lnSpc>
                    <a:spcPct val="80000"/>
                  </a:lnSpc>
                  <a:buClr>
                    <a:srgbClr val="1946B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80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==−2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80000"/>
                  </a:lnSpc>
                  <a:buClr>
                    <a:srgbClr val="1946BA"/>
                  </a:buCl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is a residual sum of squares (sum of all except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)	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EF23849-A8B1-4F44-993A-AF0219CC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4" y="838444"/>
                <a:ext cx="7680518" cy="4304462"/>
              </a:xfrm>
              <a:prstGeom prst="rect">
                <a:avLst/>
              </a:prstGeom>
              <a:blipFill>
                <a:blip r:embed="rId3"/>
                <a:stretch>
                  <a:fillRect l="-556" t="-1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A325F7-EAA1-44AB-A15A-DC4AAD5BDCF5}"/>
              </a:ext>
            </a:extLst>
          </p:cNvPr>
          <p:cNvSpPr txBox="1"/>
          <p:nvPr/>
        </p:nvSpPr>
        <p:spPr>
          <a:xfrm>
            <a:off x="6006411" y="2285324"/>
            <a:ext cx="261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weights is not normalized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9945DCA-27F9-48C0-AE45-90D5380D5887}"/>
              </a:ext>
            </a:extLst>
          </p:cNvPr>
          <p:cNvCxnSpPr/>
          <p:nvPr/>
        </p:nvCxnSpPr>
        <p:spPr>
          <a:xfrm flipH="1" flipV="1">
            <a:off x="5529943" y="1901371"/>
            <a:ext cx="812800" cy="38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3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5111</TotalTime>
  <Words>1211</Words>
  <Application>Microsoft Office PowerPoint</Application>
  <PresentationFormat>Экран (16:9)</PresentationFormat>
  <Paragraphs>240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Cover</vt:lpstr>
      <vt:lpstr>1_Cover</vt:lpstr>
      <vt:lpstr>Least Absolute Shrinkage and Selection Operator for polynomial regression model</vt:lpstr>
      <vt:lpstr>Outline</vt:lpstr>
      <vt:lpstr>Linear Regression</vt:lpstr>
      <vt:lpstr>Polynomial Regression</vt:lpstr>
      <vt:lpstr>Overfitting</vt:lpstr>
      <vt:lpstr>Weights estimation</vt:lpstr>
      <vt:lpstr>Regularization</vt:lpstr>
      <vt:lpstr>Least Absolute Shrinkage And Selection Operator</vt:lpstr>
      <vt:lpstr>LASSO as optimization task (1/3)</vt:lpstr>
      <vt:lpstr>LASSO as optimization task (2/3)</vt:lpstr>
      <vt:lpstr>LASSO as optimization task (3/3)</vt:lpstr>
      <vt:lpstr>LASSO algorithm</vt:lpstr>
      <vt:lpstr>Implementation</vt:lpstr>
      <vt:lpstr>Implementation</vt:lpstr>
      <vt:lpstr>Implementation</vt:lpstr>
      <vt:lpstr>Validation of the algorithm</vt:lpstr>
      <vt:lpstr>λ-value and the sparsity of a weights</vt:lpstr>
      <vt:lpstr>High-dimensional feature matrix</vt:lpstr>
      <vt:lpstr>High-dimensional feature matrix</vt:lpstr>
      <vt:lpstr>More advanced algorithms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Вычужанин Павел Витальевич</cp:lastModifiedBy>
  <cp:revision>229</cp:revision>
  <dcterms:created xsi:type="dcterms:W3CDTF">2014-06-27T12:30:22Z</dcterms:created>
  <dcterms:modified xsi:type="dcterms:W3CDTF">2018-10-27T10:35:24Z</dcterms:modified>
</cp:coreProperties>
</file>