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B699-AA0C-0F04-40D0-52A3F8F3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641CBF-3915-FAA1-3143-E8B9B6C7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50338-C12B-896E-4F3C-CE5DEEC8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996ED-4C01-F840-D354-BBDDEA03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83699-66BB-7E31-C19A-6C0B92FD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5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51F3-655A-1E1A-8726-984EF6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79984C-9010-FA1E-0F15-4F614842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A15D7-69F3-0640-6FA9-8C1FFEA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4A721-5C0C-8160-8C0A-AB5E2E2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35FAA-6A8B-058A-CD2C-788412C7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2EFF21-CB6D-363F-4E0F-BD8510903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B4CFD-1122-0E3F-6D9F-BDB255A8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A9FBA-BF53-5924-0FE5-FD8560D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4C941-96F2-BB0F-C623-95800C27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C2905-0687-A7AD-0E22-AA7056C4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0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68009-35F7-29A8-0E14-AE1DDDD2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2F2AF-6458-BEC6-C5A4-44F81F46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1D91E-60B5-125A-07CD-C4AD63F5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FC105-A382-01C9-78E7-2614DC13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76BB6-4A0F-92EC-7DF0-2B6ED8C6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0B440-41DC-125E-E851-6D10AB5C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F8E5DA-CDAC-BE7E-6E7E-96E3D126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9D707-A2E1-EE75-9465-6A036CD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4DCD8-B21A-4C62-8F90-8B65C41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CF2E2-43E7-436E-193F-8AE8F3A6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E8DB5-1B67-8F36-449A-692149E3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2FCF0-77F8-B830-03F7-817132D1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B1D1A3-9E68-5112-9D01-EFFD4A2E5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1AB756-02E3-D6A2-908E-18584ADA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FBFA3-BC5D-B22E-986F-C1A0F797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206709-A5C5-2E32-444A-F206F46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F8B99-FFA6-357B-6C22-064DE9EE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409C3-9A51-D671-B8B7-86763138F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F1B3C-ECDE-DFC8-4BCC-04EBBA80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27F100-9D17-FD9F-46FB-77964625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717246-1DDA-CCEE-0432-4CA311622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5C30F-65B0-AC84-817A-8D016E99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9CE047-2E78-A636-6712-79399C0F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A8D32-668C-5DF1-0DFD-B3C562EF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E1D2-6C2F-98CB-F8BB-5A30897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D6192E-61A0-BE4F-3476-7EF766A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9D7E60-D334-5B65-10AD-1790FB7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7D76FC-970C-E411-05F7-C99DE07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35098-7023-3A85-0DBE-AB226F0E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C755B1-8E9A-88E9-1CB4-10DA6D9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53DFE-7C96-9FA7-70AB-BD8D6322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E844B-5956-4095-4752-678DC953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63932-11E0-969F-DE33-881A89AC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13FD31-F7B6-438B-EA01-6B74C4AB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208FAF-2D8D-2672-9D10-440CD41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08753-5FA5-CB12-FD59-02B014C5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46EA6-B0ED-DB77-97C3-CEC7C199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C7ABC-0B54-04EF-61C2-FC9F9471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D912DD-02A7-83D6-7F46-1908E465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212100-6D8D-F990-6E49-F11A15CE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9A2DF-754B-0262-3819-E4CE6D9D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B55A97-8966-E910-1100-D0330B22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02BC62-4ABA-FB46-7BCD-3C281ABA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8A156-940E-E100-1495-36704489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EA7DB-E778-2423-5E65-72C8512C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130F1-3957-0398-1C11-612519820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E3E7-CEAB-4505-B5CA-FA2EDB8CCF7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A0536-8C27-23FA-D064-024686FEE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5DC0B-1D65-1271-2693-0FC2A985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9A21-724F-4A0B-9E1C-0E307FFCE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5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C28B7-6472-FB00-2DA1-74AB4E87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65"/>
            <a:ext cx="9144000" cy="2387600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Сортировки в </a:t>
            </a:r>
            <a:r>
              <a:rPr lang="en-GB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A35C7106-0959-95D5-27C6-9E9A7D0F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0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543BD-FD5D-2675-04EA-78A22035629D}"/>
              </a:ext>
            </a:extLst>
          </p:cNvPr>
          <p:cNvSpPr txBox="1"/>
          <p:nvPr/>
        </p:nvSpPr>
        <p:spPr>
          <a:xfrm>
            <a:off x="576165" y="669085"/>
            <a:ext cx="7364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latin typeface="Bahnschrift Light" panose="020B0502040204020203" pitchFamily="34" charset="0"/>
              </a:rPr>
              <a:t>0. </a:t>
            </a:r>
            <a:r>
              <a:rPr lang="ru-RU" sz="3200" b="1" dirty="0">
                <a:latin typeface="Bahnschrift Light" panose="020B0502040204020203" pitchFamily="34" charset="0"/>
              </a:rPr>
              <a:t>Подготовка входных данных</a:t>
            </a:r>
            <a:endParaRPr lang="ru-RU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8BC17D-98AA-DD47-B853-F6442FB8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84" y="3429000"/>
            <a:ext cx="7470808" cy="27832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AACECA-6ABD-1131-9F8B-99716C067BDE}"/>
              </a:ext>
            </a:extLst>
          </p:cNvPr>
          <p:cNvSpPr txBox="1"/>
          <p:nvPr/>
        </p:nvSpPr>
        <p:spPr>
          <a:xfrm>
            <a:off x="576164" y="1648932"/>
            <a:ext cx="73641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Light" panose="020B0502040204020203" pitchFamily="34" charset="0"/>
              </a:rPr>
              <a:t>В метод </a:t>
            </a:r>
            <a:r>
              <a:rPr lang="en-GB" sz="2800" dirty="0" err="1">
                <a:latin typeface="Bahnschrift Light" panose="020B0502040204020203" pitchFamily="34" charset="0"/>
              </a:rPr>
              <a:t>quickSort</a:t>
            </a:r>
            <a:r>
              <a:rPr lang="en-GB" sz="2800" dirty="0">
                <a:latin typeface="Bahnschrift Light" panose="020B0502040204020203" pitchFamily="34" charset="0"/>
              </a:rPr>
              <a:t> </a:t>
            </a:r>
            <a:r>
              <a:rPr lang="ru-RU" sz="2800" dirty="0">
                <a:latin typeface="Bahnschrift Light" panose="020B0502040204020203" pitchFamily="34" charset="0"/>
              </a:rPr>
              <a:t>передается массив значений, и индексы крайнего левого и правого элемента кучи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462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543BD-FD5D-2675-04EA-78A22035629D}"/>
              </a:ext>
            </a:extLst>
          </p:cNvPr>
          <p:cNvSpPr txBox="1"/>
          <p:nvPr/>
        </p:nvSpPr>
        <p:spPr>
          <a:xfrm>
            <a:off x="576165" y="669085"/>
            <a:ext cx="7364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Bahnschrift Light" panose="020B0502040204020203" pitchFamily="34" charset="0"/>
              </a:rPr>
              <a:t>1</a:t>
            </a:r>
            <a:r>
              <a:rPr lang="en-GB" sz="3200" b="1" dirty="0">
                <a:latin typeface="Bahnschrift Light" panose="020B0502040204020203" pitchFamily="34" charset="0"/>
              </a:rPr>
              <a:t>. </a:t>
            </a:r>
            <a:r>
              <a:rPr lang="ru-RU" sz="3200" b="1" dirty="0">
                <a:latin typeface="Bahnschrift Light" panose="020B0502040204020203" pitchFamily="34" charset="0"/>
              </a:rPr>
              <a:t>Основное тело сортировки</a:t>
            </a:r>
            <a:endParaRPr lang="ru-RU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ACECA-6ABD-1131-9F8B-99716C067BDE}"/>
              </a:ext>
            </a:extLst>
          </p:cNvPr>
          <p:cNvSpPr txBox="1"/>
          <p:nvPr/>
        </p:nvSpPr>
        <p:spPr>
          <a:xfrm>
            <a:off x="576164" y="1648932"/>
            <a:ext cx="97061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Выбираем опорный элемент с помощью метода </a:t>
            </a:r>
            <a:r>
              <a:rPr lang="en-GB" sz="2800" dirty="0"/>
              <a:t>partition</a:t>
            </a:r>
          </a:p>
          <a:p>
            <a:r>
              <a:rPr lang="ru-RU" sz="2800" dirty="0"/>
              <a:t>Выбранный элемент будет делить наш массив на 2 кучи, после чего рекурсивно будем сортировать массив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1B9C6F-9B99-B34E-2B90-253F84D9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4" y="3932369"/>
            <a:ext cx="8635634" cy="2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543BD-FD5D-2675-04EA-78A22035629D}"/>
              </a:ext>
            </a:extLst>
          </p:cNvPr>
          <p:cNvSpPr txBox="1"/>
          <p:nvPr/>
        </p:nvSpPr>
        <p:spPr>
          <a:xfrm>
            <a:off x="445537" y="38916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Bahnschrift Light" panose="020B0502040204020203" pitchFamily="34" charset="0"/>
              </a:rPr>
              <a:t>2.Выбор опорного элемента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EAE500-2530-E482-C18B-36EB0BFE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31" y="1076579"/>
            <a:ext cx="919813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3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543BD-FD5D-2675-04EA-78A22035629D}"/>
              </a:ext>
            </a:extLst>
          </p:cNvPr>
          <p:cNvSpPr txBox="1"/>
          <p:nvPr/>
        </p:nvSpPr>
        <p:spPr>
          <a:xfrm>
            <a:off x="342899" y="491804"/>
            <a:ext cx="99487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Light" panose="020B0502040204020203" pitchFamily="34" charset="0"/>
              </a:rPr>
              <a:t>Данный процесс выполняется пока левая и правая граница не сойдутся, тогда массив будет отсортирован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049C32-5FBC-56F3-A3FE-3EF120EC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4" y="1758336"/>
            <a:ext cx="8635634" cy="26083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834C8-A55D-3FDD-0B8B-307EA570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48" y="5065424"/>
            <a:ext cx="7937295" cy="12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9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5E09A5-E2FA-5987-3D5A-5A2FD7E5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78"/>
            <a:ext cx="10515600" cy="360171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Одним из часто используемых алгоритмов в программировании является сортировка массивов данных. Для этого существует большое количество алгоритмов различающихся своей структурой и эффективностью. Давайте рассмотрим некоторые из них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47BECB90-8789-7E51-0414-8530B313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Но сначала несколько слов про оценку алгоритмов сортировки. Для того чтобы понимать какой алгоритм более эффективен существует система их оценки, она состоит из:</a:t>
            </a:r>
          </a:p>
          <a:p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Время выполнения (время выполнения в среднем, в лучшем и худшем случае) 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Стабильность</a:t>
            </a:r>
          </a:p>
          <a:p>
            <a:r>
              <a:rPr lang="ru-RU" dirty="0">
                <a:latin typeface="Bahnschrift Light" panose="020B0502040204020203" pitchFamily="34" charset="0"/>
              </a:rPr>
              <a:t>Затраты на память (дополнительная память)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Стабильность и устойчивость к адаптивности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Чаще всего вы будете встречать оценку времени работы с помощью асимптотическую сложность. Что же это такое?</a:t>
            </a:r>
          </a:p>
          <a:p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O-нотация (Big O </a:t>
            </a:r>
            <a:r>
              <a:rPr lang="ru-RU" dirty="0" err="1">
                <a:latin typeface="Bahnschrift Light" panose="020B0502040204020203" pitchFamily="34" charset="0"/>
              </a:rPr>
              <a:t>notation</a:t>
            </a:r>
            <a:r>
              <a:rPr lang="ru-RU" dirty="0">
                <a:latin typeface="Bahnschrift Light" panose="020B0502040204020203" pitchFamily="34" charset="0"/>
              </a:rPr>
              <a:t>): O-нотация используется для выражения асимптотической сложности. Например, O(n) означает, что время выполнения алгоритма растет линейно с размером входных данных, O(n^2) означает квадратичный рост, а O(</a:t>
            </a:r>
            <a:r>
              <a:rPr lang="ru-RU" dirty="0" err="1">
                <a:latin typeface="Bahnschrift Light" panose="020B0502040204020203" pitchFamily="34" charset="0"/>
              </a:rPr>
              <a:t>log</a:t>
            </a:r>
            <a:r>
              <a:rPr lang="ru-RU" dirty="0">
                <a:latin typeface="Bahnschrift Light" panose="020B0502040204020203" pitchFamily="34" charset="0"/>
              </a:rPr>
              <a:t> n) означает логарифмический рост, где </a:t>
            </a:r>
            <a:r>
              <a:rPr lang="en-GB" dirty="0">
                <a:latin typeface="Bahnschrift Light" panose="020B0502040204020203" pitchFamily="34" charset="0"/>
              </a:rPr>
              <a:t>n </a:t>
            </a:r>
            <a:r>
              <a:rPr lang="ru-RU" dirty="0">
                <a:latin typeface="Bahnschrift Light" panose="020B0502040204020203" pitchFamily="34" charset="0"/>
              </a:rPr>
              <a:t>это размер входных данных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Давайте рассмотрим самые популярные виды сортировок: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Быстрая сортировка (</a:t>
            </a:r>
            <a:r>
              <a:rPr lang="ru-RU" sz="2000" dirty="0" err="1">
                <a:latin typeface="Bahnschrift Light" panose="020B0502040204020203" pitchFamily="34" charset="0"/>
              </a:rPr>
              <a:t>QuickSort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Средняя и лучшая эффективность O(n </a:t>
            </a:r>
            <a:r>
              <a:rPr lang="ru-RU" sz="2000" dirty="0" err="1">
                <a:latin typeface="Bahnschrift Light" panose="020B0502040204020203" pitchFamily="34" charset="0"/>
              </a:rPr>
              <a:t>log</a:t>
            </a:r>
            <a:r>
              <a:rPr lang="ru-RU" sz="2000" dirty="0">
                <a:latin typeface="Bahnschrift Light" panose="020B0502040204020203" pitchFamily="34" charset="0"/>
              </a:rPr>
              <a:t> n), худшая O(n^2).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Один из самых быстрых алгоритмов сортировки на практике. 	Широко используется в стандартных 	библиотеках языков программирования.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Сортировка слиянием (</a:t>
            </a:r>
            <a:r>
              <a:rPr lang="ru-RU" sz="2000" dirty="0" err="1">
                <a:latin typeface="Bahnschrift Light" panose="020B0502040204020203" pitchFamily="34" charset="0"/>
              </a:rPr>
              <a:t>Merge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Всегда O(n </a:t>
            </a:r>
            <a:r>
              <a:rPr lang="ru-RU" sz="2000" dirty="0" err="1">
                <a:latin typeface="Bahnschrift Light" panose="020B0502040204020203" pitchFamily="34" charset="0"/>
              </a:rPr>
              <a:t>log</a:t>
            </a:r>
            <a:r>
              <a:rPr lang="ru-RU" sz="2000" dirty="0">
                <a:latin typeface="Bahnschrift Light" panose="020B0502040204020203" pitchFamily="34" charset="0"/>
              </a:rPr>
              <a:t> n), что делает его стабильным и надежным.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Использует принцип "разделяй и властвуй" и требует 	дополнительной памяти для хранения промежуточных результатов.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Сортировка кучей (</a:t>
            </a:r>
            <a:r>
              <a:rPr lang="ru-RU" sz="2000" dirty="0" err="1">
                <a:latin typeface="Bahnschrift Light" panose="020B0502040204020203" pitchFamily="34" charset="0"/>
              </a:rPr>
              <a:t>Heap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Средняя, лучшая и худшая эффективность O(n </a:t>
            </a:r>
            <a:r>
              <a:rPr lang="ru-RU" sz="2000" dirty="0" err="1">
                <a:latin typeface="Bahnschrift Light" panose="020B0502040204020203" pitchFamily="34" charset="0"/>
              </a:rPr>
              <a:t>log</a:t>
            </a:r>
            <a:r>
              <a:rPr lang="ru-RU" sz="2000" dirty="0">
                <a:latin typeface="Bahnschrift Light" panose="020B0502040204020203" pitchFamily="34" charset="0"/>
              </a:rPr>
              <a:t> n).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Малое потребление памяти, не требует дополнительной памяти 	для сортировки.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56113"/>
            <a:ext cx="5859624" cy="17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1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Сортировка вставками (</a:t>
            </a:r>
            <a:r>
              <a:rPr lang="ru-RU" sz="2000" dirty="0" err="1">
                <a:latin typeface="Bahnschrift Light" panose="020B0502040204020203" pitchFamily="34" charset="0"/>
              </a:rPr>
              <a:t>Insertion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Эффективен для небольших наборов данных, средняя и 	худшая эффективность O(n^2).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Эффективен при уже почти отсортированных данных.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Сортировка выбором (</a:t>
            </a:r>
            <a:r>
              <a:rPr lang="ru-RU" sz="2000" dirty="0" err="1">
                <a:latin typeface="Bahnschrift Light" panose="020B0502040204020203" pitchFamily="34" charset="0"/>
              </a:rPr>
              <a:t>Selection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Средняя, лучшая и худшая эффективность O(n^2).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Прост в реализации, но не эффективен для больших наборов 	данных.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Сортировка пузырьком (</a:t>
            </a:r>
            <a:r>
              <a:rPr lang="ru-RU" sz="2000" dirty="0" err="1">
                <a:latin typeface="Bahnschrift Light" panose="020B0502040204020203" pitchFamily="34" charset="0"/>
              </a:rPr>
              <a:t>Bubble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Sort</a:t>
            </a:r>
            <a:r>
              <a:rPr lang="ru-RU" sz="2000" dirty="0">
                <a:latin typeface="Bahnschrift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Эффективность: Средняя, лучшая и худшая эффективность O(n^2).</a:t>
            </a:r>
          </a:p>
          <a:p>
            <a:pPr marL="0" indent="0">
              <a:buNone/>
            </a:pPr>
            <a:r>
              <a:rPr lang="ru-RU" sz="2000" dirty="0">
                <a:latin typeface="Bahnschrift Light" panose="020B0502040204020203" pitchFamily="34" charset="0"/>
              </a:rPr>
              <a:t>	Особенности: Подходит только для небольших массивов и обычно менее 	эффективен, чем другие алгоритмы.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0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Теперь предлагаю рассмотреть поподробнее один из них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 – Быструю сортировку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Этот алгоритм был разработан Тони Хоаром (Tony </a:t>
            </a:r>
            <a:r>
              <a:rPr lang="ru-RU" dirty="0" err="1">
                <a:latin typeface="Bahnschrift Light" panose="020B0502040204020203" pitchFamily="34" charset="0"/>
              </a:rPr>
              <a:t>Hoare</a:t>
            </a:r>
            <a:r>
              <a:rPr lang="ru-RU" dirty="0">
                <a:latin typeface="Bahnschrift Light" panose="020B0502040204020203" pitchFamily="34" charset="0"/>
              </a:rPr>
              <a:t>) в 1960 году и по-прежнему остается одним из самых быстрых сортировки на практике. 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76" y="4803098"/>
            <a:ext cx="6598298" cy="1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465"/>
            <a:ext cx="10515600" cy="43480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Bahnschrift Light" panose="020B0502040204020203" pitchFamily="34" charset="0"/>
              </a:rPr>
              <a:t>1.Выбор опорного элемента: </a:t>
            </a:r>
            <a:r>
              <a:rPr lang="ru-RU" dirty="0">
                <a:latin typeface="Bahnschrift Light" panose="020B0502040204020203" pitchFamily="34" charset="0"/>
              </a:rPr>
              <a:t>Алгоритм начинает с выбора опорного элемента из массива. Этот элемент будет использоваться для разделения массива на две части: элементы, меньшие опорного, и элементы, большие опорного.</a:t>
            </a:r>
          </a:p>
          <a:p>
            <a:pPr marL="0" indent="0">
              <a:buNone/>
            </a:pPr>
            <a:endParaRPr lang="ru-RU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" panose="020B0502040204020203" pitchFamily="34" charset="0"/>
              </a:rPr>
              <a:t>2.Разделение массива: </a:t>
            </a:r>
            <a:r>
              <a:rPr lang="ru-RU" dirty="0">
                <a:latin typeface="Bahnschrift Light" panose="020B0502040204020203" pitchFamily="34" charset="0"/>
              </a:rPr>
              <a:t>Массив разделяется на две подгруппы: одна содержит элементы, меньшие или равные опорному, а другая - элементы, большие опорного. Этот шаг выполняется так, чтобы опорный элемент был на своем окончательном месте в массиве. Обычно это делается так, чтобы все элементы слева от опорного были меньше опорного, а справа - больше опорного.</a:t>
            </a:r>
          </a:p>
          <a:p>
            <a:pPr marL="0" indent="0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70" y="5038531"/>
            <a:ext cx="5627914" cy="16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17C5C5-9A61-1C98-0AB1-504CDDA2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465"/>
            <a:ext cx="10515600" cy="4348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Bahnschrift Light" panose="020B0502040204020203" pitchFamily="34" charset="0"/>
              </a:rPr>
              <a:t>3.Рекурсивная сортировка: </a:t>
            </a:r>
            <a:r>
              <a:rPr lang="ru-RU" dirty="0">
                <a:latin typeface="Bahnschrift Light" panose="020B0502040204020203" pitchFamily="34" charset="0"/>
              </a:rPr>
              <a:t>После разделения массива на две подгруппы, быстрая сортировка вызывается рекурсивно для каждой из подгрупп. Таким образом, каждая подгруппа сортируется отдельно.</a:t>
            </a:r>
          </a:p>
          <a:p>
            <a:pPr marL="0" indent="0">
              <a:buNone/>
            </a:pP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" panose="020B0502040204020203" pitchFamily="34" charset="0"/>
              </a:rPr>
              <a:t>4.Слияние результатов: </a:t>
            </a:r>
            <a:r>
              <a:rPr lang="ru-RU" dirty="0">
                <a:latin typeface="Bahnschrift Light" panose="020B0502040204020203" pitchFamily="34" charset="0"/>
              </a:rPr>
              <a:t>Когда все подгруппы отсортированы, результаты сливаются вместе. Опорный элемент уже занимает свое окончательное место, и элементы слева и справа от него тоже уже упорядочены.</a:t>
            </a:r>
          </a:p>
        </p:txBody>
      </p:sp>
      <p:pic>
        <p:nvPicPr>
          <p:cNvPr id="4" name="Picture 2" descr="Сортировка пузырьком в Java • Vertex Academy">
            <a:extLst>
              <a:ext uri="{FF2B5EF4-FFF2-40B4-BE49-F238E27FC236}">
                <a16:creationId xmlns:a16="http://schemas.microsoft.com/office/drawing/2014/main" id="{280AAEC6-64D8-D327-12FA-903A8F54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70" y="5038531"/>
            <a:ext cx="5627914" cy="16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93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673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Тема Office</vt:lpstr>
      <vt:lpstr>Сортировки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Сортировки в Java</dc:title>
  <dc:creator>Артём Петров</dc:creator>
  <cp:lastModifiedBy>Артём Петров</cp:lastModifiedBy>
  <cp:revision>1</cp:revision>
  <dcterms:created xsi:type="dcterms:W3CDTF">2023-09-21T19:25:40Z</dcterms:created>
  <dcterms:modified xsi:type="dcterms:W3CDTF">2023-09-21T19:58:41Z</dcterms:modified>
</cp:coreProperties>
</file>