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63" r:id="rId3"/>
    <p:sldId id="257" r:id="rId4"/>
    <p:sldId id="260" r:id="rId5"/>
    <p:sldId id="261" r:id="rId6"/>
    <p:sldId id="301" r:id="rId7"/>
    <p:sldId id="302" r:id="rId8"/>
    <p:sldId id="287" r:id="rId9"/>
    <p:sldId id="305" r:id="rId10"/>
    <p:sldId id="306" r:id="rId11"/>
    <p:sldId id="307" r:id="rId12"/>
    <p:sldId id="291" r:id="rId13"/>
    <p:sldId id="273" r:id="rId14"/>
    <p:sldId id="288" r:id="rId15"/>
    <p:sldId id="276" r:id="rId16"/>
    <p:sldId id="277" r:id="rId17"/>
    <p:sldId id="278" r:id="rId18"/>
    <p:sldId id="304"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77530"/>
  </p:normalViewPr>
  <p:slideViewPr>
    <p:cSldViewPr snapToGrid="0" snapToObjects="1">
      <p:cViewPr varScale="1">
        <p:scale>
          <a:sx n="89" d="100"/>
          <a:sy n="89" d="100"/>
        </p:scale>
        <p:origin x="1296" y="7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FF8DD-EB43-3341-A789-3FBB1B61A272}"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39AA7-DB9E-2443-8892-E344ECF46801}" type="slidenum">
              <a:rPr lang="en-US" smtClean="0"/>
              <a:t>‹#›</a:t>
            </a:fld>
            <a:endParaRPr lang="en-US"/>
          </a:p>
        </p:txBody>
      </p:sp>
    </p:spTree>
    <p:extLst>
      <p:ext uri="{BB962C8B-B14F-4D97-AF65-F5344CB8AC3E}">
        <p14:creationId xmlns:p14="http://schemas.microsoft.com/office/powerpoint/2010/main" val="3222385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Sara</a:t>
            </a:r>
          </a:p>
        </p:txBody>
      </p:sp>
      <p:sp>
        <p:nvSpPr>
          <p:cNvPr id="4" name="Slide Number Placeholder 3"/>
          <p:cNvSpPr>
            <a:spLocks noGrp="1"/>
          </p:cNvSpPr>
          <p:nvPr>
            <p:ph type="sldNum" sz="quarter" idx="5"/>
          </p:nvPr>
        </p:nvSpPr>
        <p:spPr/>
        <p:txBody>
          <a:bodyPr/>
          <a:lstStyle/>
          <a:p>
            <a:fld id="{61939AA7-DB9E-2443-8892-E344ECF46801}" type="slidenum">
              <a:rPr lang="en-US" smtClean="0"/>
              <a:t>1</a:t>
            </a:fld>
            <a:endParaRPr lang="en-US"/>
          </a:p>
        </p:txBody>
      </p:sp>
    </p:spTree>
    <p:extLst>
      <p:ext uri="{BB962C8B-B14F-4D97-AF65-F5344CB8AC3E}">
        <p14:creationId xmlns:p14="http://schemas.microsoft.com/office/powerpoint/2010/main" val="3286523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939AA7-DB9E-2443-8892-E344ECF46801}" type="slidenum">
              <a:rPr lang="en-US" smtClean="0"/>
              <a:t>10</a:t>
            </a:fld>
            <a:endParaRPr lang="en-US"/>
          </a:p>
        </p:txBody>
      </p:sp>
    </p:spTree>
    <p:extLst>
      <p:ext uri="{BB962C8B-B14F-4D97-AF65-F5344CB8AC3E}">
        <p14:creationId xmlns:p14="http://schemas.microsoft.com/office/powerpoint/2010/main" val="147250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939AA7-DB9E-2443-8892-E344ECF46801}" type="slidenum">
              <a:rPr lang="en-US" smtClean="0"/>
              <a:t>11</a:t>
            </a:fld>
            <a:endParaRPr lang="en-US"/>
          </a:p>
        </p:txBody>
      </p:sp>
    </p:spTree>
    <p:extLst>
      <p:ext uri="{BB962C8B-B14F-4D97-AF65-F5344CB8AC3E}">
        <p14:creationId xmlns:p14="http://schemas.microsoft.com/office/powerpoint/2010/main" val="1663067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Hossein</a:t>
            </a:r>
          </a:p>
        </p:txBody>
      </p:sp>
      <p:sp>
        <p:nvSpPr>
          <p:cNvPr id="4" name="Slide Number Placeholder 3"/>
          <p:cNvSpPr>
            <a:spLocks noGrp="1"/>
          </p:cNvSpPr>
          <p:nvPr>
            <p:ph type="sldNum" sz="quarter" idx="5"/>
          </p:nvPr>
        </p:nvSpPr>
        <p:spPr/>
        <p:txBody>
          <a:bodyPr/>
          <a:lstStyle/>
          <a:p>
            <a:fld id="{61939AA7-DB9E-2443-8892-E344ECF46801}" type="slidenum">
              <a:rPr lang="en-US" smtClean="0"/>
              <a:t>12</a:t>
            </a:fld>
            <a:endParaRPr lang="en-US"/>
          </a:p>
        </p:txBody>
      </p:sp>
    </p:spTree>
    <p:extLst>
      <p:ext uri="{BB962C8B-B14F-4D97-AF65-F5344CB8AC3E}">
        <p14:creationId xmlns:p14="http://schemas.microsoft.com/office/powerpoint/2010/main" val="4110556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Jenifer</a:t>
            </a:r>
          </a:p>
        </p:txBody>
      </p:sp>
      <p:sp>
        <p:nvSpPr>
          <p:cNvPr id="4" name="Slide Number Placeholder 3"/>
          <p:cNvSpPr>
            <a:spLocks noGrp="1"/>
          </p:cNvSpPr>
          <p:nvPr>
            <p:ph type="sldNum" sz="quarter" idx="5"/>
          </p:nvPr>
        </p:nvSpPr>
        <p:spPr/>
        <p:txBody>
          <a:bodyPr/>
          <a:lstStyle/>
          <a:p>
            <a:fld id="{61939AA7-DB9E-2443-8892-E344ECF46801}" type="slidenum">
              <a:rPr lang="en-US" smtClean="0"/>
              <a:t>13</a:t>
            </a:fld>
            <a:endParaRPr lang="en-US"/>
          </a:p>
        </p:txBody>
      </p:sp>
    </p:spTree>
    <p:extLst>
      <p:ext uri="{BB962C8B-B14F-4D97-AF65-F5344CB8AC3E}">
        <p14:creationId xmlns:p14="http://schemas.microsoft.com/office/powerpoint/2010/main" val="1930643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Jenifer</a:t>
            </a:r>
          </a:p>
        </p:txBody>
      </p:sp>
      <p:sp>
        <p:nvSpPr>
          <p:cNvPr id="4" name="Slide Number Placeholder 3"/>
          <p:cNvSpPr>
            <a:spLocks noGrp="1"/>
          </p:cNvSpPr>
          <p:nvPr>
            <p:ph type="sldNum" sz="quarter" idx="5"/>
          </p:nvPr>
        </p:nvSpPr>
        <p:spPr/>
        <p:txBody>
          <a:bodyPr/>
          <a:lstStyle/>
          <a:p>
            <a:fld id="{61939AA7-DB9E-2443-8892-E344ECF46801}" type="slidenum">
              <a:rPr lang="en-US" smtClean="0"/>
              <a:t>14</a:t>
            </a:fld>
            <a:endParaRPr lang="en-US"/>
          </a:p>
        </p:txBody>
      </p:sp>
    </p:spTree>
    <p:extLst>
      <p:ext uri="{BB962C8B-B14F-4D97-AF65-F5344CB8AC3E}">
        <p14:creationId xmlns:p14="http://schemas.microsoft.com/office/powerpoint/2010/main" val="188944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15</a:t>
            </a:fld>
            <a:endParaRPr lang="en-US"/>
          </a:p>
        </p:txBody>
      </p:sp>
    </p:spTree>
    <p:extLst>
      <p:ext uri="{BB962C8B-B14F-4D97-AF65-F5344CB8AC3E}">
        <p14:creationId xmlns:p14="http://schemas.microsoft.com/office/powerpoint/2010/main" val="2200529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16</a:t>
            </a:fld>
            <a:endParaRPr lang="en-US"/>
          </a:p>
        </p:txBody>
      </p:sp>
    </p:spTree>
    <p:extLst>
      <p:ext uri="{BB962C8B-B14F-4D97-AF65-F5344CB8AC3E}">
        <p14:creationId xmlns:p14="http://schemas.microsoft.com/office/powerpoint/2010/main" val="576107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a:t>
            </a:r>
          </a:p>
        </p:txBody>
      </p:sp>
      <p:sp>
        <p:nvSpPr>
          <p:cNvPr id="4" name="Slide Number Placeholder 3"/>
          <p:cNvSpPr>
            <a:spLocks noGrp="1"/>
          </p:cNvSpPr>
          <p:nvPr>
            <p:ph type="sldNum" sz="quarter" idx="5"/>
          </p:nvPr>
        </p:nvSpPr>
        <p:spPr/>
        <p:txBody>
          <a:bodyPr/>
          <a:lstStyle/>
          <a:p>
            <a:fld id="{61939AA7-DB9E-2443-8892-E344ECF46801}" type="slidenum">
              <a:rPr lang="en-US" smtClean="0"/>
              <a:t>17</a:t>
            </a:fld>
            <a:endParaRPr lang="en-US"/>
          </a:p>
        </p:txBody>
      </p:sp>
    </p:spTree>
    <p:extLst>
      <p:ext uri="{BB962C8B-B14F-4D97-AF65-F5344CB8AC3E}">
        <p14:creationId xmlns:p14="http://schemas.microsoft.com/office/powerpoint/2010/main" val="2540308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a:t>
            </a:r>
          </a:p>
        </p:txBody>
      </p:sp>
      <p:sp>
        <p:nvSpPr>
          <p:cNvPr id="4" name="Slide Number Placeholder 3"/>
          <p:cNvSpPr>
            <a:spLocks noGrp="1"/>
          </p:cNvSpPr>
          <p:nvPr>
            <p:ph type="sldNum" sz="quarter" idx="5"/>
          </p:nvPr>
        </p:nvSpPr>
        <p:spPr/>
        <p:txBody>
          <a:bodyPr/>
          <a:lstStyle/>
          <a:p>
            <a:fld id="{61939AA7-DB9E-2443-8892-E344ECF46801}" type="slidenum">
              <a:rPr lang="en-US" smtClean="0"/>
              <a:t>19</a:t>
            </a:fld>
            <a:endParaRPr lang="en-US"/>
          </a:p>
        </p:txBody>
      </p:sp>
    </p:spTree>
    <p:extLst>
      <p:ext uri="{BB962C8B-B14F-4D97-AF65-F5344CB8AC3E}">
        <p14:creationId xmlns:p14="http://schemas.microsoft.com/office/powerpoint/2010/main" val="20903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Sara</a:t>
            </a:r>
          </a:p>
        </p:txBody>
      </p:sp>
      <p:sp>
        <p:nvSpPr>
          <p:cNvPr id="4" name="Slide Number Placeholder 3"/>
          <p:cNvSpPr>
            <a:spLocks noGrp="1"/>
          </p:cNvSpPr>
          <p:nvPr>
            <p:ph type="sldNum" sz="quarter" idx="5"/>
          </p:nvPr>
        </p:nvSpPr>
        <p:spPr/>
        <p:txBody>
          <a:bodyPr/>
          <a:lstStyle/>
          <a:p>
            <a:fld id="{61939AA7-DB9E-2443-8892-E344ECF46801}" type="slidenum">
              <a:rPr lang="en-US" smtClean="0"/>
              <a:t>2</a:t>
            </a:fld>
            <a:endParaRPr lang="en-US"/>
          </a:p>
        </p:txBody>
      </p:sp>
    </p:spTree>
    <p:extLst>
      <p:ext uri="{BB962C8B-B14F-4D97-AF65-F5344CB8AC3E}">
        <p14:creationId xmlns:p14="http://schemas.microsoft.com/office/powerpoint/2010/main" val="105920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3</a:t>
            </a:fld>
            <a:endParaRPr lang="en-US"/>
          </a:p>
        </p:txBody>
      </p:sp>
    </p:spTree>
    <p:extLst>
      <p:ext uri="{BB962C8B-B14F-4D97-AF65-F5344CB8AC3E}">
        <p14:creationId xmlns:p14="http://schemas.microsoft.com/office/powerpoint/2010/main" val="390604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4</a:t>
            </a:fld>
            <a:endParaRPr lang="en-US"/>
          </a:p>
        </p:txBody>
      </p:sp>
    </p:spTree>
    <p:extLst>
      <p:ext uri="{BB962C8B-B14F-4D97-AF65-F5344CB8AC3E}">
        <p14:creationId xmlns:p14="http://schemas.microsoft.com/office/powerpoint/2010/main" val="287806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61939AA7-DB9E-2443-8892-E344ECF46801}" type="slidenum">
              <a:rPr lang="en-US" smtClean="0"/>
              <a:t>5</a:t>
            </a:fld>
            <a:endParaRPr lang="en-US"/>
          </a:p>
        </p:txBody>
      </p:sp>
    </p:spTree>
    <p:extLst>
      <p:ext uri="{BB962C8B-B14F-4D97-AF65-F5344CB8AC3E}">
        <p14:creationId xmlns:p14="http://schemas.microsoft.com/office/powerpoint/2010/main" val="421499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Natalia Karimova</a:t>
            </a:r>
          </a:p>
        </p:txBody>
      </p:sp>
      <p:sp>
        <p:nvSpPr>
          <p:cNvPr id="4" name="Slide Number Placeholder 3"/>
          <p:cNvSpPr>
            <a:spLocks noGrp="1"/>
          </p:cNvSpPr>
          <p:nvPr>
            <p:ph type="sldNum" sz="quarter" idx="5"/>
          </p:nvPr>
        </p:nvSpPr>
        <p:spPr/>
        <p:txBody>
          <a:bodyPr/>
          <a:lstStyle/>
          <a:p>
            <a:fld id="{61939AA7-DB9E-2443-8892-E344ECF46801}" type="slidenum">
              <a:rPr lang="en-US" smtClean="0"/>
              <a:t>6</a:t>
            </a:fld>
            <a:endParaRPr lang="en-US"/>
          </a:p>
        </p:txBody>
      </p:sp>
    </p:spTree>
    <p:extLst>
      <p:ext uri="{BB962C8B-B14F-4D97-AF65-F5344CB8AC3E}">
        <p14:creationId xmlns:p14="http://schemas.microsoft.com/office/powerpoint/2010/main" val="367125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Natalia</a:t>
            </a:r>
          </a:p>
        </p:txBody>
      </p:sp>
      <p:sp>
        <p:nvSpPr>
          <p:cNvPr id="4" name="Slide Number Placeholder 3"/>
          <p:cNvSpPr>
            <a:spLocks noGrp="1"/>
          </p:cNvSpPr>
          <p:nvPr>
            <p:ph type="sldNum" sz="quarter" idx="5"/>
          </p:nvPr>
        </p:nvSpPr>
        <p:spPr/>
        <p:txBody>
          <a:bodyPr/>
          <a:lstStyle/>
          <a:p>
            <a:fld id="{61939AA7-DB9E-2443-8892-E344ECF46801}" type="slidenum">
              <a:rPr lang="en-US" smtClean="0"/>
              <a:t>7</a:t>
            </a:fld>
            <a:endParaRPr lang="en-US"/>
          </a:p>
        </p:txBody>
      </p:sp>
    </p:spTree>
    <p:extLst>
      <p:ext uri="{BB962C8B-B14F-4D97-AF65-F5344CB8AC3E}">
        <p14:creationId xmlns:p14="http://schemas.microsoft.com/office/powerpoint/2010/main" val="69737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Jenifer</a:t>
            </a:r>
          </a:p>
        </p:txBody>
      </p:sp>
      <p:sp>
        <p:nvSpPr>
          <p:cNvPr id="4" name="Slide Number Placeholder 3"/>
          <p:cNvSpPr>
            <a:spLocks noGrp="1"/>
          </p:cNvSpPr>
          <p:nvPr>
            <p:ph type="sldNum" sz="quarter" idx="5"/>
          </p:nvPr>
        </p:nvSpPr>
        <p:spPr/>
        <p:txBody>
          <a:bodyPr/>
          <a:lstStyle/>
          <a:p>
            <a:fld id="{61939AA7-DB9E-2443-8892-E344ECF46801}" type="slidenum">
              <a:rPr lang="en-US" smtClean="0"/>
              <a:t>8</a:t>
            </a:fld>
            <a:endParaRPr lang="en-US"/>
          </a:p>
        </p:txBody>
      </p:sp>
    </p:spTree>
    <p:extLst>
      <p:ext uri="{BB962C8B-B14F-4D97-AF65-F5344CB8AC3E}">
        <p14:creationId xmlns:p14="http://schemas.microsoft.com/office/powerpoint/2010/main" val="200949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939AA7-DB9E-2443-8892-E344ECF46801}" type="slidenum">
              <a:rPr lang="en-US" smtClean="0"/>
              <a:t>9</a:t>
            </a:fld>
            <a:endParaRPr lang="en-US"/>
          </a:p>
        </p:txBody>
      </p:sp>
    </p:spTree>
    <p:extLst>
      <p:ext uri="{BB962C8B-B14F-4D97-AF65-F5344CB8AC3E}">
        <p14:creationId xmlns:p14="http://schemas.microsoft.com/office/powerpoint/2010/main" val="302633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F4A39F-1E6A-5143-BDD1-64525E7C014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339361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4A39F-1E6A-5143-BDD1-64525E7C014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265900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4A39F-1E6A-5143-BDD1-64525E7C014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26198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4A39F-1E6A-5143-BDD1-64525E7C014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189765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F4A39F-1E6A-5143-BDD1-64525E7C0143}"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3955655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F4A39F-1E6A-5143-BDD1-64525E7C014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42600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F4A39F-1E6A-5143-BDD1-64525E7C0143}"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418948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F4A39F-1E6A-5143-BDD1-64525E7C0143}"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177370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4A39F-1E6A-5143-BDD1-64525E7C0143}"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400954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F4A39F-1E6A-5143-BDD1-64525E7C014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209041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F4A39F-1E6A-5143-BDD1-64525E7C0143}"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67E24-96B2-144E-81B4-78C193E505DA}" type="slidenum">
              <a:rPr lang="en-US" smtClean="0"/>
              <a:t>‹#›</a:t>
            </a:fld>
            <a:endParaRPr lang="en-US"/>
          </a:p>
        </p:txBody>
      </p:sp>
    </p:spTree>
    <p:extLst>
      <p:ext uri="{BB962C8B-B14F-4D97-AF65-F5344CB8AC3E}">
        <p14:creationId xmlns:p14="http://schemas.microsoft.com/office/powerpoint/2010/main" val="420149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4A39F-1E6A-5143-BDD1-64525E7C0143}" type="datetimeFigureOut">
              <a:rPr lang="en-US" smtClean="0"/>
              <a:t>10/27/2020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67E24-96B2-144E-81B4-78C193E505DA}" type="slidenum">
              <a:rPr lang="en-US" smtClean="0"/>
              <a:t>‹#›</a:t>
            </a:fld>
            <a:endParaRPr lang="en-US"/>
          </a:p>
        </p:txBody>
      </p:sp>
    </p:spTree>
    <p:extLst>
      <p:ext uri="{BB962C8B-B14F-4D97-AF65-F5344CB8AC3E}">
        <p14:creationId xmlns:p14="http://schemas.microsoft.com/office/powerpoint/2010/main" val="2995461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showmehome.com/unpacking-californias-migration-trends/" TargetMode="External"/><Relationship Id="rId3" Type="http://schemas.openxmlformats.org/officeDocument/2006/relationships/hyperlink" Target="https://www.economy.com/united-states/net-migration" TargetMode="External"/><Relationship Id="rId7" Type="http://schemas.openxmlformats.org/officeDocument/2006/relationships/hyperlink" Target="https://www.ocregister.com/2019/10/31/190122-more-people-left-california-last-year-vs-arrived-a-38-jum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census.gov/library/stories/2019/04/moves-from-south-west-dominate-recent-migration-flows.html" TargetMode="External"/><Relationship Id="rId11" Type="http://schemas.openxmlformats.org/officeDocument/2006/relationships/hyperlink" Target="https://next10.org/sites/default/files/California-Migration-Final2.pdf" TargetMode="External"/><Relationship Id="rId5" Type="http://schemas.openxmlformats.org/officeDocument/2006/relationships/hyperlink" Target="https://www.prb.org/usdata/indicator/migration/map/state/2010/" TargetMode="External"/><Relationship Id="rId10" Type="http://schemas.openxmlformats.org/officeDocument/2006/relationships/hyperlink" Target="https://www.latimes.com/california/story/2019-12-21/california-population-continues-to-decline-with-state-emigration-a-major-factor" TargetMode="External"/><Relationship Id="rId4" Type="http://schemas.openxmlformats.org/officeDocument/2006/relationships/hyperlink" Target="https://www.nytimes.com/2020/01/09/upshot/american-population-slowdown.html" TargetMode="External"/><Relationship Id="rId9" Type="http://schemas.openxmlformats.org/officeDocument/2006/relationships/hyperlink" Target="https://www.ppic.org/press-release/whos-movin-out-of-californi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census.gov/data/tables/time-series/demo/geographic-mobility/state-to-state-migration.htm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93BB-F7A6-3440-BEBE-234CD28F8A8F}"/>
              </a:ext>
            </a:extLst>
          </p:cNvPr>
          <p:cNvSpPr>
            <a:spLocks noGrp="1"/>
          </p:cNvSpPr>
          <p:nvPr>
            <p:ph type="ctrTitle"/>
          </p:nvPr>
        </p:nvSpPr>
        <p:spPr/>
        <p:txBody>
          <a:bodyPr/>
          <a:lstStyle/>
          <a:p>
            <a:r>
              <a:rPr lang="en-US" dirty="0"/>
              <a:t>Californians on the Move</a:t>
            </a:r>
          </a:p>
        </p:txBody>
      </p:sp>
      <p:sp>
        <p:nvSpPr>
          <p:cNvPr id="3" name="Subtitle 2">
            <a:extLst>
              <a:ext uri="{FF2B5EF4-FFF2-40B4-BE49-F238E27FC236}">
                <a16:creationId xmlns:a16="http://schemas.microsoft.com/office/drawing/2014/main" id="{EAE15425-8B33-6942-9838-4CCE2E08B5F4}"/>
              </a:ext>
            </a:extLst>
          </p:cNvPr>
          <p:cNvSpPr>
            <a:spLocks noGrp="1"/>
          </p:cNvSpPr>
          <p:nvPr>
            <p:ph type="subTitle" idx="1"/>
          </p:nvPr>
        </p:nvSpPr>
        <p:spPr/>
        <p:txBody>
          <a:bodyPr/>
          <a:lstStyle/>
          <a:p>
            <a:r>
              <a:rPr lang="en-US" dirty="0"/>
              <a:t>Presented by</a:t>
            </a:r>
          </a:p>
          <a:p>
            <a:r>
              <a:rPr lang="en-US" sz="3200" dirty="0"/>
              <a:t>Team 7</a:t>
            </a:r>
          </a:p>
          <a:p>
            <a:endParaRPr lang="en-US" sz="3200" dirty="0"/>
          </a:p>
        </p:txBody>
      </p:sp>
    </p:spTree>
    <p:extLst>
      <p:ext uri="{BB962C8B-B14F-4D97-AF65-F5344CB8AC3E}">
        <p14:creationId xmlns:p14="http://schemas.microsoft.com/office/powerpoint/2010/main" val="344621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F2FE-097A-A041-9C05-9C743B2804DC}"/>
              </a:ext>
            </a:extLst>
          </p:cNvPr>
          <p:cNvSpPr>
            <a:spLocks noGrp="1"/>
          </p:cNvSpPr>
          <p:nvPr>
            <p:ph type="title"/>
          </p:nvPr>
        </p:nvSpPr>
        <p:spPr>
          <a:xfrm>
            <a:off x="557214" y="457200"/>
            <a:ext cx="4214812" cy="1600200"/>
          </a:xfrm>
        </p:spPr>
        <p:txBody>
          <a:bodyPr>
            <a:noAutofit/>
          </a:bodyPr>
          <a:lstStyle/>
          <a:p>
            <a:r>
              <a:rPr lang="en-US" sz="4000" dirty="0"/>
              <a:t>Population and Unemployment Findings</a:t>
            </a:r>
          </a:p>
        </p:txBody>
      </p:sp>
      <p:sp>
        <p:nvSpPr>
          <p:cNvPr id="4" name="Text Placeholder 3">
            <a:extLst>
              <a:ext uri="{FF2B5EF4-FFF2-40B4-BE49-F238E27FC236}">
                <a16:creationId xmlns:a16="http://schemas.microsoft.com/office/drawing/2014/main" id="{FC37A06B-AF2A-AC45-8BC8-93BAF342ED23}"/>
              </a:ext>
            </a:extLst>
          </p:cNvPr>
          <p:cNvSpPr>
            <a:spLocks noGrp="1"/>
          </p:cNvSpPr>
          <p:nvPr>
            <p:ph type="body" sz="half" idx="2"/>
          </p:nvPr>
        </p:nvSpPr>
        <p:spPr>
          <a:xfrm>
            <a:off x="557214" y="2057400"/>
            <a:ext cx="4214811" cy="3811588"/>
          </a:xfrm>
        </p:spPr>
        <p:txBody>
          <a:bodyPr/>
          <a:lstStyle/>
          <a:p>
            <a:pPr marL="285750" indent="-285750">
              <a:buFont typeface="Arial" panose="020B0604020202020204" pitchFamily="34" charset="0"/>
              <a:buChar char="•"/>
            </a:pPr>
            <a:r>
              <a:rPr lang="en-US" dirty="0"/>
              <a:t>California unemployment count is decreasing by years. </a:t>
            </a:r>
          </a:p>
          <a:p>
            <a:pPr marL="285750" indent="-285750">
              <a:buFont typeface="Arial" panose="020B0604020202020204" pitchFamily="34" charset="0"/>
              <a:buChar char="•"/>
            </a:pPr>
            <a:r>
              <a:rPr lang="en-US" dirty="0"/>
              <a:t>Based on census data, California’s unemployment count declines more than other states. </a:t>
            </a:r>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id="{B6B602F7-5410-7741-AADE-085A9CEEC6BE}"/>
              </a:ext>
            </a:extLst>
          </p:cNvPr>
          <p:cNvPicPr>
            <a:picLocks noGrp="1" noChangeAspect="1"/>
          </p:cNvPicPr>
          <p:nvPr>
            <p:ph idx="1"/>
          </p:nvPr>
        </p:nvPicPr>
        <p:blipFill>
          <a:blip r:embed="rId3"/>
          <a:stretch>
            <a:fillRect/>
          </a:stretch>
        </p:blipFill>
        <p:spPr>
          <a:xfrm>
            <a:off x="5186363" y="726258"/>
            <a:ext cx="6862761" cy="5405484"/>
          </a:xfrm>
        </p:spPr>
      </p:pic>
    </p:spTree>
    <p:extLst>
      <p:ext uri="{BB962C8B-B14F-4D97-AF65-F5344CB8AC3E}">
        <p14:creationId xmlns:p14="http://schemas.microsoft.com/office/powerpoint/2010/main" val="212043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784A-FA0A-E049-8ED8-1ECEBCEC21E9}"/>
              </a:ext>
            </a:extLst>
          </p:cNvPr>
          <p:cNvSpPr>
            <a:spLocks noGrp="1"/>
          </p:cNvSpPr>
          <p:nvPr>
            <p:ph type="title"/>
          </p:nvPr>
        </p:nvSpPr>
        <p:spPr>
          <a:xfrm>
            <a:off x="533400" y="339913"/>
            <a:ext cx="10453686" cy="576943"/>
          </a:xfrm>
        </p:spPr>
        <p:txBody>
          <a:bodyPr>
            <a:noAutofit/>
          </a:bodyPr>
          <a:lstStyle/>
          <a:p>
            <a:r>
              <a:rPr lang="en-US" sz="4000" dirty="0"/>
              <a:t>Population and Unemployment Findings</a:t>
            </a:r>
          </a:p>
        </p:txBody>
      </p:sp>
      <p:pic>
        <p:nvPicPr>
          <p:cNvPr id="6" name="Content Placeholder 5">
            <a:extLst>
              <a:ext uri="{FF2B5EF4-FFF2-40B4-BE49-F238E27FC236}">
                <a16:creationId xmlns:a16="http://schemas.microsoft.com/office/drawing/2014/main" id="{308E1718-B301-8B4B-82C1-DF245396781A}"/>
              </a:ext>
            </a:extLst>
          </p:cNvPr>
          <p:cNvPicPr>
            <a:picLocks noGrp="1" noChangeAspect="1"/>
          </p:cNvPicPr>
          <p:nvPr>
            <p:ph idx="1"/>
          </p:nvPr>
        </p:nvPicPr>
        <p:blipFill>
          <a:blip r:embed="rId3"/>
          <a:stretch>
            <a:fillRect/>
          </a:stretch>
        </p:blipFill>
        <p:spPr>
          <a:xfrm>
            <a:off x="631371" y="2917372"/>
            <a:ext cx="5029200" cy="3352800"/>
          </a:xfrm>
        </p:spPr>
      </p:pic>
      <p:sp>
        <p:nvSpPr>
          <p:cNvPr id="4" name="Text Placeholder 3">
            <a:extLst>
              <a:ext uri="{FF2B5EF4-FFF2-40B4-BE49-F238E27FC236}">
                <a16:creationId xmlns:a16="http://schemas.microsoft.com/office/drawing/2014/main" id="{E5CE140F-8C13-094C-9E9F-F3A993135AB2}"/>
              </a:ext>
            </a:extLst>
          </p:cNvPr>
          <p:cNvSpPr>
            <a:spLocks noGrp="1"/>
          </p:cNvSpPr>
          <p:nvPr>
            <p:ph type="body" sz="half" idx="2"/>
          </p:nvPr>
        </p:nvSpPr>
        <p:spPr>
          <a:xfrm>
            <a:off x="959642" y="927742"/>
            <a:ext cx="9936957" cy="1978744"/>
          </a:xfrm>
        </p:spPr>
        <p:txBody>
          <a:bodyPr/>
          <a:lstStyle/>
          <a:p>
            <a:pPr marL="285750" indent="-285750">
              <a:buFont typeface="Arial" panose="020B0604020202020204" pitchFamily="34" charset="0"/>
              <a:buChar char="•"/>
            </a:pPr>
            <a:r>
              <a:rPr lang="en-US" dirty="0"/>
              <a:t>California population is growing</a:t>
            </a:r>
          </a:p>
          <a:p>
            <a:pPr marL="285750" indent="-285750">
              <a:buFont typeface="Arial" panose="020B0604020202020204" pitchFamily="34" charset="0"/>
              <a:buChar char="•"/>
            </a:pPr>
            <a:r>
              <a:rPr lang="en-US" dirty="0"/>
              <a:t>Count of leaving California is growing</a:t>
            </a:r>
          </a:p>
          <a:p>
            <a:pPr marL="285750" indent="-285750">
              <a:buFont typeface="Arial" panose="020B0604020202020204" pitchFamily="34" charset="0"/>
              <a:buChar char="•"/>
            </a:pPr>
            <a:r>
              <a:rPr lang="en-US" dirty="0"/>
              <a:t>Unemployment count is decreasing</a:t>
            </a:r>
          </a:p>
          <a:p>
            <a:pPr marL="285750" indent="-285750">
              <a:buFont typeface="Arial" panose="020B0604020202020204" pitchFamily="34" charset="0"/>
              <a:buChar char="•"/>
            </a:pPr>
            <a:r>
              <a:rPr lang="en-US" dirty="0"/>
              <a:t>We found that population and unemployment count indicate a negative correlation.</a:t>
            </a:r>
          </a:p>
          <a:p>
            <a:pPr marL="285750" indent="-285750">
              <a:buFont typeface="Arial" panose="020B0604020202020204" pitchFamily="34" charset="0"/>
              <a:buChar char="•"/>
            </a:pPr>
            <a:r>
              <a:rPr lang="en-US" dirty="0"/>
              <a:t>Therefore, we conclude that unemployment is not the reason of people leaving California.</a:t>
            </a:r>
          </a:p>
        </p:txBody>
      </p:sp>
      <p:pic>
        <p:nvPicPr>
          <p:cNvPr id="5" name="Content Placeholder 5">
            <a:extLst>
              <a:ext uri="{FF2B5EF4-FFF2-40B4-BE49-F238E27FC236}">
                <a16:creationId xmlns:a16="http://schemas.microsoft.com/office/drawing/2014/main" id="{6B0204EB-8309-4DBF-95F7-92E410750E8F}"/>
              </a:ext>
            </a:extLst>
          </p:cNvPr>
          <p:cNvPicPr>
            <a:picLocks noChangeAspect="1"/>
          </p:cNvPicPr>
          <p:nvPr/>
        </p:nvPicPr>
        <p:blipFill>
          <a:blip r:embed="rId4"/>
          <a:stretch>
            <a:fillRect/>
          </a:stretch>
        </p:blipFill>
        <p:spPr>
          <a:xfrm>
            <a:off x="6096000" y="3029215"/>
            <a:ext cx="5029200" cy="3352800"/>
          </a:xfrm>
          <a:prstGeom prst="rect">
            <a:avLst/>
          </a:prstGeom>
        </p:spPr>
      </p:pic>
    </p:spTree>
    <p:extLst>
      <p:ext uri="{BB962C8B-B14F-4D97-AF65-F5344CB8AC3E}">
        <p14:creationId xmlns:p14="http://schemas.microsoft.com/office/powerpoint/2010/main" val="380226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5F49-788F-2E4B-9D0E-C3FE7689C214}"/>
              </a:ext>
            </a:extLst>
          </p:cNvPr>
          <p:cNvSpPr>
            <a:spLocks noGrp="1"/>
          </p:cNvSpPr>
          <p:nvPr>
            <p:ph type="title"/>
          </p:nvPr>
        </p:nvSpPr>
        <p:spPr>
          <a:xfrm>
            <a:off x="390702" y="103450"/>
            <a:ext cx="11300236" cy="1428226"/>
          </a:xfrm>
        </p:spPr>
        <p:txBody>
          <a:bodyPr>
            <a:normAutofit/>
          </a:bodyPr>
          <a:lstStyle/>
          <a:p>
            <a:r>
              <a:rPr lang="en-US" sz="4400" dirty="0"/>
              <a:t>Transportation/Traffic Congestion (travel time to &amp; from work)</a:t>
            </a:r>
          </a:p>
        </p:txBody>
      </p:sp>
      <p:pic>
        <p:nvPicPr>
          <p:cNvPr id="7" name="Content Placeholder 11">
            <a:extLst>
              <a:ext uri="{FF2B5EF4-FFF2-40B4-BE49-F238E27FC236}">
                <a16:creationId xmlns:a16="http://schemas.microsoft.com/office/drawing/2014/main" id="{BF8F351B-DFD9-754A-B77C-8E665F0FBF14}"/>
              </a:ext>
            </a:extLst>
          </p:cNvPr>
          <p:cNvPicPr>
            <a:picLocks noChangeAspect="1"/>
          </p:cNvPicPr>
          <p:nvPr/>
        </p:nvPicPr>
        <p:blipFill>
          <a:blip r:embed="rId3"/>
          <a:stretch>
            <a:fillRect/>
          </a:stretch>
        </p:blipFill>
        <p:spPr>
          <a:xfrm>
            <a:off x="197065" y="1800617"/>
            <a:ext cx="7029273" cy="4668696"/>
          </a:xfrm>
          <a:prstGeom prst="rect">
            <a:avLst/>
          </a:prstGeom>
        </p:spPr>
      </p:pic>
      <p:pic>
        <p:nvPicPr>
          <p:cNvPr id="8" name="Content Placeholder 7">
            <a:extLst>
              <a:ext uri="{FF2B5EF4-FFF2-40B4-BE49-F238E27FC236}">
                <a16:creationId xmlns:a16="http://schemas.microsoft.com/office/drawing/2014/main" id="{0449C804-4F1D-421C-A6A1-87C906F9ECA2}"/>
              </a:ext>
            </a:extLst>
          </p:cNvPr>
          <p:cNvPicPr>
            <a:picLocks noGrp="1" noChangeAspect="1"/>
          </p:cNvPicPr>
          <p:nvPr>
            <p:ph idx="1"/>
          </p:nvPr>
        </p:nvPicPr>
        <p:blipFill>
          <a:blip r:embed="rId4"/>
          <a:stretch>
            <a:fillRect/>
          </a:stretch>
        </p:blipFill>
        <p:spPr>
          <a:xfrm>
            <a:off x="6096000" y="1021293"/>
            <a:ext cx="6558579" cy="4139241"/>
          </a:xfrm>
        </p:spPr>
      </p:pic>
      <p:sp>
        <p:nvSpPr>
          <p:cNvPr id="6" name="TextBox 5">
            <a:extLst>
              <a:ext uri="{FF2B5EF4-FFF2-40B4-BE49-F238E27FC236}">
                <a16:creationId xmlns:a16="http://schemas.microsoft.com/office/drawing/2014/main" id="{3238E809-D4A9-4552-9670-94CE1BF6988E}"/>
              </a:ext>
            </a:extLst>
          </p:cNvPr>
          <p:cNvSpPr txBox="1"/>
          <p:nvPr/>
        </p:nvSpPr>
        <p:spPr>
          <a:xfrm>
            <a:off x="7422775" y="5056094"/>
            <a:ext cx="4572159" cy="1384995"/>
          </a:xfrm>
          <a:prstGeom prst="rect">
            <a:avLst/>
          </a:prstGeom>
          <a:noFill/>
        </p:spPr>
        <p:txBody>
          <a:bodyPr wrap="square" rtlCol="0">
            <a:spAutoFit/>
          </a:bodyPr>
          <a:lstStyle/>
          <a:p>
            <a:r>
              <a:rPr lang="en-US" sz="1200" i="0" dirty="0">
                <a:effectLst/>
              </a:rPr>
              <a:t>Travel time to work could be one of the reason people are leaving California compare with other five states. In these graphs we can see that people spend more time to travel to work instead of being with their family. Texas and Florida have more travel time to work after California, and Idaho is the lowest. In this pie graph we could see people in California spend the most travel time to work and Idaho with the lowest .</a:t>
            </a:r>
            <a:endParaRPr lang="en-US" sz="1200" dirty="0"/>
          </a:p>
        </p:txBody>
      </p:sp>
    </p:spTree>
    <p:extLst>
      <p:ext uri="{BB962C8B-B14F-4D97-AF65-F5344CB8AC3E}">
        <p14:creationId xmlns:p14="http://schemas.microsoft.com/office/powerpoint/2010/main" val="382619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9BDD-E5D9-F94E-A312-B891EC5B0D96}"/>
              </a:ext>
            </a:extLst>
          </p:cNvPr>
          <p:cNvSpPr>
            <a:spLocks noGrp="1"/>
          </p:cNvSpPr>
          <p:nvPr>
            <p:ph type="title"/>
          </p:nvPr>
        </p:nvSpPr>
        <p:spPr/>
        <p:txBody>
          <a:bodyPr/>
          <a:lstStyle/>
          <a:p>
            <a:r>
              <a:rPr lang="en-US" sz="4000" dirty="0"/>
              <a:t>Poverty Rate Findings</a:t>
            </a:r>
          </a:p>
        </p:txBody>
      </p:sp>
      <p:pic>
        <p:nvPicPr>
          <p:cNvPr id="7" name="Content Placeholder 6">
            <a:extLst>
              <a:ext uri="{FF2B5EF4-FFF2-40B4-BE49-F238E27FC236}">
                <a16:creationId xmlns:a16="http://schemas.microsoft.com/office/drawing/2014/main" id="{A4310727-EA06-4B45-AC17-B2F38BA23E7E}"/>
              </a:ext>
            </a:extLst>
          </p:cNvPr>
          <p:cNvPicPr>
            <a:picLocks noGrp="1" noChangeAspect="1"/>
          </p:cNvPicPr>
          <p:nvPr>
            <p:ph idx="1"/>
          </p:nvPr>
        </p:nvPicPr>
        <p:blipFill>
          <a:blip r:embed="rId3"/>
          <a:stretch>
            <a:fillRect/>
          </a:stretch>
        </p:blipFill>
        <p:spPr>
          <a:xfrm>
            <a:off x="5832475" y="987425"/>
            <a:ext cx="4873625" cy="4873625"/>
          </a:xfrm>
        </p:spPr>
      </p:pic>
      <p:sp>
        <p:nvSpPr>
          <p:cNvPr id="4" name="Text Placeholder 3">
            <a:extLst>
              <a:ext uri="{FF2B5EF4-FFF2-40B4-BE49-F238E27FC236}">
                <a16:creationId xmlns:a16="http://schemas.microsoft.com/office/drawing/2014/main" id="{BF5F6EC8-565E-4C4C-8D75-6631CABECB9F}"/>
              </a:ext>
            </a:extLst>
          </p:cNvPr>
          <p:cNvSpPr>
            <a:spLocks noGrp="1"/>
          </p:cNvSpPr>
          <p:nvPr>
            <p:ph type="body" sz="half" idx="2"/>
          </p:nvPr>
        </p:nvSpPr>
        <p:spPr/>
        <p:txBody>
          <a:bodyPr/>
          <a:lstStyle/>
          <a:p>
            <a:r>
              <a:rPr lang="en-US" dirty="0"/>
              <a:t>Poverty Rate has been decreasing over the years but it could be indicator of change in inflation.</a:t>
            </a:r>
          </a:p>
          <a:p>
            <a:endParaRPr lang="en-US" dirty="0"/>
          </a:p>
        </p:txBody>
      </p:sp>
    </p:spTree>
    <p:extLst>
      <p:ext uri="{BB962C8B-B14F-4D97-AF65-F5344CB8AC3E}">
        <p14:creationId xmlns:p14="http://schemas.microsoft.com/office/powerpoint/2010/main" val="235012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073C-C3D2-3B49-8451-A299D0545D92}"/>
              </a:ext>
            </a:extLst>
          </p:cNvPr>
          <p:cNvSpPr>
            <a:spLocks noGrp="1"/>
          </p:cNvSpPr>
          <p:nvPr>
            <p:ph type="title"/>
          </p:nvPr>
        </p:nvSpPr>
        <p:spPr>
          <a:xfrm>
            <a:off x="839788" y="1240970"/>
            <a:ext cx="3932237" cy="816429"/>
          </a:xfrm>
        </p:spPr>
        <p:txBody>
          <a:bodyPr>
            <a:normAutofit/>
          </a:bodyPr>
          <a:lstStyle/>
          <a:p>
            <a:r>
              <a:rPr lang="en-US" sz="4000" dirty="0"/>
              <a:t>Per Capita Income</a:t>
            </a:r>
          </a:p>
        </p:txBody>
      </p:sp>
      <p:pic>
        <p:nvPicPr>
          <p:cNvPr id="6" name="Content Placeholder 5">
            <a:extLst>
              <a:ext uri="{FF2B5EF4-FFF2-40B4-BE49-F238E27FC236}">
                <a16:creationId xmlns:a16="http://schemas.microsoft.com/office/drawing/2014/main" id="{6A3BA5D9-6918-E643-8134-D056E41967E8}"/>
              </a:ext>
            </a:extLst>
          </p:cNvPr>
          <p:cNvPicPr>
            <a:picLocks noGrp="1" noChangeAspect="1"/>
          </p:cNvPicPr>
          <p:nvPr>
            <p:ph idx="1"/>
          </p:nvPr>
        </p:nvPicPr>
        <p:blipFill>
          <a:blip r:embed="rId3"/>
          <a:stretch>
            <a:fillRect/>
          </a:stretch>
        </p:blipFill>
        <p:spPr>
          <a:xfrm>
            <a:off x="5106256" y="261206"/>
            <a:ext cx="5856269" cy="5856269"/>
          </a:xfrm>
        </p:spPr>
      </p:pic>
      <p:sp>
        <p:nvSpPr>
          <p:cNvPr id="4" name="Text Placeholder 3">
            <a:extLst>
              <a:ext uri="{FF2B5EF4-FFF2-40B4-BE49-F238E27FC236}">
                <a16:creationId xmlns:a16="http://schemas.microsoft.com/office/drawing/2014/main" id="{083CA91C-951C-304D-8BE3-FD75C542CD2C}"/>
              </a:ext>
            </a:extLst>
          </p:cNvPr>
          <p:cNvSpPr>
            <a:spLocks noGrp="1"/>
          </p:cNvSpPr>
          <p:nvPr>
            <p:ph type="body" sz="half" idx="2"/>
          </p:nvPr>
        </p:nvSpPr>
        <p:spPr/>
        <p:txBody>
          <a:bodyPr/>
          <a:lstStyle/>
          <a:p>
            <a:r>
              <a:rPr lang="en-US" dirty="0"/>
              <a:t>Per Capita Income is used to evaluate the standard of living and quality of life. It is calculated by Income divided by Population. </a:t>
            </a:r>
          </a:p>
          <a:p>
            <a:r>
              <a:rPr lang="en-US" dirty="0"/>
              <a:t>Even though the Per Capita Income is increasing it does not necessarily mean that the standard of living is increasing as well. </a:t>
            </a:r>
          </a:p>
          <a:p>
            <a:r>
              <a:rPr lang="en-US" dirty="0"/>
              <a:t>The Per Capita Income does not take into account inflation changes over the years. The Census calculated these numbers using the 2017 inflation adjusted numbers.</a:t>
            </a:r>
          </a:p>
          <a:p>
            <a:endParaRPr lang="en-US" dirty="0"/>
          </a:p>
        </p:txBody>
      </p:sp>
    </p:spTree>
    <p:extLst>
      <p:ext uri="{BB962C8B-B14F-4D97-AF65-F5344CB8AC3E}">
        <p14:creationId xmlns:p14="http://schemas.microsoft.com/office/powerpoint/2010/main" val="412033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5FFA-D9BC-0C41-8144-25B75D80F66C}"/>
              </a:ext>
            </a:extLst>
          </p:cNvPr>
          <p:cNvSpPr>
            <a:spLocks noGrp="1"/>
          </p:cNvSpPr>
          <p:nvPr>
            <p:ph type="title"/>
          </p:nvPr>
        </p:nvSpPr>
        <p:spPr>
          <a:xfrm>
            <a:off x="471488" y="457200"/>
            <a:ext cx="4300537" cy="1600200"/>
          </a:xfrm>
        </p:spPr>
        <p:txBody>
          <a:bodyPr>
            <a:noAutofit/>
          </a:bodyPr>
          <a:lstStyle/>
          <a:p>
            <a:r>
              <a:rPr lang="en-US" sz="4000" dirty="0"/>
              <a:t>Median</a:t>
            </a:r>
            <a:br>
              <a:rPr lang="en-US" sz="4000" dirty="0"/>
            </a:br>
            <a:r>
              <a:rPr lang="en-US" sz="4000" dirty="0"/>
              <a:t>Household Income</a:t>
            </a:r>
          </a:p>
        </p:txBody>
      </p:sp>
      <p:pic>
        <p:nvPicPr>
          <p:cNvPr id="6" name="Content Placeholder 5">
            <a:extLst>
              <a:ext uri="{FF2B5EF4-FFF2-40B4-BE49-F238E27FC236}">
                <a16:creationId xmlns:a16="http://schemas.microsoft.com/office/drawing/2014/main" id="{F6311DE3-282F-404D-A0BE-BE8539FE76F2}"/>
              </a:ext>
            </a:extLst>
          </p:cNvPr>
          <p:cNvPicPr>
            <a:picLocks noGrp="1" noChangeAspect="1"/>
          </p:cNvPicPr>
          <p:nvPr>
            <p:ph idx="1"/>
          </p:nvPr>
        </p:nvPicPr>
        <p:blipFill>
          <a:blip r:embed="rId3"/>
          <a:stretch>
            <a:fillRect/>
          </a:stretch>
        </p:blipFill>
        <p:spPr>
          <a:xfrm>
            <a:off x="4366517" y="822390"/>
            <a:ext cx="7751167" cy="5167444"/>
          </a:xfrm>
        </p:spPr>
      </p:pic>
      <p:sp>
        <p:nvSpPr>
          <p:cNvPr id="4" name="Text Placeholder 3">
            <a:extLst>
              <a:ext uri="{FF2B5EF4-FFF2-40B4-BE49-F238E27FC236}">
                <a16:creationId xmlns:a16="http://schemas.microsoft.com/office/drawing/2014/main" id="{652BCC0F-E909-B145-8BC1-B32B4A44B53D}"/>
              </a:ext>
            </a:extLst>
          </p:cNvPr>
          <p:cNvSpPr>
            <a:spLocks noGrp="1"/>
          </p:cNvSpPr>
          <p:nvPr>
            <p:ph type="body" sz="half" idx="2"/>
          </p:nvPr>
        </p:nvSpPr>
        <p:spPr>
          <a:xfrm>
            <a:off x="471488" y="2117823"/>
            <a:ext cx="3932237" cy="3811588"/>
          </a:xfrm>
        </p:spPr>
        <p:txBody>
          <a:bodyPr/>
          <a:lstStyle/>
          <a:p>
            <a:r>
              <a:rPr lang="en-US" dirty="0"/>
              <a:t>Median household income from US Census highlights that California leads in income among the 5 competing states and US average</a:t>
            </a:r>
          </a:p>
          <a:p>
            <a:r>
              <a:rPr lang="en-US" dirty="0"/>
              <a:t>California shows higher incomes compared to USA average and 5 competing states over 5 year data span</a:t>
            </a:r>
          </a:p>
          <a:p>
            <a:endParaRPr lang="en-US" dirty="0"/>
          </a:p>
        </p:txBody>
      </p:sp>
    </p:spTree>
    <p:extLst>
      <p:ext uri="{BB962C8B-B14F-4D97-AF65-F5344CB8AC3E}">
        <p14:creationId xmlns:p14="http://schemas.microsoft.com/office/powerpoint/2010/main" val="384078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709D-B1FF-D74F-A1D9-156EB5162490}"/>
              </a:ext>
            </a:extLst>
          </p:cNvPr>
          <p:cNvSpPr>
            <a:spLocks noGrp="1"/>
          </p:cNvSpPr>
          <p:nvPr>
            <p:ph type="title"/>
          </p:nvPr>
        </p:nvSpPr>
        <p:spPr>
          <a:xfrm>
            <a:off x="315806" y="457200"/>
            <a:ext cx="4867382" cy="1600200"/>
          </a:xfrm>
        </p:spPr>
        <p:txBody>
          <a:bodyPr>
            <a:noAutofit/>
          </a:bodyPr>
          <a:lstStyle/>
          <a:p>
            <a:r>
              <a:rPr lang="en-US" sz="4000" dirty="0"/>
              <a:t>Household Income and ACS Gini </a:t>
            </a:r>
            <a:br>
              <a:rPr lang="en-US" sz="4000" dirty="0"/>
            </a:br>
            <a:r>
              <a:rPr lang="en-US" sz="4000" dirty="0"/>
              <a:t>co-efficient</a:t>
            </a:r>
          </a:p>
        </p:txBody>
      </p:sp>
      <p:pic>
        <p:nvPicPr>
          <p:cNvPr id="6" name="Content Placeholder 5">
            <a:extLst>
              <a:ext uri="{FF2B5EF4-FFF2-40B4-BE49-F238E27FC236}">
                <a16:creationId xmlns:a16="http://schemas.microsoft.com/office/drawing/2014/main" id="{5872E4F1-AF0C-3F4D-AAF5-94803589E1DF}"/>
              </a:ext>
            </a:extLst>
          </p:cNvPr>
          <p:cNvPicPr>
            <a:picLocks noGrp="1" noChangeAspect="1"/>
          </p:cNvPicPr>
          <p:nvPr>
            <p:ph idx="1"/>
          </p:nvPr>
        </p:nvPicPr>
        <p:blipFill>
          <a:blip r:embed="rId3"/>
          <a:stretch>
            <a:fillRect/>
          </a:stretch>
        </p:blipFill>
        <p:spPr>
          <a:xfrm>
            <a:off x="5183188" y="1366836"/>
            <a:ext cx="6436520" cy="4291013"/>
          </a:xfrm>
        </p:spPr>
      </p:pic>
      <p:sp>
        <p:nvSpPr>
          <p:cNvPr id="4" name="Text Placeholder 3">
            <a:extLst>
              <a:ext uri="{FF2B5EF4-FFF2-40B4-BE49-F238E27FC236}">
                <a16:creationId xmlns:a16="http://schemas.microsoft.com/office/drawing/2014/main" id="{0A164B23-6839-0645-BA40-5092D23F51EB}"/>
              </a:ext>
            </a:extLst>
          </p:cNvPr>
          <p:cNvSpPr>
            <a:spLocks noGrp="1"/>
          </p:cNvSpPr>
          <p:nvPr>
            <p:ph type="body" sz="half" idx="2"/>
          </p:nvPr>
        </p:nvSpPr>
        <p:spPr>
          <a:xfrm>
            <a:off x="315805" y="2200275"/>
            <a:ext cx="4559691" cy="3811588"/>
          </a:xfrm>
        </p:spPr>
        <p:txBody>
          <a:bodyPr/>
          <a:lstStyle/>
          <a:p>
            <a:r>
              <a:rPr lang="en-US" dirty="0"/>
              <a:t>ACS Gini co-efficient: measure of income inequality calculated by US Census</a:t>
            </a:r>
          </a:p>
          <a:p>
            <a:pPr marL="285750" indent="-285750">
              <a:buFontTx/>
              <a:buChar char="-"/>
            </a:pPr>
            <a:r>
              <a:rPr lang="en-US" dirty="0"/>
              <a:t>0: closer to zero (0) represents perfect equality</a:t>
            </a:r>
          </a:p>
          <a:p>
            <a:pPr marL="285750" indent="-285750">
              <a:buFontTx/>
              <a:buChar char="-"/>
            </a:pPr>
            <a:r>
              <a:rPr lang="en-US" dirty="0"/>
              <a:t>1: closer to one(1) represents perfect inequality</a:t>
            </a:r>
          </a:p>
          <a:p>
            <a:endParaRPr lang="en-US" dirty="0"/>
          </a:p>
          <a:p>
            <a:r>
              <a:rPr lang="en-US" dirty="0"/>
              <a:t>California show higher income inequality than 5 competing states and USA average</a:t>
            </a:r>
          </a:p>
          <a:p>
            <a:r>
              <a:rPr lang="en-US" dirty="0"/>
              <a:t>While California shows higher incomes over 5 competing states, there is higher income inequality among the population compared to 5 competing states and USA average</a:t>
            </a:r>
          </a:p>
          <a:p>
            <a:endParaRPr lang="en-US" dirty="0"/>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p:txBody>
      </p:sp>
    </p:spTree>
    <p:extLst>
      <p:ext uri="{BB962C8B-B14F-4D97-AF65-F5344CB8AC3E}">
        <p14:creationId xmlns:p14="http://schemas.microsoft.com/office/powerpoint/2010/main" val="185384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A7D8-9496-4A43-B28F-BAF0EA539BAB}"/>
              </a:ext>
            </a:extLst>
          </p:cNvPr>
          <p:cNvSpPr>
            <a:spLocks noGrp="1"/>
          </p:cNvSpPr>
          <p:nvPr>
            <p:ph type="title"/>
          </p:nvPr>
        </p:nvSpPr>
        <p:spPr>
          <a:xfrm>
            <a:off x="371476" y="457200"/>
            <a:ext cx="4400550" cy="1371600"/>
          </a:xfrm>
        </p:spPr>
        <p:txBody>
          <a:bodyPr>
            <a:noAutofit/>
          </a:bodyPr>
          <a:lstStyle/>
          <a:p>
            <a:r>
              <a:rPr lang="en-US" sz="4000" dirty="0"/>
              <a:t>Household Income and State Tax Data</a:t>
            </a:r>
          </a:p>
        </p:txBody>
      </p:sp>
      <p:pic>
        <p:nvPicPr>
          <p:cNvPr id="6" name="Content Placeholder 5">
            <a:extLst>
              <a:ext uri="{FF2B5EF4-FFF2-40B4-BE49-F238E27FC236}">
                <a16:creationId xmlns:a16="http://schemas.microsoft.com/office/drawing/2014/main" id="{C59F550F-DB3A-1346-A9C0-545D97281CBB}"/>
              </a:ext>
            </a:extLst>
          </p:cNvPr>
          <p:cNvPicPr>
            <a:picLocks noGrp="1" noChangeAspect="1"/>
          </p:cNvPicPr>
          <p:nvPr>
            <p:ph idx="1"/>
          </p:nvPr>
        </p:nvPicPr>
        <p:blipFill>
          <a:blip r:embed="rId3"/>
          <a:stretch>
            <a:fillRect/>
          </a:stretch>
        </p:blipFill>
        <p:spPr>
          <a:xfrm>
            <a:off x="5183188" y="1366837"/>
            <a:ext cx="6172200" cy="4114800"/>
          </a:xfrm>
        </p:spPr>
      </p:pic>
      <p:sp>
        <p:nvSpPr>
          <p:cNvPr id="4" name="Text Placeholder 3">
            <a:extLst>
              <a:ext uri="{FF2B5EF4-FFF2-40B4-BE49-F238E27FC236}">
                <a16:creationId xmlns:a16="http://schemas.microsoft.com/office/drawing/2014/main" id="{6AA44F84-A59D-5446-B6EA-BE081524E1F7}"/>
              </a:ext>
            </a:extLst>
          </p:cNvPr>
          <p:cNvSpPr>
            <a:spLocks noGrp="1"/>
          </p:cNvSpPr>
          <p:nvPr>
            <p:ph type="body" sz="half" idx="2"/>
          </p:nvPr>
        </p:nvSpPr>
        <p:spPr/>
        <p:txBody>
          <a:bodyPr/>
          <a:lstStyle/>
          <a:p>
            <a:r>
              <a:rPr lang="en-US" dirty="0"/>
              <a:t>State Tax Data: represents %  state tax households pay within CA and 5 competing states</a:t>
            </a:r>
          </a:p>
          <a:p>
            <a:r>
              <a:rPr lang="en-US" dirty="0"/>
              <a:t>California pays higher state taxes than 5 competing states</a:t>
            </a:r>
          </a:p>
          <a:p>
            <a:r>
              <a:rPr lang="en-US" dirty="0"/>
              <a:t>While California has higher incomes,  more goes to taxes than other states</a:t>
            </a:r>
          </a:p>
        </p:txBody>
      </p:sp>
    </p:spTree>
    <p:extLst>
      <p:ext uri="{BB962C8B-B14F-4D97-AF65-F5344CB8AC3E}">
        <p14:creationId xmlns:p14="http://schemas.microsoft.com/office/powerpoint/2010/main" val="335522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192BB7-9D55-4C70-9A51-A6298ABEB8E4}"/>
              </a:ext>
            </a:extLst>
          </p:cNvPr>
          <p:cNvPicPr>
            <a:picLocks noChangeAspect="1"/>
          </p:cNvPicPr>
          <p:nvPr/>
        </p:nvPicPr>
        <p:blipFill>
          <a:blip r:embed="rId2"/>
          <a:stretch>
            <a:fillRect/>
          </a:stretch>
        </p:blipFill>
        <p:spPr>
          <a:xfrm>
            <a:off x="6472762" y="1323975"/>
            <a:ext cx="5599395" cy="3496668"/>
          </a:xfrm>
          <a:prstGeom prst="rect">
            <a:avLst/>
          </a:prstGeom>
        </p:spPr>
      </p:pic>
      <p:sp>
        <p:nvSpPr>
          <p:cNvPr id="11" name="Title 1">
            <a:extLst>
              <a:ext uri="{FF2B5EF4-FFF2-40B4-BE49-F238E27FC236}">
                <a16:creationId xmlns:a16="http://schemas.microsoft.com/office/drawing/2014/main" id="{9C3E8458-1FB8-432D-B6EF-DC07B1E2FED5}"/>
              </a:ext>
            </a:extLst>
          </p:cNvPr>
          <p:cNvSpPr>
            <a:spLocks noGrp="1"/>
          </p:cNvSpPr>
          <p:nvPr>
            <p:ph type="title"/>
          </p:nvPr>
        </p:nvSpPr>
        <p:spPr>
          <a:xfrm>
            <a:off x="2519969" y="245256"/>
            <a:ext cx="8738648" cy="831879"/>
          </a:xfrm>
        </p:spPr>
        <p:txBody>
          <a:bodyPr>
            <a:noAutofit/>
          </a:bodyPr>
          <a:lstStyle/>
          <a:p>
            <a:r>
              <a:rPr lang="en-US" sz="4000" dirty="0"/>
              <a:t>Migration vs Rent &amp; Housing Findings</a:t>
            </a:r>
          </a:p>
        </p:txBody>
      </p:sp>
      <p:sp>
        <p:nvSpPr>
          <p:cNvPr id="15" name="TextBox 14">
            <a:extLst>
              <a:ext uri="{FF2B5EF4-FFF2-40B4-BE49-F238E27FC236}">
                <a16:creationId xmlns:a16="http://schemas.microsoft.com/office/drawing/2014/main" id="{72DDD449-ADDD-4086-875D-D999214A8D63}"/>
              </a:ext>
            </a:extLst>
          </p:cNvPr>
          <p:cNvSpPr txBox="1"/>
          <p:nvPr/>
        </p:nvSpPr>
        <p:spPr>
          <a:xfrm>
            <a:off x="821376" y="4721900"/>
            <a:ext cx="10851509" cy="2031325"/>
          </a:xfrm>
          <a:prstGeom prst="rect">
            <a:avLst/>
          </a:prstGeom>
          <a:noFill/>
        </p:spPr>
        <p:txBody>
          <a:bodyPr wrap="square">
            <a:spAutoFit/>
          </a:bodyPr>
          <a:lstStyle/>
          <a:p>
            <a:pPr marL="342900" indent="-342900">
              <a:buFont typeface="Arial" panose="020B0604020202020204" pitchFamily="34" charset="0"/>
              <a:buChar char="•"/>
            </a:pPr>
            <a:r>
              <a:rPr lang="en-US" dirty="0"/>
              <a:t>Both California and Florida have higher rent. </a:t>
            </a:r>
            <a:endParaRPr lang="en-US" dirty="0">
              <a:cs typeface="Arial" panose="020B0604020202020204" pitchFamily="34" charset="0"/>
            </a:endParaRPr>
          </a:p>
          <a:p>
            <a:pPr marL="342900" indent="-342900">
              <a:buFont typeface="Arial" panose="020B0604020202020204" pitchFamily="34" charset="0"/>
              <a:buChar char="•"/>
            </a:pPr>
            <a:r>
              <a:rPr lang="en-US" dirty="0">
                <a:cs typeface="Arial" panose="020B0604020202020204" pitchFamily="34" charset="0"/>
              </a:rPr>
              <a:t>California is the most expensive state to buy a house </a:t>
            </a:r>
            <a:r>
              <a:rPr lang="en-US" dirty="0">
                <a:solidFill>
                  <a:srgbClr val="7030A0"/>
                </a:solidFill>
                <a:cs typeface="Arial" panose="020B0604020202020204" pitchFamily="34" charset="0"/>
              </a:rPr>
              <a:t>with</a:t>
            </a:r>
            <a:r>
              <a:rPr lang="en-US" dirty="0">
                <a:cs typeface="Arial" panose="020B0604020202020204" pitchFamily="34" charset="0"/>
              </a:rPr>
              <a:t> mortgage.</a:t>
            </a:r>
          </a:p>
          <a:p>
            <a:pPr marL="342900" indent="-342900">
              <a:buFont typeface="Arial" panose="020B0604020202020204" pitchFamily="34" charset="0"/>
              <a:buChar char="•"/>
            </a:pPr>
            <a:r>
              <a:rPr lang="en-US" dirty="0">
                <a:cs typeface="Arial" panose="020B0604020202020204" pitchFamily="34" charset="0"/>
              </a:rPr>
              <a:t> The most attractive states to have property is ID, TX and CO.</a:t>
            </a:r>
          </a:p>
          <a:p>
            <a:endParaRPr lang="en-US" sz="1800" dirty="0">
              <a:cs typeface="Arial" panose="020B0604020202020204" pitchFamily="34" charset="0"/>
            </a:endParaRPr>
          </a:p>
          <a:p>
            <a:r>
              <a:rPr lang="en-US" sz="1800" dirty="0">
                <a:cs typeface="Arial" panose="020B0604020202020204" pitchFamily="34" charset="0"/>
              </a:rPr>
              <a:t>We found a weak positive correlation between migration from CA due to a housing prices (</a:t>
            </a:r>
            <a:r>
              <a:rPr lang="en-US" sz="1800" dirty="0" err="1">
                <a:cs typeface="Arial" panose="020B0604020202020204" pitchFamily="34" charset="0"/>
              </a:rPr>
              <a:t>r-value</a:t>
            </a:r>
            <a:r>
              <a:rPr lang="en-US" sz="1800" dirty="0">
                <a:cs typeface="Arial" panose="020B0604020202020204" pitchFamily="34" charset="0"/>
              </a:rPr>
              <a:t> = 0.45). </a:t>
            </a:r>
          </a:p>
          <a:p>
            <a:r>
              <a:rPr lang="en-US" sz="1800" dirty="0">
                <a:cs typeface="Arial" panose="020B0604020202020204" pitchFamily="34" charset="0"/>
              </a:rPr>
              <a:t>So, there are another reasons why people prefer to move out from CA.</a:t>
            </a:r>
            <a:endParaRPr lang="en-US" dirty="0">
              <a:cs typeface="Arial" panose="020B0604020202020204" pitchFamily="34" charset="0"/>
            </a:endParaRPr>
          </a:p>
          <a:p>
            <a:pPr marL="342900" indent="-342900">
              <a:buFont typeface="Arial" panose="020B0604020202020204" pitchFamily="34" charset="0"/>
              <a:buChar char="•"/>
            </a:pPr>
            <a:endParaRPr lang="en-US" dirty="0">
              <a:cs typeface="Arial" panose="020B0604020202020204" pitchFamily="34" charset="0"/>
            </a:endParaRPr>
          </a:p>
        </p:txBody>
      </p:sp>
      <p:pic>
        <p:nvPicPr>
          <p:cNvPr id="2" name="Picture 1">
            <a:extLst>
              <a:ext uri="{FF2B5EF4-FFF2-40B4-BE49-F238E27FC236}">
                <a16:creationId xmlns:a16="http://schemas.microsoft.com/office/drawing/2014/main" id="{B18790AA-E1E9-47FC-B9F1-D3F333B75F71}"/>
              </a:ext>
            </a:extLst>
          </p:cNvPr>
          <p:cNvPicPr>
            <a:picLocks noChangeAspect="1"/>
          </p:cNvPicPr>
          <p:nvPr/>
        </p:nvPicPr>
        <p:blipFill>
          <a:blip r:embed="rId3"/>
          <a:stretch>
            <a:fillRect/>
          </a:stretch>
        </p:blipFill>
        <p:spPr>
          <a:xfrm>
            <a:off x="821376" y="1436276"/>
            <a:ext cx="5506979" cy="3264685"/>
          </a:xfrm>
          <a:prstGeom prst="rect">
            <a:avLst/>
          </a:prstGeom>
        </p:spPr>
      </p:pic>
      <p:pic>
        <p:nvPicPr>
          <p:cNvPr id="4" name="Picture 3">
            <a:extLst>
              <a:ext uri="{FF2B5EF4-FFF2-40B4-BE49-F238E27FC236}">
                <a16:creationId xmlns:a16="http://schemas.microsoft.com/office/drawing/2014/main" id="{52E07FD2-2E6E-4880-AE53-70EB162235EF}"/>
              </a:ext>
            </a:extLst>
          </p:cNvPr>
          <p:cNvPicPr>
            <a:picLocks noChangeAspect="1"/>
          </p:cNvPicPr>
          <p:nvPr/>
        </p:nvPicPr>
        <p:blipFill>
          <a:blip r:embed="rId4"/>
          <a:stretch>
            <a:fillRect/>
          </a:stretch>
        </p:blipFill>
        <p:spPr>
          <a:xfrm>
            <a:off x="380205" y="245256"/>
            <a:ext cx="1248087" cy="1170082"/>
          </a:xfrm>
          <a:prstGeom prst="rect">
            <a:avLst/>
          </a:prstGeom>
        </p:spPr>
      </p:pic>
    </p:spTree>
    <p:extLst>
      <p:ext uri="{BB962C8B-B14F-4D97-AF65-F5344CB8AC3E}">
        <p14:creationId xmlns:p14="http://schemas.microsoft.com/office/powerpoint/2010/main" val="2281718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47CB-5EFB-6049-A8B6-A8FA638705D3}"/>
              </a:ext>
            </a:extLst>
          </p:cNvPr>
          <p:cNvSpPr>
            <a:spLocks noGrp="1"/>
          </p:cNvSpPr>
          <p:nvPr>
            <p:ph type="title"/>
          </p:nvPr>
        </p:nvSpPr>
        <p:spPr/>
        <p:txBody>
          <a:bodyPr/>
          <a:lstStyle/>
          <a:p>
            <a:r>
              <a:rPr lang="en-US" dirty="0"/>
              <a:t>Summary of Findings and Conclusions</a:t>
            </a:r>
          </a:p>
        </p:txBody>
      </p:sp>
      <p:sp>
        <p:nvSpPr>
          <p:cNvPr id="3" name="Content Placeholder 2">
            <a:extLst>
              <a:ext uri="{FF2B5EF4-FFF2-40B4-BE49-F238E27FC236}">
                <a16:creationId xmlns:a16="http://schemas.microsoft.com/office/drawing/2014/main" id="{5D94A3D1-78E6-EC44-B197-B6258A00E7C5}"/>
              </a:ext>
            </a:extLst>
          </p:cNvPr>
          <p:cNvSpPr>
            <a:spLocks noGrp="1"/>
          </p:cNvSpPr>
          <p:nvPr>
            <p:ph idx="1"/>
          </p:nvPr>
        </p:nvSpPr>
        <p:spPr>
          <a:xfrm>
            <a:off x="838200" y="1825625"/>
            <a:ext cx="10720388" cy="4546600"/>
          </a:xfrm>
        </p:spPr>
        <p:txBody>
          <a:bodyPr>
            <a:normAutofit fontScale="77500" lnSpcReduction="20000"/>
          </a:bodyPr>
          <a:lstStyle/>
          <a:p>
            <a:r>
              <a:rPr lang="en-US" dirty="0"/>
              <a:t>1. General Conclusions and What Findings Mean</a:t>
            </a:r>
          </a:p>
          <a:p>
            <a:r>
              <a:rPr lang="en-US" dirty="0"/>
              <a:t>The information gathered from the US Census confirms our hypothesis that money inequality, expensive housing and traffic congestion are a few of many factors that are leading Californians to leave the state.</a:t>
            </a:r>
          </a:p>
          <a:p>
            <a:r>
              <a:rPr lang="en-US" dirty="0"/>
              <a:t>Implications: These are not the only factors beyond those covered in the US Census that are reasons why people may be leaving.</a:t>
            </a:r>
          </a:p>
          <a:p>
            <a:r>
              <a:rPr lang="en-US" dirty="0"/>
              <a:t>2. Difficulties</a:t>
            </a:r>
          </a:p>
          <a:p>
            <a:r>
              <a:rPr lang="en-US" dirty="0"/>
              <a:t>We faced difficulties in using some of the US Census API data as it wouldn’t always lead where we needed for information. Many hours were needed to locate some of the necessary data used for the project.</a:t>
            </a:r>
          </a:p>
          <a:p>
            <a:r>
              <a:rPr lang="en-US" dirty="0"/>
              <a:t>3. Additional Questions</a:t>
            </a:r>
          </a:p>
          <a:p>
            <a:r>
              <a:rPr lang="en-US" dirty="0"/>
              <a:t>We would include more states and more years if we had more time. We would also look to add more variables into the data set including immigration data into California, birth rates, climate change including fire disasters, education expenses, other deciding factors for leaving California.</a:t>
            </a:r>
          </a:p>
          <a:p>
            <a:endParaRPr lang="en-US" dirty="0"/>
          </a:p>
        </p:txBody>
      </p:sp>
    </p:spTree>
    <p:extLst>
      <p:ext uri="{BB962C8B-B14F-4D97-AF65-F5344CB8AC3E}">
        <p14:creationId xmlns:p14="http://schemas.microsoft.com/office/powerpoint/2010/main" val="386386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6FC2-AFBB-044C-9B00-48BA581B50B5}"/>
              </a:ext>
            </a:extLst>
          </p:cNvPr>
          <p:cNvSpPr>
            <a:spLocks noGrp="1"/>
          </p:cNvSpPr>
          <p:nvPr>
            <p:ph type="title"/>
          </p:nvPr>
        </p:nvSpPr>
        <p:spPr/>
        <p:txBody>
          <a:bodyPr/>
          <a:lstStyle/>
          <a:p>
            <a:r>
              <a:rPr lang="en-US" dirty="0"/>
              <a:t>Team 7</a:t>
            </a:r>
          </a:p>
        </p:txBody>
      </p:sp>
      <p:sp>
        <p:nvSpPr>
          <p:cNvPr id="3" name="Content Placeholder 2">
            <a:extLst>
              <a:ext uri="{FF2B5EF4-FFF2-40B4-BE49-F238E27FC236}">
                <a16:creationId xmlns:a16="http://schemas.microsoft.com/office/drawing/2014/main" id="{FC0B08B2-2953-0B40-BEA5-1B91E73026CE}"/>
              </a:ext>
            </a:extLst>
          </p:cNvPr>
          <p:cNvSpPr>
            <a:spLocks noGrp="1"/>
          </p:cNvSpPr>
          <p:nvPr>
            <p:ph idx="1"/>
          </p:nvPr>
        </p:nvSpPr>
        <p:spPr/>
        <p:txBody>
          <a:bodyPr/>
          <a:lstStyle/>
          <a:p>
            <a:r>
              <a:rPr lang="en-US" dirty="0"/>
              <a:t>Jenifer Hwang: Population, Migration and Poverty</a:t>
            </a:r>
          </a:p>
          <a:p>
            <a:r>
              <a:rPr lang="en-US" dirty="0"/>
              <a:t>Daniel Kim: Unemployment, Demographics (i.e., race)</a:t>
            </a:r>
          </a:p>
          <a:p>
            <a:r>
              <a:rPr lang="en-US" dirty="0"/>
              <a:t>Natalia Karimova: Rent and Housing</a:t>
            </a:r>
          </a:p>
          <a:p>
            <a:r>
              <a:rPr lang="en-US" dirty="0"/>
              <a:t>Hossein </a:t>
            </a:r>
            <a:r>
              <a:rPr lang="en-US" dirty="0" err="1"/>
              <a:t>Esteaneh</a:t>
            </a:r>
            <a:r>
              <a:rPr lang="en-US" dirty="0"/>
              <a:t>: Transportation /Traffic Congestion</a:t>
            </a:r>
          </a:p>
          <a:p>
            <a:r>
              <a:rPr lang="en-US" dirty="0"/>
              <a:t>Sara McLean: Household Income, Gini Co-efficient         </a:t>
            </a:r>
          </a:p>
          <a:p>
            <a:endParaRPr lang="en-US" dirty="0"/>
          </a:p>
        </p:txBody>
      </p:sp>
    </p:spTree>
    <p:extLst>
      <p:ext uri="{BB962C8B-B14F-4D97-AF65-F5344CB8AC3E}">
        <p14:creationId xmlns:p14="http://schemas.microsoft.com/office/powerpoint/2010/main" val="245601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37BD-3A00-3B4E-A5B8-BFAF4E0D702B}"/>
              </a:ext>
            </a:extLst>
          </p:cNvPr>
          <p:cNvSpPr>
            <a:spLocks noGrp="1"/>
          </p:cNvSpPr>
          <p:nvPr>
            <p:ph type="title"/>
          </p:nvPr>
        </p:nvSpPr>
        <p:spPr/>
        <p:txBody>
          <a:bodyPr/>
          <a:lstStyle/>
          <a:p>
            <a:r>
              <a:rPr lang="en-US" dirty="0"/>
              <a:t>Project Description and Scope</a:t>
            </a:r>
          </a:p>
        </p:txBody>
      </p:sp>
      <p:sp>
        <p:nvSpPr>
          <p:cNvPr id="3" name="Content Placeholder 2">
            <a:extLst>
              <a:ext uri="{FF2B5EF4-FFF2-40B4-BE49-F238E27FC236}">
                <a16:creationId xmlns:a16="http://schemas.microsoft.com/office/drawing/2014/main" id="{BC4E44A9-5E01-6B47-96CD-CA754EF41061}"/>
              </a:ext>
            </a:extLst>
          </p:cNvPr>
          <p:cNvSpPr>
            <a:spLocks noGrp="1"/>
          </p:cNvSpPr>
          <p:nvPr>
            <p:ph idx="1"/>
          </p:nvPr>
        </p:nvSpPr>
        <p:spPr/>
        <p:txBody>
          <a:bodyPr>
            <a:normAutofit fontScale="70000" lnSpcReduction="20000"/>
          </a:bodyPr>
          <a:lstStyle/>
          <a:p>
            <a:r>
              <a:rPr lang="en-US" dirty="0"/>
              <a:t>More Californians are leaving the state than migrating into the state. Following these data points, we set out to prove this statement:</a:t>
            </a:r>
          </a:p>
          <a:p>
            <a:pPr lvl="1"/>
            <a:r>
              <a:rPr lang="en-US" dirty="0"/>
              <a:t>increased poverty levels</a:t>
            </a:r>
          </a:p>
          <a:p>
            <a:pPr lvl="1"/>
            <a:r>
              <a:rPr lang="en-US" dirty="0"/>
              <a:t>increased population </a:t>
            </a:r>
          </a:p>
          <a:p>
            <a:pPr lvl="1"/>
            <a:r>
              <a:rPr lang="en-US" dirty="0"/>
              <a:t>Transportation/traffic congestion (time to/from work)</a:t>
            </a:r>
          </a:p>
          <a:p>
            <a:pPr lvl="1"/>
            <a:r>
              <a:rPr lang="en-US" dirty="0"/>
              <a:t>unemployment rates</a:t>
            </a:r>
          </a:p>
          <a:p>
            <a:pPr lvl="1"/>
            <a:r>
              <a:rPr lang="en-US" dirty="0"/>
              <a:t>reduced incomes (per capita income levels)</a:t>
            </a:r>
          </a:p>
          <a:p>
            <a:pPr lvl="1"/>
            <a:r>
              <a:rPr lang="en-US" dirty="0"/>
              <a:t>higher income inequality</a:t>
            </a:r>
          </a:p>
          <a:p>
            <a:pPr lvl="1"/>
            <a:r>
              <a:rPr lang="en-US" dirty="0"/>
              <a:t>higher housing costs </a:t>
            </a:r>
          </a:p>
          <a:p>
            <a:pPr lvl="1"/>
            <a:r>
              <a:rPr lang="en-US" dirty="0"/>
              <a:t>higher taxes </a:t>
            </a:r>
          </a:p>
          <a:p>
            <a:endParaRPr lang="en-US" dirty="0"/>
          </a:p>
          <a:p>
            <a:r>
              <a:rPr lang="en-US" dirty="0"/>
              <a:t>Population Scope Baseline: California</a:t>
            </a:r>
          </a:p>
          <a:p>
            <a:r>
              <a:rPr lang="en-US" dirty="0"/>
              <a:t>Population Competitive View: Colorado, Florida, Idaho, Oregon, Texas</a:t>
            </a:r>
          </a:p>
          <a:p>
            <a:pPr lvl="1"/>
            <a:r>
              <a:rPr lang="en-US" dirty="0"/>
              <a:t>5 states chosen based on migration data and supporting articles of top states Californians moving to</a:t>
            </a:r>
          </a:p>
          <a:p>
            <a:r>
              <a:rPr lang="en-US" dirty="0"/>
              <a:t>Time Frame: 5 year time frame 2013-2018</a:t>
            </a:r>
          </a:p>
          <a:p>
            <a:endParaRPr lang="en-US" dirty="0"/>
          </a:p>
          <a:p>
            <a:endParaRPr lang="en-US" dirty="0"/>
          </a:p>
        </p:txBody>
      </p:sp>
    </p:spTree>
    <p:extLst>
      <p:ext uri="{BB962C8B-B14F-4D97-AF65-F5344CB8AC3E}">
        <p14:creationId xmlns:p14="http://schemas.microsoft.com/office/powerpoint/2010/main" val="198791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EE8E-D99B-3A40-A09D-4CF31AC71D25}"/>
              </a:ext>
            </a:extLst>
          </p:cNvPr>
          <p:cNvSpPr>
            <a:spLocks noGrp="1"/>
          </p:cNvSpPr>
          <p:nvPr>
            <p:ph type="title"/>
          </p:nvPr>
        </p:nvSpPr>
        <p:spPr/>
        <p:txBody>
          <a:bodyPr/>
          <a:lstStyle/>
          <a:p>
            <a:r>
              <a:rPr lang="en-US" dirty="0"/>
              <a:t>Research Q &amp; A</a:t>
            </a:r>
          </a:p>
        </p:txBody>
      </p:sp>
      <p:sp>
        <p:nvSpPr>
          <p:cNvPr id="3" name="Content Placeholder 2">
            <a:extLst>
              <a:ext uri="{FF2B5EF4-FFF2-40B4-BE49-F238E27FC236}">
                <a16:creationId xmlns:a16="http://schemas.microsoft.com/office/drawing/2014/main" id="{8105CC22-5E2C-C346-8807-6536802F9172}"/>
              </a:ext>
            </a:extLst>
          </p:cNvPr>
          <p:cNvSpPr>
            <a:spLocks noGrp="1"/>
          </p:cNvSpPr>
          <p:nvPr>
            <p:ph idx="1"/>
          </p:nvPr>
        </p:nvSpPr>
        <p:spPr/>
        <p:txBody>
          <a:bodyPr/>
          <a:lstStyle/>
          <a:p>
            <a:pPr lvl="0"/>
            <a:r>
              <a:rPr lang="en-US" dirty="0"/>
              <a:t>What are the top reasons people are leaving California?</a:t>
            </a:r>
          </a:p>
          <a:p>
            <a:pPr lvl="0"/>
            <a:r>
              <a:rPr lang="en-US" dirty="0"/>
              <a:t>Does unemployment affect population movement out of California?</a:t>
            </a:r>
          </a:p>
          <a:p>
            <a:pPr lvl="0"/>
            <a:r>
              <a:rPr lang="en-US" dirty="0"/>
              <a:t>Do rent and housing price increases affect population movement?</a:t>
            </a:r>
          </a:p>
          <a:p>
            <a:pPr lvl="0"/>
            <a:r>
              <a:rPr lang="en-US" dirty="0"/>
              <a:t>Do transportation/traffic congestion times (travel to/from work) affect population movement?</a:t>
            </a:r>
          </a:p>
          <a:p>
            <a:pPr lvl="0"/>
            <a:r>
              <a:rPr lang="en-US" dirty="0"/>
              <a:t>Does income level affect population movement?</a:t>
            </a:r>
          </a:p>
          <a:p>
            <a:pPr lvl="0"/>
            <a:r>
              <a:rPr lang="en-US" dirty="0"/>
              <a:t>What are the demographics (specifically race) of the population movement?</a:t>
            </a:r>
          </a:p>
          <a:p>
            <a:endParaRPr lang="en-US" dirty="0"/>
          </a:p>
        </p:txBody>
      </p:sp>
    </p:spTree>
    <p:extLst>
      <p:ext uri="{BB962C8B-B14F-4D97-AF65-F5344CB8AC3E}">
        <p14:creationId xmlns:p14="http://schemas.microsoft.com/office/powerpoint/2010/main" val="158224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2923-2F81-844D-9265-79A958435C40}"/>
              </a:ext>
            </a:extLst>
          </p:cNvPr>
          <p:cNvSpPr>
            <a:spLocks noGrp="1"/>
          </p:cNvSpPr>
          <p:nvPr>
            <p:ph type="title"/>
          </p:nvPr>
        </p:nvSpPr>
        <p:spPr/>
        <p:txBody>
          <a:bodyPr/>
          <a:lstStyle/>
          <a:p>
            <a:r>
              <a:rPr lang="en-US" dirty="0"/>
              <a:t>Data Set and Supporting Findings</a:t>
            </a:r>
          </a:p>
        </p:txBody>
      </p:sp>
      <p:sp>
        <p:nvSpPr>
          <p:cNvPr id="3" name="Content Placeholder 2">
            <a:extLst>
              <a:ext uri="{FF2B5EF4-FFF2-40B4-BE49-F238E27FC236}">
                <a16:creationId xmlns:a16="http://schemas.microsoft.com/office/drawing/2014/main" id="{848D6B30-B859-5A44-8C32-2D28A7ECAF2A}"/>
              </a:ext>
            </a:extLst>
          </p:cNvPr>
          <p:cNvSpPr>
            <a:spLocks noGrp="1"/>
          </p:cNvSpPr>
          <p:nvPr>
            <p:ph idx="1"/>
          </p:nvPr>
        </p:nvSpPr>
        <p:spPr>
          <a:xfrm>
            <a:off x="838200" y="1466029"/>
            <a:ext cx="10515600" cy="4636820"/>
          </a:xfrm>
        </p:spPr>
        <p:txBody>
          <a:bodyPr>
            <a:normAutofit fontScale="92500" lnSpcReduction="20000"/>
          </a:bodyPr>
          <a:lstStyle/>
          <a:p>
            <a:r>
              <a:rPr lang="en-US" dirty="0" err="1"/>
              <a:t>api.census.gov</a:t>
            </a:r>
            <a:r>
              <a:rPr lang="en-US" dirty="0"/>
              <a:t>/ </a:t>
            </a:r>
          </a:p>
          <a:p>
            <a:pPr lvl="1"/>
            <a:r>
              <a:rPr lang="en-US" dirty="0"/>
              <a:t>Transportation; Population; Incomes; Housing Costs; Taxation; Populations</a:t>
            </a:r>
          </a:p>
          <a:p>
            <a:r>
              <a:rPr lang="en-US" dirty="0"/>
              <a:t>Supporting findings</a:t>
            </a:r>
          </a:p>
          <a:p>
            <a:pPr lvl="1"/>
            <a:r>
              <a:rPr lang="en-US" dirty="0">
                <a:hlinkClick r:id="rId3"/>
              </a:rPr>
              <a:t>https://www.economy.com/united-states/net-migration</a:t>
            </a:r>
            <a:endParaRPr lang="en-US" dirty="0"/>
          </a:p>
          <a:p>
            <a:pPr lvl="1"/>
            <a:r>
              <a:rPr lang="en-US" dirty="0">
                <a:hlinkClick r:id="rId4"/>
              </a:rPr>
              <a:t>https://www.nytimes.com/2020/01/09/upshot/american-population-slowdown.html</a:t>
            </a:r>
            <a:r>
              <a:rPr lang="en-US" dirty="0"/>
              <a:t> </a:t>
            </a:r>
          </a:p>
          <a:p>
            <a:pPr lvl="1"/>
            <a:r>
              <a:rPr lang="en-US" dirty="0">
                <a:hlinkClick r:id="rId5"/>
              </a:rPr>
              <a:t>https://www.prb.org/usdata/indicator/migration/map/state/2010/</a:t>
            </a:r>
            <a:r>
              <a:rPr lang="en-US" dirty="0"/>
              <a:t> </a:t>
            </a:r>
          </a:p>
          <a:p>
            <a:pPr lvl="1"/>
            <a:r>
              <a:rPr lang="en-US" dirty="0">
                <a:hlinkClick r:id="rId6"/>
              </a:rPr>
              <a:t>https://www.census.gov/library/stories/2019/04/moves-from-south-west-dominate-recent-migration-flows.html</a:t>
            </a:r>
            <a:endParaRPr lang="en-US" dirty="0"/>
          </a:p>
          <a:p>
            <a:pPr lvl="1"/>
            <a:r>
              <a:rPr lang="en-US" dirty="0">
                <a:hlinkClick r:id="rId7"/>
              </a:rPr>
              <a:t>https://www.ocregister.com/2019/10/31/190122-more-people-left-california-last-year-vs-arrived-a-38-jump/</a:t>
            </a:r>
            <a:endParaRPr lang="en-US" dirty="0"/>
          </a:p>
          <a:p>
            <a:pPr lvl="1"/>
            <a:r>
              <a:rPr lang="en-US" dirty="0">
                <a:hlinkClick r:id="rId8"/>
              </a:rPr>
              <a:t>https://showmehome.com/unpacking-californias-migration-trends/</a:t>
            </a:r>
            <a:r>
              <a:rPr lang="en-US" dirty="0"/>
              <a:t> </a:t>
            </a:r>
          </a:p>
          <a:p>
            <a:pPr lvl="1"/>
            <a:r>
              <a:rPr lang="en-US" dirty="0">
                <a:hlinkClick r:id="rId9"/>
              </a:rPr>
              <a:t>https://www.ppic.org/press-release/whos-movin-out-of-california/</a:t>
            </a:r>
            <a:r>
              <a:rPr lang="en-US" dirty="0"/>
              <a:t> 	</a:t>
            </a:r>
          </a:p>
          <a:p>
            <a:pPr lvl="1"/>
            <a:r>
              <a:rPr lang="en-US" dirty="0">
                <a:hlinkClick r:id="rId10"/>
              </a:rPr>
              <a:t>https://www.latimes.com/california/story/2019-12-21/california-population-continues-to-decline-with-state-emigration-a-major-factor</a:t>
            </a:r>
            <a:endParaRPr lang="en-US" dirty="0"/>
          </a:p>
          <a:p>
            <a:pPr lvl="1"/>
            <a:r>
              <a:rPr lang="en-US" dirty="0">
                <a:hlinkClick r:id="rId11"/>
              </a:rPr>
              <a:t>https://next10.org/sites/default/files/California-Migration-Final2.pdf</a:t>
            </a:r>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97841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3332-2026-0044-B76B-38BF9A0C6526}"/>
              </a:ext>
            </a:extLst>
          </p:cNvPr>
          <p:cNvSpPr>
            <a:spLocks noGrp="1"/>
          </p:cNvSpPr>
          <p:nvPr>
            <p:ph type="title"/>
          </p:nvPr>
        </p:nvSpPr>
        <p:spPr>
          <a:xfrm>
            <a:off x="259529" y="383854"/>
            <a:ext cx="3932237" cy="996628"/>
          </a:xfrm>
        </p:spPr>
        <p:txBody>
          <a:bodyPr>
            <a:normAutofit/>
          </a:bodyPr>
          <a:lstStyle/>
          <a:p>
            <a:r>
              <a:rPr lang="en-US" sz="4400" dirty="0"/>
              <a:t>Data Exploration    </a:t>
            </a:r>
          </a:p>
        </p:txBody>
      </p:sp>
      <p:sp>
        <p:nvSpPr>
          <p:cNvPr id="4" name="Text Placeholder 3">
            <a:extLst>
              <a:ext uri="{FF2B5EF4-FFF2-40B4-BE49-F238E27FC236}">
                <a16:creationId xmlns:a16="http://schemas.microsoft.com/office/drawing/2014/main" id="{686CAA17-C482-FE44-9921-70203F0EAE72}"/>
              </a:ext>
            </a:extLst>
          </p:cNvPr>
          <p:cNvSpPr>
            <a:spLocks noGrp="1"/>
          </p:cNvSpPr>
          <p:nvPr>
            <p:ph type="body" sz="half" idx="2"/>
          </p:nvPr>
        </p:nvSpPr>
        <p:spPr>
          <a:xfrm>
            <a:off x="259530" y="1773539"/>
            <a:ext cx="2796860" cy="3811588"/>
          </a:xfrm>
        </p:spPr>
        <p:txBody>
          <a:bodyPr/>
          <a:lstStyle/>
          <a:p>
            <a:r>
              <a:rPr lang="en-US" dirty="0"/>
              <a:t>Data Clean Up Process</a:t>
            </a:r>
          </a:p>
          <a:p>
            <a:endParaRPr lang="en-US" dirty="0"/>
          </a:p>
          <a:p>
            <a:r>
              <a:rPr lang="en-US" dirty="0"/>
              <a:t>Data Source:</a:t>
            </a:r>
          </a:p>
          <a:p>
            <a:r>
              <a:rPr lang="en-US" dirty="0"/>
              <a:t>Census API Collection.</a:t>
            </a:r>
          </a:p>
          <a:p>
            <a:pPr algn="ctr"/>
            <a:r>
              <a:rPr lang="en-US" dirty="0"/>
              <a:t>  </a:t>
            </a:r>
            <a:r>
              <a:rPr lang="en-US" dirty="0">
                <a:solidFill>
                  <a:srgbClr val="112E51"/>
                </a:solidFill>
                <a:latin typeface="Roboto"/>
              </a:rPr>
              <a:t>American Community Survey 5-Year Data (ACS5)</a:t>
            </a:r>
          </a:p>
          <a:p>
            <a:pPr algn="ctr"/>
            <a:r>
              <a:rPr lang="en-US" dirty="0">
                <a:solidFill>
                  <a:srgbClr val="112E51"/>
                </a:solidFill>
                <a:latin typeface="Roboto"/>
              </a:rPr>
              <a:t>2013 – 2018 years</a:t>
            </a:r>
          </a:p>
          <a:p>
            <a:r>
              <a:rPr lang="en-US" dirty="0"/>
              <a:t>    </a:t>
            </a:r>
          </a:p>
        </p:txBody>
      </p:sp>
      <p:pic>
        <p:nvPicPr>
          <p:cNvPr id="6" name="Picture 5">
            <a:extLst>
              <a:ext uri="{FF2B5EF4-FFF2-40B4-BE49-F238E27FC236}">
                <a16:creationId xmlns:a16="http://schemas.microsoft.com/office/drawing/2014/main" id="{100571F7-4038-0C40-8690-DC842DB54E61}"/>
              </a:ext>
            </a:extLst>
          </p:cNvPr>
          <p:cNvPicPr>
            <a:picLocks noChangeAspect="1"/>
          </p:cNvPicPr>
          <p:nvPr/>
        </p:nvPicPr>
        <p:blipFill>
          <a:blip r:embed="rId3"/>
          <a:stretch>
            <a:fillRect/>
          </a:stretch>
        </p:blipFill>
        <p:spPr>
          <a:xfrm>
            <a:off x="3056389" y="1671639"/>
            <a:ext cx="9135611" cy="1618210"/>
          </a:xfrm>
          <a:prstGeom prst="rect">
            <a:avLst/>
          </a:prstGeom>
        </p:spPr>
      </p:pic>
      <p:pic>
        <p:nvPicPr>
          <p:cNvPr id="7" name="Picture 6">
            <a:extLst>
              <a:ext uri="{FF2B5EF4-FFF2-40B4-BE49-F238E27FC236}">
                <a16:creationId xmlns:a16="http://schemas.microsoft.com/office/drawing/2014/main" id="{CB77108E-E0C3-F946-BF43-1649D73BA840}"/>
              </a:ext>
            </a:extLst>
          </p:cNvPr>
          <p:cNvPicPr>
            <a:picLocks noChangeAspect="1"/>
          </p:cNvPicPr>
          <p:nvPr/>
        </p:nvPicPr>
        <p:blipFill>
          <a:blip r:embed="rId4"/>
          <a:stretch>
            <a:fillRect/>
          </a:stretch>
        </p:blipFill>
        <p:spPr>
          <a:xfrm>
            <a:off x="3056389" y="3679333"/>
            <a:ext cx="8876082" cy="2107969"/>
          </a:xfrm>
          <a:prstGeom prst="rect">
            <a:avLst/>
          </a:prstGeom>
        </p:spPr>
      </p:pic>
    </p:spTree>
    <p:extLst>
      <p:ext uri="{BB962C8B-B14F-4D97-AF65-F5344CB8AC3E}">
        <p14:creationId xmlns:p14="http://schemas.microsoft.com/office/powerpoint/2010/main" val="19771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C936-2301-C649-B6ED-D93422578A6E}"/>
              </a:ext>
            </a:extLst>
          </p:cNvPr>
          <p:cNvSpPr>
            <a:spLocks noGrp="1"/>
          </p:cNvSpPr>
          <p:nvPr>
            <p:ph type="title"/>
          </p:nvPr>
        </p:nvSpPr>
        <p:spPr>
          <a:xfrm>
            <a:off x="511175" y="457200"/>
            <a:ext cx="3932237" cy="885825"/>
          </a:xfrm>
        </p:spPr>
        <p:txBody>
          <a:bodyPr>
            <a:normAutofit/>
          </a:bodyPr>
          <a:lstStyle/>
          <a:p>
            <a:r>
              <a:rPr lang="en-US" sz="4400" dirty="0"/>
              <a:t>Data Exploration</a:t>
            </a:r>
          </a:p>
        </p:txBody>
      </p:sp>
      <p:sp>
        <p:nvSpPr>
          <p:cNvPr id="4" name="Text Placeholder 3">
            <a:extLst>
              <a:ext uri="{FF2B5EF4-FFF2-40B4-BE49-F238E27FC236}">
                <a16:creationId xmlns:a16="http://schemas.microsoft.com/office/drawing/2014/main" id="{8214F1B4-8E79-1643-A90C-BEEF539757C5}"/>
              </a:ext>
            </a:extLst>
          </p:cNvPr>
          <p:cNvSpPr>
            <a:spLocks noGrp="1"/>
          </p:cNvSpPr>
          <p:nvPr>
            <p:ph type="body" sz="half" idx="2"/>
          </p:nvPr>
        </p:nvSpPr>
        <p:spPr>
          <a:xfrm>
            <a:off x="717448" y="1343025"/>
            <a:ext cx="10364678" cy="2428875"/>
          </a:xfrm>
        </p:spPr>
        <p:txBody>
          <a:bodyPr>
            <a:normAutofit fontScale="70000" lnSpcReduction="20000"/>
          </a:bodyPr>
          <a:lstStyle/>
          <a:p>
            <a:endParaRPr lang="en-US" dirty="0"/>
          </a:p>
          <a:p>
            <a:r>
              <a:rPr lang="en-US" sz="2600" dirty="0">
                <a:cs typeface="Arial" panose="020B0604020202020204" pitchFamily="34" charset="0"/>
              </a:rPr>
              <a:t>Additional (not </a:t>
            </a:r>
            <a:r>
              <a:rPr lang="en-US" sz="2600" dirty="0" err="1">
                <a:cs typeface="Arial" panose="020B0604020202020204" pitchFamily="34" charset="0"/>
              </a:rPr>
              <a:t>api</a:t>
            </a:r>
            <a:r>
              <a:rPr lang="en-US" sz="2600" dirty="0">
                <a:cs typeface="Arial" panose="020B0604020202020204" pitchFamily="34" charset="0"/>
              </a:rPr>
              <a:t>) data from Census: </a:t>
            </a:r>
          </a:p>
          <a:p>
            <a:r>
              <a:rPr lang="en-US" sz="2600" dirty="0"/>
              <a:t>State-to-state migration (Tables) - </a:t>
            </a:r>
          </a:p>
          <a:p>
            <a:r>
              <a:rPr lang="en-US" sz="2600" dirty="0">
                <a:hlinkClick r:id="rId3"/>
              </a:rPr>
              <a:t>https://www.census.gov/data/tables/time-series/demo/geographic-mobility/state-to-state-migration.html</a:t>
            </a:r>
            <a:endParaRPr lang="en-US" sz="2600" dirty="0"/>
          </a:p>
          <a:p>
            <a:r>
              <a:rPr lang="en-US" sz="2600" dirty="0"/>
              <a:t>Process: </a:t>
            </a:r>
          </a:p>
          <a:p>
            <a:r>
              <a:rPr lang="en-US" sz="2600" dirty="0"/>
              <a:t>VBA script was generated to collect necessary data for all states (2013-2018).</a:t>
            </a:r>
          </a:p>
          <a:p>
            <a:r>
              <a:rPr lang="en-US" sz="2600" dirty="0"/>
              <a:t>Obtained CSV file was merged with the main </a:t>
            </a:r>
            <a:r>
              <a:rPr lang="en-US" sz="2600" dirty="0" err="1"/>
              <a:t>DataFrame</a:t>
            </a:r>
            <a:r>
              <a:rPr lang="en-US" sz="2600" dirty="0"/>
              <a:t> by State and Year.</a:t>
            </a:r>
          </a:p>
          <a:p>
            <a:endParaRPr lang="en-US" dirty="0"/>
          </a:p>
        </p:txBody>
      </p:sp>
      <p:pic>
        <p:nvPicPr>
          <p:cNvPr id="5" name="Picture 4">
            <a:extLst>
              <a:ext uri="{FF2B5EF4-FFF2-40B4-BE49-F238E27FC236}">
                <a16:creationId xmlns:a16="http://schemas.microsoft.com/office/drawing/2014/main" id="{F389BCD1-B5A1-3C49-A4D3-27912F8A024E}"/>
              </a:ext>
            </a:extLst>
          </p:cNvPr>
          <p:cNvPicPr>
            <a:picLocks noChangeAspect="1"/>
          </p:cNvPicPr>
          <p:nvPr/>
        </p:nvPicPr>
        <p:blipFill>
          <a:blip r:embed="rId4"/>
          <a:stretch>
            <a:fillRect/>
          </a:stretch>
        </p:blipFill>
        <p:spPr>
          <a:xfrm>
            <a:off x="299634" y="3771900"/>
            <a:ext cx="11592732" cy="2428875"/>
          </a:xfrm>
          <a:prstGeom prst="rect">
            <a:avLst/>
          </a:prstGeom>
        </p:spPr>
      </p:pic>
    </p:spTree>
    <p:extLst>
      <p:ext uri="{BB962C8B-B14F-4D97-AF65-F5344CB8AC3E}">
        <p14:creationId xmlns:p14="http://schemas.microsoft.com/office/powerpoint/2010/main" val="403341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CF4C-DA50-0144-A3C3-F9B8CB060B74}"/>
              </a:ext>
            </a:extLst>
          </p:cNvPr>
          <p:cNvSpPr>
            <a:spLocks noGrp="1"/>
          </p:cNvSpPr>
          <p:nvPr>
            <p:ph type="title"/>
          </p:nvPr>
        </p:nvSpPr>
        <p:spPr>
          <a:xfrm>
            <a:off x="2459491" y="26787"/>
            <a:ext cx="9068479" cy="838628"/>
          </a:xfrm>
        </p:spPr>
        <p:txBody>
          <a:bodyPr>
            <a:noAutofit/>
          </a:bodyPr>
          <a:lstStyle/>
          <a:p>
            <a:r>
              <a:rPr lang="en-US" sz="4000" dirty="0"/>
              <a:t>Population and Migration Findings</a:t>
            </a:r>
          </a:p>
        </p:txBody>
      </p:sp>
      <p:pic>
        <p:nvPicPr>
          <p:cNvPr id="6" name="Content Placeholder 5">
            <a:extLst>
              <a:ext uri="{FF2B5EF4-FFF2-40B4-BE49-F238E27FC236}">
                <a16:creationId xmlns:a16="http://schemas.microsoft.com/office/drawing/2014/main" id="{5435DB99-98F3-8348-B44A-F62373B50930}"/>
              </a:ext>
            </a:extLst>
          </p:cNvPr>
          <p:cNvPicPr>
            <a:picLocks noGrp="1" noChangeAspect="1"/>
          </p:cNvPicPr>
          <p:nvPr>
            <p:ph idx="1"/>
          </p:nvPr>
        </p:nvPicPr>
        <p:blipFill>
          <a:blip r:embed="rId3"/>
          <a:stretch>
            <a:fillRect/>
          </a:stretch>
        </p:blipFill>
        <p:spPr>
          <a:xfrm>
            <a:off x="0" y="373203"/>
            <a:ext cx="6020655" cy="6020655"/>
          </a:xfrm>
        </p:spPr>
      </p:pic>
      <p:sp>
        <p:nvSpPr>
          <p:cNvPr id="4" name="Text Placeholder 3">
            <a:extLst>
              <a:ext uri="{FF2B5EF4-FFF2-40B4-BE49-F238E27FC236}">
                <a16:creationId xmlns:a16="http://schemas.microsoft.com/office/drawing/2014/main" id="{4E9BF0AD-2F4F-8B46-BA45-7773D0B0E0F0}"/>
              </a:ext>
            </a:extLst>
          </p:cNvPr>
          <p:cNvSpPr>
            <a:spLocks noGrp="1"/>
          </p:cNvSpPr>
          <p:nvPr>
            <p:ph type="body" sz="half" idx="2"/>
          </p:nvPr>
        </p:nvSpPr>
        <p:spPr>
          <a:xfrm>
            <a:off x="725488" y="5975350"/>
            <a:ext cx="3932237" cy="709159"/>
          </a:xfrm>
        </p:spPr>
        <p:txBody>
          <a:bodyPr/>
          <a:lstStyle/>
          <a:p>
            <a:r>
              <a:rPr lang="en-US" dirty="0"/>
              <a:t>Over the years, population has been increasing.</a:t>
            </a:r>
          </a:p>
          <a:p>
            <a:endParaRPr lang="en-US" dirty="0"/>
          </a:p>
        </p:txBody>
      </p:sp>
      <p:pic>
        <p:nvPicPr>
          <p:cNvPr id="5" name="Content Placeholder 5">
            <a:extLst>
              <a:ext uri="{FF2B5EF4-FFF2-40B4-BE49-F238E27FC236}">
                <a16:creationId xmlns:a16="http://schemas.microsoft.com/office/drawing/2014/main" id="{8C4DAFA1-C14C-4E2A-AEEE-F65A686DC06C}"/>
              </a:ext>
            </a:extLst>
          </p:cNvPr>
          <p:cNvPicPr>
            <a:picLocks noChangeAspect="1"/>
          </p:cNvPicPr>
          <p:nvPr/>
        </p:nvPicPr>
        <p:blipFill>
          <a:blip r:embed="rId4"/>
          <a:stretch>
            <a:fillRect/>
          </a:stretch>
        </p:blipFill>
        <p:spPr>
          <a:xfrm>
            <a:off x="6020655" y="245141"/>
            <a:ext cx="6276778" cy="6276778"/>
          </a:xfrm>
          <a:prstGeom prst="rect">
            <a:avLst/>
          </a:prstGeom>
        </p:spPr>
      </p:pic>
      <p:sp>
        <p:nvSpPr>
          <p:cNvPr id="7" name="Text Placeholder 3">
            <a:extLst>
              <a:ext uri="{FF2B5EF4-FFF2-40B4-BE49-F238E27FC236}">
                <a16:creationId xmlns:a16="http://schemas.microsoft.com/office/drawing/2014/main" id="{DAB4734E-C247-46BA-AABB-A1C036A093A0}"/>
              </a:ext>
            </a:extLst>
          </p:cNvPr>
          <p:cNvSpPr txBox="1">
            <a:spLocks/>
          </p:cNvSpPr>
          <p:nvPr/>
        </p:nvSpPr>
        <p:spPr>
          <a:xfrm>
            <a:off x="6911581" y="5975350"/>
            <a:ext cx="4720369" cy="8826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Even though, population in the overall state has been increasing, more people over the years have been moving out of CA.</a:t>
            </a:r>
          </a:p>
          <a:p>
            <a:endParaRPr lang="en-US" dirty="0"/>
          </a:p>
        </p:txBody>
      </p:sp>
    </p:spTree>
    <p:extLst>
      <p:ext uri="{BB962C8B-B14F-4D97-AF65-F5344CB8AC3E}">
        <p14:creationId xmlns:p14="http://schemas.microsoft.com/office/powerpoint/2010/main" val="277076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FF74-E255-A84A-845B-97DFD5AFCFAD}"/>
              </a:ext>
            </a:extLst>
          </p:cNvPr>
          <p:cNvSpPr>
            <a:spLocks noGrp="1"/>
          </p:cNvSpPr>
          <p:nvPr>
            <p:ph type="title"/>
          </p:nvPr>
        </p:nvSpPr>
        <p:spPr>
          <a:xfrm>
            <a:off x="839788" y="391886"/>
            <a:ext cx="9752012" cy="696686"/>
          </a:xfrm>
        </p:spPr>
        <p:txBody>
          <a:bodyPr>
            <a:normAutofit/>
          </a:bodyPr>
          <a:lstStyle/>
          <a:p>
            <a:r>
              <a:rPr lang="en-US" sz="4000" dirty="0"/>
              <a:t>Population and Demographics</a:t>
            </a:r>
          </a:p>
        </p:txBody>
      </p:sp>
      <p:sp>
        <p:nvSpPr>
          <p:cNvPr id="4" name="Text Placeholder 3">
            <a:extLst>
              <a:ext uri="{FF2B5EF4-FFF2-40B4-BE49-F238E27FC236}">
                <a16:creationId xmlns:a16="http://schemas.microsoft.com/office/drawing/2014/main" id="{86021A16-9348-4A4C-AD90-0F7BFD46003D}"/>
              </a:ext>
            </a:extLst>
          </p:cNvPr>
          <p:cNvSpPr>
            <a:spLocks noGrp="1"/>
          </p:cNvSpPr>
          <p:nvPr>
            <p:ph type="body" sz="half" idx="2"/>
          </p:nvPr>
        </p:nvSpPr>
        <p:spPr>
          <a:xfrm>
            <a:off x="839788" y="1112273"/>
            <a:ext cx="9371012" cy="3811588"/>
          </a:xfrm>
        </p:spPr>
        <p:txBody>
          <a:bodyPr/>
          <a:lstStyle/>
          <a:p>
            <a:pPr marL="285750" indent="-285750">
              <a:buFont typeface="Arial" panose="020B0604020202020204" pitchFamily="34" charset="0"/>
              <a:buChar char="•"/>
            </a:pPr>
            <a:r>
              <a:rPr lang="en-US" dirty="0"/>
              <a:t>From 2013 to 2018 there are no significant change on demographics. Only Asian population is  moderately increased compare to other races. </a:t>
            </a:r>
          </a:p>
          <a:p>
            <a:pPr marL="285750" indent="-285750">
              <a:buFont typeface="Arial" panose="020B0604020202020204" pitchFamily="34" charset="0"/>
              <a:buChar char="•"/>
            </a:pPr>
            <a:r>
              <a:rPr lang="en-US" dirty="0"/>
              <a:t>We found that growth of Asian population seems the reason of growing California’s population.</a:t>
            </a:r>
          </a:p>
          <a:p>
            <a:endParaRPr lang="en-US" dirty="0"/>
          </a:p>
        </p:txBody>
      </p:sp>
      <p:pic>
        <p:nvPicPr>
          <p:cNvPr id="5" name="그림 4">
            <a:extLst>
              <a:ext uri="{FF2B5EF4-FFF2-40B4-BE49-F238E27FC236}">
                <a16:creationId xmlns:a16="http://schemas.microsoft.com/office/drawing/2014/main" id="{872E59D9-CD43-48EE-A9B1-8FFE259235D8}"/>
              </a:ext>
            </a:extLst>
          </p:cNvPr>
          <p:cNvPicPr>
            <a:picLocks noChangeAspect="1"/>
          </p:cNvPicPr>
          <p:nvPr/>
        </p:nvPicPr>
        <p:blipFill>
          <a:blip r:embed="rId3"/>
          <a:stretch>
            <a:fillRect/>
          </a:stretch>
        </p:blipFill>
        <p:spPr>
          <a:xfrm>
            <a:off x="5966147" y="2318657"/>
            <a:ext cx="5027866" cy="3679372"/>
          </a:xfrm>
          <a:prstGeom prst="rect">
            <a:avLst/>
          </a:prstGeom>
        </p:spPr>
      </p:pic>
      <p:pic>
        <p:nvPicPr>
          <p:cNvPr id="8" name="그림 7">
            <a:extLst>
              <a:ext uri="{FF2B5EF4-FFF2-40B4-BE49-F238E27FC236}">
                <a16:creationId xmlns:a16="http://schemas.microsoft.com/office/drawing/2014/main" id="{331322B4-324C-401E-8FAA-41E2C8BA84B5}"/>
              </a:ext>
            </a:extLst>
          </p:cNvPr>
          <p:cNvPicPr>
            <a:picLocks noChangeAspect="1"/>
          </p:cNvPicPr>
          <p:nvPr/>
        </p:nvPicPr>
        <p:blipFill>
          <a:blip r:embed="rId4"/>
          <a:stretch>
            <a:fillRect/>
          </a:stretch>
        </p:blipFill>
        <p:spPr>
          <a:xfrm>
            <a:off x="1090159" y="2222616"/>
            <a:ext cx="4439784" cy="3559227"/>
          </a:xfrm>
          <a:prstGeom prst="rect">
            <a:avLst/>
          </a:prstGeom>
        </p:spPr>
      </p:pic>
      <p:pic>
        <p:nvPicPr>
          <p:cNvPr id="12" name="그림 11">
            <a:extLst>
              <a:ext uri="{FF2B5EF4-FFF2-40B4-BE49-F238E27FC236}">
                <a16:creationId xmlns:a16="http://schemas.microsoft.com/office/drawing/2014/main" id="{591D4FF6-5F06-4CBC-8B53-91BEE6A31D77}"/>
              </a:ext>
            </a:extLst>
          </p:cNvPr>
          <p:cNvPicPr>
            <a:picLocks noChangeAspect="1"/>
          </p:cNvPicPr>
          <p:nvPr/>
        </p:nvPicPr>
        <p:blipFill>
          <a:blip r:embed="rId5"/>
          <a:stretch>
            <a:fillRect/>
          </a:stretch>
        </p:blipFill>
        <p:spPr>
          <a:xfrm>
            <a:off x="3935034" y="5856514"/>
            <a:ext cx="1590260" cy="609600"/>
          </a:xfrm>
          <a:prstGeom prst="rect">
            <a:avLst/>
          </a:prstGeom>
        </p:spPr>
      </p:pic>
    </p:spTree>
    <p:extLst>
      <p:ext uri="{BB962C8B-B14F-4D97-AF65-F5344CB8AC3E}">
        <p14:creationId xmlns:p14="http://schemas.microsoft.com/office/powerpoint/2010/main" val="3448709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767</TotalTime>
  <Words>1261</Words>
  <Application>Microsoft Office PowerPoint</Application>
  <PresentationFormat>Widescreen</PresentationFormat>
  <Paragraphs>150</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vt:lpstr>
      <vt:lpstr>Arial</vt:lpstr>
      <vt:lpstr>Calibri</vt:lpstr>
      <vt:lpstr>Calibri Light</vt:lpstr>
      <vt:lpstr>Office Theme</vt:lpstr>
      <vt:lpstr>Californians on the Move</vt:lpstr>
      <vt:lpstr>Team 7</vt:lpstr>
      <vt:lpstr>Project Description and Scope</vt:lpstr>
      <vt:lpstr>Research Q &amp; A</vt:lpstr>
      <vt:lpstr>Data Set and Supporting Findings</vt:lpstr>
      <vt:lpstr>Data Exploration    </vt:lpstr>
      <vt:lpstr>Data Exploration</vt:lpstr>
      <vt:lpstr>Population and Migration Findings</vt:lpstr>
      <vt:lpstr>Population and Demographics</vt:lpstr>
      <vt:lpstr>Population and Unemployment Findings</vt:lpstr>
      <vt:lpstr>Population and Unemployment Findings</vt:lpstr>
      <vt:lpstr>Transportation/Traffic Congestion (travel time to &amp; from work)</vt:lpstr>
      <vt:lpstr>Poverty Rate Findings</vt:lpstr>
      <vt:lpstr>Per Capita Income</vt:lpstr>
      <vt:lpstr>Median Household Income</vt:lpstr>
      <vt:lpstr>Household Income and ACS Gini  co-efficient</vt:lpstr>
      <vt:lpstr>Household Income and State Tax Data</vt:lpstr>
      <vt:lpstr>Migration vs Rent &amp; Housing Findings</vt:lpstr>
      <vt:lpstr>Summary of Findings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Californians on the Move</dc:title>
  <dc:creator>Sara McLean</dc:creator>
  <cp:lastModifiedBy>Jenifer Hwang</cp:lastModifiedBy>
  <cp:revision>63</cp:revision>
  <dcterms:created xsi:type="dcterms:W3CDTF">2020-10-24T17:33:39Z</dcterms:created>
  <dcterms:modified xsi:type="dcterms:W3CDTF">2020-10-28T03:21:15Z</dcterms:modified>
</cp:coreProperties>
</file>