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4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27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8E64-A167-402C-9629-E55A90966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58E99-D29B-4E60-8200-2D2B03F6C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8: Number Theory (part 1)</a:t>
            </a:r>
          </a:p>
        </p:txBody>
      </p:sp>
    </p:spTree>
    <p:extLst>
      <p:ext uri="{BB962C8B-B14F-4D97-AF65-F5344CB8AC3E}">
        <p14:creationId xmlns:p14="http://schemas.microsoft.com/office/powerpoint/2010/main" val="427764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integer a is divisible by a nonzero integer b if there exists some integer c such that a = </a:t>
            </a:r>
            <a:r>
              <a:rPr lang="en-US" dirty="0" err="1"/>
              <a:t>bc</a:t>
            </a:r>
            <a:endParaRPr lang="en-US" dirty="0"/>
          </a:p>
          <a:p>
            <a:r>
              <a:rPr lang="en-US" dirty="0"/>
              <a:t>For every pair of integers </a:t>
            </a:r>
            <a:r>
              <a:rPr lang="en-US" dirty="0" err="1"/>
              <a:t>a,b</a:t>
            </a:r>
            <a:r>
              <a:rPr lang="en-US" dirty="0"/>
              <a:t> where b != 0, there exist unique integers </a:t>
            </a:r>
            <a:r>
              <a:rPr lang="en-US" dirty="0" err="1"/>
              <a:t>q,r</a:t>
            </a:r>
            <a:r>
              <a:rPr lang="en-US" dirty="0"/>
              <a:t> such that a = </a:t>
            </a:r>
            <a:r>
              <a:rPr lang="en-US" dirty="0" err="1"/>
              <a:t>qb</a:t>
            </a:r>
            <a:r>
              <a:rPr lang="en-US" dirty="0"/>
              <a:t> + r and 0 &lt;= r &lt; |b|</a:t>
            </a:r>
          </a:p>
        </p:txBody>
      </p:sp>
    </p:spTree>
    <p:extLst>
      <p:ext uri="{BB962C8B-B14F-4D97-AF65-F5344CB8AC3E}">
        <p14:creationId xmlns:p14="http://schemas.microsoft.com/office/powerpoint/2010/main" val="162925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–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d/a and d/b -&gt; d/(</a:t>
            </a:r>
            <a:r>
              <a:rPr lang="en-US" dirty="0" err="1"/>
              <a:t>ra</a:t>
            </a:r>
            <a:r>
              <a:rPr lang="en-US" dirty="0"/>
              <a:t> + </a:t>
            </a:r>
            <a:r>
              <a:rPr lang="en-US" dirty="0" err="1"/>
              <a:t>sb</a:t>
            </a:r>
            <a:r>
              <a:rPr lang="en-US" dirty="0"/>
              <a:t>)</a:t>
            </a:r>
          </a:p>
          <a:p>
            <a:r>
              <a:rPr lang="en-US" dirty="0"/>
              <a:t>Proof:</a:t>
            </a:r>
          </a:p>
          <a:p>
            <a:r>
              <a:rPr lang="en-US" dirty="0"/>
              <a:t>Given integers e and f such that a = de and b =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d / </a:t>
            </a:r>
            <a:r>
              <a:rPr lang="en-US" dirty="0" err="1"/>
              <a:t>ra</a:t>
            </a:r>
            <a:r>
              <a:rPr lang="en-US" dirty="0"/>
              <a:t> + </a:t>
            </a:r>
            <a:r>
              <a:rPr lang="en-US" dirty="0" err="1"/>
              <a:t>sb</a:t>
            </a:r>
            <a:r>
              <a:rPr lang="en-US" dirty="0"/>
              <a:t> =&gt; </a:t>
            </a:r>
            <a:r>
              <a:rPr lang="en-US" dirty="0" err="1"/>
              <a:t>rde</a:t>
            </a:r>
            <a:r>
              <a:rPr lang="en-US" dirty="0"/>
              <a:t> + </a:t>
            </a:r>
            <a:r>
              <a:rPr lang="en-US" dirty="0" err="1"/>
              <a:t>sdf</a:t>
            </a:r>
            <a:endParaRPr lang="en-US" dirty="0"/>
          </a:p>
          <a:p>
            <a:r>
              <a:rPr lang="en-US" dirty="0"/>
              <a:t>d / d(re + sf)</a:t>
            </a:r>
          </a:p>
          <a:p>
            <a:r>
              <a:rPr lang="en-US" dirty="0"/>
              <a:t>Let m = re + sf</a:t>
            </a:r>
          </a:p>
          <a:p>
            <a:r>
              <a:rPr lang="en-US" dirty="0"/>
              <a:t>d / </a:t>
            </a:r>
            <a:r>
              <a:rPr lang="en-US" dirty="0" err="1"/>
              <a:t>dm</a:t>
            </a:r>
            <a:endParaRPr lang="en-US" dirty="0"/>
          </a:p>
          <a:p>
            <a:r>
              <a:rPr lang="en-US" dirty="0"/>
              <a:t>d divides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– Another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/>
          </a:bodyPr>
          <a:lstStyle/>
          <a:p>
            <a:r>
              <a:rPr lang="en-US" dirty="0"/>
              <a:t>a / b ^ b / c -&gt; a/c</a:t>
            </a:r>
          </a:p>
          <a:p>
            <a:r>
              <a:rPr lang="en-US" dirty="0"/>
              <a:t>Proof:</a:t>
            </a:r>
          </a:p>
          <a:p>
            <a:r>
              <a:rPr lang="en-US" dirty="0"/>
              <a:t>b = ad  and c = be</a:t>
            </a:r>
          </a:p>
          <a:p>
            <a:r>
              <a:rPr lang="en-US" dirty="0"/>
              <a:t>c = </a:t>
            </a:r>
            <a:r>
              <a:rPr lang="en-US" dirty="0" err="1"/>
              <a:t>ade</a:t>
            </a:r>
            <a:endParaRPr lang="en-US" dirty="0"/>
          </a:p>
          <a:p>
            <a:r>
              <a:rPr lang="en-US" dirty="0"/>
              <a:t>Let m = de</a:t>
            </a:r>
          </a:p>
          <a:p>
            <a:r>
              <a:rPr lang="en-US" dirty="0"/>
              <a:t>c = am</a:t>
            </a:r>
          </a:p>
          <a:p>
            <a:r>
              <a:rPr lang="en-US" dirty="0"/>
              <a:t>c divides a (c / a)</a:t>
            </a:r>
          </a:p>
        </p:txBody>
      </p:sp>
    </p:spTree>
    <p:extLst>
      <p:ext uri="{BB962C8B-B14F-4D97-AF65-F5344CB8AC3E}">
        <p14:creationId xmlns:p14="http://schemas.microsoft.com/office/powerpoint/2010/main" val="145508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theorem of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the significance of prime numbers?</a:t>
            </a:r>
          </a:p>
          <a:p>
            <a:r>
              <a:rPr lang="en-US" i="1" dirty="0"/>
              <a:t>Any integer greater than 1 is either a prime number or can be written as a unique product of prime numbers</a:t>
            </a:r>
          </a:p>
          <a:p>
            <a:r>
              <a:rPr lang="en-US" dirty="0"/>
              <a:t>Note: This means that composite numbers can be written as:</a:t>
            </a:r>
          </a:p>
          <a:p>
            <a:pPr lvl="1"/>
            <a:r>
              <a:rPr lang="en-US" dirty="0"/>
              <a:t>C = p1 * … 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This means that every number is either a prime number or can be constructed using prime numbers.  Prime numbers are the building blocks of all numbers.  Further, there is only one unique set of prime numbers that works!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– Euclid’s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/>
          </a:bodyPr>
          <a:lstStyle/>
          <a:p>
            <a:r>
              <a:rPr lang="en-US" dirty="0"/>
              <a:t>There are infinitely many primes</a:t>
            </a:r>
          </a:p>
          <a:p>
            <a:r>
              <a:rPr lang="en-US" dirty="0"/>
              <a:t>Suppose there aren’t, suppose there are only k primes</a:t>
            </a:r>
          </a:p>
          <a:p>
            <a:r>
              <a:rPr lang="en-US" dirty="0"/>
              <a:t>Let these primes be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,…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/>
              <a:t>Let Q be some number =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,…p</a:t>
            </a:r>
            <a:r>
              <a:rPr lang="en-US" baseline="-25000" dirty="0"/>
              <a:t>k</a:t>
            </a:r>
            <a:r>
              <a:rPr lang="en-US" dirty="0"/>
              <a:t>+1 (recall </a:t>
            </a:r>
            <a:r>
              <a:rPr lang="en-US" dirty="0" err="1"/>
              <a:t>FToA</a:t>
            </a:r>
            <a:r>
              <a:rPr lang="en-US" dirty="0"/>
              <a:t>)</a:t>
            </a:r>
          </a:p>
          <a:p>
            <a:r>
              <a:rPr lang="en-US" dirty="0"/>
              <a:t>Q cannot be constructed by any of the known primes (p1,p2…</a:t>
            </a:r>
            <a:r>
              <a:rPr lang="en-US" dirty="0" err="1"/>
              <a:t>pk</a:t>
            </a:r>
            <a:r>
              <a:rPr lang="en-US" dirty="0"/>
              <a:t>) because they would all leave a remainder of 1.  That means that there must be some other prime number used in constructing Q!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- another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d/a and d/b -&gt; d/(</a:t>
            </a:r>
            <a:r>
              <a:rPr lang="en-US" dirty="0" err="1"/>
              <a:t>ra</a:t>
            </a:r>
            <a:r>
              <a:rPr lang="en-US" dirty="0"/>
              <a:t> + </a:t>
            </a:r>
            <a:r>
              <a:rPr lang="en-US" dirty="0" err="1"/>
              <a:t>sb</a:t>
            </a:r>
            <a:r>
              <a:rPr lang="en-US" dirty="0"/>
              <a:t>)</a:t>
            </a:r>
          </a:p>
          <a:p>
            <a:r>
              <a:rPr lang="en-US" dirty="0"/>
              <a:t>Proof:</a:t>
            </a:r>
          </a:p>
          <a:p>
            <a:r>
              <a:rPr lang="en-US" dirty="0"/>
              <a:t>Given integers e and f such that a = de and b =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d / </a:t>
            </a:r>
            <a:r>
              <a:rPr lang="en-US" dirty="0" err="1"/>
              <a:t>ra</a:t>
            </a:r>
            <a:r>
              <a:rPr lang="en-US" dirty="0"/>
              <a:t> + </a:t>
            </a:r>
            <a:r>
              <a:rPr lang="en-US" dirty="0" err="1"/>
              <a:t>sb</a:t>
            </a:r>
            <a:r>
              <a:rPr lang="en-US" dirty="0"/>
              <a:t> =&gt; </a:t>
            </a:r>
            <a:r>
              <a:rPr lang="en-US" dirty="0" err="1"/>
              <a:t>rde</a:t>
            </a:r>
            <a:r>
              <a:rPr lang="en-US" dirty="0"/>
              <a:t> + </a:t>
            </a:r>
            <a:r>
              <a:rPr lang="en-US" dirty="0" err="1"/>
              <a:t>sdf</a:t>
            </a:r>
            <a:endParaRPr lang="en-US" dirty="0"/>
          </a:p>
          <a:p>
            <a:r>
              <a:rPr lang="en-US" dirty="0"/>
              <a:t>d / d(re + sf)</a:t>
            </a:r>
          </a:p>
          <a:p>
            <a:r>
              <a:rPr lang="en-US" dirty="0"/>
              <a:t>Let m = re + sf</a:t>
            </a:r>
          </a:p>
          <a:p>
            <a:r>
              <a:rPr lang="en-US" dirty="0"/>
              <a:t>d / </a:t>
            </a:r>
            <a:r>
              <a:rPr lang="en-US" dirty="0" err="1"/>
              <a:t>dm</a:t>
            </a:r>
            <a:endParaRPr lang="en-US" dirty="0"/>
          </a:p>
          <a:p>
            <a:r>
              <a:rPr lang="en-US" dirty="0"/>
              <a:t>d divides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6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– yet another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2679"/>
          </a:xfrm>
        </p:spPr>
        <p:txBody>
          <a:bodyPr>
            <a:normAutofit/>
          </a:bodyPr>
          <a:lstStyle/>
          <a:p>
            <a:r>
              <a:rPr lang="en-US" dirty="0"/>
              <a:t>Given integers a and b where b &gt; 0.  There exists uniquely determined integers q and r such that a = </a:t>
            </a:r>
            <a:r>
              <a:rPr lang="en-US" dirty="0" err="1"/>
              <a:t>bq+r</a:t>
            </a:r>
            <a:r>
              <a:rPr lang="en-US" dirty="0"/>
              <a:t> and 0 &lt;= r &lt; b</a:t>
            </a:r>
          </a:p>
          <a:p>
            <a:r>
              <a:rPr lang="en-US" dirty="0"/>
              <a:t>Proof:</a:t>
            </a:r>
          </a:p>
          <a:p>
            <a:endParaRPr lang="en-US" dirty="0"/>
          </a:p>
        </p:txBody>
      </p:sp>
      <p:pic>
        <p:nvPicPr>
          <p:cNvPr id="1028" name="Picture 4" descr="Image result for nop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37" y="357934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3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9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two integers </a:t>
            </a:r>
            <a:r>
              <a:rPr lang="en-US" dirty="0" err="1"/>
              <a:t>a,b</a:t>
            </a:r>
            <a:r>
              <a:rPr lang="en-US" dirty="0"/>
              <a:t> where a != 0 v b != 0, the GCD is the largest positive integer that divides each of the integers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GCD(8,12) = 4</a:t>
            </a:r>
          </a:p>
          <a:p>
            <a:pPr lvl="1"/>
            <a:r>
              <a:rPr lang="en-US" dirty="0"/>
              <a:t>GCD(100,10) = 10</a:t>
            </a:r>
          </a:p>
          <a:p>
            <a:pPr lvl="1"/>
            <a:r>
              <a:rPr lang="en-US" dirty="0"/>
              <a:t>GCD(5,7) = 1</a:t>
            </a:r>
          </a:p>
          <a:p>
            <a:r>
              <a:rPr lang="en-US" dirty="0"/>
              <a:t>How can we calculate GCD of two numbers?</a:t>
            </a:r>
          </a:p>
          <a:p>
            <a:r>
              <a:rPr lang="en-US" dirty="0"/>
              <a:t>Option 1: Brute Force (</a:t>
            </a:r>
            <a:r>
              <a:rPr lang="en-US"/>
              <a:t>Do this one for lab today!)</a:t>
            </a:r>
            <a:endParaRPr lang="en-US" dirty="0"/>
          </a:p>
          <a:p>
            <a:r>
              <a:rPr lang="en-US" dirty="0"/>
              <a:t>Option 2: Euclidian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46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377</TotalTime>
  <Words>534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CIS 7 – Discrete Structures </vt:lpstr>
      <vt:lpstr>Divisibility</vt:lpstr>
      <vt:lpstr>Divisibility – Theorem</vt:lpstr>
      <vt:lpstr>Divisibility – Another theorem</vt:lpstr>
      <vt:lpstr>Fundamental theorem of arithmetic</vt:lpstr>
      <vt:lpstr>Divisibility – Euclid’s theorem</vt:lpstr>
      <vt:lpstr>Divisibility - another Theorem</vt:lpstr>
      <vt:lpstr>Divisibility – yet another theorem</vt:lpstr>
      <vt:lpstr>Greatest common divisor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38</cp:revision>
  <dcterms:created xsi:type="dcterms:W3CDTF">2017-09-16T23:56:02Z</dcterms:created>
  <dcterms:modified xsi:type="dcterms:W3CDTF">2018-10-03T23:41:12Z</dcterms:modified>
</cp:coreProperties>
</file>