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61" r:id="rId3"/>
    <p:sldId id="270" r:id="rId4"/>
    <p:sldId id="265" r:id="rId5"/>
    <p:sldId id="266" r:id="rId6"/>
    <p:sldId id="264" r:id="rId7"/>
    <p:sldId id="267" r:id="rId8"/>
    <p:sldId id="268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 승훈" initials="백승" lastIdx="5" clrIdx="0">
    <p:extLst>
      <p:ext uri="{19B8F6BF-5375-455C-9EA6-DF929625EA0E}">
        <p15:presenceInfo xmlns:p15="http://schemas.microsoft.com/office/powerpoint/2012/main" userId="6eca33c416bd1d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EC5"/>
    <a:srgbClr val="CC00CC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389" y="6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6T04:27:52.527" idx="5">
    <p:pos x="162" y="4188"/>
    <p:text>OpenCV를 활용하여 영상을 읽고 영상위에 건반을 입혀서 색을 탐지하고 탐지한 색에 지정된 음을 출력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CA711-51A3-4912-AE11-EE125A2E18F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00B95-8944-4F18-A610-7E8D6194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7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OS</a:t>
            </a:r>
            <a:r>
              <a:rPr lang="ko-KR" altLang="en-US" dirty="0" smtClean="0"/>
              <a:t>및 필수 패키지 설치</a:t>
            </a:r>
            <a:endParaRPr lang="en-US" altLang="ko-KR" dirty="0" smtClean="0"/>
          </a:p>
          <a:p>
            <a:r>
              <a:rPr lang="ko-KR" altLang="en-US" dirty="0" err="1" smtClean="0"/>
              <a:t>라즈베리파이를</a:t>
            </a:r>
            <a:r>
              <a:rPr lang="ko-KR" altLang="en-US" dirty="0" smtClean="0"/>
              <a:t> 활용하기 위한 </a:t>
            </a:r>
            <a:r>
              <a:rPr lang="ko-KR" altLang="en-US" dirty="0" err="1" smtClean="0"/>
              <a:t>라즈비안</a:t>
            </a:r>
            <a:r>
              <a:rPr lang="en-US" altLang="ko-KR" dirty="0" smtClean="0"/>
              <a:t>OS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설치</a:t>
            </a:r>
            <a:endParaRPr lang="en-US" altLang="ko-KR" baseline="0" dirty="0" smtClean="0"/>
          </a:p>
          <a:p>
            <a:r>
              <a:rPr lang="ko-KR" altLang="en-US" dirty="0" smtClean="0"/>
              <a:t>영상인식 프로그래밍을 위한 </a:t>
            </a:r>
            <a:r>
              <a:rPr lang="en-US" altLang="ko-KR" dirty="0" err="1" smtClean="0"/>
              <a:t>OpenCV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패치지</a:t>
            </a:r>
            <a:r>
              <a:rPr lang="ko-KR" altLang="en-US" baseline="0" dirty="0" smtClean="0"/>
              <a:t> 설치</a:t>
            </a:r>
            <a:endParaRPr lang="en-US" altLang="ko-KR" baseline="0" dirty="0" smtClean="0"/>
          </a:p>
          <a:p>
            <a:r>
              <a:rPr lang="ko-KR" altLang="en-US" dirty="0" smtClean="0"/>
              <a:t>통신과 센서를 활용하기 위한 패키지 설치 및 </a:t>
            </a: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기본설정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영상인식 프로그램 구현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라즈베리파이의</a:t>
            </a:r>
            <a:r>
              <a:rPr lang="ko-KR" altLang="en-US" dirty="0" smtClean="0"/>
              <a:t> 카메라모듈</a:t>
            </a:r>
            <a:r>
              <a:rPr lang="ko-KR" altLang="en-US" baseline="0" dirty="0" smtClean="0"/>
              <a:t>을 사용하여 영상을 </a:t>
            </a:r>
            <a:r>
              <a:rPr lang="ko-KR" altLang="en-US" baseline="0" dirty="0" err="1" smtClean="0"/>
              <a:t>읽어옴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OpenCV</a:t>
            </a:r>
            <a:r>
              <a:rPr lang="ko-KR" altLang="en-US" baseline="0" dirty="0" smtClean="0"/>
              <a:t>를 활용하여 </a:t>
            </a:r>
            <a:r>
              <a:rPr lang="ko-KR" altLang="en-US" baseline="0" dirty="0" err="1" smtClean="0"/>
              <a:t>영상위에</a:t>
            </a:r>
            <a:r>
              <a:rPr lang="ko-KR" altLang="en-US" baseline="0" dirty="0" smtClean="0"/>
              <a:t> 건반을 입히고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특정 색을 탐지하여 탐지된 위치 따른 값 출력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송신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aseline="0" dirty="0" smtClean="0"/>
              <a:t>스마트폰 앱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err="1" smtClean="0"/>
              <a:t>라즈베리파이의</a:t>
            </a:r>
            <a:r>
              <a:rPr lang="ko-KR" altLang="en-US" baseline="0" dirty="0" smtClean="0"/>
              <a:t> 영상처리 값을 수신함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해당 값에 맞는 소리를 출력함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구현된 피아노 건반 중 출력되는 소리에 따라 해당 건반의 색 변화로 어느 건반이 눌리고있는지 보여줌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00B95-8944-4F18-A610-7E8D6194DD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828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1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8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44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88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2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3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8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8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79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7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04DF-E3D8-4F97-B2E1-5F4BA824A476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5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1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comments" Target="../comments/comment1.xml"/><Relationship Id="rId4" Type="http://schemas.openxmlformats.org/officeDocument/2006/relationships/hyperlink" Target="https://www.lffl.org/2016/05/raspbian-si-aggiorna-alcune-novita.html" TargetMode="External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120" y="2520534"/>
            <a:ext cx="12192000" cy="4393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래픽 5" descr="피아노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2491" y="576470"/>
            <a:ext cx="4130452" cy="4130452"/>
          </a:xfrm>
          <a:prstGeom prst="rect">
            <a:avLst/>
          </a:prstGeom>
          <a:effectLst>
            <a:outerShdw blurRad="101600" dist="12700" dir="2700000" algn="tl" rotWithShape="0">
              <a:schemeClr val="tx2">
                <a:lumMod val="75000"/>
                <a:alpha val="40000"/>
              </a:scheme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005277" y="5793962"/>
            <a:ext cx="10181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 혁 진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 제 성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김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무 성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은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동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우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배 창 윤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백 승 훈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91928" y="4554690"/>
            <a:ext cx="440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bg1">
                    <a:lumMod val="95000"/>
                  </a:schemeClr>
                </a:solidFill>
              </a:rPr>
              <a:t>No Piano</a:t>
            </a:r>
            <a:endParaRPr lang="ko-KR" altLang="en-US" sz="3600" spc="-15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25715" y="5695121"/>
            <a:ext cx="5143499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58375" y="82485"/>
            <a:ext cx="190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IM(I’M a Musician)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29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312300" y="367747"/>
            <a:ext cx="2525203" cy="2484783"/>
            <a:chOff x="7914861" y="288234"/>
            <a:chExt cx="3932582" cy="3869635"/>
          </a:xfrm>
        </p:grpSpPr>
        <p:sp>
          <p:nvSpPr>
            <p:cNvPr id="2" name="직사각형 1"/>
            <p:cNvSpPr/>
            <p:nvPr/>
          </p:nvSpPr>
          <p:spPr>
            <a:xfrm>
              <a:off x="8587408" y="288234"/>
              <a:ext cx="3260035" cy="326003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914861" y="897834"/>
              <a:ext cx="3260035" cy="326003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87018" y="439900"/>
            <a:ext cx="2572927" cy="1365957"/>
            <a:chOff x="605679" y="643489"/>
            <a:chExt cx="2572927" cy="1365957"/>
          </a:xfrm>
        </p:grpSpPr>
        <p:sp>
          <p:nvSpPr>
            <p:cNvPr id="5" name="TextBox 4"/>
            <p:cNvSpPr txBox="1"/>
            <p:nvPr/>
          </p:nvSpPr>
          <p:spPr>
            <a:xfrm>
              <a:off x="605679" y="643489"/>
              <a:ext cx="66075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C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5010" y="836642"/>
              <a:ext cx="71365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O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37560" y="1086116"/>
              <a:ext cx="6896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N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4808" y="830514"/>
              <a:ext cx="5870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T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8203" y="904814"/>
              <a:ext cx="5886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E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17510" y="643489"/>
              <a:ext cx="6896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N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78762" y="1085275"/>
              <a:ext cx="5998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S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694919" y="256014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2">
                    <a:lumMod val="50000"/>
                  </a:schemeClr>
                </a:solidFill>
              </a:rPr>
              <a:t>01</a:t>
            </a:r>
            <a:endParaRPr lang="ko-KR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1833" y="2351422"/>
            <a:ext cx="1194131" cy="69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343655" y="2652905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주차별</a:t>
            </a: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진상황</a:t>
            </a: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43655" y="3231226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역할 분담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60101" y="3816001"/>
            <a:ext cx="176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하드웨어 구현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60101" y="4401884"/>
            <a:ext cx="2016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소프트웨어 구현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60101" y="4989501"/>
            <a:ext cx="4312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하드웨어와 소프트웨어 통합 및 통</a:t>
            </a: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신</a:t>
            </a: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94919" y="3131276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2">
                    <a:lumMod val="50000"/>
                  </a:schemeClr>
                </a:solidFill>
              </a:rPr>
              <a:t>02</a:t>
            </a:r>
            <a:endParaRPr lang="ko-KR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94919" y="3716051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2">
                    <a:lumMod val="50000"/>
                  </a:schemeClr>
                </a:solidFill>
              </a:rPr>
              <a:t>03</a:t>
            </a:r>
            <a:endParaRPr lang="ko-KR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94919" y="430617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2">
                    <a:lumMod val="50000"/>
                  </a:schemeClr>
                </a:solidFill>
              </a:rPr>
              <a:t>04</a:t>
            </a:r>
            <a:endParaRPr lang="ko-KR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94919" y="489094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2">
                    <a:lumMod val="50000"/>
                  </a:schemeClr>
                </a:solidFill>
              </a:rPr>
              <a:t>05</a:t>
            </a:r>
            <a:endParaRPr lang="ko-KR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60101" y="5574276"/>
            <a:ext cx="3615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최종 테스트 및 작품 외형 완성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94919" y="547572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2">
                    <a:lumMod val="50000"/>
                  </a:schemeClr>
                </a:solidFill>
              </a:rPr>
              <a:t>06</a:t>
            </a:r>
            <a:endParaRPr lang="ko-KR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3961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77051" y="2713148"/>
            <a:ext cx="5211642" cy="33459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585434" y="2722383"/>
            <a:ext cx="5211642" cy="3345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17056" y="2718784"/>
            <a:ext cx="5140189" cy="342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dirty="0" smtClean="0"/>
              <a:t>Windows OS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>
              <a:lnSpc>
                <a:spcPts val="2600"/>
              </a:lnSpc>
            </a:pPr>
            <a:r>
              <a:rPr lang="en-US" altLang="ko-KR" dirty="0" err="1" smtClean="0"/>
              <a:t>OpenCV</a:t>
            </a:r>
            <a:r>
              <a:rPr lang="en-US" altLang="ko-KR" dirty="0"/>
              <a:t> </a:t>
            </a:r>
            <a:r>
              <a:rPr lang="ko-KR" altLang="en-US" dirty="0" smtClean="0"/>
              <a:t>기능 테스트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프로그래밍 연습</a:t>
            </a:r>
            <a:endParaRPr lang="en-US" altLang="ko-KR" dirty="0" smtClean="0"/>
          </a:p>
          <a:p>
            <a:pPr>
              <a:lnSpc>
                <a:spcPts val="2600"/>
              </a:lnSpc>
            </a:pPr>
            <a:r>
              <a:rPr lang="en-US" altLang="ko-KR" dirty="0"/>
              <a:t>Linux OS </a:t>
            </a:r>
            <a:r>
              <a:rPr lang="ko-KR" altLang="en-US" dirty="0"/>
              <a:t>에서 실시간 영상 출력 </a:t>
            </a:r>
            <a:r>
              <a:rPr lang="ko-KR" altLang="en-US" dirty="0" smtClean="0"/>
              <a:t>테스트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 err="1" smtClean="0"/>
              <a:t>Raspbian</a:t>
            </a:r>
            <a:r>
              <a:rPr lang="en-US" altLang="ko-KR" dirty="0" smtClean="0"/>
              <a:t> OS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>
              <a:lnSpc>
                <a:spcPts val="2600"/>
              </a:lnSpc>
            </a:pPr>
            <a:r>
              <a:rPr lang="en-US" altLang="ko-KR" dirty="0" smtClean="0"/>
              <a:t>Windows OS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영상인식 프로그래밍</a:t>
            </a:r>
            <a:endParaRPr lang="en-US" altLang="ko-KR" dirty="0" smtClean="0"/>
          </a:p>
          <a:p>
            <a:pPr>
              <a:lnSpc>
                <a:spcPts val="2600"/>
              </a:lnSpc>
            </a:pPr>
            <a:r>
              <a:rPr lang="ko-KR" altLang="en-US" dirty="0" smtClean="0"/>
              <a:t>영상인식 프로그래밍 진행</a:t>
            </a:r>
            <a:endParaRPr lang="en-US" altLang="ko-KR" dirty="0" smtClean="0"/>
          </a:p>
          <a:p>
            <a:pPr>
              <a:lnSpc>
                <a:spcPts val="2600"/>
              </a:lnSpc>
            </a:pPr>
            <a:r>
              <a:rPr lang="en-US" altLang="ko-KR" dirty="0" err="1"/>
              <a:t>Raspbian</a:t>
            </a:r>
            <a:r>
              <a:rPr lang="en-US" altLang="ko-KR" dirty="0"/>
              <a:t> OS</a:t>
            </a:r>
            <a:r>
              <a:rPr lang="ko-KR" altLang="en-US" dirty="0"/>
              <a:t>에 영상인식 </a:t>
            </a:r>
            <a:r>
              <a:rPr lang="ko-KR" altLang="en-US" dirty="0" smtClean="0"/>
              <a:t>프로그램 이식</a:t>
            </a:r>
            <a:endParaRPr lang="en-US" altLang="ko-KR" dirty="0" smtClean="0"/>
          </a:p>
          <a:p>
            <a:pPr>
              <a:lnSpc>
                <a:spcPts val="2600"/>
              </a:lnSpc>
            </a:pPr>
            <a:r>
              <a:rPr lang="en-US" altLang="ko-KR" dirty="0" smtClean="0"/>
              <a:t>Bluetooth</a:t>
            </a:r>
            <a:r>
              <a:rPr lang="ko-KR" altLang="en-US" dirty="0" smtClean="0"/>
              <a:t> 프로그래밍 및 </a:t>
            </a:r>
            <a:r>
              <a:rPr lang="en-US" altLang="ko-KR" dirty="0" smtClean="0"/>
              <a:t>App 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>
              <a:lnSpc>
                <a:spcPts val="2600"/>
              </a:lnSpc>
            </a:pPr>
            <a:r>
              <a:rPr lang="ko-KR" altLang="en-US" dirty="0" smtClean="0"/>
              <a:t>영상인식</a:t>
            </a:r>
            <a:r>
              <a:rPr lang="en-US" altLang="ko-KR" dirty="0" smtClean="0"/>
              <a:t>, Bluetooth </a:t>
            </a:r>
            <a:r>
              <a:rPr lang="ko-KR" altLang="en-US" dirty="0" smtClean="0"/>
              <a:t>프로그램 통합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통신 테스트</a:t>
            </a:r>
            <a:endParaRPr lang="en-US" altLang="ko-KR" dirty="0" smtClean="0"/>
          </a:p>
          <a:p>
            <a:pPr>
              <a:lnSpc>
                <a:spcPts val="2600"/>
              </a:lnSpc>
            </a:pPr>
            <a:r>
              <a:rPr lang="ko-KR" altLang="en-US" dirty="0" smtClean="0"/>
              <a:t>하드웨어 프로그램 통합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스위치를 이용한 테스트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08112" y="2713696"/>
            <a:ext cx="6557684" cy="342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5</a:t>
            </a:r>
            <a:r>
              <a:rPr lang="ko-KR" altLang="en-US" dirty="0"/>
              <a:t>주차 </a:t>
            </a:r>
            <a:r>
              <a:rPr lang="en-US" altLang="ko-KR" dirty="0" smtClean="0"/>
              <a:t>:     </a:t>
            </a:r>
            <a:r>
              <a:rPr lang="ko-KR" altLang="en-US" dirty="0" smtClean="0"/>
              <a:t>회로설계 </a:t>
            </a:r>
            <a:r>
              <a:rPr lang="ko-KR" altLang="en-US" dirty="0"/>
              <a:t>및 </a:t>
            </a:r>
            <a:r>
              <a:rPr lang="en-US" altLang="ko-KR" dirty="0"/>
              <a:t>GPIO, GND, VOLT PIN </a:t>
            </a:r>
            <a:r>
              <a:rPr lang="ko-KR" altLang="en-US" dirty="0" smtClean="0"/>
              <a:t>점검</a:t>
            </a:r>
            <a:endParaRPr lang="en-US" altLang="ko-KR" dirty="0" smtClean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6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:     </a:t>
            </a:r>
            <a:r>
              <a:rPr lang="en-US" altLang="ko-KR" dirty="0" err="1" smtClean="0"/>
              <a:t>BreadBoard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RaspberryPi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 </a:t>
            </a:r>
            <a:r>
              <a:rPr lang="en-US" altLang="ko-KR" dirty="0" smtClean="0"/>
              <a:t>LED TEST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7</a:t>
            </a:r>
            <a:r>
              <a:rPr lang="ko-KR" altLang="en-US" dirty="0"/>
              <a:t>주차 </a:t>
            </a:r>
            <a:r>
              <a:rPr lang="en-US" altLang="ko-KR" dirty="0" smtClean="0"/>
              <a:t>:     </a:t>
            </a:r>
            <a:r>
              <a:rPr lang="en-US" altLang="ko-KR" dirty="0" err="1" smtClean="0"/>
              <a:t>RaspberryPi</a:t>
            </a:r>
            <a:r>
              <a:rPr lang="ko-KR" altLang="en-US" dirty="0" smtClean="0"/>
              <a:t> </a:t>
            </a:r>
            <a:r>
              <a:rPr lang="ko-KR" altLang="en-US" dirty="0"/>
              <a:t>와 압력센서 </a:t>
            </a:r>
            <a:r>
              <a:rPr lang="en-US" altLang="ko-KR" dirty="0"/>
              <a:t>TEST / Windows </a:t>
            </a:r>
            <a:r>
              <a:rPr lang="en-US" altLang="ko-KR" dirty="0" smtClean="0"/>
              <a:t>OS</a:t>
            </a:r>
            <a:endParaRPr lang="en-US" altLang="ko-KR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8</a:t>
            </a:r>
            <a:r>
              <a:rPr lang="ko-KR" altLang="en-US" dirty="0"/>
              <a:t>주차 </a:t>
            </a:r>
            <a:r>
              <a:rPr lang="en-US" altLang="ko-KR" dirty="0" smtClean="0"/>
              <a:t>:     </a:t>
            </a:r>
            <a:r>
              <a:rPr lang="ko-KR" altLang="en-US" dirty="0" smtClean="0"/>
              <a:t>압력센서 </a:t>
            </a:r>
            <a:r>
              <a:rPr lang="en-US" altLang="ko-KR" dirty="0"/>
              <a:t>-&gt; </a:t>
            </a:r>
            <a:r>
              <a:rPr lang="ko-KR" altLang="en-US" dirty="0" err="1"/>
              <a:t>택트</a:t>
            </a:r>
            <a:r>
              <a:rPr lang="ko-KR" altLang="en-US" dirty="0"/>
              <a:t> 스위치로 센서 </a:t>
            </a:r>
            <a:r>
              <a:rPr lang="ko-KR" altLang="en-US" dirty="0" smtClean="0"/>
              <a:t>교체</a:t>
            </a:r>
            <a:endParaRPr lang="en-US" altLang="ko-KR" dirty="0" smtClean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9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:     </a:t>
            </a:r>
            <a:r>
              <a:rPr lang="en-US" altLang="ko-KR" dirty="0" err="1" smtClean="0"/>
              <a:t>RaspberryPi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택트</a:t>
            </a:r>
            <a:r>
              <a:rPr lang="ko-KR" altLang="en-US" dirty="0" smtClean="0"/>
              <a:t> 스위치 연동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테스트 </a:t>
            </a:r>
            <a:r>
              <a:rPr lang="en-US" altLang="ko-KR" dirty="0" smtClean="0"/>
              <a:t> 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10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:   </a:t>
            </a:r>
            <a:r>
              <a:rPr lang="ko-KR" altLang="en-US" dirty="0" err="1" smtClean="0"/>
              <a:t>택트</a:t>
            </a:r>
            <a:r>
              <a:rPr lang="ko-KR" altLang="en-US" dirty="0" smtClean="0"/>
              <a:t> 스위치를 활용한 소리 출력 테스트</a:t>
            </a:r>
            <a:endParaRPr lang="en-US" altLang="ko-KR" dirty="0" smtClean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11</a:t>
            </a:r>
            <a:r>
              <a:rPr lang="ko-KR" altLang="en-US" dirty="0" smtClean="0"/>
              <a:t>주차 </a:t>
            </a:r>
            <a:r>
              <a:rPr lang="en-US" altLang="ko-KR" dirty="0"/>
              <a:t>:   </a:t>
            </a:r>
            <a:r>
              <a:rPr lang="en-US" altLang="ko-KR" dirty="0" err="1"/>
              <a:t>BreadBoard</a:t>
            </a:r>
            <a:r>
              <a:rPr lang="en-US" altLang="ko-KR" dirty="0"/>
              <a:t> </a:t>
            </a:r>
            <a:r>
              <a:rPr lang="ko-KR" altLang="en-US" dirty="0"/>
              <a:t>에 연결된 </a:t>
            </a:r>
            <a:r>
              <a:rPr lang="ko-KR" altLang="en-US" dirty="0" err="1"/>
              <a:t>택트</a:t>
            </a:r>
            <a:r>
              <a:rPr lang="ko-KR" altLang="en-US" dirty="0"/>
              <a:t> 스위치 </a:t>
            </a:r>
            <a:r>
              <a:rPr lang="ko-KR" altLang="en-US" dirty="0" err="1"/>
              <a:t>연장방법</a:t>
            </a:r>
            <a:r>
              <a:rPr lang="ko-KR" altLang="en-US" dirty="0"/>
              <a:t> </a:t>
            </a:r>
            <a:r>
              <a:rPr lang="ko-KR" altLang="en-US" dirty="0" smtClean="0"/>
              <a:t>연구</a:t>
            </a:r>
            <a:r>
              <a:rPr lang="en-US" altLang="ko-KR" dirty="0" smtClean="0"/>
              <a:t> 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12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택트</a:t>
            </a:r>
            <a:r>
              <a:rPr lang="ko-KR" altLang="en-US" dirty="0" smtClean="0"/>
              <a:t> 스위치와 선 납땜</a:t>
            </a:r>
            <a:endParaRPr lang="en-US" altLang="ko-KR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13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장갑과 </a:t>
            </a:r>
            <a:r>
              <a:rPr lang="ko-KR" altLang="en-US" dirty="0" err="1" smtClean="0"/>
              <a:t>택트</a:t>
            </a:r>
            <a:r>
              <a:rPr lang="ko-KR" altLang="en-US" dirty="0" smtClean="0"/>
              <a:t> 스위치 연결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외형작업</a:t>
            </a:r>
            <a:r>
              <a:rPr lang="ko-KR" altLang="en-US" dirty="0" smtClean="0"/>
              <a:t> 시작</a:t>
            </a:r>
            <a:endParaRPr lang="en-US" altLang="ko-KR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14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색 감지를 위한 장갑 염색 작업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6652" y="238613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46558" y="238613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/>
              <a:t>주차별</a:t>
            </a:r>
            <a:r>
              <a:rPr lang="ko-KR" altLang="en-US" sz="3600" spc="-300" dirty="0" smtClean="0"/>
              <a:t> 진행상황</a:t>
            </a:r>
            <a:endParaRPr lang="ko-KR" altLang="en-US" sz="3600" spc="-300" dirty="0"/>
          </a:p>
        </p:txBody>
      </p:sp>
      <p:sp>
        <p:nvSpPr>
          <p:cNvPr id="9" name="TextBox 8"/>
          <p:cNvSpPr txBox="1"/>
          <p:nvPr/>
        </p:nvSpPr>
        <p:spPr>
          <a:xfrm>
            <a:off x="308112" y="1268067"/>
            <a:ext cx="5513048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:     </a:t>
            </a:r>
            <a:r>
              <a:rPr lang="ko-KR" altLang="en-US" dirty="0" smtClean="0"/>
              <a:t>아이디어 회의 </a:t>
            </a:r>
            <a:endParaRPr lang="en-US" altLang="ko-KR" dirty="0" smtClean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2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:     </a:t>
            </a:r>
            <a:r>
              <a:rPr lang="ko-KR" altLang="en-US" dirty="0" smtClean="0"/>
              <a:t>아이디어 보완</a:t>
            </a:r>
            <a:endParaRPr lang="en-US" altLang="ko-KR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3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:     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하드웨어 설계</a:t>
            </a:r>
            <a:endParaRPr lang="en-US" altLang="ko-KR" dirty="0" smtClean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Raspbian</a:t>
            </a:r>
            <a:r>
              <a:rPr lang="en-US" altLang="ko-KR" dirty="0" smtClean="0"/>
              <a:t> </a:t>
            </a:r>
            <a:r>
              <a:rPr lang="en-US" altLang="ko-KR" dirty="0"/>
              <a:t>OS </a:t>
            </a:r>
            <a:r>
              <a:rPr lang="ko-KR" altLang="en-US" dirty="0"/>
              <a:t>설치 및 내부 터미널 </a:t>
            </a:r>
            <a:r>
              <a:rPr lang="ko-KR" altLang="en-US" dirty="0" smtClean="0"/>
              <a:t>세팅</a:t>
            </a:r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311290" y="6136127"/>
            <a:ext cx="4730782" cy="42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15</a:t>
            </a:r>
            <a:r>
              <a:rPr lang="ko-KR" altLang="en-US" dirty="0"/>
              <a:t>주차 </a:t>
            </a:r>
            <a:r>
              <a:rPr lang="en-US" altLang="ko-KR" dirty="0"/>
              <a:t>:   1</a:t>
            </a:r>
            <a:r>
              <a:rPr lang="ko-KR" altLang="en-US" dirty="0"/>
              <a:t>차 </a:t>
            </a:r>
            <a:r>
              <a:rPr lang="ko-KR" altLang="en-US" dirty="0" err="1"/>
              <a:t>프로토타입</a:t>
            </a:r>
            <a:r>
              <a:rPr lang="ko-KR" altLang="en-US" dirty="0"/>
              <a:t> 완성</a:t>
            </a:r>
            <a:r>
              <a:rPr lang="en-US" altLang="ko-KR" dirty="0"/>
              <a:t>, </a:t>
            </a:r>
            <a:r>
              <a:rPr lang="ko-KR" altLang="en-US" dirty="0"/>
              <a:t>데모 발표</a:t>
            </a: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9779055" y="1663605"/>
            <a:ext cx="442294" cy="4257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779055" y="1180057"/>
            <a:ext cx="442294" cy="418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221349" y="1172817"/>
            <a:ext cx="1467068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dirty="0" smtClean="0"/>
              <a:t>: </a:t>
            </a:r>
            <a:r>
              <a:rPr lang="ko-KR" altLang="en-US" dirty="0" err="1" smtClean="0"/>
              <a:t>하드웨어팀</a:t>
            </a:r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10221349" y="1642954"/>
            <a:ext cx="1697901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dirty="0" smtClean="0"/>
              <a:t>: </a:t>
            </a:r>
            <a:r>
              <a:rPr lang="ko-KR" altLang="en-US" dirty="0" smtClean="0"/>
              <a:t>소프트웨어팀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172950" y="1452984"/>
            <a:ext cx="5716205" cy="4936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7808" y="1452984"/>
            <a:ext cx="5716205" cy="4936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8041365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역할 분담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99620" y="5911474"/>
            <a:ext cx="1261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/>
              <a:t>회로 구현</a:t>
            </a:r>
            <a:endParaRPr lang="ko-KR" altLang="en-US" sz="2000" b="1" dirty="0"/>
          </a:p>
        </p:txBody>
      </p:sp>
      <p:sp>
        <p:nvSpPr>
          <p:cNvPr id="25" name="타원 24"/>
          <p:cNvSpPr/>
          <p:nvPr/>
        </p:nvSpPr>
        <p:spPr>
          <a:xfrm>
            <a:off x="3546667" y="3865798"/>
            <a:ext cx="2045626" cy="2045626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05911" y="3865798"/>
            <a:ext cx="2045676" cy="2045676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38537" y="5917805"/>
            <a:ext cx="1261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/>
              <a:t>장갑 제작</a:t>
            </a:r>
            <a:endParaRPr lang="ko-KR" altLang="en-US" sz="2000" b="1" dirty="0"/>
          </a:p>
        </p:txBody>
      </p:sp>
      <p:sp>
        <p:nvSpPr>
          <p:cNvPr id="33" name="타원 32"/>
          <p:cNvSpPr/>
          <p:nvPr/>
        </p:nvSpPr>
        <p:spPr>
          <a:xfrm>
            <a:off x="6680985" y="3865798"/>
            <a:ext cx="2048699" cy="2052007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443677" y="5911424"/>
            <a:ext cx="2520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/>
              <a:t>영상처리 프로그래밍</a:t>
            </a:r>
            <a:endParaRPr lang="ko-KR" altLang="en-US" sz="2000" b="1" dirty="0"/>
          </a:p>
        </p:txBody>
      </p:sp>
      <p:sp>
        <p:nvSpPr>
          <p:cNvPr id="35" name="타원 34"/>
          <p:cNvSpPr/>
          <p:nvPr/>
        </p:nvSpPr>
        <p:spPr>
          <a:xfrm>
            <a:off x="9418608" y="3865798"/>
            <a:ext cx="2045626" cy="2045626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651409" y="5911424"/>
            <a:ext cx="158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/>
              <a:t>블루투스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앱</a:t>
            </a:r>
            <a:endParaRPr lang="ko-KR" altLang="en-US" sz="2000" b="1" dirty="0"/>
          </a:p>
        </p:txBody>
      </p:sp>
      <p:sp>
        <p:nvSpPr>
          <p:cNvPr id="37" name="타원 36"/>
          <p:cNvSpPr/>
          <p:nvPr/>
        </p:nvSpPr>
        <p:spPr>
          <a:xfrm>
            <a:off x="2198223" y="1523313"/>
            <a:ext cx="2045676" cy="2045676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82008" y="3568989"/>
            <a:ext cx="1261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/>
              <a:t>회로 구현</a:t>
            </a:r>
            <a:endParaRPr lang="ko-KR" altLang="en-US" sz="2000" b="1" dirty="0"/>
          </a:p>
        </p:txBody>
      </p:sp>
      <p:grpSp>
        <p:nvGrpSpPr>
          <p:cNvPr id="40" name="그룹 39"/>
          <p:cNvGrpSpPr/>
          <p:nvPr/>
        </p:nvGrpSpPr>
        <p:grpSpPr>
          <a:xfrm>
            <a:off x="8003617" y="1514127"/>
            <a:ext cx="2045626" cy="2045626"/>
            <a:chOff x="9307913" y="2563163"/>
            <a:chExt cx="2045626" cy="2045626"/>
          </a:xfrm>
        </p:grpSpPr>
        <p:sp>
          <p:nvSpPr>
            <p:cNvPr id="41" name="타원 40"/>
            <p:cNvSpPr/>
            <p:nvPr/>
          </p:nvSpPr>
          <p:spPr>
            <a:xfrm>
              <a:off x="9307913" y="2563163"/>
              <a:ext cx="2045626" cy="20456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577"/>
            <a:stretch/>
          </p:blipFill>
          <p:spPr>
            <a:xfrm>
              <a:off x="9816886" y="2729031"/>
              <a:ext cx="1027679" cy="856920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515"/>
            <a:stretch/>
          </p:blipFill>
          <p:spPr>
            <a:xfrm>
              <a:off x="9574944" y="3606271"/>
              <a:ext cx="695090" cy="646240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9592" y="3606271"/>
              <a:ext cx="664389" cy="664389"/>
            </a:xfrm>
            <a:prstGeom prst="rect">
              <a:avLst/>
            </a:prstGeom>
          </p:spPr>
        </p:pic>
      </p:grpSp>
      <p:sp>
        <p:nvSpPr>
          <p:cNvPr id="45" name="TextBox 44"/>
          <p:cNvSpPr txBox="1"/>
          <p:nvPr/>
        </p:nvSpPr>
        <p:spPr>
          <a:xfrm>
            <a:off x="8271684" y="3559753"/>
            <a:ext cx="1513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/>
              <a:t>패키지 설치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056111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03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5622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/>
              <a:t>하드웨어 </a:t>
            </a:r>
            <a:r>
              <a:rPr lang="ko-KR" altLang="en-US" sz="3600" spc="-300" dirty="0" smtClean="0"/>
              <a:t>구현 및 센서 테스트</a:t>
            </a:r>
            <a:endParaRPr lang="ko-KR" altLang="en-US" sz="3600" spc="-300" dirty="0"/>
          </a:p>
        </p:txBody>
      </p:sp>
      <p:sp>
        <p:nvSpPr>
          <p:cNvPr id="11" name="직사각형 10"/>
          <p:cNvSpPr/>
          <p:nvPr/>
        </p:nvSpPr>
        <p:spPr>
          <a:xfrm>
            <a:off x="1346558" y="1301065"/>
            <a:ext cx="4641898" cy="3575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88239784" descr="EMB000004b89f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354" y="1703140"/>
            <a:ext cx="3942304" cy="277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346558" y="5078821"/>
            <a:ext cx="4641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회로 구현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46557" y="5537122"/>
            <a:ext cx="4641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라즈베리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파이 및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브레드보드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회로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구현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41552" y="5078821"/>
            <a:ext cx="4641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외형적 디자인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41551" y="5541050"/>
            <a:ext cx="4641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선 연장을 위한 납땜 작업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171450" indent="-171450" algn="just">
              <a:buFontTx/>
              <a:buChar char="-"/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연장된 선 장갑에 부착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171450" indent="-171450" algn="just">
              <a:buFontTx/>
              <a:buChar char="-"/>
            </a:pP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인식이 잘되는 색 확인 후 장갑 염색  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41551" y="1301065"/>
            <a:ext cx="4641898" cy="3575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r="30978"/>
          <a:stretch/>
        </p:blipFill>
        <p:spPr>
          <a:xfrm rot="5400000">
            <a:off x="7477423" y="1076138"/>
            <a:ext cx="2770152" cy="402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9298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04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5198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소프트웨어 </a:t>
            </a:r>
            <a:r>
              <a:rPr lang="ko-KR" altLang="en-US" sz="3600" spc="-300" dirty="0" smtClean="0"/>
              <a:t>개발 및  테스트</a:t>
            </a:r>
            <a:endParaRPr lang="ko-KR" altLang="en-US" sz="3600" spc="-300" dirty="0"/>
          </a:p>
        </p:txBody>
      </p:sp>
      <p:sp>
        <p:nvSpPr>
          <p:cNvPr id="12" name="TextBox 11"/>
          <p:cNvSpPr txBox="1"/>
          <p:nvPr/>
        </p:nvSpPr>
        <p:spPr>
          <a:xfrm>
            <a:off x="639011" y="4428197"/>
            <a:ext cx="3426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OS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및 필수 패키지 설치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35772" y="4999307"/>
            <a:ext cx="3425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라즈베리파이의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영상처리 값 수신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171450" indent="-171450" algn="just">
              <a:buFontTx/>
              <a:buChar char="-"/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값에 따른 소리 출력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171450" indent="-171450" algn="just">
              <a:buFontTx/>
              <a:buChar char="-"/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출력되는 소리에 해당하는 건반 가시화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39012" y="1520139"/>
            <a:ext cx="3426270" cy="2575611"/>
            <a:chOff x="639012" y="1586643"/>
            <a:chExt cx="3426270" cy="2575611"/>
          </a:xfrm>
        </p:grpSpPr>
        <p:sp>
          <p:nvSpPr>
            <p:cNvPr id="7" name="직사각형 6"/>
            <p:cNvSpPr/>
            <p:nvPr/>
          </p:nvSpPr>
          <p:spPr>
            <a:xfrm>
              <a:off x="639012" y="1586643"/>
              <a:ext cx="3426270" cy="25756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9" name="그림 8" descr="그리기이(가) 표시된 사진&#10;&#10;자동 생성된 설명">
              <a:extLst>
                <a:ext uri="{FF2B5EF4-FFF2-40B4-BE49-F238E27FC236}">
                  <a16:creationId xmlns:a16="http://schemas.microsoft.com/office/drawing/2014/main" id="{7A69314A-B3C4-4D64-A86A-C0E561089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846343" y="1997880"/>
              <a:ext cx="3000830" cy="1754161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8235773" y="1519371"/>
            <a:ext cx="3425202" cy="2576380"/>
            <a:chOff x="8235773" y="1519371"/>
            <a:chExt cx="3425202" cy="2576380"/>
          </a:xfrm>
        </p:grpSpPr>
        <p:sp>
          <p:nvSpPr>
            <p:cNvPr id="17" name="직사각형 16"/>
            <p:cNvSpPr/>
            <p:nvPr/>
          </p:nvSpPr>
          <p:spPr>
            <a:xfrm>
              <a:off x="8235773" y="1519371"/>
              <a:ext cx="3425202" cy="25763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416410" y="1921935"/>
              <a:ext cx="3063926" cy="17636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 descr="음악, 피아노이(가) 표시된 사진&#10;&#10;자동 생성된 설명">
              <a:extLst>
                <a:ext uri="{FF2B5EF4-FFF2-40B4-BE49-F238E27FC236}">
                  <a16:creationId xmlns:a16="http://schemas.microsoft.com/office/drawing/2014/main" id="{CC07BDA8-0866-4C13-8F7C-51FCA3C82D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58" t="25218" r="33125" b="19424"/>
            <a:stretch/>
          </p:blipFill>
          <p:spPr>
            <a:xfrm>
              <a:off x="8914476" y="2160293"/>
              <a:ext cx="2209599" cy="133656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177172" y="1341993"/>
              <a:ext cx="1542401" cy="2923485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639010" y="4999307"/>
            <a:ext cx="3426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라즈비안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OS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설치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171450" indent="-171450" algn="just">
              <a:buFontTx/>
              <a:buChar char="-"/>
            </a:pPr>
            <a:endParaRPr lang="ko-KR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OpenCV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패키지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설치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171450" indent="-171450" algn="just">
              <a:buFontTx/>
              <a:buChar char="-"/>
            </a:pP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통신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및 센서 활용 패키지 설치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34185" y="4421582"/>
            <a:ext cx="343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영상인식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구현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92297" y="4999307"/>
            <a:ext cx="3916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라즈베리파이의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카메라 모듈을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사용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영상읽기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171450" indent="-171450" algn="just">
              <a:buFontTx/>
              <a:buChar char="-"/>
            </a:pP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OpenCV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를 활용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색 탐지 및 색 위치에 따른 값 송신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35772" y="4421582"/>
            <a:ext cx="3425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스마트폰 앱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435310" y="1520139"/>
            <a:ext cx="3431560" cy="2575611"/>
            <a:chOff x="4435310" y="1520139"/>
            <a:chExt cx="3431560" cy="2575611"/>
          </a:xfrm>
        </p:grpSpPr>
        <p:sp>
          <p:nvSpPr>
            <p:cNvPr id="13" name="직사각형 12"/>
            <p:cNvSpPr/>
            <p:nvPr/>
          </p:nvSpPr>
          <p:spPr>
            <a:xfrm>
              <a:off x="4435310" y="1520139"/>
              <a:ext cx="3431560" cy="25756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616281" y="1931376"/>
              <a:ext cx="3069614" cy="1806393"/>
              <a:chOff x="4616281" y="2209412"/>
              <a:chExt cx="3069614" cy="1806393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9B74CEB2-C780-4A3F-B05B-1AB068EB45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9998" y="2331849"/>
                <a:ext cx="404262" cy="404262"/>
              </a:xfrm>
              <a:prstGeom prst="rect">
                <a:avLst/>
              </a:prstGeom>
            </p:spPr>
          </p:pic>
          <p:sp>
            <p:nvSpPr>
              <p:cNvPr id="52" name="직사각형 51"/>
              <p:cNvSpPr/>
              <p:nvPr/>
            </p:nvSpPr>
            <p:spPr>
              <a:xfrm>
                <a:off x="4616281" y="2209412"/>
                <a:ext cx="3069614" cy="1766876"/>
              </a:xfrm>
              <a:prstGeom prst="rect">
                <a:avLst/>
              </a:prstGeom>
              <a:blipFill dpi="0"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4906077" y="2255097"/>
                <a:ext cx="2615569" cy="1115712"/>
                <a:chOff x="4600044" y="757494"/>
                <a:chExt cx="2858002" cy="1219126"/>
              </a:xfrm>
            </p:grpSpPr>
            <p:sp>
              <p:nvSpPr>
                <p:cNvPr id="23" name="직사각형 22"/>
                <p:cNvSpPr/>
                <p:nvPr/>
              </p:nvSpPr>
              <p:spPr>
                <a:xfrm>
                  <a:off x="4600044" y="757494"/>
                  <a:ext cx="411073" cy="1219126"/>
                </a:xfrm>
                <a:prstGeom prst="rect">
                  <a:avLst/>
                </a:prstGeom>
                <a:noFill/>
                <a:ln w="38100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5005351" y="757494"/>
                  <a:ext cx="411073" cy="1219126"/>
                </a:xfrm>
                <a:prstGeom prst="rect">
                  <a:avLst/>
                </a:prstGeom>
                <a:noFill/>
                <a:ln w="38100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5416424" y="757494"/>
                  <a:ext cx="411073" cy="1219126"/>
                </a:xfrm>
                <a:prstGeom prst="rect">
                  <a:avLst/>
                </a:prstGeom>
                <a:noFill/>
                <a:ln w="38100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5821731" y="757494"/>
                  <a:ext cx="411073" cy="1219126"/>
                </a:xfrm>
                <a:prstGeom prst="rect">
                  <a:avLst/>
                </a:prstGeom>
                <a:noFill/>
                <a:ln w="38100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6230593" y="757494"/>
                  <a:ext cx="411073" cy="1219126"/>
                </a:xfrm>
                <a:prstGeom prst="rect">
                  <a:avLst/>
                </a:prstGeom>
                <a:noFill/>
                <a:ln w="38100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6641666" y="757494"/>
                  <a:ext cx="411073" cy="1219126"/>
                </a:xfrm>
                <a:prstGeom prst="rect">
                  <a:avLst/>
                </a:prstGeom>
                <a:noFill/>
                <a:ln w="38100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7046973" y="757494"/>
                  <a:ext cx="411073" cy="1219126"/>
                </a:xfrm>
                <a:prstGeom prst="rect">
                  <a:avLst/>
                </a:prstGeom>
                <a:noFill/>
                <a:ln w="38100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4883037" y="757862"/>
                  <a:ext cx="244627" cy="619789"/>
                </a:xfrm>
                <a:prstGeom prst="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5294110" y="757862"/>
                  <a:ext cx="244627" cy="619789"/>
                </a:xfrm>
                <a:prstGeom prst="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6114633" y="757862"/>
                  <a:ext cx="244627" cy="619789"/>
                </a:xfrm>
                <a:prstGeom prst="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6513710" y="757862"/>
                  <a:ext cx="244627" cy="619789"/>
                </a:xfrm>
                <a:prstGeom prst="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6924072" y="757862"/>
                  <a:ext cx="244627" cy="619789"/>
                </a:xfrm>
                <a:prstGeom prst="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6708" y="2388610"/>
                <a:ext cx="1319615" cy="162719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182673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04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7827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/>
              <a:t>하드웨어와 소프트웨어 부분 통합 및 통신</a:t>
            </a:r>
            <a:endParaRPr lang="ko-KR" altLang="en-US" sz="3600" spc="-300" dirty="0"/>
          </a:p>
        </p:txBody>
      </p:sp>
      <p:sp>
        <p:nvSpPr>
          <p:cNvPr id="20" name="직사각형 19"/>
          <p:cNvSpPr/>
          <p:nvPr/>
        </p:nvSpPr>
        <p:spPr>
          <a:xfrm>
            <a:off x="1346558" y="1301065"/>
            <a:ext cx="4641898" cy="3575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46558" y="5078821"/>
            <a:ext cx="4641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하드웨어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&amp;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소프트웨어 통합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46557" y="5537122"/>
            <a:ext cx="4641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브래드보드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및 장갑과 영상처리 프로그램 통합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41552" y="5078821"/>
            <a:ext cx="4641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블루투스 통신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41551" y="5541050"/>
            <a:ext cx="4641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라즈비안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운영체제 소리 설정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171450" indent="-171450" algn="just">
              <a:buFontTx/>
              <a:buChar char="-"/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택트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스위치와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라즈베리파이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소리 출력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41551" y="1301065"/>
            <a:ext cx="4641898" cy="3575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44" y="1800592"/>
            <a:ext cx="4345324" cy="2576681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020" y="1800592"/>
            <a:ext cx="4160957" cy="257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6909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05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571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/>
              <a:t>최종 테스트 및 작품 외형 완성</a:t>
            </a:r>
            <a:endParaRPr lang="ko-KR" altLang="en-US" sz="3600" spc="-300" dirty="0"/>
          </a:p>
        </p:txBody>
      </p:sp>
    </p:spTree>
    <p:extLst>
      <p:ext uri="{BB962C8B-B14F-4D97-AF65-F5344CB8AC3E}">
        <p14:creationId xmlns:p14="http://schemas.microsoft.com/office/powerpoint/2010/main" val="31335131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792480"/>
            <a:ext cx="5852160" cy="39014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29978" y="5168349"/>
            <a:ext cx="2932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exa Rust Script L0" panose="00000400000000000000" pitchFamily="50" charset="0"/>
              </a:rPr>
              <a:t>Thank You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Nexa Rust Script L0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6139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70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4C8A"/>
      </a:accent1>
      <a:accent2>
        <a:srgbClr val="5587A2"/>
      </a:accent2>
      <a:accent3>
        <a:srgbClr val="F6D258"/>
      </a:accent3>
      <a:accent4>
        <a:srgbClr val="D1AF94"/>
      </a:accent4>
      <a:accent5>
        <a:srgbClr val="97D5E0"/>
      </a:accent5>
      <a:accent6>
        <a:srgbClr val="EFCEC5"/>
      </a:accent6>
      <a:hlink>
        <a:srgbClr val="262626"/>
      </a:hlink>
      <a:folHlink>
        <a:srgbClr val="262626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458</Words>
  <Application>Microsoft Office PowerPoint</Application>
  <PresentationFormat>와이드스크린</PresentationFormat>
  <Paragraphs>112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Nexa Rust Script L0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백 승훈</cp:lastModifiedBy>
  <cp:revision>63</cp:revision>
  <dcterms:created xsi:type="dcterms:W3CDTF">2017-01-17T13:28:44Z</dcterms:created>
  <dcterms:modified xsi:type="dcterms:W3CDTF">2019-12-07T13:04:45Z</dcterms:modified>
</cp:coreProperties>
</file>