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32"/>
  </p:notesMasterIdLst>
  <p:sldIdLst>
    <p:sldId id="257" r:id="rId2"/>
    <p:sldId id="262" r:id="rId3"/>
    <p:sldId id="258" r:id="rId4"/>
    <p:sldId id="270" r:id="rId5"/>
    <p:sldId id="271" r:id="rId6"/>
    <p:sldId id="263" r:id="rId7"/>
    <p:sldId id="264" r:id="rId8"/>
    <p:sldId id="291" r:id="rId9"/>
    <p:sldId id="292" r:id="rId10"/>
    <p:sldId id="294" r:id="rId11"/>
    <p:sldId id="295" r:id="rId12"/>
    <p:sldId id="296" r:id="rId13"/>
    <p:sldId id="265" r:id="rId14"/>
    <p:sldId id="266" r:id="rId15"/>
    <p:sldId id="273" r:id="rId16"/>
    <p:sldId id="275" r:id="rId17"/>
    <p:sldId id="280" r:id="rId18"/>
    <p:sldId id="283" r:id="rId19"/>
    <p:sldId id="277" r:id="rId20"/>
    <p:sldId id="279" r:id="rId21"/>
    <p:sldId id="267" r:id="rId22"/>
    <p:sldId id="268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69" r:id="rId31"/>
  </p:sldIdLst>
  <p:sldSz cx="12192000" cy="6858000"/>
  <p:notesSz cx="6858000" cy="9144000"/>
  <p:embeddedFontLst>
    <p:embeddedFont>
      <p:font typeface="나눔스퀘어 Bold" panose="020B0600000101010101" pitchFamily="50" charset="-127"/>
      <p:bold r:id="rId33"/>
    </p:embeddedFont>
    <p:embeddedFont>
      <p:font typeface="나눔스퀘어 ExtraBold" panose="020B0600000101010101" pitchFamily="50" charset="-127"/>
      <p:bold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BABD"/>
    <a:srgbClr val="523BE8"/>
    <a:srgbClr val="00002F"/>
    <a:srgbClr val="7D7DFF"/>
    <a:srgbClr val="BDBDFF"/>
    <a:srgbClr val="5E9DA2"/>
    <a:srgbClr val="D0CECE"/>
    <a:srgbClr val="634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news.jtbc.joins.com/article/article.aspx?news_id=NB1187033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news.jtbc.joins.com/article/article.aspx?news_id=NB11870337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news.jtbc.joins.com/article/article.aspx?news_id=NB11870337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news.jtbc.joins.com/article/article.aspx?news_id=NB11870337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9139" y="2447473"/>
            <a:ext cx="80137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spc="-3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</a:t>
            </a:r>
            <a:r>
              <a:rPr lang="ko-KR" altLang="en-US" sz="66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디자인 주제 발표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4690" y="3717650"/>
            <a:ext cx="4291688" cy="510401"/>
          </a:xfrm>
          <a:prstGeom prst="rect">
            <a:avLst/>
          </a:prstGeom>
          <a:solidFill>
            <a:srgbClr val="523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1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 </a:t>
            </a:r>
            <a:r>
              <a:rPr lang="ko-KR" altLang="en-US" sz="1400" b="1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이혁진</a:t>
            </a:r>
            <a:r>
              <a:rPr lang="en-US" altLang="ko-KR" sz="1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이제성</a:t>
            </a:r>
            <a:r>
              <a:rPr lang="en-US" altLang="ko-KR" sz="1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배창윤</a:t>
            </a:r>
            <a:r>
              <a:rPr lang="en-US" altLang="ko-KR" sz="1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은동우</a:t>
            </a:r>
            <a:r>
              <a:rPr lang="en-US" altLang="ko-KR" sz="1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김무성</a:t>
            </a:r>
            <a:r>
              <a:rPr lang="en-US" altLang="ko-KR" sz="1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백승훈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6681" y="529724"/>
            <a:ext cx="242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시각장애인 진동 지팡이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28053" y="100692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시장성</a:t>
            </a:r>
          </a:p>
        </p:txBody>
      </p:sp>
      <p:sp>
        <p:nvSpPr>
          <p:cNvPr id="3" name="직사각형 2">
            <a:hlinkClick r:id="rId2"/>
            <a:extLst>
              <a:ext uri="{FF2B5EF4-FFF2-40B4-BE49-F238E27FC236}">
                <a16:creationId xmlns:a16="http://schemas.microsoft.com/office/drawing/2014/main" id="{A50DF782-C5D2-4953-BD76-1EE13E509351}"/>
              </a:ext>
            </a:extLst>
          </p:cNvPr>
          <p:cNvSpPr/>
          <p:nvPr/>
        </p:nvSpPr>
        <p:spPr>
          <a:xfrm>
            <a:off x="1831103" y="5530191"/>
            <a:ext cx="83631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실명은 후천적인 원인이 다수 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=&gt; 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각종 질환으로 시각장애인의 수는 증가</a:t>
            </a:r>
            <a:endParaRPr lang="en-US" altLang="ko-KR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이는 더욱더 많은 시각 장애인을 위한 도구가 필요 할 것 이라고 생각됨</a:t>
            </a:r>
          </a:p>
        </p:txBody>
      </p:sp>
      <p:pic>
        <p:nvPicPr>
          <p:cNvPr id="22" name="내용 개체 틀 4">
            <a:extLst>
              <a:ext uri="{FF2B5EF4-FFF2-40B4-BE49-F238E27FC236}">
                <a16:creationId xmlns:a16="http://schemas.microsoft.com/office/drawing/2014/main" id="{A161F200-13BA-44CC-91A1-CA89DD04F5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26522" y="2062440"/>
            <a:ext cx="4572000" cy="2571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4EB09EA-EAF8-44E4-AC20-55CDD401F8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18892" y="1781452"/>
            <a:ext cx="4572000" cy="3133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6637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6681" y="529724"/>
            <a:ext cx="242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시각장애인 진동 지팡이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28053" y="100692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기술성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>
            <a:hlinkClick r:id="rId2"/>
            <a:extLst>
              <a:ext uri="{FF2B5EF4-FFF2-40B4-BE49-F238E27FC236}">
                <a16:creationId xmlns:a16="http://schemas.microsoft.com/office/drawing/2014/main" id="{A50DF782-C5D2-4953-BD76-1EE13E509351}"/>
              </a:ext>
            </a:extLst>
          </p:cNvPr>
          <p:cNvSpPr/>
          <p:nvPr/>
        </p:nvSpPr>
        <p:spPr>
          <a:xfrm>
            <a:off x="5086623" y="2627985"/>
            <a:ext cx="552426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레이저를 지면에 쏘면 지면의 굴곡에 따라 </a:t>
            </a:r>
            <a:endParaRPr lang="en-US" altLang="ko-KR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다른 형태의 </a:t>
            </a:r>
            <a:r>
              <a:rPr lang="ko-KR" altLang="en-US" sz="24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레이져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형태가 나옴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이를 통해 </a:t>
            </a:r>
            <a:r>
              <a:rPr lang="ko-KR" altLang="en-US" sz="24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레이져의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형태의 일그러진 정도에 </a:t>
            </a:r>
            <a:endParaRPr lang="en-US" altLang="ko-KR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따라 부착된 진동센서를 통해 사용자에게 경고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pic>
        <p:nvPicPr>
          <p:cNvPr id="13" name="_x346198776" descr="EMB00000bb860de">
            <a:extLst>
              <a:ext uri="{FF2B5EF4-FFF2-40B4-BE49-F238E27FC236}">
                <a16:creationId xmlns:a16="http://schemas.microsoft.com/office/drawing/2014/main" id="{88159C70-97BC-4CB7-A4C0-7F1D2B4DB4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96681" y="2111199"/>
            <a:ext cx="3499150" cy="29725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6831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6681" y="529724"/>
            <a:ext cx="242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시각장애인 진동 지팡이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28053" y="100692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기술성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994A1AA-57F4-495B-947C-E637577557A6}"/>
              </a:ext>
            </a:extLst>
          </p:cNvPr>
          <p:cNvSpPr/>
          <p:nvPr/>
        </p:nvSpPr>
        <p:spPr>
          <a:xfrm>
            <a:off x="4173051" y="2028038"/>
            <a:ext cx="2684477" cy="1310780"/>
          </a:xfrm>
          <a:prstGeom prst="roundRect">
            <a:avLst>
              <a:gd name="adj" fmla="val 24795"/>
            </a:avLst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영상 처리 기술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50499B9-9CB6-410A-82F8-30203A4FF8F1}"/>
              </a:ext>
            </a:extLst>
          </p:cNvPr>
          <p:cNvSpPr/>
          <p:nvPr/>
        </p:nvSpPr>
        <p:spPr>
          <a:xfrm>
            <a:off x="1215463" y="4520615"/>
            <a:ext cx="2098189" cy="1024507"/>
          </a:xfrm>
          <a:prstGeom prst="roundRect">
            <a:avLst>
              <a:gd name="adj" fmla="val 24795"/>
            </a:avLst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디지털 합성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4F134E1-6E91-40C1-96BF-BCCD8CBE3A78}"/>
              </a:ext>
            </a:extLst>
          </p:cNvPr>
          <p:cNvSpPr/>
          <p:nvPr/>
        </p:nvSpPr>
        <p:spPr>
          <a:xfrm>
            <a:off x="4466196" y="4520615"/>
            <a:ext cx="2098189" cy="1024507"/>
          </a:xfrm>
          <a:prstGeom prst="roundRect">
            <a:avLst>
              <a:gd name="adj" fmla="val 24795"/>
            </a:avLst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영상 인식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5CAC3A0-E99C-4B96-8DBE-2F46F3129C5E}"/>
              </a:ext>
            </a:extLst>
          </p:cNvPr>
          <p:cNvSpPr/>
          <p:nvPr/>
        </p:nvSpPr>
        <p:spPr>
          <a:xfrm>
            <a:off x="7716930" y="4520615"/>
            <a:ext cx="2098189" cy="1024507"/>
          </a:xfrm>
          <a:prstGeom prst="roundRect">
            <a:avLst>
              <a:gd name="adj" fmla="val 24795"/>
            </a:avLst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74C23D3D-09B3-4D71-901F-BCE7DD6CE385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 rot="16200000" flipH="1">
            <a:off x="4924392" y="3929715"/>
            <a:ext cx="1181797" cy="1"/>
          </a:xfrm>
          <a:prstGeom prst="bentConnector3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60F1330-17C1-4263-9717-B9E191E2B6B7}"/>
              </a:ext>
            </a:extLst>
          </p:cNvPr>
          <p:cNvCxnSpPr>
            <a:cxnSpLocks/>
            <a:stCxn id="2" idx="2"/>
            <a:endCxn id="24" idx="0"/>
          </p:cNvCxnSpPr>
          <p:nvPr/>
        </p:nvCxnSpPr>
        <p:spPr>
          <a:xfrm rot="16200000" flipH="1">
            <a:off x="6549759" y="2304348"/>
            <a:ext cx="1181797" cy="3250735"/>
          </a:xfrm>
          <a:prstGeom prst="bentConnector3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4C464C79-444C-46FF-AE91-EF9DA31C18FF}"/>
              </a:ext>
            </a:extLst>
          </p:cNvPr>
          <p:cNvCxnSpPr>
            <a:cxnSpLocks/>
            <a:stCxn id="2" idx="2"/>
            <a:endCxn id="22" idx="0"/>
          </p:cNvCxnSpPr>
          <p:nvPr/>
        </p:nvCxnSpPr>
        <p:spPr>
          <a:xfrm rot="5400000">
            <a:off x="3299026" y="2304350"/>
            <a:ext cx="1181797" cy="325073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975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수화 장갑</a:t>
            </a: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69803" y="5705765"/>
            <a:ext cx="9270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수화 장갑의 센서와 프로그램을 활용하여 다른 사람과 소통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1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수화 장갑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26297" y="100692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아이디어 설명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B95E22D-14C6-4BA4-98A6-B07AC8920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942" y="2354316"/>
            <a:ext cx="1809750" cy="20193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DCD0AF4-A28E-4887-AB7E-7D4F303D2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2" b="89766" l="9828" r="93120">
                        <a14:foregroundMark x1="44963" y1="58480" x2="44963" y2="58480"/>
                        <a14:foregroundMark x1="26536" y1="57602" x2="26536" y2="57602"/>
                        <a14:foregroundMark x1="21376" y1="57310" x2="21376" y2="57310"/>
                        <a14:foregroundMark x1="52826" y1="52339" x2="52826" y2="52339"/>
                        <a14:foregroundMark x1="61916" y1="54678" x2="61916" y2="54678"/>
                        <a14:foregroundMark x1="74693" y1="55263" x2="74693" y2="55263"/>
                        <a14:foregroundMark x1="93120" y1="54678" x2="93120" y2="546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539" y="1839515"/>
            <a:ext cx="3014664" cy="2533207"/>
          </a:xfrm>
          <a:prstGeom prst="rect">
            <a:avLst/>
          </a:prstGeom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BA423544-A87E-4DAF-89D3-B66C03651B66}"/>
              </a:ext>
            </a:extLst>
          </p:cNvPr>
          <p:cNvSpPr/>
          <p:nvPr/>
        </p:nvSpPr>
        <p:spPr>
          <a:xfrm>
            <a:off x="3988686" y="3013546"/>
            <a:ext cx="1097280" cy="375920"/>
          </a:xfrm>
          <a:prstGeom prst="rightArrow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89372FD2-73FE-4DC0-9909-7176CFDE8E88}"/>
              </a:ext>
            </a:extLst>
          </p:cNvPr>
          <p:cNvSpPr/>
          <p:nvPr/>
        </p:nvSpPr>
        <p:spPr>
          <a:xfrm>
            <a:off x="7560147" y="2977986"/>
            <a:ext cx="1097280" cy="375920"/>
          </a:xfrm>
          <a:prstGeom prst="rightArrow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899229-017F-4F4A-AA7E-4ED7B98012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527" b="97128" l="8423" r="96760">
                        <a14:foregroundMark x1="63715" y1="92167" x2="63931" y2="93211"/>
                        <a14:foregroundMark x1="67171" y1="97389" x2="67171" y2="97389"/>
                        <a14:foregroundMark x1="94384" y1="64230" x2="94384" y2="64230"/>
                        <a14:foregroundMark x1="97624" y1="65535" x2="97624" y2="65535"/>
                        <a14:foregroundMark x1="32181" y1="86423" x2="32181" y2="86423"/>
                        <a14:foregroundMark x1="46004" y1="20104" x2="46004" y2="20104"/>
                        <a14:foregroundMark x1="46220" y1="18538" x2="46220" y2="18538"/>
                        <a14:foregroundMark x1="32397" y1="9138" x2="32397" y2="9138"/>
                        <a14:foregroundMark x1="34125" y1="7050" x2="34125" y2="7050"/>
                        <a14:foregroundMark x1="37797" y1="8355" x2="37797" y2="8355"/>
                        <a14:foregroundMark x1="35421" y1="8616" x2="35421" y2="8616"/>
                        <a14:foregroundMark x1="39309" y1="8616" x2="39309" y2="8616"/>
                        <a14:foregroundMark x1="39957" y1="6789" x2="39957" y2="6789"/>
                        <a14:foregroundMark x1="47732" y1="34987" x2="47732" y2="34987"/>
                        <a14:foregroundMark x1="30886" y1="7050" x2="30886" y2="7050"/>
                        <a14:foregroundMark x1="37797" y1="6527" x2="37797" y2="6527"/>
                        <a14:foregroundMark x1="89849" y1="61097" x2="89849" y2="61097"/>
                        <a14:backgroundMark x1="80562" y1="21149" x2="80562" y2="2114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4091" y="2117233"/>
            <a:ext cx="3038619" cy="251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19868" y="2604406"/>
            <a:ext cx="495039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청각장애인 부모를 가진 </a:t>
            </a:r>
            <a:endParaRPr lang="en-US" altLang="ko-KR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자녀들은  수화언어를 통한 </a:t>
            </a:r>
            <a:endParaRPr lang="en-US" altLang="ko-KR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메시지 전달에 한계를 가진다</a:t>
            </a:r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일반 </a:t>
            </a:r>
            <a:r>
              <a:rPr lang="ko-KR" altLang="en-US" sz="28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사람들과의</a:t>
            </a:r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소통이 어렵다</a:t>
            </a:r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1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수화 장갑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31669" y="100692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시장성</a:t>
            </a:r>
          </a:p>
        </p:txBody>
      </p:sp>
      <p:pic>
        <p:nvPicPr>
          <p:cNvPr id="12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F8554A3B-9BB0-4517-9FCC-C3D0613A0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1937"/>
            <a:ext cx="5181600" cy="289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30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202610" y="3325435"/>
            <a:ext cx="56909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청각</a:t>
            </a:r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</a:t>
            </a:r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장애인들의 의사소통 방식 중 </a:t>
            </a:r>
            <a:endParaRPr lang="en-US" altLang="ko-KR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수화언어가 가장 많은 비율 차지 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1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수화 장갑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31669" y="100692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시장성</a:t>
            </a:r>
          </a:p>
        </p:txBody>
      </p:sp>
      <p:pic>
        <p:nvPicPr>
          <p:cNvPr id="12" name="내용 개체 틀 7">
            <a:extLst>
              <a:ext uri="{FF2B5EF4-FFF2-40B4-BE49-F238E27FC236}">
                <a16:creationId xmlns:a16="http://schemas.microsoft.com/office/drawing/2014/main" id="{D867F12D-882B-43EC-8AE7-15508316F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1175"/>
            <a:ext cx="5181600" cy="4058653"/>
          </a:xfrm>
          <a:prstGeom prst="rect">
            <a:avLst/>
          </a:prstGeom>
        </p:spPr>
      </p:pic>
      <p:sp>
        <p:nvSpPr>
          <p:cNvPr id="2" name="액자 1">
            <a:extLst>
              <a:ext uri="{FF2B5EF4-FFF2-40B4-BE49-F238E27FC236}">
                <a16:creationId xmlns:a16="http://schemas.microsoft.com/office/drawing/2014/main" id="{BC5250F2-5057-4AE8-AA96-582921392657}"/>
              </a:ext>
            </a:extLst>
          </p:cNvPr>
          <p:cNvSpPr/>
          <p:nvPr/>
        </p:nvSpPr>
        <p:spPr>
          <a:xfrm>
            <a:off x="4261607" y="2969703"/>
            <a:ext cx="771787" cy="2474751"/>
          </a:xfrm>
          <a:prstGeom prst="frame">
            <a:avLst>
              <a:gd name="adj1" fmla="val 467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41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1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수화 장갑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31669" y="100692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공익성</a:t>
            </a:r>
          </a:p>
        </p:txBody>
      </p:sp>
      <p:pic>
        <p:nvPicPr>
          <p:cNvPr id="12" name="내용 개체 틀 6" descr="사람, 실내이(가) 표시된 사진&#10;&#10;자동 생성된 설명">
            <a:extLst>
              <a:ext uri="{FF2B5EF4-FFF2-40B4-BE49-F238E27FC236}">
                <a16:creationId xmlns:a16="http://schemas.microsoft.com/office/drawing/2014/main" id="{3AFBAD5B-1D75-4D0F-96E4-3247F8680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63718"/>
            <a:ext cx="5181600" cy="2675151"/>
          </a:xfrm>
          <a:prstGeom prst="rect">
            <a:avLst/>
          </a:prstGeom>
        </p:spPr>
      </p:pic>
      <p:pic>
        <p:nvPicPr>
          <p:cNvPr id="13" name="내용 개체 틀 9" descr="앉아있는, 실내, 노트북, 컴퓨터이(가) 표시된 사진&#10;&#10;자동 생성된 설명">
            <a:extLst>
              <a:ext uri="{FF2B5EF4-FFF2-40B4-BE49-F238E27FC236}">
                <a16:creationId xmlns:a16="http://schemas.microsoft.com/office/drawing/2014/main" id="{2D87AAD1-0E65-4195-812C-3106BA1CF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30102"/>
            <a:ext cx="5181600" cy="294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02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1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수화 장갑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31669" y="100692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공익성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5D9E94-E512-495C-BAA5-A8FDC4AE0DC2}"/>
              </a:ext>
            </a:extLst>
          </p:cNvPr>
          <p:cNvSpPr txBox="1"/>
          <p:nvPr/>
        </p:nvSpPr>
        <p:spPr>
          <a:xfrm>
            <a:off x="1069803" y="2217277"/>
            <a:ext cx="864852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청각</a:t>
            </a:r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‧</a:t>
            </a:r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언어장애인들의 의사소통</a:t>
            </a:r>
          </a:p>
          <a:p>
            <a:endParaRPr lang="ko-KR" altLang="en-US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사회참여와 삶의 질 향상을 해 매우 중요한 요소</a:t>
            </a:r>
          </a:p>
          <a:p>
            <a:endParaRPr lang="ko-KR" altLang="en-US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여러가지 불편함을 조금이나마 덜어 줄 수 있는 방향으로 개발 </a:t>
            </a:r>
          </a:p>
          <a:p>
            <a:endParaRPr lang="ko-KR" altLang="en-US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장애인에 대한 의사소통 방법 제공 </a:t>
            </a:r>
          </a:p>
        </p:txBody>
      </p:sp>
    </p:spTree>
    <p:extLst>
      <p:ext uri="{BB962C8B-B14F-4D97-AF65-F5344CB8AC3E}">
        <p14:creationId xmlns:p14="http://schemas.microsoft.com/office/powerpoint/2010/main" val="2148023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26522" y="2369644"/>
            <a:ext cx="693811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센서를 활용하여 손가락의 움직임</a:t>
            </a:r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좌표를 인식 </a:t>
            </a:r>
            <a:endParaRPr lang="en-US" altLang="ko-KR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표현 한 수화를 문자 데이터로 변환</a:t>
            </a:r>
            <a:endParaRPr lang="en-US" altLang="ko-KR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문자 데이터를 음성 기기를 통해 음성으로 출력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1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수화 장갑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31669" y="100692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기술성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L 도형 2">
            <a:extLst>
              <a:ext uri="{FF2B5EF4-FFF2-40B4-BE49-F238E27FC236}">
                <a16:creationId xmlns:a16="http://schemas.microsoft.com/office/drawing/2014/main" id="{03749353-3810-403B-9C02-795D3D301896}"/>
              </a:ext>
            </a:extLst>
          </p:cNvPr>
          <p:cNvSpPr/>
          <p:nvPr/>
        </p:nvSpPr>
        <p:spPr>
          <a:xfrm rot="18900000">
            <a:off x="806816" y="2505728"/>
            <a:ext cx="190067" cy="190067"/>
          </a:xfrm>
          <a:prstGeom prst="corner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L 도형 21">
            <a:extLst>
              <a:ext uri="{FF2B5EF4-FFF2-40B4-BE49-F238E27FC236}">
                <a16:creationId xmlns:a16="http://schemas.microsoft.com/office/drawing/2014/main" id="{2A67A112-ACDC-4308-B4BE-75E017BA325C}"/>
              </a:ext>
            </a:extLst>
          </p:cNvPr>
          <p:cNvSpPr/>
          <p:nvPr/>
        </p:nvSpPr>
        <p:spPr>
          <a:xfrm rot="18900000">
            <a:off x="806816" y="3350743"/>
            <a:ext cx="190067" cy="190067"/>
          </a:xfrm>
          <a:prstGeom prst="corner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L 도형 22">
            <a:extLst>
              <a:ext uri="{FF2B5EF4-FFF2-40B4-BE49-F238E27FC236}">
                <a16:creationId xmlns:a16="http://schemas.microsoft.com/office/drawing/2014/main" id="{DDFB7FD2-30B2-4A22-A2A8-64BB91EFCBCD}"/>
              </a:ext>
            </a:extLst>
          </p:cNvPr>
          <p:cNvSpPr/>
          <p:nvPr/>
        </p:nvSpPr>
        <p:spPr>
          <a:xfrm rot="18900000">
            <a:off x="806816" y="4215744"/>
            <a:ext cx="190067" cy="190067"/>
          </a:xfrm>
          <a:prstGeom prst="corner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9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아이디어 회의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53329" y="4044950"/>
            <a:ext cx="2735744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시각장애인 진동 지팡이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수화 장갑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47271" y="4044950"/>
            <a:ext cx="2546260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드론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간접 여행 서비스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735FCD61-6610-435E-BDD0-F8AC4FD62E3D}"/>
              </a:ext>
            </a:extLst>
          </p:cNvPr>
          <p:cNvSpPr/>
          <p:nvPr/>
        </p:nvSpPr>
        <p:spPr>
          <a:xfrm>
            <a:off x="3513692" y="1885183"/>
            <a:ext cx="3998350" cy="3998350"/>
          </a:xfrm>
          <a:prstGeom prst="donut">
            <a:avLst>
              <a:gd name="adj" fmla="val 4952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1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수화 장갑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31669" y="100692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기술성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C125AF3-1D34-4764-A79F-37FA873AE6E2}"/>
              </a:ext>
            </a:extLst>
          </p:cNvPr>
          <p:cNvSpPr/>
          <p:nvPr/>
        </p:nvSpPr>
        <p:spPr>
          <a:xfrm>
            <a:off x="4565917" y="1233215"/>
            <a:ext cx="1723345" cy="1111320"/>
          </a:xfrm>
          <a:prstGeom prst="roundRect">
            <a:avLst>
              <a:gd name="adj" fmla="val 50000"/>
            </a:avLst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IOT </a:t>
            </a:r>
            <a:r>
              <a:rPr lang="ko-KR" altLang="en-US" sz="2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기반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43CA867-7D9B-411C-A07C-9C684A4117FC}"/>
              </a:ext>
            </a:extLst>
          </p:cNvPr>
          <p:cNvSpPr/>
          <p:nvPr/>
        </p:nvSpPr>
        <p:spPr>
          <a:xfrm>
            <a:off x="6669381" y="2728996"/>
            <a:ext cx="1723345" cy="1111320"/>
          </a:xfrm>
          <a:prstGeom prst="roundRect">
            <a:avLst>
              <a:gd name="adj" fmla="val 50000"/>
            </a:avLst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pc="-15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ICT </a:t>
            </a:r>
            <a:r>
              <a:rPr lang="ko-KR" altLang="en-US" sz="2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E2A257E-10E9-48E3-AE8B-9F9B399C3965}"/>
              </a:ext>
            </a:extLst>
          </p:cNvPr>
          <p:cNvSpPr/>
          <p:nvPr/>
        </p:nvSpPr>
        <p:spPr>
          <a:xfrm>
            <a:off x="6229039" y="4761725"/>
            <a:ext cx="1723345" cy="1111320"/>
          </a:xfrm>
          <a:prstGeom prst="roundRect">
            <a:avLst>
              <a:gd name="adj" fmla="val 50000"/>
            </a:avLst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</a:t>
            </a:r>
            <a:endParaRPr lang="ko-KR" altLang="en-US" sz="20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2D5CECA-4A4C-40F6-B9FC-92128C267874}"/>
              </a:ext>
            </a:extLst>
          </p:cNvPr>
          <p:cNvSpPr/>
          <p:nvPr/>
        </p:nvSpPr>
        <p:spPr>
          <a:xfrm>
            <a:off x="3277618" y="4761725"/>
            <a:ext cx="1723345" cy="1111320"/>
          </a:xfrm>
          <a:prstGeom prst="roundRect">
            <a:avLst>
              <a:gd name="adj" fmla="val 50000"/>
            </a:avLst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베이스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14DE7F3-8135-4139-85D1-7ECD7C2A7A07}"/>
              </a:ext>
            </a:extLst>
          </p:cNvPr>
          <p:cNvSpPr/>
          <p:nvPr/>
        </p:nvSpPr>
        <p:spPr>
          <a:xfrm>
            <a:off x="2633008" y="2773038"/>
            <a:ext cx="1723345" cy="1111320"/>
          </a:xfrm>
          <a:prstGeom prst="roundRect">
            <a:avLst>
              <a:gd name="adj" fmla="val 50000"/>
            </a:avLst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센서 활용</a:t>
            </a:r>
          </a:p>
        </p:txBody>
      </p:sp>
    </p:spTree>
    <p:extLst>
      <p:ext uri="{BB962C8B-B14F-4D97-AF65-F5344CB8AC3E}">
        <p14:creationId xmlns:p14="http://schemas.microsoft.com/office/powerpoint/2010/main" val="2057361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드론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간접 여행 서비스</a:t>
            </a: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1640" y="529724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드론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간접 여행 서비스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22681" y="100692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아이디어 설명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2" name="내용 개체 틀 3">
            <a:extLst>
              <a:ext uri="{FF2B5EF4-FFF2-40B4-BE49-F238E27FC236}">
                <a16:creationId xmlns:a16="http://schemas.microsoft.com/office/drawing/2014/main" id="{C3A5146D-8BAC-4D42-804F-AE3CCB7A2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" t="4555" r="951" b="4482"/>
          <a:stretch/>
        </p:blipFill>
        <p:spPr>
          <a:xfrm>
            <a:off x="2013358" y="1717956"/>
            <a:ext cx="7969541" cy="21786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FA3129-1204-4ECD-A6D0-47EC08A7C559}"/>
              </a:ext>
            </a:extLst>
          </p:cNvPr>
          <p:cNvSpPr txBox="1"/>
          <p:nvPr/>
        </p:nvSpPr>
        <p:spPr>
          <a:xfrm>
            <a:off x="2387203" y="4206674"/>
            <a:ext cx="722184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집에서 </a:t>
            </a:r>
            <a:r>
              <a:rPr lang="ko-KR" altLang="en-US" sz="20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드론을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원격조종하여 관광지를 체험할 수 있게 해주는 프로그램</a:t>
            </a:r>
            <a:endParaRPr lang="en-US" altLang="ko-KR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endParaRPr lang="en-US" altLang="ko-KR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사용자는 집에서 관광지의 서버에 접속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b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관광지에 설치된 </a:t>
            </a:r>
            <a:r>
              <a:rPr lang="ko-KR" altLang="en-US" sz="20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드론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조종 수신기를 통해 </a:t>
            </a:r>
            <a:r>
              <a:rPr lang="ko-KR" altLang="en-US" sz="20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드론을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원격조종 할 수 있다</a:t>
            </a:r>
            <a:endParaRPr lang="en-US" altLang="ko-KR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0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드론에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부착된 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VR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카메라를 통해 실시간으로 영상을 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VR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기기에 전달하여 </a:t>
            </a:r>
            <a:endParaRPr lang="en-US" altLang="ko-KR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관광지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명소를 여행하는 느낌을 받을 수 있다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1640" y="529724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드론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간접 여행 서비스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28053" y="100692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시장성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FA3129-1204-4ECD-A6D0-47EC08A7C559}"/>
              </a:ext>
            </a:extLst>
          </p:cNvPr>
          <p:cNvSpPr txBox="1"/>
          <p:nvPr/>
        </p:nvSpPr>
        <p:spPr>
          <a:xfrm>
            <a:off x="762667" y="2481784"/>
            <a:ext cx="976100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실제로 여행을 떠난 것과 같이 자신이 직접 움직여 여행지를 둘러볼 수 있다</a:t>
            </a:r>
            <a:endParaRPr lang="en-US" altLang="ko-KR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endParaRPr lang="en-US" altLang="ko-KR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여행은 가고 싶지만 시간문제 상 가지 못했던 사람들에게 도움이 될 수 있다</a:t>
            </a:r>
            <a:endParaRPr lang="en-US" altLang="ko-KR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endParaRPr lang="en-US" altLang="ko-KR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sz="20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드론</a:t>
            </a:r>
            <a:r>
              <a:rPr lang="en-US" altLang="ko-KR" sz="20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vr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체험으로 인한 관광지 사업에 도움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여행 전 확인 등 여행을 계획중인 소비자에게도 도움이 됨</a:t>
            </a:r>
            <a:endParaRPr lang="en-US" altLang="ko-KR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endParaRPr lang="en-US" altLang="ko-KR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일반인은 출입하기 힘든 위험한 장소의 여행체험 가능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2593272-72B8-4CD4-AC82-BCC331A5CE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05" y="2473395"/>
            <a:ext cx="461665" cy="46166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0410FB5-9590-47A1-90AE-9A3F2E7F24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05" y="3035843"/>
            <a:ext cx="461665" cy="46166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E6346A3-DAE6-4D64-BB31-0A05461703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31" y="3651365"/>
            <a:ext cx="461665" cy="46166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3D9CFBE-13DC-4582-8DCA-F46675544A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31" y="4245463"/>
            <a:ext cx="461665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0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1640" y="529724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드론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간접 여행 서비스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28053" y="100692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시장성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E96046-7328-4227-B13E-5E3C6DDA09FD}"/>
              </a:ext>
            </a:extLst>
          </p:cNvPr>
          <p:cNvSpPr txBox="1"/>
          <p:nvPr/>
        </p:nvSpPr>
        <p:spPr>
          <a:xfrm>
            <a:off x="332911" y="1565913"/>
            <a:ext cx="3443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여행을 다녀오지 않은 이유 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순위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175FA15-173D-4D3A-9BD3-0D4D5F8A0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496605"/>
              </p:ext>
            </p:extLst>
          </p:nvPr>
        </p:nvGraphicFramePr>
        <p:xfrm>
          <a:off x="332911" y="2153080"/>
          <a:ext cx="10953115" cy="3418176"/>
        </p:xfrm>
        <a:graphic>
          <a:graphicData uri="http://schemas.openxmlformats.org/drawingml/2006/table">
            <a:tbl>
              <a:tblPr/>
              <a:tblGrid>
                <a:gridCol w="707724">
                  <a:extLst>
                    <a:ext uri="{9D8B030D-6E8A-4147-A177-3AD203B41FA5}">
                      <a16:colId xmlns:a16="http://schemas.microsoft.com/office/drawing/2014/main" val="66174128"/>
                    </a:ext>
                  </a:extLst>
                </a:gridCol>
                <a:gridCol w="691261">
                  <a:extLst>
                    <a:ext uri="{9D8B030D-6E8A-4147-A177-3AD203B41FA5}">
                      <a16:colId xmlns:a16="http://schemas.microsoft.com/office/drawing/2014/main" val="570362295"/>
                    </a:ext>
                  </a:extLst>
                </a:gridCol>
                <a:gridCol w="765325">
                  <a:extLst>
                    <a:ext uri="{9D8B030D-6E8A-4147-A177-3AD203B41FA5}">
                      <a16:colId xmlns:a16="http://schemas.microsoft.com/office/drawing/2014/main" val="2155666692"/>
                    </a:ext>
                  </a:extLst>
                </a:gridCol>
                <a:gridCol w="1312221">
                  <a:extLst>
                    <a:ext uri="{9D8B030D-6E8A-4147-A177-3AD203B41FA5}">
                      <a16:colId xmlns:a16="http://schemas.microsoft.com/office/drawing/2014/main" val="3445667491"/>
                    </a:ext>
                  </a:extLst>
                </a:gridCol>
                <a:gridCol w="1067927">
                  <a:extLst>
                    <a:ext uri="{9D8B030D-6E8A-4147-A177-3AD203B41FA5}">
                      <a16:colId xmlns:a16="http://schemas.microsoft.com/office/drawing/2014/main" val="2936775598"/>
                    </a:ext>
                  </a:extLst>
                </a:gridCol>
                <a:gridCol w="822066">
                  <a:extLst>
                    <a:ext uri="{9D8B030D-6E8A-4147-A177-3AD203B41FA5}">
                      <a16:colId xmlns:a16="http://schemas.microsoft.com/office/drawing/2014/main" val="3767893131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1252614498"/>
                    </a:ext>
                  </a:extLst>
                </a:gridCol>
                <a:gridCol w="918407">
                  <a:extLst>
                    <a:ext uri="{9D8B030D-6E8A-4147-A177-3AD203B41FA5}">
                      <a16:colId xmlns:a16="http://schemas.microsoft.com/office/drawing/2014/main" val="1302250500"/>
                    </a:ext>
                  </a:extLst>
                </a:gridCol>
                <a:gridCol w="834367">
                  <a:extLst>
                    <a:ext uri="{9D8B030D-6E8A-4147-A177-3AD203B41FA5}">
                      <a16:colId xmlns:a16="http://schemas.microsoft.com/office/drawing/2014/main" val="642270268"/>
                    </a:ext>
                  </a:extLst>
                </a:gridCol>
                <a:gridCol w="1181493">
                  <a:extLst>
                    <a:ext uri="{9D8B030D-6E8A-4147-A177-3AD203B41FA5}">
                      <a16:colId xmlns:a16="http://schemas.microsoft.com/office/drawing/2014/main" val="2890166976"/>
                    </a:ext>
                  </a:extLst>
                </a:gridCol>
                <a:gridCol w="1018116">
                  <a:extLst>
                    <a:ext uri="{9D8B030D-6E8A-4147-A177-3AD203B41FA5}">
                      <a16:colId xmlns:a16="http://schemas.microsoft.com/office/drawing/2014/main" val="824625899"/>
                    </a:ext>
                  </a:extLst>
                </a:gridCol>
                <a:gridCol w="777946">
                  <a:extLst>
                    <a:ext uri="{9D8B030D-6E8A-4147-A177-3AD203B41FA5}">
                      <a16:colId xmlns:a16="http://schemas.microsoft.com/office/drawing/2014/main" val="1435730590"/>
                    </a:ext>
                  </a:extLst>
                </a:gridCol>
                <a:gridCol w="245392">
                  <a:extLst>
                    <a:ext uri="{9D8B030D-6E8A-4147-A177-3AD203B41FA5}">
                      <a16:colId xmlns:a16="http://schemas.microsoft.com/office/drawing/2014/main" val="3714152340"/>
                    </a:ext>
                  </a:extLst>
                </a:gridCol>
              </a:tblGrid>
              <a:tr h="29107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통계분류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</a:p>
                  </a:txBody>
                  <a:tcPr marL="74998" marR="74998" marT="37499" marB="3749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CE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통계분류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</a:p>
                  </a:txBody>
                  <a:tcPr marL="74998" marR="74998" marT="37499" marB="3749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CE0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</a:t>
                      </a:r>
                    </a:p>
                  </a:txBody>
                  <a:tcPr marL="74998" marR="74998" marT="37499" marB="3749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B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430893"/>
                  </a:ext>
                </a:extLst>
              </a:tr>
              <a:tr h="3127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시간이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b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없어서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B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가족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친구와 시간을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맞추기 힘들어서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B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함께 여행할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사람이 없어서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B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 경비가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부족해서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B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건강상의 문제로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B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여행에 관심이 없어서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B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 정보가 부족해서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B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집안에 돌봐야 하는 가족이 있어서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B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여행이 재미없을 것 같아서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B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관광시설이 불편해서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B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3427" marR="3427" marT="3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727246"/>
                  </a:ext>
                </a:extLst>
              </a:tr>
              <a:tr h="31271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소계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47.8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19.5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8.4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6.6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5.4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3.8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1.9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174236"/>
                  </a:ext>
                </a:extLst>
              </a:tr>
              <a:tr h="31271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남자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51.4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18.7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6.3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5.8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5.9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3.6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870676"/>
                  </a:ext>
                </a:extLst>
              </a:tr>
              <a:tr h="312710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78" marR="4178" marT="4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여자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44.3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20.4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10.5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4.8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2.6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76409"/>
                  </a:ext>
                </a:extLst>
              </a:tr>
              <a:tr h="312710">
                <a:tc rowSpan="6"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연령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15~19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61.8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17.6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3.6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275928"/>
                  </a:ext>
                </a:extLst>
              </a:tr>
              <a:tr h="312710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78" marR="4178" marT="41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57.1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18.3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8.3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3.7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222368"/>
                  </a:ext>
                </a:extLst>
              </a:tr>
              <a:tr h="312710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78" marR="4178" marT="41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56.3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17.4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3.7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5.8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4.9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601033"/>
                  </a:ext>
                </a:extLst>
              </a:tr>
              <a:tr h="312710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78" marR="4178" marT="41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58.4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20.4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2.6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541270"/>
                  </a:ext>
                </a:extLst>
              </a:tr>
              <a:tr h="312710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78" marR="4178" marT="41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52.9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3.6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1.9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1.9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590912"/>
                  </a:ext>
                </a:extLst>
              </a:tr>
              <a:tr h="312710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78" marR="4178" marT="41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39.1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23.5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9.5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4.8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2.6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</a:t>
                      </a:r>
                    </a:p>
                  </a:txBody>
                  <a:tcPr marL="3427" marR="3427" marT="3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176324"/>
                  </a:ext>
                </a:extLst>
              </a:tr>
            </a:tbl>
          </a:graphicData>
        </a:graphic>
      </p:graphicFrame>
      <p:sp>
        <p:nvSpPr>
          <p:cNvPr id="22" name="액자 21">
            <a:extLst>
              <a:ext uri="{FF2B5EF4-FFF2-40B4-BE49-F238E27FC236}">
                <a16:creationId xmlns:a16="http://schemas.microsoft.com/office/drawing/2014/main" id="{A50C0ED9-1683-4A82-9A7C-5E76722BD0A7}"/>
              </a:ext>
            </a:extLst>
          </p:cNvPr>
          <p:cNvSpPr/>
          <p:nvPr/>
        </p:nvSpPr>
        <p:spPr>
          <a:xfrm>
            <a:off x="1711275" y="2382473"/>
            <a:ext cx="822200" cy="3275651"/>
          </a:xfrm>
          <a:prstGeom prst="frame">
            <a:avLst>
              <a:gd name="adj1" fmla="val 467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50C641-5850-4096-B3DC-AD40BA09A4A5}"/>
              </a:ext>
            </a:extLst>
          </p:cNvPr>
          <p:cNvSpPr txBox="1"/>
          <p:nvPr/>
        </p:nvSpPr>
        <p:spPr>
          <a:xfrm>
            <a:off x="2933520" y="5884148"/>
            <a:ext cx="57518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대부분의 사람이 시간상의 문제로 여행을 다녀오지 않음</a:t>
            </a:r>
            <a:endParaRPr lang="en-US" altLang="ko-KR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VR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스트리밍 여행은 이러한 사람들에게 유용하게 사용될 것</a:t>
            </a:r>
          </a:p>
        </p:txBody>
      </p:sp>
    </p:spTree>
    <p:extLst>
      <p:ext uri="{BB962C8B-B14F-4D97-AF65-F5344CB8AC3E}">
        <p14:creationId xmlns:p14="http://schemas.microsoft.com/office/powerpoint/2010/main" val="916572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1640" y="529724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드론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간접 여행 서비스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28053" y="100692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공익성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62953E2-F3AD-4D74-AD98-3566E0837AAC}"/>
              </a:ext>
            </a:extLst>
          </p:cNvPr>
          <p:cNvGrpSpPr/>
          <p:nvPr/>
        </p:nvGrpSpPr>
        <p:grpSpPr>
          <a:xfrm>
            <a:off x="981640" y="2522848"/>
            <a:ext cx="8925959" cy="2586091"/>
            <a:chOff x="998217" y="2757740"/>
            <a:chExt cx="8925959" cy="258609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3B95450-A818-4B9B-8963-D7C41F92D3A6}"/>
                </a:ext>
              </a:extLst>
            </p:cNvPr>
            <p:cNvSpPr/>
            <p:nvPr/>
          </p:nvSpPr>
          <p:spPr>
            <a:xfrm>
              <a:off x="1261578" y="2789286"/>
              <a:ext cx="8662598" cy="255454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indent="-285750">
                <a:buFont typeface="Arial" panose="020B0604020202020204" pitchFamily="34" charset="0"/>
                <a:buChar char="•"/>
              </a:pPr>
              <a:r>
                <a:rPr lang="ko-KR" altLang="en-US" sz="2800" spc="-15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 한국의 유명 관광지역을 해외에서 더욱 쉽게 접할 수 있음</a:t>
              </a:r>
              <a:endPara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indent="-285750">
                <a:buFont typeface="Arial" panose="020B0604020202020204" pitchFamily="34" charset="0"/>
                <a:buChar char="•"/>
              </a:pPr>
              <a:endPara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indent="-285750">
                <a:buFont typeface="Arial" panose="020B0604020202020204" pitchFamily="34" charset="0"/>
                <a:buChar char="•"/>
              </a:pPr>
              <a:r>
                <a:rPr lang="ko-KR" altLang="en-US" sz="2800" spc="-15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 사회 행복 증진</a:t>
              </a:r>
              <a:endPara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indent="-285750">
                <a:buFont typeface="Arial" panose="020B0604020202020204" pitchFamily="34" charset="0"/>
                <a:buChar char="•"/>
              </a:pPr>
              <a:endPara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indent="-285750">
                <a:buFont typeface="Arial" panose="020B0604020202020204" pitchFamily="34" charset="0"/>
                <a:buChar char="•"/>
              </a:pPr>
              <a:r>
                <a:rPr lang="ko-KR" altLang="en-US" sz="2800" spc="-15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 지방의 관광사업 활성화</a:t>
              </a:r>
              <a:endPara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indent="-285750">
                <a:buFont typeface="Arial" panose="020B0604020202020204" pitchFamily="34" charset="0"/>
                <a:buChar char="•"/>
              </a:pPr>
              <a:endPara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EF9099D-1A3E-465E-BCD7-12BF4AB0C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17" y="2757740"/>
              <a:ext cx="656040" cy="617708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743963C-352D-4CF4-8E7E-8412D5D03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17" y="3613984"/>
              <a:ext cx="656040" cy="617708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873B08CE-4430-4102-933A-8F12F460A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17" y="4449609"/>
              <a:ext cx="656040" cy="6177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05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1640" y="529724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드론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간접 여행 서비스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28053" y="100692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공익성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A4DF737-AE8D-4B36-B795-4DA699526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91" y="1833340"/>
            <a:ext cx="9412013" cy="31913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7318D78-69AC-4CCC-9948-1019BF27E657}"/>
              </a:ext>
            </a:extLst>
          </p:cNvPr>
          <p:cNvSpPr txBox="1"/>
          <p:nvPr/>
        </p:nvSpPr>
        <p:spPr>
          <a:xfrm>
            <a:off x="1335862" y="5481739"/>
            <a:ext cx="8834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여행을 좋아하는 사람은 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70%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이상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시간제약에서 해방된다면 국민 행복 증진에 도움이 됨</a:t>
            </a:r>
            <a:endParaRPr lang="en-US" altLang="ko-KR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액자 25">
            <a:extLst>
              <a:ext uri="{FF2B5EF4-FFF2-40B4-BE49-F238E27FC236}">
                <a16:creationId xmlns:a16="http://schemas.microsoft.com/office/drawing/2014/main" id="{6AC66450-B99F-495D-B0CA-39FB483DB765}"/>
              </a:ext>
            </a:extLst>
          </p:cNvPr>
          <p:cNvSpPr/>
          <p:nvPr/>
        </p:nvSpPr>
        <p:spPr>
          <a:xfrm>
            <a:off x="1026522" y="4265707"/>
            <a:ext cx="9432582" cy="801240"/>
          </a:xfrm>
          <a:prstGeom prst="frame">
            <a:avLst>
              <a:gd name="adj1" fmla="val 467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289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1640" y="529724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드론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간접 여행 서비스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28053" y="100692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공익성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B83412E-0F61-4FA4-9E2D-901B1B3BA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053" y="1636384"/>
            <a:ext cx="3686476" cy="37822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92D940D-041F-4503-A6EF-C7BC5DDA7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969" y="1636384"/>
            <a:ext cx="4064923" cy="3782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DFA8F77-951A-4E51-92C5-B888DB070CC9}"/>
              </a:ext>
            </a:extLst>
          </p:cNvPr>
          <p:cNvSpPr txBox="1"/>
          <p:nvPr/>
        </p:nvSpPr>
        <p:spPr>
          <a:xfrm>
            <a:off x="1267836" y="5755897"/>
            <a:ext cx="9770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드론을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활용하여 촬영된 영상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VR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카메라로 촬영된 영상은 관광지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명소의 활성화에 추진되고 있음</a:t>
            </a:r>
          </a:p>
        </p:txBody>
      </p:sp>
    </p:spTree>
    <p:extLst>
      <p:ext uri="{BB962C8B-B14F-4D97-AF65-F5344CB8AC3E}">
        <p14:creationId xmlns:p14="http://schemas.microsoft.com/office/powerpoint/2010/main" val="4084259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1640" y="529724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드론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간접 여행 서비스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28053" y="100692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공익성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4F3E065-AEC1-4873-BC01-39A44F728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129" y="1587051"/>
            <a:ext cx="8499489" cy="39372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4A22452-9A86-4FA1-A9BB-D192065121E3}"/>
              </a:ext>
            </a:extLst>
          </p:cNvPr>
          <p:cNvSpPr txBox="1"/>
          <p:nvPr/>
        </p:nvSpPr>
        <p:spPr>
          <a:xfrm>
            <a:off x="1317946" y="5862435"/>
            <a:ext cx="9353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국가 인지도 및 선호도는 매년 상승 중 쉽게 결정할 수 없는 해외여행의 선택에 도움을 줄 수 있음</a:t>
            </a:r>
            <a:endParaRPr lang="en-US" altLang="ko-KR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액자 25">
            <a:extLst>
              <a:ext uri="{FF2B5EF4-FFF2-40B4-BE49-F238E27FC236}">
                <a16:creationId xmlns:a16="http://schemas.microsoft.com/office/drawing/2014/main" id="{597A7AEF-77F6-4903-A5D1-6CBD22232162}"/>
              </a:ext>
            </a:extLst>
          </p:cNvPr>
          <p:cNvSpPr/>
          <p:nvPr/>
        </p:nvSpPr>
        <p:spPr>
          <a:xfrm>
            <a:off x="2013359" y="1612219"/>
            <a:ext cx="4149754" cy="266916"/>
          </a:xfrm>
          <a:prstGeom prst="frame">
            <a:avLst>
              <a:gd name="adj1" fmla="val 467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548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1640" y="529724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드론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간접 여행 서비스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28053" y="100692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기술성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D908A2-C6FD-4DB3-9CB8-B2CCAA5BE6BC}"/>
              </a:ext>
            </a:extLst>
          </p:cNvPr>
          <p:cNvSpPr/>
          <p:nvPr/>
        </p:nvSpPr>
        <p:spPr>
          <a:xfrm>
            <a:off x="1069802" y="2613392"/>
            <a:ext cx="87369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 프로그래밍 </a:t>
            </a:r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28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vr</a:t>
            </a:r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기기 </a:t>
            </a:r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</a:t>
            </a:r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</a:t>
            </a:r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신호기 연결</a:t>
            </a:r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indent="-285750">
              <a:buFont typeface="Arial" panose="020B0604020202020204" pitchFamily="34" charset="0"/>
              <a:buChar char="•"/>
            </a:pPr>
            <a:endParaRPr lang="en-US" altLang="ko-KR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VR</a:t>
            </a:r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영상처리기술</a:t>
            </a:r>
          </a:p>
          <a:p>
            <a:pPr indent="-285750">
              <a:buFont typeface="Arial" panose="020B0604020202020204" pitchFamily="34" charset="0"/>
              <a:buChar char="•"/>
            </a:pPr>
            <a:endParaRPr lang="ko-KR" altLang="en-US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무선 네트워크 </a:t>
            </a:r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신호기 </a:t>
            </a:r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8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드론</a:t>
            </a:r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카메라</a:t>
            </a:r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456A783-08EC-4854-A378-18E8865F4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89" y="2552793"/>
            <a:ext cx="614271" cy="61427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D1A2CF9-2A27-419B-BDF5-2C07C4FA62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43" y="3405488"/>
            <a:ext cx="614271" cy="61427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B7B12C6-1115-4F01-BF42-49050946F9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0" y="4274561"/>
            <a:ext cx="614271" cy="61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27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1113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아이디어 회의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CABF3F9C-D612-4C32-9187-6CE59D948DEE}"/>
              </a:ext>
            </a:extLst>
          </p:cNvPr>
          <p:cNvSpPr/>
          <p:nvPr/>
        </p:nvSpPr>
        <p:spPr>
          <a:xfrm>
            <a:off x="3688583" y="5358268"/>
            <a:ext cx="1157681" cy="1114720"/>
          </a:xfrm>
          <a:prstGeom prst="ellipse">
            <a:avLst/>
          </a:prstGeom>
          <a:solidFill>
            <a:srgbClr val="8DBABD"/>
          </a:solidFill>
          <a:ln>
            <a:solidFill>
              <a:srgbClr val="5E9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1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방음 </a:t>
            </a:r>
            <a:endParaRPr lang="en-US" altLang="ko-KR" sz="14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 fontAlgn="base"/>
            <a:r>
              <a:rPr lang="ko-KR" altLang="en-US" sz="1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마스크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55911FB-4610-4DDB-BC8E-7C96C5FD544C}"/>
              </a:ext>
            </a:extLst>
          </p:cNvPr>
          <p:cNvSpPr/>
          <p:nvPr/>
        </p:nvSpPr>
        <p:spPr>
          <a:xfrm>
            <a:off x="1508391" y="3638745"/>
            <a:ext cx="1157681" cy="1114720"/>
          </a:xfrm>
          <a:prstGeom prst="ellipse">
            <a:avLst/>
          </a:prstGeom>
          <a:solidFill>
            <a:srgbClr val="8DBABD"/>
          </a:solidFill>
          <a:ln>
            <a:solidFill>
              <a:srgbClr val="5E9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sz="1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 </a:t>
            </a:r>
            <a:r>
              <a:rPr lang="ko-KR" altLang="en-US" sz="1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쇼핑</a:t>
            </a:r>
            <a:endParaRPr lang="en-US" altLang="ko-KR" sz="14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628F1D6-7D54-4A94-88E9-715B26BAD566}"/>
              </a:ext>
            </a:extLst>
          </p:cNvPr>
          <p:cNvSpPr/>
          <p:nvPr/>
        </p:nvSpPr>
        <p:spPr>
          <a:xfrm>
            <a:off x="1984878" y="5196938"/>
            <a:ext cx="1157681" cy="1114720"/>
          </a:xfrm>
          <a:prstGeom prst="ellipse">
            <a:avLst/>
          </a:prstGeom>
          <a:solidFill>
            <a:srgbClr val="8DBABD"/>
          </a:solidFill>
          <a:ln>
            <a:solidFill>
              <a:srgbClr val="5E9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1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자율 </a:t>
            </a:r>
            <a:endParaRPr lang="en-US" altLang="ko-KR" sz="14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 fontAlgn="base"/>
            <a:r>
              <a:rPr lang="ko-KR" altLang="en-US" sz="1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농사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4F8569C-7D8D-43F7-A4FD-A79596410E6E}"/>
              </a:ext>
            </a:extLst>
          </p:cNvPr>
          <p:cNvSpPr/>
          <p:nvPr/>
        </p:nvSpPr>
        <p:spPr>
          <a:xfrm>
            <a:off x="8851784" y="4123888"/>
            <a:ext cx="1157681" cy="1114720"/>
          </a:xfrm>
          <a:prstGeom prst="ellipse">
            <a:avLst/>
          </a:prstGeom>
          <a:solidFill>
            <a:srgbClr val="8DBABD"/>
          </a:solidFill>
          <a:ln>
            <a:solidFill>
              <a:srgbClr val="5E9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sz="1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 </a:t>
            </a:r>
          </a:p>
          <a:p>
            <a:pPr algn="ctr" fontAlgn="base"/>
            <a:r>
              <a:rPr lang="ko-KR" altLang="en-US" sz="1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에이전트 시스템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2E40582-97D1-4F31-A11D-40AAC6D7798F}"/>
              </a:ext>
            </a:extLst>
          </p:cNvPr>
          <p:cNvSpPr/>
          <p:nvPr/>
        </p:nvSpPr>
        <p:spPr>
          <a:xfrm>
            <a:off x="2546828" y="2604228"/>
            <a:ext cx="1157681" cy="1114720"/>
          </a:xfrm>
          <a:prstGeom prst="ellipse">
            <a:avLst/>
          </a:prstGeom>
          <a:solidFill>
            <a:srgbClr val="8DBABD"/>
          </a:solidFill>
          <a:ln>
            <a:solidFill>
              <a:srgbClr val="5E9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sz="1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</a:t>
            </a:r>
            <a:r>
              <a:rPr lang="ko-KR" altLang="en-US" sz="1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14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 fontAlgn="base"/>
            <a:r>
              <a:rPr lang="ko-KR" altLang="en-US" sz="1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네비게이션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06821BB-56CB-49A4-9AD2-6B9F6A2FD446}"/>
              </a:ext>
            </a:extLst>
          </p:cNvPr>
          <p:cNvSpPr/>
          <p:nvPr/>
        </p:nvSpPr>
        <p:spPr>
          <a:xfrm>
            <a:off x="4022177" y="394227"/>
            <a:ext cx="1157681" cy="1114720"/>
          </a:xfrm>
          <a:prstGeom prst="ellipse">
            <a:avLst/>
          </a:prstGeom>
          <a:solidFill>
            <a:srgbClr val="8DBABD"/>
          </a:solidFill>
          <a:ln>
            <a:solidFill>
              <a:srgbClr val="5E9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1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공감각 </a:t>
            </a:r>
            <a:endParaRPr lang="en-US" altLang="ko-KR" sz="14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 fontAlgn="base"/>
            <a:r>
              <a:rPr lang="ko-KR" altLang="en-US" sz="1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AE46EB9-7C27-4EF8-95D0-7153AFCD8BE1}"/>
              </a:ext>
            </a:extLst>
          </p:cNvPr>
          <p:cNvSpPr/>
          <p:nvPr/>
        </p:nvSpPr>
        <p:spPr>
          <a:xfrm>
            <a:off x="6713904" y="665584"/>
            <a:ext cx="1157681" cy="1114720"/>
          </a:xfrm>
          <a:prstGeom prst="ellipse">
            <a:avLst/>
          </a:prstGeom>
          <a:solidFill>
            <a:srgbClr val="8DBABD"/>
          </a:solidFill>
          <a:ln>
            <a:solidFill>
              <a:srgbClr val="5E9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1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스마트</a:t>
            </a:r>
            <a:endParaRPr lang="en-US" altLang="ko-KR" sz="14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 fontAlgn="base"/>
            <a:r>
              <a:rPr lang="ko-KR" altLang="en-US" sz="1400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도어락</a:t>
            </a:r>
            <a:endParaRPr lang="en-US" altLang="ko-KR" sz="14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858AD39-F684-4024-BB81-094088103AB6}"/>
              </a:ext>
            </a:extLst>
          </p:cNvPr>
          <p:cNvSpPr/>
          <p:nvPr/>
        </p:nvSpPr>
        <p:spPr>
          <a:xfrm>
            <a:off x="6569239" y="5495310"/>
            <a:ext cx="1157681" cy="1114720"/>
          </a:xfrm>
          <a:prstGeom prst="ellipse">
            <a:avLst/>
          </a:prstGeom>
          <a:solidFill>
            <a:srgbClr val="8DBABD"/>
          </a:solidFill>
          <a:ln>
            <a:solidFill>
              <a:srgbClr val="5E9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1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음성 </a:t>
            </a:r>
            <a:endParaRPr lang="en-US" altLang="ko-KR" sz="14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 fontAlgn="base"/>
            <a:r>
              <a:rPr lang="ko-KR" altLang="en-US" sz="1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필터링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E1AE918-7563-4FEB-BD4C-36887E0DCFEB}"/>
              </a:ext>
            </a:extLst>
          </p:cNvPr>
          <p:cNvSpPr/>
          <p:nvPr/>
        </p:nvSpPr>
        <p:spPr>
          <a:xfrm>
            <a:off x="7667757" y="1637746"/>
            <a:ext cx="1157681" cy="1114720"/>
          </a:xfrm>
          <a:prstGeom prst="ellipse">
            <a:avLst/>
          </a:prstGeom>
          <a:solidFill>
            <a:srgbClr val="8DBABD"/>
          </a:solidFill>
          <a:ln>
            <a:solidFill>
              <a:srgbClr val="5E9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1400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학교매칭</a:t>
            </a:r>
            <a:r>
              <a:rPr lang="ko-KR" altLang="en-US" sz="1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서비스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7804288-65E5-451E-B525-CBF923B6ABB1}"/>
              </a:ext>
            </a:extLst>
          </p:cNvPr>
          <p:cNvSpPr/>
          <p:nvPr/>
        </p:nvSpPr>
        <p:spPr>
          <a:xfrm>
            <a:off x="5411558" y="257185"/>
            <a:ext cx="1157681" cy="1114720"/>
          </a:xfrm>
          <a:prstGeom prst="ellipse">
            <a:avLst/>
          </a:prstGeom>
          <a:solidFill>
            <a:srgbClr val="8DBABD"/>
          </a:solidFill>
          <a:ln>
            <a:solidFill>
              <a:srgbClr val="5E9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sz="1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 </a:t>
            </a:r>
          </a:p>
          <a:p>
            <a:pPr algn="ctr" fontAlgn="base"/>
            <a:r>
              <a:rPr lang="ko-KR" altLang="en-US" sz="1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레시피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4CEDFFE-5EAF-4DF6-8457-F14D1EA98056}"/>
              </a:ext>
            </a:extLst>
          </p:cNvPr>
          <p:cNvSpPr/>
          <p:nvPr/>
        </p:nvSpPr>
        <p:spPr>
          <a:xfrm>
            <a:off x="2843647" y="4162421"/>
            <a:ext cx="1157681" cy="1114720"/>
          </a:xfrm>
          <a:prstGeom prst="ellipse">
            <a:avLst/>
          </a:prstGeom>
          <a:solidFill>
            <a:srgbClr val="8DBABD"/>
          </a:solidFill>
          <a:ln>
            <a:solidFill>
              <a:srgbClr val="5E9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sz="1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3D </a:t>
            </a:r>
            <a:r>
              <a:rPr lang="ko-KR" altLang="en-US" sz="1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방향 마우스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7227B3E-C20A-4748-8848-29894CC8CC60}"/>
              </a:ext>
            </a:extLst>
          </p:cNvPr>
          <p:cNvSpPr/>
          <p:nvPr/>
        </p:nvSpPr>
        <p:spPr>
          <a:xfrm>
            <a:off x="2844856" y="1317088"/>
            <a:ext cx="1157681" cy="1114720"/>
          </a:xfrm>
          <a:prstGeom prst="ellipse">
            <a:avLst/>
          </a:prstGeom>
          <a:solidFill>
            <a:srgbClr val="8DBABD"/>
          </a:solidFill>
          <a:ln>
            <a:solidFill>
              <a:srgbClr val="5E9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1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홀로그램 키보드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044FC71-775B-4303-911C-E995978E6807}"/>
              </a:ext>
            </a:extLst>
          </p:cNvPr>
          <p:cNvSpPr/>
          <p:nvPr/>
        </p:nvSpPr>
        <p:spPr>
          <a:xfrm>
            <a:off x="7973939" y="5146935"/>
            <a:ext cx="1157681" cy="1114720"/>
          </a:xfrm>
          <a:prstGeom prst="ellipse">
            <a:avLst/>
          </a:prstGeom>
          <a:solidFill>
            <a:srgbClr val="8DBABD"/>
          </a:solidFill>
          <a:ln>
            <a:solidFill>
              <a:srgbClr val="5E9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1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운전자 </a:t>
            </a:r>
            <a:endParaRPr lang="en-US" altLang="ko-KR" sz="14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 fontAlgn="base"/>
            <a:r>
              <a:rPr lang="ko-KR" altLang="en-US" sz="1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상태체크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52B3E4D-60C2-4302-8009-850FA65C9928}"/>
              </a:ext>
            </a:extLst>
          </p:cNvPr>
          <p:cNvSpPr/>
          <p:nvPr/>
        </p:nvSpPr>
        <p:spPr>
          <a:xfrm>
            <a:off x="7871585" y="3050838"/>
            <a:ext cx="1157681" cy="1114720"/>
          </a:xfrm>
          <a:prstGeom prst="ellipse">
            <a:avLst/>
          </a:prstGeom>
          <a:solidFill>
            <a:srgbClr val="8DBABD"/>
          </a:solidFill>
          <a:ln>
            <a:solidFill>
              <a:srgbClr val="5E9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1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당구 </a:t>
            </a:r>
            <a:endParaRPr lang="en-US" altLang="ko-KR" sz="14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 fontAlgn="base"/>
            <a:r>
              <a:rPr lang="ko-KR" altLang="en-US" sz="1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채점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DFBDB9A-05E5-4334-8907-A7EAF28B7545}"/>
              </a:ext>
            </a:extLst>
          </p:cNvPr>
          <p:cNvSpPr/>
          <p:nvPr/>
        </p:nvSpPr>
        <p:spPr>
          <a:xfrm>
            <a:off x="6993740" y="4082218"/>
            <a:ext cx="1157681" cy="1114720"/>
          </a:xfrm>
          <a:prstGeom prst="ellipse">
            <a:avLst/>
          </a:prstGeom>
          <a:solidFill>
            <a:srgbClr val="8DBABD"/>
          </a:solidFill>
          <a:ln>
            <a:solidFill>
              <a:srgbClr val="5E9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1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몽타주 </a:t>
            </a:r>
            <a:endParaRPr lang="en-US" altLang="ko-KR" sz="14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 fontAlgn="base"/>
            <a:r>
              <a:rPr lang="ko-KR" altLang="en-US" sz="1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그림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028859EF-2C65-492F-A6B4-57690E486E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8" b="96711" l="9824" r="89924">
                        <a14:foregroundMark x1="53401" y1="96711" x2="53401" y2="96711"/>
                        <a14:foregroundMark x1="55416" y1="94737" x2="55416" y2="94737"/>
                      </a14:backgroundRemoval>
                    </a14:imgEffect>
                  </a14:imgLayer>
                </a14:imgProps>
              </a:ext>
            </a:extLst>
          </a:blip>
          <a:srcRect l="17581" t="14981" r="19561"/>
          <a:stretch/>
        </p:blipFill>
        <p:spPr>
          <a:xfrm>
            <a:off x="4320416" y="2027009"/>
            <a:ext cx="2376944" cy="3692714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D34C04-1809-4E3A-8D77-B1FC50E954CA}"/>
              </a:ext>
            </a:extLst>
          </p:cNvPr>
          <p:cNvCxnSpPr/>
          <p:nvPr/>
        </p:nvCxnSpPr>
        <p:spPr>
          <a:xfrm>
            <a:off x="4194495" y="2027009"/>
            <a:ext cx="343949" cy="288352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CCE9E5B-947F-4257-94F4-727376D9D6F4}"/>
              </a:ext>
            </a:extLst>
          </p:cNvPr>
          <p:cNvCxnSpPr>
            <a:cxnSpLocks/>
          </p:cNvCxnSpPr>
          <p:nvPr/>
        </p:nvCxnSpPr>
        <p:spPr>
          <a:xfrm>
            <a:off x="3923474" y="3110934"/>
            <a:ext cx="343949" cy="1697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F6E2A73-E3BF-4F25-877B-81B7227697F1}"/>
              </a:ext>
            </a:extLst>
          </p:cNvPr>
          <p:cNvCxnSpPr>
            <a:cxnSpLocks/>
          </p:cNvCxnSpPr>
          <p:nvPr/>
        </p:nvCxnSpPr>
        <p:spPr>
          <a:xfrm flipV="1">
            <a:off x="4022177" y="3919276"/>
            <a:ext cx="348149" cy="276829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6448EB4-A79E-440A-AF4A-3BE5AFF98770}"/>
              </a:ext>
            </a:extLst>
          </p:cNvPr>
          <p:cNvCxnSpPr>
            <a:cxnSpLocks/>
          </p:cNvCxnSpPr>
          <p:nvPr/>
        </p:nvCxnSpPr>
        <p:spPr>
          <a:xfrm flipV="1">
            <a:off x="4455498" y="4415177"/>
            <a:ext cx="265884" cy="448802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2A8441C-A0C3-478D-AD72-CFA0BAB8DEA6}"/>
              </a:ext>
            </a:extLst>
          </p:cNvPr>
          <p:cNvCxnSpPr>
            <a:cxnSpLocks/>
          </p:cNvCxnSpPr>
          <p:nvPr/>
        </p:nvCxnSpPr>
        <p:spPr>
          <a:xfrm>
            <a:off x="4956390" y="1576334"/>
            <a:ext cx="149106" cy="313271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0B5C217-F4AE-435C-AAA9-6E53F4359F5E}"/>
              </a:ext>
            </a:extLst>
          </p:cNvPr>
          <p:cNvCxnSpPr>
            <a:cxnSpLocks/>
          </p:cNvCxnSpPr>
          <p:nvPr/>
        </p:nvCxnSpPr>
        <p:spPr>
          <a:xfrm flipV="1">
            <a:off x="6697360" y="2069461"/>
            <a:ext cx="296380" cy="228905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D0F21CC-E261-487D-8D34-C7DD9600B959}"/>
              </a:ext>
            </a:extLst>
          </p:cNvPr>
          <p:cNvCxnSpPr>
            <a:cxnSpLocks/>
          </p:cNvCxnSpPr>
          <p:nvPr/>
        </p:nvCxnSpPr>
        <p:spPr>
          <a:xfrm>
            <a:off x="6891386" y="3172228"/>
            <a:ext cx="343949" cy="1697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12CEC3A-C95E-4B45-BDB4-BF594C3BC7EC}"/>
              </a:ext>
            </a:extLst>
          </p:cNvPr>
          <p:cNvCxnSpPr>
            <a:cxnSpLocks/>
          </p:cNvCxnSpPr>
          <p:nvPr/>
        </p:nvCxnSpPr>
        <p:spPr>
          <a:xfrm>
            <a:off x="6823281" y="3946991"/>
            <a:ext cx="240079" cy="123377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F11AACA-8E9C-4A5C-8DEC-75E35E57A375}"/>
              </a:ext>
            </a:extLst>
          </p:cNvPr>
          <p:cNvCxnSpPr>
            <a:cxnSpLocks/>
          </p:cNvCxnSpPr>
          <p:nvPr/>
        </p:nvCxnSpPr>
        <p:spPr>
          <a:xfrm>
            <a:off x="6531048" y="4564930"/>
            <a:ext cx="292233" cy="319274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1DAFFD07-E979-4D1D-8E98-E46D9D1D517C}"/>
              </a:ext>
            </a:extLst>
          </p:cNvPr>
          <p:cNvCxnSpPr>
            <a:cxnSpLocks/>
          </p:cNvCxnSpPr>
          <p:nvPr/>
        </p:nvCxnSpPr>
        <p:spPr>
          <a:xfrm flipH="1">
            <a:off x="5984253" y="1637746"/>
            <a:ext cx="111747" cy="294311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2A9873D-6C40-4C50-897A-E9942712D3B2}"/>
              </a:ext>
            </a:extLst>
          </p:cNvPr>
          <p:cNvSpPr txBox="1"/>
          <p:nvPr/>
        </p:nvSpPr>
        <p:spPr>
          <a:xfrm>
            <a:off x="9236202" y="1053798"/>
            <a:ext cx="25555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생각을 자유롭게 표현</a:t>
            </a:r>
            <a:endParaRPr lang="en-US" altLang="ko-KR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fontAlgn="base"/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기술에 상관없이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fontAlgn="base"/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끌리는 아이디어</a:t>
            </a: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캡스톤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디자인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1113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아이디어 회의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E4F8569C-7D8D-43F7-A4FD-A79596410E6E}"/>
              </a:ext>
            </a:extLst>
          </p:cNvPr>
          <p:cNvSpPr/>
          <p:nvPr/>
        </p:nvSpPr>
        <p:spPr>
          <a:xfrm>
            <a:off x="7409518" y="1714500"/>
            <a:ext cx="1157681" cy="1114720"/>
          </a:xfrm>
          <a:prstGeom prst="ellipse">
            <a:avLst/>
          </a:prstGeom>
          <a:solidFill>
            <a:srgbClr val="8DBABD"/>
          </a:solidFill>
          <a:ln>
            <a:solidFill>
              <a:srgbClr val="5E9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1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공공재</a:t>
            </a:r>
            <a:endParaRPr lang="en-US" altLang="ko-KR" sz="1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 fontAlgn="base"/>
            <a:r>
              <a:rPr lang="ko-KR" altLang="en-US" sz="1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2E40582-97D1-4F31-A11D-40AAC6D7798F}"/>
              </a:ext>
            </a:extLst>
          </p:cNvPr>
          <p:cNvSpPr/>
          <p:nvPr/>
        </p:nvSpPr>
        <p:spPr>
          <a:xfrm>
            <a:off x="3646233" y="5308423"/>
            <a:ext cx="1157681" cy="1114720"/>
          </a:xfrm>
          <a:prstGeom prst="ellipse">
            <a:avLst/>
          </a:prstGeom>
          <a:solidFill>
            <a:srgbClr val="8DBABD"/>
          </a:solidFill>
          <a:ln>
            <a:solidFill>
              <a:srgbClr val="5E9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sz="1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 </a:t>
            </a:r>
            <a:r>
              <a:rPr lang="ko-KR" altLang="en-US" sz="1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가이드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06821BB-56CB-49A4-9AD2-6B9F6A2FD446}"/>
              </a:ext>
            </a:extLst>
          </p:cNvPr>
          <p:cNvSpPr/>
          <p:nvPr/>
        </p:nvSpPr>
        <p:spPr>
          <a:xfrm>
            <a:off x="2353551" y="3051122"/>
            <a:ext cx="1157681" cy="1114720"/>
          </a:xfrm>
          <a:prstGeom prst="ellipse">
            <a:avLst/>
          </a:prstGeom>
          <a:solidFill>
            <a:srgbClr val="8DBABD"/>
          </a:solidFill>
          <a:ln>
            <a:solidFill>
              <a:srgbClr val="5E9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1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시각장애인</a:t>
            </a:r>
            <a:endParaRPr lang="en-US" altLang="ko-KR" sz="1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 fontAlgn="base"/>
            <a:r>
              <a:rPr lang="ko-KR" altLang="en-US" sz="1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진동 지팡이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AE46EB9-7C27-4EF8-95D0-7153AFCD8BE1}"/>
              </a:ext>
            </a:extLst>
          </p:cNvPr>
          <p:cNvSpPr/>
          <p:nvPr/>
        </p:nvSpPr>
        <p:spPr>
          <a:xfrm>
            <a:off x="3579989" y="755104"/>
            <a:ext cx="1157681" cy="1114720"/>
          </a:xfrm>
          <a:prstGeom prst="ellipse">
            <a:avLst/>
          </a:prstGeom>
          <a:solidFill>
            <a:srgbClr val="8DBABD"/>
          </a:solidFill>
          <a:ln>
            <a:solidFill>
              <a:srgbClr val="5E9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1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부착형 </a:t>
            </a:r>
            <a:endParaRPr lang="en-US" altLang="ko-KR" sz="1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 fontAlgn="base"/>
            <a:r>
              <a:rPr lang="ko-KR" altLang="en-US" sz="1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스마트 주차</a:t>
            </a:r>
            <a:endParaRPr lang="en-US" altLang="ko-KR" sz="1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858AD39-F684-4024-BB81-094088103AB6}"/>
              </a:ext>
            </a:extLst>
          </p:cNvPr>
          <p:cNvSpPr/>
          <p:nvPr/>
        </p:nvSpPr>
        <p:spPr>
          <a:xfrm>
            <a:off x="6398450" y="5429315"/>
            <a:ext cx="1157681" cy="1114720"/>
          </a:xfrm>
          <a:prstGeom prst="ellipse">
            <a:avLst/>
          </a:prstGeom>
          <a:solidFill>
            <a:srgbClr val="8DBABD"/>
          </a:solidFill>
          <a:ln>
            <a:solidFill>
              <a:srgbClr val="5E9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1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수화 장갑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E1AE918-7563-4FEB-BD4C-36887E0DCFEB}"/>
              </a:ext>
            </a:extLst>
          </p:cNvPr>
          <p:cNvSpPr/>
          <p:nvPr/>
        </p:nvSpPr>
        <p:spPr>
          <a:xfrm>
            <a:off x="4911812" y="403252"/>
            <a:ext cx="1157681" cy="1114720"/>
          </a:xfrm>
          <a:prstGeom prst="ellipse">
            <a:avLst/>
          </a:prstGeom>
          <a:solidFill>
            <a:srgbClr val="8DBABD"/>
          </a:solidFill>
          <a:ln>
            <a:solidFill>
              <a:srgbClr val="5E9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1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운전자</a:t>
            </a:r>
            <a:endParaRPr lang="en-US" altLang="ko-KR" sz="1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 fontAlgn="base"/>
            <a:r>
              <a:rPr lang="ko-KR" altLang="en-US" sz="1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상태 체크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7804288-65E5-451E-B525-CBF923B6ABB1}"/>
              </a:ext>
            </a:extLst>
          </p:cNvPr>
          <p:cNvSpPr/>
          <p:nvPr/>
        </p:nvSpPr>
        <p:spPr>
          <a:xfrm>
            <a:off x="2693625" y="1794841"/>
            <a:ext cx="1157681" cy="1114720"/>
          </a:xfrm>
          <a:prstGeom prst="ellipse">
            <a:avLst/>
          </a:prstGeom>
          <a:solidFill>
            <a:srgbClr val="8DBABD"/>
          </a:solidFill>
          <a:ln>
            <a:solidFill>
              <a:srgbClr val="5E9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1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스마트 </a:t>
            </a:r>
            <a:endParaRPr lang="en-US" altLang="ko-KR" sz="1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 fontAlgn="base"/>
            <a:r>
              <a:rPr lang="ko-KR" altLang="en-US" sz="1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유모차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7227B3E-C20A-4748-8848-29894CC8CC60}"/>
              </a:ext>
            </a:extLst>
          </p:cNvPr>
          <p:cNvSpPr/>
          <p:nvPr/>
        </p:nvSpPr>
        <p:spPr>
          <a:xfrm>
            <a:off x="2765793" y="4268686"/>
            <a:ext cx="1157681" cy="1114720"/>
          </a:xfrm>
          <a:prstGeom prst="ellipse">
            <a:avLst/>
          </a:prstGeom>
          <a:solidFill>
            <a:srgbClr val="8DBABD"/>
          </a:solidFill>
          <a:ln>
            <a:solidFill>
              <a:srgbClr val="5E9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1200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드론</a:t>
            </a:r>
            <a:r>
              <a:rPr lang="ko-KR" altLang="en-US" sz="1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탐지 시스템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044FC71-775B-4303-911C-E995978E6807}"/>
              </a:ext>
            </a:extLst>
          </p:cNvPr>
          <p:cNvSpPr/>
          <p:nvPr/>
        </p:nvSpPr>
        <p:spPr>
          <a:xfrm>
            <a:off x="7739406" y="3044661"/>
            <a:ext cx="1157681" cy="1114720"/>
          </a:xfrm>
          <a:prstGeom prst="ellipse">
            <a:avLst/>
          </a:prstGeom>
          <a:solidFill>
            <a:srgbClr val="8DBABD"/>
          </a:solidFill>
          <a:ln>
            <a:solidFill>
              <a:srgbClr val="5E9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1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배달 </a:t>
            </a:r>
            <a:r>
              <a:rPr lang="en-US" altLang="ko-KR" sz="1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RC</a:t>
            </a:r>
            <a:r>
              <a:rPr lang="ko-KR" altLang="en-US" sz="1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52B3E4D-60C2-4302-8009-850FA65C9928}"/>
              </a:ext>
            </a:extLst>
          </p:cNvPr>
          <p:cNvSpPr/>
          <p:nvPr/>
        </p:nvSpPr>
        <p:spPr>
          <a:xfrm>
            <a:off x="6292548" y="822739"/>
            <a:ext cx="1157681" cy="1114720"/>
          </a:xfrm>
          <a:prstGeom prst="ellipse">
            <a:avLst/>
          </a:prstGeom>
          <a:solidFill>
            <a:srgbClr val="8DBABD"/>
          </a:solidFill>
          <a:ln>
            <a:solidFill>
              <a:srgbClr val="5E9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1200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드론</a:t>
            </a:r>
            <a:r>
              <a:rPr lang="ko-KR" altLang="en-US" sz="1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간접</a:t>
            </a:r>
            <a:endParaRPr lang="en-US" altLang="ko-KR" sz="1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 fontAlgn="base"/>
            <a:r>
              <a:rPr lang="ko-KR" altLang="en-US" sz="1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여행 서비스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DFBDB9A-05E5-4334-8907-A7EAF28B7545}"/>
              </a:ext>
            </a:extLst>
          </p:cNvPr>
          <p:cNvSpPr/>
          <p:nvPr/>
        </p:nvSpPr>
        <p:spPr>
          <a:xfrm>
            <a:off x="7200689" y="4341266"/>
            <a:ext cx="1157681" cy="1114720"/>
          </a:xfrm>
          <a:prstGeom prst="ellipse">
            <a:avLst/>
          </a:prstGeom>
          <a:solidFill>
            <a:srgbClr val="8DBABD"/>
          </a:solidFill>
          <a:ln>
            <a:solidFill>
              <a:srgbClr val="5E9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1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스마트 키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028859EF-2C65-492F-A6B4-57690E486E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8" b="96711" l="9824" r="89924">
                        <a14:foregroundMark x1="53401" y1="96711" x2="53401" y2="96711"/>
                        <a14:foregroundMark x1="55416" y1="94737" x2="55416" y2="94737"/>
                      </a14:backgroundRemoval>
                    </a14:imgEffect>
                  </a14:imgLayer>
                </a14:imgProps>
              </a:ext>
            </a:extLst>
          </a:blip>
          <a:srcRect l="17581" t="14981" r="19561"/>
          <a:stretch/>
        </p:blipFill>
        <p:spPr>
          <a:xfrm>
            <a:off x="4311262" y="2027009"/>
            <a:ext cx="2376944" cy="3692714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C7EE8CF-462D-4AC1-8678-678070491B68}"/>
              </a:ext>
            </a:extLst>
          </p:cNvPr>
          <p:cNvCxnSpPr/>
          <p:nvPr/>
        </p:nvCxnSpPr>
        <p:spPr>
          <a:xfrm>
            <a:off x="4194495" y="2027009"/>
            <a:ext cx="343949" cy="288352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933D8A0-5E58-44A4-B28F-9EDAECB75670}"/>
              </a:ext>
            </a:extLst>
          </p:cNvPr>
          <p:cNvCxnSpPr>
            <a:cxnSpLocks/>
          </p:cNvCxnSpPr>
          <p:nvPr/>
        </p:nvCxnSpPr>
        <p:spPr>
          <a:xfrm>
            <a:off x="3923474" y="3110934"/>
            <a:ext cx="343949" cy="1697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CC2BCCE-8134-459A-AE35-59D1A072F0E7}"/>
              </a:ext>
            </a:extLst>
          </p:cNvPr>
          <p:cNvCxnSpPr>
            <a:cxnSpLocks/>
          </p:cNvCxnSpPr>
          <p:nvPr/>
        </p:nvCxnSpPr>
        <p:spPr>
          <a:xfrm flipV="1">
            <a:off x="4022177" y="3919276"/>
            <a:ext cx="348149" cy="276829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59B70FB-2359-40D0-9E1F-70DD6FFC5645}"/>
              </a:ext>
            </a:extLst>
          </p:cNvPr>
          <p:cNvCxnSpPr>
            <a:cxnSpLocks/>
          </p:cNvCxnSpPr>
          <p:nvPr/>
        </p:nvCxnSpPr>
        <p:spPr>
          <a:xfrm flipV="1">
            <a:off x="4455498" y="4415177"/>
            <a:ext cx="265884" cy="448802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4CD0DCC-6F00-411C-8C44-921BDFD9190D}"/>
              </a:ext>
            </a:extLst>
          </p:cNvPr>
          <p:cNvCxnSpPr>
            <a:cxnSpLocks/>
          </p:cNvCxnSpPr>
          <p:nvPr/>
        </p:nvCxnSpPr>
        <p:spPr>
          <a:xfrm>
            <a:off x="4956390" y="1576334"/>
            <a:ext cx="149106" cy="313271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7829159-B03B-41B5-AF0E-8124381F38F4}"/>
              </a:ext>
            </a:extLst>
          </p:cNvPr>
          <p:cNvCxnSpPr>
            <a:cxnSpLocks/>
          </p:cNvCxnSpPr>
          <p:nvPr/>
        </p:nvCxnSpPr>
        <p:spPr>
          <a:xfrm flipV="1">
            <a:off x="6697360" y="2069461"/>
            <a:ext cx="296380" cy="228905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466A05E-EAA1-4B98-B4A1-DCE119CBB81C}"/>
              </a:ext>
            </a:extLst>
          </p:cNvPr>
          <p:cNvCxnSpPr>
            <a:cxnSpLocks/>
          </p:cNvCxnSpPr>
          <p:nvPr/>
        </p:nvCxnSpPr>
        <p:spPr>
          <a:xfrm>
            <a:off x="6891386" y="3172228"/>
            <a:ext cx="343949" cy="1697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BEE4958-73E2-4280-A2D3-553E869CE33D}"/>
              </a:ext>
            </a:extLst>
          </p:cNvPr>
          <p:cNvCxnSpPr>
            <a:cxnSpLocks/>
          </p:cNvCxnSpPr>
          <p:nvPr/>
        </p:nvCxnSpPr>
        <p:spPr>
          <a:xfrm>
            <a:off x="6823281" y="3946991"/>
            <a:ext cx="240079" cy="123377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D31E38F-0512-47CB-9E98-B6A18B02C67B}"/>
              </a:ext>
            </a:extLst>
          </p:cNvPr>
          <p:cNvCxnSpPr>
            <a:cxnSpLocks/>
          </p:cNvCxnSpPr>
          <p:nvPr/>
        </p:nvCxnSpPr>
        <p:spPr>
          <a:xfrm>
            <a:off x="6531048" y="4564930"/>
            <a:ext cx="292233" cy="319274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DF2B3D4-3536-4FB5-AEC5-30F2A25E3A25}"/>
              </a:ext>
            </a:extLst>
          </p:cNvPr>
          <p:cNvCxnSpPr>
            <a:cxnSpLocks/>
          </p:cNvCxnSpPr>
          <p:nvPr/>
        </p:nvCxnSpPr>
        <p:spPr>
          <a:xfrm flipH="1">
            <a:off x="5984253" y="1637746"/>
            <a:ext cx="111747" cy="294311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553FDF8-95E1-45BA-8B31-58E108059B49}"/>
              </a:ext>
            </a:extLst>
          </p:cNvPr>
          <p:cNvSpPr txBox="1"/>
          <p:nvPr/>
        </p:nvSpPr>
        <p:spPr>
          <a:xfrm>
            <a:off x="9236202" y="1053798"/>
            <a:ext cx="1771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/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 아이디어</a:t>
            </a:r>
            <a:endParaRPr lang="en-US" altLang="ko-KR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0" fontAlgn="base"/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실용성 고려</a:t>
            </a:r>
            <a:endParaRPr lang="en-US" altLang="ko-KR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0" fontAlgn="base"/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현실성 고려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797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1113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아이디어 회의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706821BB-56CB-49A4-9AD2-6B9F6A2FD446}"/>
              </a:ext>
            </a:extLst>
          </p:cNvPr>
          <p:cNvSpPr/>
          <p:nvPr/>
        </p:nvSpPr>
        <p:spPr>
          <a:xfrm>
            <a:off x="4333980" y="1022168"/>
            <a:ext cx="2317256" cy="2231264"/>
          </a:xfrm>
          <a:prstGeom prst="ellipse">
            <a:avLst/>
          </a:prstGeom>
          <a:solidFill>
            <a:srgbClr val="8DBABD"/>
          </a:solidFill>
          <a:ln>
            <a:solidFill>
              <a:srgbClr val="5E9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2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시각장애인</a:t>
            </a:r>
            <a:endParaRPr lang="en-US" altLang="ko-KR" sz="20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 fontAlgn="base"/>
            <a:r>
              <a:rPr lang="ko-KR" altLang="en-US" sz="2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진동 지팡이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858AD39-F684-4024-BB81-094088103AB6}"/>
              </a:ext>
            </a:extLst>
          </p:cNvPr>
          <p:cNvSpPr/>
          <p:nvPr/>
        </p:nvSpPr>
        <p:spPr>
          <a:xfrm>
            <a:off x="6277134" y="3455508"/>
            <a:ext cx="2116376" cy="2037838"/>
          </a:xfrm>
          <a:prstGeom prst="ellipse">
            <a:avLst/>
          </a:prstGeom>
          <a:solidFill>
            <a:srgbClr val="8DBABD"/>
          </a:solidFill>
          <a:ln>
            <a:solidFill>
              <a:srgbClr val="5E9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2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수화 장갑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52B3E4D-60C2-4302-8009-850FA65C9928}"/>
              </a:ext>
            </a:extLst>
          </p:cNvPr>
          <p:cNvSpPr/>
          <p:nvPr/>
        </p:nvSpPr>
        <p:spPr>
          <a:xfrm>
            <a:off x="2712775" y="3429000"/>
            <a:ext cx="2143905" cy="2064346"/>
          </a:xfrm>
          <a:prstGeom prst="ellipse">
            <a:avLst/>
          </a:prstGeom>
          <a:solidFill>
            <a:srgbClr val="8DBABD"/>
          </a:solidFill>
          <a:ln>
            <a:solidFill>
              <a:srgbClr val="5E9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2000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드론</a:t>
            </a:r>
            <a:r>
              <a:rPr lang="ko-KR" altLang="en-US" sz="2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간접</a:t>
            </a:r>
            <a:endParaRPr lang="en-US" altLang="ko-KR" sz="20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 fontAlgn="base"/>
            <a:r>
              <a:rPr lang="ko-KR" altLang="en-US" sz="2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여행 서비스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928A9E-2AC7-4716-B2B5-FF0301046978}"/>
              </a:ext>
            </a:extLst>
          </p:cNvPr>
          <p:cNvSpPr txBox="1"/>
          <p:nvPr/>
        </p:nvSpPr>
        <p:spPr>
          <a:xfrm>
            <a:off x="9236202" y="1053798"/>
            <a:ext cx="17251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/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다수결</a:t>
            </a:r>
            <a:endParaRPr lang="en-US" altLang="ko-KR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0" fontAlgn="base"/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할 수 있는가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pPr lvl="0" fontAlgn="base"/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하고 싶은가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pPr lvl="0" fontAlgn="base"/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 외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..</a:t>
            </a:r>
            <a:r>
              <a:rPr lang="en-US" altLang="ko-KR" sz="2000" spc="-150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2000" strike="sngStrike" spc="-150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5237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시각장애인 진동 지팡이</a:t>
            </a: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6681" y="529724"/>
            <a:ext cx="242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시각장애인 진동 지팡이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22681" y="100692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아이디어 설명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087E034-CFFC-49A5-A67A-8A016FF16072}"/>
              </a:ext>
            </a:extLst>
          </p:cNvPr>
          <p:cNvSpPr/>
          <p:nvPr/>
        </p:nvSpPr>
        <p:spPr>
          <a:xfrm>
            <a:off x="1420416" y="2480286"/>
            <a:ext cx="1004561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시각장애인을 위한 진동기능이 있는 지팡이</a:t>
            </a:r>
            <a:endParaRPr lang="en-US" altLang="ko-KR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지면의 굴곡에 따라 진동으로 위험하다는 신호를 사용자에게 알려 줄 수 있다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지팡이에서 레이저를 쏘아 지면의 굴곡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경사를 인식해서 진동을 주는 방식</a:t>
            </a:r>
            <a:endParaRPr lang="en-US" altLang="ko-KR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레이저는 한가지 색으로는 지면과 비슷할 수도 있으니 보색과 함께 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가지 색으로 설정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A2A7C2-DA3E-4096-A408-F0928862AC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58622">
            <a:off x="1042532" y="2547398"/>
            <a:ext cx="342447" cy="34244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7BE32A1-0434-4787-9238-0CF167AEE8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58622">
            <a:off x="1042532" y="3119365"/>
            <a:ext cx="342447" cy="34244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433A811-1053-49F0-B963-AF59AED6BA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58622">
            <a:off x="1042532" y="3738635"/>
            <a:ext cx="342447" cy="34244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C5C9AB2-8BA1-43A2-B1DB-62A6D2396C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58622">
            <a:off x="1042531" y="4345534"/>
            <a:ext cx="342447" cy="3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6681" y="529724"/>
            <a:ext cx="242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시각장애인 진동 지팡이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28053" y="100692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공익성</a:t>
            </a:r>
          </a:p>
        </p:txBody>
      </p:sp>
      <p:sp>
        <p:nvSpPr>
          <p:cNvPr id="3" name="직사각형 2">
            <a:hlinkClick r:id="rId2"/>
            <a:extLst>
              <a:ext uri="{FF2B5EF4-FFF2-40B4-BE49-F238E27FC236}">
                <a16:creationId xmlns:a16="http://schemas.microsoft.com/office/drawing/2014/main" id="{A50DF782-C5D2-4953-BD76-1EE13E509351}"/>
              </a:ext>
            </a:extLst>
          </p:cNvPr>
          <p:cNvSpPr/>
          <p:nvPr/>
        </p:nvSpPr>
        <p:spPr>
          <a:xfrm>
            <a:off x="2248844" y="3333842"/>
            <a:ext cx="81820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공사한다며 점자블록 없애…시각 장애인 '위험한 길'</a:t>
            </a:r>
          </a:p>
        </p:txBody>
      </p:sp>
      <p:sp>
        <p:nvSpPr>
          <p:cNvPr id="5" name="실행 단추: 앞으로 또는 다음으로 이동 4">
            <a:hlinkClick r:id="rId2" highlightClick="1"/>
            <a:extLst>
              <a:ext uri="{FF2B5EF4-FFF2-40B4-BE49-F238E27FC236}">
                <a16:creationId xmlns:a16="http://schemas.microsoft.com/office/drawing/2014/main" id="{712CADDA-DD26-4420-8A1B-CCEC01217D13}"/>
              </a:ext>
            </a:extLst>
          </p:cNvPr>
          <p:cNvSpPr/>
          <p:nvPr/>
        </p:nvSpPr>
        <p:spPr>
          <a:xfrm>
            <a:off x="1506721" y="3320032"/>
            <a:ext cx="612396" cy="612396"/>
          </a:xfrm>
          <a:prstGeom prst="actionButtonForwardNext">
            <a:avLst/>
          </a:prstGeom>
          <a:solidFill>
            <a:srgbClr val="8DBA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591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6681" y="529724"/>
            <a:ext cx="242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시각장애인 진동 지팡이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28053" y="100692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공익성</a:t>
            </a:r>
          </a:p>
        </p:txBody>
      </p:sp>
      <p:sp>
        <p:nvSpPr>
          <p:cNvPr id="3" name="직사각형 2">
            <a:hlinkClick r:id="rId2"/>
            <a:extLst>
              <a:ext uri="{FF2B5EF4-FFF2-40B4-BE49-F238E27FC236}">
                <a16:creationId xmlns:a16="http://schemas.microsoft.com/office/drawing/2014/main" id="{A50DF782-C5D2-4953-BD76-1EE13E509351}"/>
              </a:ext>
            </a:extLst>
          </p:cNvPr>
          <p:cNvSpPr/>
          <p:nvPr/>
        </p:nvSpPr>
        <p:spPr>
          <a:xfrm>
            <a:off x="1521724" y="5851071"/>
            <a:ext cx="89819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제멋대로 ‘점자블록’ 맨홀뚜껑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···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시각장애인은 길 잃는다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35B2C6-F536-48DE-9EF6-E52045209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388" y="1525111"/>
            <a:ext cx="2492000" cy="18591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C075A56-A831-422B-915C-13B8A15E3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388" y="3588741"/>
            <a:ext cx="2492000" cy="18752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C95D831-BBF9-4D24-B27B-CAA0D8E32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5016" y="1537571"/>
            <a:ext cx="2492000" cy="18627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88A8AA-2E41-4B15-B4DE-8A0F4E1BAE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016" y="3588741"/>
            <a:ext cx="2492000" cy="18752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22984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872</Words>
  <Application>Microsoft Office PowerPoint</Application>
  <PresentationFormat>와이드스크린</PresentationFormat>
  <Paragraphs>351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맑은 고딕</vt:lpstr>
      <vt:lpstr>Arial</vt:lpstr>
      <vt:lpstr>나눔스퀘어 ExtraBold</vt:lpstr>
      <vt:lpstr>나눔스퀘어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제성 이</cp:lastModifiedBy>
  <cp:revision>26</cp:revision>
  <dcterms:created xsi:type="dcterms:W3CDTF">2017-05-29T09:12:16Z</dcterms:created>
  <dcterms:modified xsi:type="dcterms:W3CDTF">2019-09-08T07:38:43Z</dcterms:modified>
</cp:coreProperties>
</file>