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0" r:id="rId50"/>
    <p:sldId id="312" r:id="rId51"/>
    <p:sldId id="313" r:id="rId52"/>
    <p:sldId id="315" r:id="rId53"/>
    <p:sldId id="314" r:id="rId54"/>
    <p:sldId id="316" r:id="rId55"/>
    <p:sldId id="317" r:id="rId56"/>
    <p:sldId id="318" r:id="rId57"/>
    <p:sldId id="320" r:id="rId58"/>
    <p:sldId id="319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262" r:id="rId71"/>
  </p:sldIdLst>
  <p:sldSz cx="12192000" cy="6858000"/>
  <p:notesSz cx="6858000" cy="9144000"/>
  <p:embeddedFontLst>
    <p:embeddedFont>
      <p:font typeface="빙그레 메로나체" panose="020B0503000000000000" pitchFamily="50" charset="-127"/>
      <p:regular r:id="rId72"/>
      <p:bold r:id="rId73"/>
    </p:embeddedFont>
    <p:embeddedFont>
      <p:font typeface="맑은 고딕" panose="020B0503020000020004" pitchFamily="50" charset="-127"/>
      <p:regular r:id="rId74"/>
      <p:bold r:id="rId75"/>
    </p:embeddedFont>
    <p:embeddedFont>
      <p:font typeface="배달의민족 주아" panose="02020603020101020101" pitchFamily="18" charset="-127"/>
      <p:regular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2F2F2"/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20-09-25(Fri)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Python, Zeppelin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이제성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 8.5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2020 09-25 Qualcomm Institute 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8020" y="1138033"/>
            <a:ext cx="5846861" cy="5328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몇번째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인덱스인지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x.append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추가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x.insert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(n, a)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인덱스에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추가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x.count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x.sort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리스트를 오름차순으로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정렬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x.reverse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인덱스를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뒤집음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x.pop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뒤의 값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전부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제거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x.extend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- x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추가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6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ruit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fruit.index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fruit.insert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fruit.count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fruit.reverse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fruit.clear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[1, 2, 3, 4, 5]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["hello", 1, False]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num_list.extend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'hello', 1, False]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66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9864" y="1449118"/>
            <a:ext cx="6994648" cy="465002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print(x[1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       - x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x.get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- x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없는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오류가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라는 값이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값을 넣어주면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일 경우 해당 값도 같이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x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존재하는지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True, False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반환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x[a]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 b  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x[a]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대입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값이 있으면 덮어씀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x[a]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a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키를 가진 값 제거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x.keys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key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x.values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x.items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출력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-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제거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85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555423"/>
            <a:ext cx="5250690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{1:"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22:"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"}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[22])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(2), "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None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print(1 in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True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in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False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 = "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 = 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555423"/>
            <a:ext cx="5804034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{1: '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22: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'}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dic.keys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dict_keys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([1, 22])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dic.values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dict_values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(['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dic.items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dict_items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([(1, '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'), (22, '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')])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dic.clear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19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튜플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77632" y="2073898"/>
            <a:ext cx="7607391" cy="328609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("J3SUNG", "10", "codding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괄호로 값들을 선언해서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동일하게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[0],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접근이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값들은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고정값으로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변경 불가능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666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385740"/>
            <a:ext cx="5005592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 = {1, 3, 5, 7, 7, 7}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print(set)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{1, 3, 5, 7}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= {1, 3, 5, 7, 9}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 = {2, 4, 5, 6, 8}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&amp; b)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  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| b)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- b)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print(b - a)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b.difference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(a))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(11)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5, 7, 9, 11}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</a:t>
            </a: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{3, 5, 7, 9, 11}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385740"/>
            <a:ext cx="5804034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중복을 허용하지 않으므로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값이 있더라도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출력하면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하나만 출력됨</a:t>
            </a: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 b,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-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교집합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| b,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	    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합집합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- b,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차집합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   -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추가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-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제거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33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자료구조 변경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636408"/>
            <a:ext cx="5005592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range(1, 21)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'range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'&gt;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list(x)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'list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'&gt;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tuple(x)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'tuple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'&gt;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set(x)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'set'&gt;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636408"/>
            <a:ext cx="5804034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range(x, y) - x ~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삽입</a:t>
            </a: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list(x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- x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변경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tuple(x) - x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변경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set(x) - x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변경</a:t>
            </a: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type(x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- x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타입 확인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56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3123" y="2098322"/>
            <a:ext cx="5660325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제외한 숫자를 입력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0: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입력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% 2 == 0: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짝수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홀수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5000" y="2098322"/>
            <a:ext cx="5547204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분기 실행이 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들여쓰기로 범위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지정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다른 분기 조건 설정 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그 외 모든 경우를 처리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함수를 통해 입력을 받을 수 있음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51506" y="1365921"/>
            <a:ext cx="511713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[0, 1, 2, 3, 4]: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 1 2 3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range(1, 6):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2 3 4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485" y="3725713"/>
            <a:ext cx="11377180" cy="225050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[a, b, c, d]: -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range(x, y): -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+ 1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- 1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대입 후 동작 실행</a:t>
            </a:r>
          </a:p>
          <a:p>
            <a:pPr lvl="1"/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다시 반복을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이어나갑니다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(continue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1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031" y="2572552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10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index &gt;= 1: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print(index)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index -=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51" y="2572553"/>
            <a:ext cx="7879835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문의 조건이 일치하는 동안 계속 반복</a:t>
            </a: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코드의 경우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크거나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같은동안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동작이 계속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반복을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이어나감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9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35884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531620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5" y="2319007"/>
            <a:ext cx="2183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시작하기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30382" y="2563125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y):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print(sum(3, 4)) # 7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6)) # 8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8838" y="2563126"/>
            <a:ext cx="5325171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함수를 선언할 때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sum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함수의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x, y)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인풋으로 들어오는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반환되는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9553" y="1709094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y=10):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print(sum(5))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15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3))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9553" y="4131782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sub(x, y):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- y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print(sub(x = 4, y = 2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print(sub(y = 2, x = 3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83491" y="1728320"/>
            <a:ext cx="3917971" cy="35535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funcPrint(*num):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for x in num: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print(x, end=" ")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print()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funcPrint(1, 2, 3, 4, 5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funcPrint(2, 2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1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2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4178917"/>
            <a:ext cx="8625982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왼쪽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코드를 실행할 때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줄의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선언된 변수로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값이 지정되어 있지않아서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코드를 실행하게 되면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에러가 발생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줄에 선언된 변수를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사용하고 싶으면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입력 해야함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2004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0" y="1517714"/>
            <a:ext cx="8625983" cy="98285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2849736"/>
            <a:ext cx="8625982" cy="24292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대상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두번째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 방식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 = read, w = write, a  = append)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encoding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지정해주는 것은 한글이 깨질 수 있기 때문입니다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9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6" y="145385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7806" y="349004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"a",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("Nice to ")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("Meet You")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Nice to Meet You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파일 쓰는 방법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write(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덮어쓰기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), append(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붙여쓰기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29" y="1539150"/>
            <a:ext cx="5985981" cy="132705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431" y="3156376"/>
            <a:ext cx="5985980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lines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test_file.readlines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line in lines: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00800" y="1539149"/>
            <a:ext cx="5552388" cy="337061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True: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line =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if not line: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break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8593" y="5411805"/>
            <a:ext cx="5552388" cy="7541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전체 읽기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한줄씩읽기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(for, while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0531" y="1416414"/>
            <a:ext cx="5195233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wb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{"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A":1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B":2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"C":["4", "5", 6]}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(test,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2346" y="1416414"/>
            <a:ext cx="5251794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리스트나 클래스처럼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자체를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저장하는 경우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 사용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직렬화하여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binary file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 되어있는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로부터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역직렬화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0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4" y="1416414"/>
            <a:ext cx="6972482" cy="193010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434" y="3530143"/>
            <a:ext cx="6972482" cy="23144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python_file.write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("Hello, Python!")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open("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python_file.read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76409" y="2104571"/>
            <a:ext cx="4376778" cy="32687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사용하면 파일을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하고 나서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close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해주는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동작을 생략할 수 있습니다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읽는 예제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file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쓰고 읽는 예제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1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08" y="3071080"/>
            <a:ext cx="5687632" cy="1603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타원 2"/>
          <p:cNvSpPr/>
          <p:nvPr/>
        </p:nvSpPr>
        <p:spPr>
          <a:xfrm>
            <a:off x="7400042" y="1957086"/>
            <a:ext cx="980388" cy="980388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주호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00042" y="3382476"/>
            <a:ext cx="980388" cy="980388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재현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00042" y="4807866"/>
            <a:ext cx="980388" cy="980388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덕환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3" idx="2"/>
          </p:cNvCxnSpPr>
          <p:nvPr/>
        </p:nvCxnSpPr>
        <p:spPr>
          <a:xfrm flipV="1">
            <a:off x="6661140" y="2447280"/>
            <a:ext cx="738902" cy="14253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  <a:endCxn id="12" idx="2"/>
          </p:cNvCxnSpPr>
          <p:nvPr/>
        </p:nvCxnSpPr>
        <p:spPr>
          <a:xfrm>
            <a:off x="6661140" y="3872670"/>
            <a:ext cx="73890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" idx="3"/>
            <a:endCxn id="14" idx="2"/>
          </p:cNvCxnSpPr>
          <p:nvPr/>
        </p:nvCxnSpPr>
        <p:spPr>
          <a:xfrm>
            <a:off x="6661140" y="3872670"/>
            <a:ext cx="738902" cy="14253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43096" y="1737012"/>
            <a:ext cx="2710903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People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인스턴스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65767" y="3132178"/>
            <a:ext cx="674667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096" y="4557568"/>
            <a:ext cx="674667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13172" y="2686707"/>
            <a:ext cx="1304477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 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역할을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합니다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eat(self, food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클래스안에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생성할 수 있습니다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먹습니다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food))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self.increase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increase(self):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+ 1))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+= 1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People("OWEN", 23, 80)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guest_2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People("JOLLY", 19, 52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Python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1727772" y="2455592"/>
            <a:ext cx="7481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print(25.4)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25.4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* 3)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 -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4051935" y="2604674"/>
            <a:ext cx="7481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출력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출력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 출력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11" y="245559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print((2 + 2) *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16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((</a:t>
            </a:r>
            <a:r>
              <a:rPr lang="en-US" altLang="ko-KR" sz="2000" dirty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</a:t>
            </a:r>
            <a:r>
              <a:rPr lang="en-US" altLang="ko-KR" sz="2000" dirty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3)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Hello Hello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print(5 &lt;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13707" y="231709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우선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연산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bool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7428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3533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True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외부에서 객체에 변수를 만들어서 사용할 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있습니다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True: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guest_1.eat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치킨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</a:t>
            </a:r>
            <a:r>
              <a:rPr lang="en-US" altLang="ko-KR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출력결과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23,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JOLLY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19,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52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OWEN,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23,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80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치킨을 먹습니다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en-US" altLang="ko-KR" dirty="0" smtClean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</a:t>
            </a:r>
            <a:r>
              <a:rPr lang="en-US" altLang="ko-KR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괄호에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상속할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클래스명을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기입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부분에서 상속받는 클래스의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입력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("June", 20, 70, 170)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{3}".format(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guest_3.name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guest_3.age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guest_3.weight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guest_3.height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82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 상속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2147263"/>
            <a:ext cx="10238575" cy="30563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(People, Car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상속할 클래스를 기입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People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상속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height, speed):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Car.__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speed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(Car)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</p:txBody>
      </p:sp>
    </p:spTree>
    <p:extLst>
      <p:ext uri="{BB962C8B-B14F-4D97-AF65-F5344CB8AC3E}">
        <p14:creationId xmlns:p14="http://schemas.microsoft.com/office/powerpoint/2010/main" val="10822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오버라이딩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1525467"/>
            <a:ext cx="10238575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선언되어있는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상속받은 클래스에서 재정의해서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사용하는것을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Language: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greet(self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Python(Language):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greet(self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!")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Python()</a:t>
            </a: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lang.greet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결과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Hello, Python!</a:t>
            </a:r>
          </a:p>
        </p:txBody>
      </p:sp>
    </p:spTree>
    <p:extLst>
      <p:ext uri="{BB962C8B-B14F-4D97-AF65-F5344CB8AC3E}">
        <p14:creationId xmlns:p14="http://schemas.microsoft.com/office/powerpoint/2010/main" val="2519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pass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test():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pass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abc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pass</a:t>
            </a: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클래스나 함수를 완성하지 않은 상태에서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오류가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나지 않게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보류해두는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상태를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만듬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2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print("People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#People.__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super().__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__()</a:t>
            </a: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</a:t>
            </a:r>
            <a:r>
              <a:rPr lang="en-US" altLang="ko-KR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사용해서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부모클래스에 접근이 가능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생략 가능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단점으로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다중상속의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어떤 클래스가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 클래스인지 프로그램이 알기가 어려움</a:t>
            </a:r>
            <a:r>
              <a:rPr lang="en-US" altLang="ko-KR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print("try!")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ZeroDivisionError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print(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못한 오류가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발생했습니다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finally: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print("Hello\n")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21885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부분에 들어갈 코드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+ 2)</a:t>
            </a: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4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try!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Hello</a:t>
            </a: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/ 0)</a:t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안녕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못한 오류가 발생했습니다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Hello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070" y="5830564"/>
            <a:ext cx="10893498" cy="7188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 안에서 실행되는 코드에서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설정된 오류가 발생할 경우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안의 내용을 실행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정상작동인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경우와 오류가 발생한 경우 둘 다 실행되는 코드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9422916" cy="542246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random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random.randint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(1, 9)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while(1):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try: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값 중 입력하여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맞추어보세요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입력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"))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&lt; 1 or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&gt; 9: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raise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9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사이가 아닌 경우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성공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break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else: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다시 시도 해보세요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continue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except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	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입력해주세요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849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1" y="1440252"/>
            <a:ext cx="2503640" cy="403697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calc_module.py</a:t>
            </a:r>
            <a:endParaRPr lang="es-E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s-E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</a:t>
            </a:r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sum(x, y):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sub(x, y):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- y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mul(x, y):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* y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div(x, y):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/ y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3976" y="1453367"/>
            <a:ext cx="3930252" cy="240269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calc_module as cal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print(cal.sum(5,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print(cal.sub(5,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print(cal.mul(5,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print(cal.div(5, 2))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67122" y="1440252"/>
            <a:ext cx="2545848" cy="403697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calc_module import *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print(mul(5, 2))</a:t>
            </a:r>
          </a:p>
          <a:p>
            <a:pPr lvl="1"/>
            <a:r>
              <a:rPr lang="es-E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print(div(5, 2))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3976" y="3969312"/>
            <a:ext cx="3930252" cy="150791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calc_module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import sum, sub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print(sum(5, 2))</a:t>
            </a: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print(sub(5, 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0071" y="5715741"/>
            <a:ext cx="10652899" cy="82019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필요한 코드들을 사용하기 쉽게 모아놓은 것</a:t>
            </a:r>
          </a:p>
          <a:p>
            <a:pPr lvl="1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 정의나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등의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문장을 담고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있는것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1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0071" y="1545996"/>
            <a:ext cx="4209892" cy="258344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사용방법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1)</a:t>
            </a:r>
            <a:endParaRPr lang="es-E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package.module</a:t>
            </a:r>
          </a:p>
          <a:p>
            <a:pPr lvl="1"/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사용방법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2)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package import 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071" y="4810768"/>
            <a:ext cx="11025470" cy="82019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모듈들을 모아놓은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합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하나의 디렉토리에 여러 모듈 파일들을 모아둔 것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27996" y="1545996"/>
            <a:ext cx="6057545" cy="258344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package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calc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module = sum, sub,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mul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div, max, min .....</a:t>
            </a: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사용방법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1)</a:t>
            </a:r>
            <a:endParaRPr lang="es-E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calc.*</a:t>
            </a:r>
          </a:p>
          <a:p>
            <a:pPr lvl="1"/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사용방법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2)</a:t>
            </a:r>
            <a:endParaRPr lang="es-E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calc </a:t>
            </a:r>
            <a:r>
              <a:rPr lang="es-E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</a:t>
            </a:r>
            <a:r>
              <a:rPr lang="es-E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sum, sub, max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5639" y="2280198"/>
            <a:ext cx="764881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= 18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 +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: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 age +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adult is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age : 18, adult is false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982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6078008" y="2164794"/>
            <a:ext cx="2934823" cy="130639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웹 기반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notebook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6078009" y="4377547"/>
            <a:ext cx="2934823" cy="130639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시각화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44" name="Picture 4" descr="How To Locally Install &amp; Configure Apache Spark &amp; Zeppelin - Standard  Deviat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0000" l="10000" r="90000">
                        <a14:foregroundMark x1="70833" y1="5000" x2="70833" y2="15278"/>
                        <a14:foregroundMark x1="29583" y1="29444" x2="29792" y2="25833"/>
                        <a14:foregroundMark x1="15625" y1="60833" x2="20208" y2="59444"/>
                        <a14:foregroundMark x1="65625" y1="65000" x2="62917" y2="58889"/>
                        <a14:foregroundMark x1="22917" y1="76944" x2="22917" y2="76944"/>
                        <a14:foregroundMark x1="24167" y1="82778" x2="24167" y2="82778"/>
                        <a14:foregroundMark x1="21458" y1="81944" x2="21458" y2="81944"/>
                        <a14:foregroundMark x1="30417" y1="80833" x2="30417" y2="80833"/>
                        <a14:foregroundMark x1="26667" y1="82778" x2="26667" y2="82778"/>
                        <a14:foregroundMark x1="32708" y1="81389" x2="32708" y2="81389"/>
                        <a14:foregroundMark x1="37292" y1="81389" x2="37292" y2="81389"/>
                        <a14:foregroundMark x1="40833" y1="79722" x2="40833" y2="79722"/>
                        <a14:foregroundMark x1="46667" y1="82222" x2="46667" y2="82222"/>
                        <a14:foregroundMark x1="52917" y1="79722" x2="52917" y2="79722"/>
                        <a14:foregroundMark x1="56875" y1="83611" x2="56875" y2="83611"/>
                        <a14:foregroundMark x1="61042" y1="83611" x2="61042" y2="83611"/>
                        <a14:foregroundMark x1="66250" y1="81389" x2="66250" y2="81389"/>
                        <a14:foregroundMark x1="72292" y1="81389" x2="73125" y2="81389"/>
                        <a14:foregroundMark x1="75417" y1="80556" x2="75417" y2="80556"/>
                        <a14:foregroundMark x1="77500" y1="80556" x2="77500" y2="80556"/>
                        <a14:foregroundMark x1="80000" y1="80556" x2="80000" y2="80556"/>
                        <a14:foregroundMark x1="77083" y1="76944" x2="77083" y2="76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2499556"/>
            <a:ext cx="3775402" cy="28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16400" y="2437652"/>
            <a:ext cx="6715760" cy="12668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코드를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작성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결과 확인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수정을 반복하면서 </a:t>
            </a:r>
            <a:endParaRPr lang="en-US" altLang="ko-KR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결과를 만들어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낼 수 있는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작업환경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83729" y="2534628"/>
            <a:ext cx="2410282" cy="1072904"/>
          </a:xfrm>
          <a:prstGeom prst="rect">
            <a:avLst/>
          </a:prstGeom>
          <a:solidFill>
            <a:srgbClr val="F2F2F2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웹 기반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notebook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45280" y="2042160"/>
            <a:ext cx="6715760" cy="205784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note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paragraph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구성</a:t>
            </a:r>
            <a:endParaRPr lang="en-US" altLang="ko-KR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note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하나의 프로젝트를 의미</a:t>
            </a:r>
            <a:endParaRPr lang="en-US" altLang="ko-KR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paragraph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하나의 코드를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의미</a:t>
            </a:r>
            <a:endParaRPr lang="en-US" altLang="ko-KR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하나의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여러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paragraph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존재</a:t>
            </a:r>
            <a:endParaRPr lang="en-US" altLang="ko-KR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interpreter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쓰는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paragraph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Context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공유가 가능</a:t>
            </a:r>
            <a:endParaRPr lang="ko-KR" altLang="en-US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12609" y="2534628"/>
            <a:ext cx="2410282" cy="1072904"/>
          </a:xfrm>
          <a:prstGeom prst="rect">
            <a:avLst/>
          </a:prstGeom>
          <a:solidFill>
            <a:srgbClr val="F2F2F2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notebook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0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7141" y="3098216"/>
            <a:ext cx="5263638" cy="205784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다양한 제품을 조합하여 데이터 분석을 하는 것이 일반적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많은 엔지니어링이 필요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다방면에 경험 많은 분석가들 혹은 팀의 전유물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파이프라인이 복잡하기에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고장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</a:t>
            </a:r>
            <a:r>
              <a:rPr lang="ko-KR" altLang="en-US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쉽고 유지보수 어려움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793819" y="2103832"/>
            <a:ext cx="2410282" cy="1072904"/>
          </a:xfrm>
          <a:prstGeom prst="rect">
            <a:avLst/>
          </a:prstGeom>
          <a:solidFill>
            <a:srgbClr val="F2F2F2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기존의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Workflow 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29734"/>
              </p:ext>
            </p:extLst>
          </p:nvPr>
        </p:nvGraphicFramePr>
        <p:xfrm>
          <a:off x="5787173" y="1753285"/>
          <a:ext cx="6117171" cy="303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Image" r:id="rId3" imgW="6577560" imgH="3263400" progId="Photoshop.Image.13">
                  <p:embed/>
                </p:oleObj>
              </mc:Choice>
              <mc:Fallback>
                <p:oleObj name="Image" r:id="rId3" imgW="6577560" imgH="3263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7173" y="1753285"/>
                        <a:ext cx="6117171" cy="3035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5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4775" y="3098216"/>
            <a:ext cx="5263638" cy="205784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정제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처리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요약 데이터 시각화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고급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분석까지 전부 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Spark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해결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793819" y="2103832"/>
            <a:ext cx="2410282" cy="1072904"/>
          </a:xfrm>
          <a:prstGeom prst="rect">
            <a:avLst/>
          </a:prstGeom>
          <a:solidFill>
            <a:srgbClr val="F2F2F2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Workflow 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54818"/>
              </p:ext>
            </p:extLst>
          </p:nvPr>
        </p:nvGraphicFramePr>
        <p:xfrm>
          <a:off x="5466281" y="1887237"/>
          <a:ext cx="5319713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Image" r:id="rId3" imgW="5320440" imgH="3022200" progId="Photoshop.Image.13">
                  <p:embed/>
                </p:oleObj>
              </mc:Choice>
              <mc:Fallback>
                <p:oleObj name="Image" r:id="rId3" imgW="5320440" imgH="3022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6281" y="1887237"/>
                        <a:ext cx="5319713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9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제플린이란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?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4775" y="3462186"/>
            <a:ext cx="10547907" cy="205784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Apache Spark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기본으로 탑재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python, </a:t>
            </a:r>
            <a:r>
              <a:rPr lang="en-US" altLang="ko-KR" sz="16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scala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등의 언어로 분석 코드를 짤 수 있음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Livy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Cassandra, Lens, SQL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등의 다른 데이터 </a:t>
            </a:r>
            <a:r>
              <a:rPr lang="ko-KR" altLang="en-US" sz="16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분석도구나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접근하여 </a:t>
            </a:r>
            <a:r>
              <a:rPr lang="ko-KR" altLang="en-US" sz="16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쿼리하는것을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쉽게할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수 있는 확장 기능 지원 </a:t>
            </a:r>
            <a:endParaRPr lang="en-US" altLang="ko-KR" sz="16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Zeppelin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하나로 각각의 시스템의 각 요소에 자유롭게 접근하여 데이터를 다룰 수 있음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협업을 할 수도 있는 도구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대화형으로 쿼리 사용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코드를 짤 수 있고 결과를 다양하게 여러가지 차트나 </a:t>
            </a:r>
            <a:r>
              <a:rPr lang="ko-KR" altLang="en-US" sz="16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파이차트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테이블로도 볼 수 있음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HTML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표현 가능하므로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테이블에 이미지를 표시하거나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link</a:t>
            </a:r>
            <a:r>
              <a:rPr lang="ko-KR" altLang="en-US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넣거나 하는 등의 동작이 가능하다</a:t>
            </a:r>
            <a:r>
              <a:rPr lang="en-US" altLang="ko-KR" sz="16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871994" y="2468879"/>
            <a:ext cx="1293628" cy="921751"/>
          </a:xfrm>
          <a:prstGeom prst="rect">
            <a:avLst/>
          </a:prstGeom>
          <a:solidFill>
            <a:srgbClr val="F2F2F2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특징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시작하기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97303" y="2336800"/>
            <a:ext cx="5574323" cy="260410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홈페이지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zeppelin.apache.org</a:t>
            </a:r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--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진행 환경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--</a:t>
            </a: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JDK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1.8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 3.7.9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Spark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3.0.1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Hadoop 3.2.1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Scala 2.11.12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OS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Windows 10, WSL(Ubuntu 18.04)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7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시작하기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27838" y="5630333"/>
            <a:ext cx="5574323" cy="10754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zeppelin-</a:t>
            </a: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daemon.sh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start 	</a:t>
            </a:r>
            <a:r>
              <a:rPr lang="ko-KR" altLang="en-US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실행</a:t>
            </a:r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zeppelin-</a:t>
            </a: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daemon.sh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stop	</a:t>
            </a:r>
            <a:r>
              <a:rPr lang="ko-KR" altLang="en-US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종료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zeppelin-</a:t>
            </a: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daemon.sh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restart	</a:t>
            </a:r>
            <a:r>
              <a:rPr lang="ko-KR" altLang="en-US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재실행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69" y="1409451"/>
            <a:ext cx="8654415" cy="41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시작하기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20240" y="5630333"/>
            <a:ext cx="7589520" cy="10754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 start [ OK ]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된 상태에서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localhost:8080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접속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(8080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포트는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오른쪽 상단에 녹색 동그라미가 되어있으면 성공적으로 진행된 것</a:t>
            </a:r>
            <a:endParaRPr lang="ko-KR" altLang="en-US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2" y="1299643"/>
            <a:ext cx="9535134" cy="42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UI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28573" y="1712850"/>
            <a:ext cx="4235902" cy="4264699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주황색 사각형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부분은 노트 관련 내용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 -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노트 불러오기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new note - </a:t>
            </a: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새노트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만들기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 외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아래부분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노트 리스트</a:t>
            </a:r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노트는 기본적으로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$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ZEPPELIN_HOME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/notebook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저장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44" name="Picture 4" descr="https://blog.kakaocdn.net/dn/TunHN/btqJijXEVRz/AmaWPBBPK6h2iWH22Gad4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6" y="1712851"/>
            <a:ext cx="6476232" cy="426469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2320" y="2280198"/>
            <a:ext cx="368536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 18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 </a:t>
            </a:r>
            <a:r>
              <a:rPr lang="en-US" altLang="ko-KR" sz="2000" dirty="0" smtClean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18</a:t>
            </a:r>
            <a:r>
              <a:rPr lang="en-US" altLang="ko-KR" sz="2000" dirty="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</a:p>
          <a:p>
            <a:pPr lvl="1"/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57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UI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15492" y="4000579"/>
            <a:ext cx="10083147" cy="2506359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단락은 위와 아래로 나누어지며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위는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code section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소스 코드를 입력하는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곳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아래는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result section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코드 실행 결과를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확인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가능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9938" name="Picture 2" descr="https://blog.kakaocdn.net/dn/qkKIm/btqJpgSWReM/LQ81994Vnit4vns6oMqR9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6" y="1654919"/>
            <a:ext cx="11434104" cy="21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UI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400" y="3978910"/>
            <a:ext cx="4927600" cy="2499227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모든 단락을 표시 순서 대로 순차적으로 실행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code section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보이기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숨기기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result section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보이기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숨기기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result section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지우기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노트 복제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노트를 </a:t>
            </a:r>
            <a:r>
              <a:rPr lang="en-US" altLang="ko-KR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json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형태로 내보내기</a:t>
            </a:r>
          </a:p>
          <a:p>
            <a:r>
              <a:rPr lang="en-US" altLang="ko-KR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personal mode/collaboration </a:t>
            </a:r>
            <a:r>
              <a:rPr lang="en-US" altLang="ko-KR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</a:t>
            </a:r>
            <a:endParaRPr lang="en-US" altLang="ko-KR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1986" name="Picture 2" descr="https://blog.kakaocdn.net/dn/uTIUf/btqJrwutla5/whr8IfOFbWMFedsUQSwa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" y="1626235"/>
            <a:ext cx="97631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68320" y="2201929"/>
            <a:ext cx="6624320" cy="1117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05145" y="3978910"/>
            <a:ext cx="2907030" cy="2499227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노트를 내용을 </a:t>
            </a:r>
            <a:r>
              <a:rPr lang="ko-KR" altLang="en-US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커밋</a:t>
            </a:r>
            <a:endParaRPr lang="ko-KR" altLang="en-US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버전 관련 </a:t>
            </a:r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명령</a:t>
            </a:r>
            <a:endParaRPr lang="ko-KR" altLang="en-US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2175" y="3978910"/>
            <a:ext cx="2907030" cy="2499227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찾기</a:t>
            </a:r>
          </a:p>
          <a:p>
            <a:r>
              <a:rPr lang="ko-KR" altLang="en-US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메모 삭제</a:t>
            </a:r>
            <a:endParaRPr lang="en-US" altLang="ko-KR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926080" y="2802572"/>
            <a:ext cx="1385253" cy="1434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24345" y="2915920"/>
            <a:ext cx="23495" cy="1897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666480" y="2915920"/>
            <a:ext cx="352425" cy="1945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UI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87920" y="1340351"/>
            <a:ext cx="3338079" cy="3424690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오른쪽 상단에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버튼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왼쪽부터 차례대로</a:t>
            </a:r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상태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실행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숨기기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보이기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결과 숨기기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보이기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구성 설정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8" y="1904109"/>
            <a:ext cx="6256272" cy="24017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45280" y="1747520"/>
            <a:ext cx="2997200" cy="1117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UI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34000" y="1037107"/>
            <a:ext cx="6629400" cy="5636458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구성 설정을 누르면 다음과 같습니다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id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좌우 길이 설정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글자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크기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수준 위로 이동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수준 아래로 이동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생성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위에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있는 단락들 모두 실행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단락 포함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아래에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있는 단락들 모두 실행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단락 포함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복제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타이틀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보이기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숨기기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라인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넘버 보이기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숨기기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동작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상태 설정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단락을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iframe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내보내고 새 창에서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iframe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result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section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결과 삭제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단락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삭제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0962" name="Picture 2" descr="https://blog.kakaocdn.net/dn/NopMI/btqJluRYFTQ/nogdTgopvSwKLceafzgG9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2" y="1261143"/>
            <a:ext cx="3852324" cy="54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31330" y="2840239"/>
            <a:ext cx="6629400" cy="153442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NoteBook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클릭하고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new note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클릭해서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만들어봅니다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여기서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workspace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의미합니다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44034" name="Picture 2" descr="https://blog.kakaocdn.net/dn/bKAO12/btqI57WeOFL/am3164nsxwxGpR3frSj8z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0" y="1758983"/>
            <a:ext cx="5900458" cy="36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84770" y="2840239"/>
            <a:ext cx="6629400" cy="153442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Note Name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지정하고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버튼을 누릅니다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45058" name="Picture 2" descr="https://blog.kakaocdn.net/dn/dp0gtz/btqI5y7CjyO/zf5IlKfvrY5YKFbobFKG5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28" y="1942965"/>
            <a:ext cx="6034413" cy="37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26285" y="5661582"/>
            <a:ext cx="8271934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markdown, python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실행해본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결과입니다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interpreter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사용하는 경우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Paragraph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간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Context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공유가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가능합니다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6082" name="Picture 2" descr="https://blog.kakaocdn.net/dn/oiWmU/btqJbmGCWVg/yKpmtxfC52hIIOppsDh55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06" y="1478499"/>
            <a:ext cx="9505787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65960" y="4773521"/>
            <a:ext cx="8271934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홈페이지에서 제공해주는 </a:t>
            </a: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튜토리얼을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진행해보았습니다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zeppelin.apache.org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/docs/0.8.0/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quickstart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tutorial.html#data-refine-1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bank.zip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다운받고 압축을 풀었습니다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bank-</a:t>
            </a: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full.csv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있는 경로로 코드를 변경해주고 실행을 합니다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코드를 실행하면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csv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테이블로 만들어 줍니다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7106" name="Picture 2" descr="https://blog.kakaocdn.net/dn/F5KW1/btqJohlgdPS/kd8NuynX5Ny5gyy4kH9l8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16" y="1574183"/>
            <a:ext cx="9641568" cy="24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8854" y="5448049"/>
            <a:ext cx="9386146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쿼리를 실행해서 생성된 테이블에 원하는 내용을 위와 같이 확인할 수 있습니다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또한 상단에 버튼을 눌러서 다양한 차트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그래프로 확인 가능합니다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47108" name="Picture 4" descr="https://blog.kakaocdn.net/dn/bhCGJZ/btqJxqm6dfc/JmkwfOle3EqUowo5b9jA8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2" y="1261143"/>
            <a:ext cx="11609969" cy="39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 descr="https://blog.kakaocdn.net/dn/cBYBWT/btqJtZXXeWj/CiKzFSB77KGyYUoM4Jccqk/im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6" y="4917456"/>
            <a:ext cx="4749800" cy="15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pic>
        <p:nvPicPr>
          <p:cNvPr id="49154" name="Picture 2" descr="https://blog.kakaocdn.net/dn/FAYCw/btqJogfDeWw/EcDF40jVGLBJk7sDkQDiik/img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1" y="1324146"/>
            <a:ext cx="4749800" cy="16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https://blog.kakaocdn.net/dn/xdhb9/btqJvUWobRD/SfI9d3tfNC2G3aPczhcKJk/im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72" y="4917456"/>
            <a:ext cx="4760429" cy="15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0" name="Picture 8" descr="https://blog.kakaocdn.net/dn/b7fNlX/btqJvM5fIWF/hiHuWXsWTBzlwQLBY2dFMk/img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1" y="3168642"/>
            <a:ext cx="4749800" cy="15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2" name="Picture 10" descr="https://blog.kakaocdn.net/dn/XEVBE/btqJphywlFW/Gw6FI44HipVKUaNQvnRxA1/img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2" y="3168641"/>
            <a:ext cx="4757025" cy="15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4" name="Picture 12" descr="https://blog.kakaocdn.net/dn/bhCGJZ/btqJxqm6dfc/JmkwfOle3EqUowo5b9jA8K/img.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6" y="1338193"/>
            <a:ext cx="4760429" cy="16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처리 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593" y="1544908"/>
            <a:ext cx="4194162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print(abs(-7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절대값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print(pow(3, 2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지수연산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print(max(3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6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최대값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print(min(3, 6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최소값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print(round(2.49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반올림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7 9 6 3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7165" y="1544908"/>
            <a:ext cx="5109329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제공하는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math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라이브러리를 사용한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math import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임포트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print(floor(3.99))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print(ceil(3.01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올림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sqrt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(9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제곱근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3 4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509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pic>
        <p:nvPicPr>
          <p:cNvPr id="50178" name="Picture 2" descr="https://blog.kakaocdn.net/dn/mH0zO/btqJpidegbi/jRvgE4tnqFOHxgMMpKoRF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6" y="1261143"/>
            <a:ext cx="10947854" cy="42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2267374" y="5600449"/>
            <a:ext cx="7770706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${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maxAge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=30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같은 형식으로 쿼리를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작성하고 실행하면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maxAge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box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나오고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값은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30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지정 되어있습니다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</a:t>
            </a:r>
            <a:r>
              <a:rPr lang="en-US" altLang="ko-KR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axAge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변경하고 실행하면 변경된 값으로 쿼리가 실행됩니다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00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9774" y="5600449"/>
            <a:ext cx="7364306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${marital=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single,single|divorced|married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같은 형식으로 쿼리를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작성하게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되면 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combobox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생성됩니다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1202" name="Picture 2" descr="https://blog.kakaocdn.net/dn/bvlR92/btqJt1aqKaZ/mPrCaClDcDquDxxkiCJVI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8" y="1261143"/>
            <a:ext cx="10719948" cy="43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7425" y="5600449"/>
            <a:ext cx="10069004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${</a:t>
            </a:r>
            <a:r>
              <a:rPr lang="en-US" altLang="ko-KR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checkbox:fields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=age|job|marital|education|balance,age|job|marital|education|balance}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같은 형식으로 쿼리를 작성하게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되면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checkbox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생성됩니다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2226" name="Picture 2" descr="https://blog.kakaocdn.net/dn/cDuKWP/btqJxIupzW9/KWZCrHm5afUxXKhNbmKZK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4" y="1396321"/>
            <a:ext cx="9369425" cy="409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67425" y="5600449"/>
            <a:ext cx="10069004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튜토리얼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과정을 직접 만들어서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진행해보겠습니다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엑셀파일을 하나 생성했습니다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53250" name="Picture 2" descr="https://blog.kakaocdn.net/dn/bPoGrz/btqJt0o2IDj/qLHz06aQmKyNEcwdm6ERl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85" y="1579001"/>
            <a:ext cx="4913829" cy="37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7134" y="5600449"/>
            <a:ext cx="11509586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그런 다음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Libra Office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라는 프로그램을 통해 해당 파일을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csv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파일로 만들어줬습니다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Libra Office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사용한 이유는 문자열을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"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묶어주는 것과 값들 사이에 </a:t>
            </a: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구분자를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설정할 수 있어서 입니다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4274" name="Picture 2" descr="https://blog.kakaocdn.net/dn/cANYaM/btqJvU9XSDS/AvqYjCWGA39MkCkogGLJS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55" y="1206948"/>
            <a:ext cx="5584825" cy="38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8560" y="5600449"/>
            <a:ext cx="2226734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내보낸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csv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</a:t>
            </a:r>
            <a:endParaRPr lang="en-US" altLang="ko-KR" sz="2000" dirty="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55298" name="Picture 2" descr="https://blog.kakaocdn.net/dn/kI8WV/btqJw96Rck3/C6xAaTkEmm2s5lJbnpmDT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40" y="1333119"/>
            <a:ext cx="4414520" cy="39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5357" y="4551295"/>
            <a:ext cx="5853140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통해 테이블 생성 코드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변수명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경로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타입지정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split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기준 을 수정해줍니다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6322" name="Picture 2" descr="https://blog.kakaocdn.net/dn/qVttM/btqJnGewYTC/DkWhf2p28Sr14BY9NuCkB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9" y="1620464"/>
            <a:ext cx="11682396" cy="25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5357" y="5658735"/>
            <a:ext cx="5853140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테이블이 정상적으로 </a:t>
            </a:r>
            <a:r>
              <a:rPr lang="ko-KR" altLang="en-US" sz="2000" dirty="0" err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생성된것을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확인할 수 있습니다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7346" name="Picture 2" descr="https://blog.kakaocdn.net/dn/LY0hy/btqJsiwXecA/kRAoE7Sq8tNqBMflmKWX6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14" y="1261143"/>
            <a:ext cx="9166225" cy="43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33698" y="5658735"/>
            <a:ext cx="8336458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keys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이름으로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group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gender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values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(SUM)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지정해서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다음과 같은 </a:t>
            </a:r>
            <a:r>
              <a:rPr lang="ko-KR" altLang="en-US" sz="2000" dirty="0" smtClean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막대 차트가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생성되었습니다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56757"/>
            <a:ext cx="9220200" cy="41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실습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Zeppelin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33698" y="5658735"/>
            <a:ext cx="8336458" cy="1043484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이번에는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keys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두고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values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(COUNT)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실행해보았습니다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나이별로 분류가 되었고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나이의 수를 카운트해서 결과를 보여주었습니다</a:t>
            </a:r>
            <a:r>
              <a:rPr lang="en-US" altLang="ko-KR" sz="2000" dirty="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  <p:pic>
        <p:nvPicPr>
          <p:cNvPr id="58370" name="Picture 2" descr="https://blog.kakaocdn.net/dn/TGpJB/btqJxH97w9h/bkhgfXZFs5JAuhbZWzdfv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1652958"/>
            <a:ext cx="9217025" cy="384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랜덤 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8870" y="2045617"/>
            <a:ext cx="7191886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random import *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0.0 ~ 1.0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 * 10)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0.0 ~ 10.0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(random() * 10))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 ~ 10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randrange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10))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 ~ 10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  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 ~ 10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이하의 값 생성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06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슬라이싱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6771" y="2045617"/>
            <a:ext cx="5237415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print(string[2:4])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ll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print(string[1:10])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print(string[:10])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hello,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world\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print(string[-5:])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world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5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처리 함수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string.lower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string.upper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print(string[0].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isupper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#True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(string))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#12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string.replace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(＂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d")) 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Word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string.index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print(index)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</a:t>
            </a: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string.find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("Bye"))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#-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string.count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("o"))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#2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 dirty="0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 dirty="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x.lower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소문자로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변경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x.upper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대문자로 변경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x.isupper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문자가 대문자인지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확인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- 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길이를 출력</a:t>
            </a:r>
          </a:p>
          <a:p>
            <a:pPr lvl="1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x.replace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b) - 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문자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문자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변경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x.find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– a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 count(a) - x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출력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296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4532</Words>
  <Application>Microsoft Office PowerPoint</Application>
  <PresentationFormat>와이드스크린</PresentationFormat>
  <Paragraphs>901</Paragraphs>
  <Slides>70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빙그레 메로나체</vt:lpstr>
      <vt:lpstr>맑은 고딕</vt:lpstr>
      <vt:lpstr>Symbol</vt:lpstr>
      <vt:lpstr>Arial</vt:lpstr>
      <vt:lpstr>배달의민족 주아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 제성</cp:lastModifiedBy>
  <cp:revision>76</cp:revision>
  <dcterms:created xsi:type="dcterms:W3CDTF">2017-11-16T00:50:54Z</dcterms:created>
  <dcterms:modified xsi:type="dcterms:W3CDTF">2020-09-26T07:56:07Z</dcterms:modified>
</cp:coreProperties>
</file>