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346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33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333" r:id="rId25"/>
    <p:sldId id="334" r:id="rId26"/>
    <p:sldId id="335" r:id="rId27"/>
    <p:sldId id="347" r:id="rId28"/>
    <p:sldId id="349" r:id="rId29"/>
    <p:sldId id="348" r:id="rId30"/>
    <p:sldId id="285" r:id="rId31"/>
    <p:sldId id="286" r:id="rId32"/>
    <p:sldId id="336" r:id="rId33"/>
    <p:sldId id="337" r:id="rId34"/>
    <p:sldId id="338" r:id="rId35"/>
    <p:sldId id="287" r:id="rId36"/>
    <p:sldId id="288" r:id="rId37"/>
    <p:sldId id="289" r:id="rId38"/>
    <p:sldId id="290" r:id="rId39"/>
    <p:sldId id="292" r:id="rId40"/>
    <p:sldId id="291" r:id="rId41"/>
    <p:sldId id="293" r:id="rId42"/>
    <p:sldId id="339" r:id="rId43"/>
    <p:sldId id="340" r:id="rId44"/>
    <p:sldId id="294" r:id="rId45"/>
    <p:sldId id="295" r:id="rId46"/>
    <p:sldId id="341" r:id="rId47"/>
    <p:sldId id="296" r:id="rId48"/>
    <p:sldId id="297" r:id="rId49"/>
    <p:sldId id="298" r:id="rId50"/>
    <p:sldId id="342" r:id="rId51"/>
    <p:sldId id="299" r:id="rId52"/>
    <p:sldId id="300" r:id="rId53"/>
    <p:sldId id="344" r:id="rId54"/>
    <p:sldId id="345" r:id="rId55"/>
    <p:sldId id="262" r:id="rId56"/>
  </p:sldIdLst>
  <p:sldSz cx="12192000" cy="6858000"/>
  <p:notesSz cx="6858000" cy="9144000"/>
  <p:embeddedFontLst>
    <p:embeddedFont>
      <p:font typeface="맑은 고딕" panose="020B0503020000020004" pitchFamily="50" charset="-127"/>
      <p:regular r:id="rId57"/>
      <p:bold r:id="rId58"/>
    </p:embeddedFont>
    <p:embeddedFont>
      <p:font typeface="배달의민족 주아" panose="02020603020101020101" pitchFamily="18" charset="-127"/>
      <p:regular r:id="rId59"/>
    </p:embeddedFont>
    <p:embeddedFont>
      <p:font typeface="빙그레 메로나체" panose="020B0503000000000000" pitchFamily="50" charset="-127"/>
      <p:regular r:id="rId60"/>
      <p:bold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AD8"/>
    <a:srgbClr val="FF7575"/>
    <a:srgbClr val="FF4B4B"/>
    <a:srgbClr val="FFC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20-12-28(Mon)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20-12-28(Mon)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20-12-28(Mon)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20-12-28(Mon)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이제성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 8.5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2020 12-23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8020" y="1138033"/>
            <a:ext cx="5846861" cy="532875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x.index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리스트에서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몇번째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인덱스인지 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x.append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맨 뒤에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추가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x.insert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(n, a)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인덱스에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 추가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x.count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몇개인지 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x.sort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리스트를 오름차순으로 정렬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x.reverse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인덱스를 뒤집음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x.pop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맨 뒤의 값 제거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x.clear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값들 전부 제거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x.extend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(y)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y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값들 추가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36666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430" y="1138033"/>
            <a:ext cx="5846861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 = ["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fruit.index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fruit.append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fruit.insert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(1, 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fruit.append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fruit.count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2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fruit.sort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fruit.reverse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37172" y="1138033"/>
            <a:ext cx="5804034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fruit.pop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fruit.pop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fruit.pop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fruit.clear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[1, 2, 3, 4, 5]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mix_list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["hello", 1, False]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num_list.extend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mix_list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[1, 2, 3, 4, 5, 'hello', 1, False]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6698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solidFill>
            <a:srgbClr val="F2F2F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430" y="1138033"/>
            <a:ext cx="5846861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fruit.sort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fruit.sort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(reverse=True)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fruit.sort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(key=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len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‘]</a:t>
            </a: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fruit.sort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(key=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len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reverse=True)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37172" y="1138033"/>
            <a:ext cx="5804034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[1, 2, 3, 4, 5]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mix_list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["hello", 1, False]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num_list.extend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mix_list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[1, 2, 3, 4, 5, 'hello', 1, False]</a:t>
            </a: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num_list.append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mix_list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[1, 2, 3, 4, 5, ['hello', 1, False]]</a:t>
            </a: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1402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딕셔너리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69864" y="1449118"/>
            <a:ext cx="6994648" cy="465002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print(x[1])       - x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딕셔너리의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키값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벨류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출력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x.get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(1)) - x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딕셔너리의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키값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벨류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출력</a:t>
            </a:r>
          </a:p>
          <a:p>
            <a:pPr lvl="1"/>
            <a:endParaRPr lang="ko-KR" altLang="en-US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번의 경우 없는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키값일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경우 오류가 발생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번의 경우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None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라는 값이 출력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2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번째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파라미터에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값을 넣어주면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None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일 경우 해당 값도 같이 출력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 in x       - n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존재하는지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True, False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반환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x[a] = b    - x[a]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값을 대입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이미 값이 있으면 덮어씀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del x[a]    - x a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키를 가진 값 제거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x.keys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   - x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key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값만 출력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x.values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 - x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값만 출력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x.items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  - x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모든 값 출력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x.clear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   - x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모든 값 제거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8534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딕셔너리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126" y="1555423"/>
            <a:ext cx="5250690" cy="46435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{1:"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22:"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"}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[1])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[22])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dic.get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dic.get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(2), "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비어있음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None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비어있음</a:t>
            </a:r>
            <a:endParaRPr lang="ko-KR" altLang="en-US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print(1 in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True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print(2 in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False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[1] = "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[1])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endParaRPr lang="ko-KR" altLang="en-US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[2] = 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이순신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[2])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이순신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6087" y="1555423"/>
            <a:ext cx="5804034" cy="46435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del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{1: '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22: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'}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dic.keys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dict_keys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([1, 22])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dic.values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dict_values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(['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dic.items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dict_items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([(1, '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'), (22,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')])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dic.clear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1996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튜플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77632" y="2073898"/>
            <a:ext cx="7607391" cy="328609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("J3SUNG", "10", "codding")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괄호로 값들을 선언해서 사용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리스트와 동일하게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[0],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[1],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[2]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접근이 가능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해당 값들은 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고정값으로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변경 불가능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96662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집합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126" y="1385740"/>
            <a:ext cx="5005592" cy="498292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 = {1, 3, 5, 7, 7, 7}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print(set) 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3, 5, 7}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= {1, 3, 5, 7, 9}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 = {2, 4, 5, 6, 8}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 &amp; b) 	      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{5}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4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a.intersection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(b))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{5}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 | b) 	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2, 3, 4, 5, 6, 7, 8, 9}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4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a.union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(b)) 	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2, 3, 4, 5, 6, 7, 8, 9}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 - b) 	    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3, 9, 7}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4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a.difference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(b))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3, 9, 7}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print(b - a) 	    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{8, 2, 4, 6}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4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b.difference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(a))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{8, 2, 4, 6}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a.add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(11)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print(a)   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3, 5, 7, 9, 11}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a.remove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(1)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print(a)   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{3, 5, 7, 9, 11}</a:t>
            </a:r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6087" y="1385740"/>
            <a:ext cx="5804034" cy="498292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중복을 허용하지 않으므로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같은 값이 있더라도 출력하면 하나만 출력됨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&amp; b,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a.intersection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 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교집합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| b,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a.union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  	    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합집합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- b,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a.difference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    -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차집합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a.add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(x) 	   - 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집합에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추가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a.remove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(x)    - 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집합에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제거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3335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자료구조 변경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126" y="1636408"/>
            <a:ext cx="5005592" cy="448158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= range(1, 21)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print(type(x))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&lt;class 'range'&gt;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= list(x)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print(type(x))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&lt;class 'list'&gt;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= tuple(x)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print(type(x))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&lt;class 'tuple'&gt;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= set(x)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print(type(x))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&lt;class 'set'&gt;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6087" y="1636408"/>
            <a:ext cx="5804034" cy="448158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range(x, y) - x ~ y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값을 삽입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list(x) - x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list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변경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tuple(x) - x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tuple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변경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set(x) - x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변경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type(x) - x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타입 확인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45621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3123" y="2098322"/>
            <a:ext cx="5660325" cy="33126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(input("0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제외한 숫자를 입력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== 0: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print("0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입력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elif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% 2 == 0: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짝수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else: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홀수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5000" y="2098322"/>
            <a:ext cx="5547204" cy="33126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분기 실행이 가능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들여쓰기로 범위 지정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elif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다른 분기 조건 설정 가능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else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그 외 모든 경우를 처리 가능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2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2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함수를 통해 입력을 받을 수 있음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14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51506" y="1365921"/>
            <a:ext cx="5117138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 [0, 1, 2, 3, 4]: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print("{0}".format(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0 1 2 3 4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 range(1, 6):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print("{0}".format(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 2 3 4 5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1485" y="3725713"/>
            <a:ext cx="11377180" cy="225050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 [a, b, c, d]: -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 d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 range(x, y): -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+ 1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y - 1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대입 후 동작 실행</a:t>
            </a: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continue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만나는 경우 다시 반복을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이어나갑니다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(continue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이후의 코드는 건너뜀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break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만나는 경우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반복문이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즉시 종료됩니다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15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Python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89890" y="1640264"/>
            <a:ext cx="2243579" cy="641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인터프리터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89890" y="2641862"/>
            <a:ext cx="2243579" cy="6410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간단하고 쉬운 문법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9890" y="4645058"/>
            <a:ext cx="2243579" cy="641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메모리 자동 관리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89890" y="3643460"/>
            <a:ext cx="2243579" cy="6410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다양한 라이브러리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89891" y="5646656"/>
            <a:ext cx="2243579" cy="641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확장성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0465" y="1781666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대화형 언어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사용이 쉬움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컴파일 언어 보다 실행이 느림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0465" y="2771695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배우기 쉬움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코드가 짧음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직관적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10465" y="3779306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다양한 라이브러리들로 프로그램을 개발하기 편리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0465" y="4786917"/>
            <a:ext cx="829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Garbage Collection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기능을 사용하여 필요할 때 메모리를 할당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 후 자동으로 해제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10465" y="5776946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여러 언어에서 파이썬을 호출할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2031" y="2572552"/>
            <a:ext cx="3119298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 = 10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 index &gt;= 1: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print(index)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index -=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51" y="2572553"/>
            <a:ext cx="7879835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문의 조건이 일치하는 동안 계속 반복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예제 코드의 경우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크거나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같은동안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동작이 계속 반복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continue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만나는 경우 반복을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이어나감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(continue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이후의 코드는 건너뜀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break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만나는 경우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반복문이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즉시 종료됩니다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794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30382" y="2563125"/>
            <a:ext cx="3119298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sum(x, y):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x + y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print(sum(3, 4)) # 7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print(sum(2, 6)) # 8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98838" y="2563126"/>
            <a:ext cx="5325171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파이썬에서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함수를 선언할 때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사용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sum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함수의 이름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(x, y)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인풋으로 들어오는 값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반환되는 값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81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79553" y="1709094"/>
            <a:ext cx="3950286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sum(x, y=10):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x + y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print(sum(5))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15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print(sum(2, 3))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5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9553" y="4131782"/>
            <a:ext cx="3950286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 sub(x, y):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x - y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print(sub(x = 4, y = 2)) </a:t>
            </a:r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2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print(sub(y = 2, x = 3)) </a:t>
            </a:r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83491" y="1728320"/>
            <a:ext cx="3917971" cy="35535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 funcPrint(*num):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for x in num: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print(x, end=" ")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print()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funcPrint(1, 2, 3, 4, 5)</a:t>
            </a:r>
            <a:endParaRPr lang="es-E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funcPrint(2, 2)</a:t>
            </a:r>
          </a:p>
        </p:txBody>
      </p:sp>
    </p:spTree>
    <p:extLst>
      <p:ext uri="{BB962C8B-B14F-4D97-AF65-F5344CB8AC3E}">
        <p14:creationId xmlns:p14="http://schemas.microsoft.com/office/powerpoint/2010/main" val="3679183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지역변수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9492" y="1709094"/>
            <a:ext cx="3733470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mr.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 +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09492" y="4178917"/>
            <a:ext cx="8625982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왼쪽 코드를 실행할 때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번째 줄의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지역변수에서 선언된 변수로 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값이 지정되어 있지않아서 해당 코드를 실행하게 되면 에러가 발생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첫번째 줄에 선언된 변수를 전역변수처럼 사용하고 싶으면 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"global 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변수명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입력 해야함</a:t>
            </a:r>
            <a:endParaRPr lang="es-E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02004" y="1709094"/>
            <a:ext cx="3733470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global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mr.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 +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4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지역변수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42"/>
              </p:ext>
            </p:extLst>
          </p:nvPr>
        </p:nvGraphicFramePr>
        <p:xfrm>
          <a:off x="1898559" y="1870600"/>
          <a:ext cx="8127999" cy="2286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724280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85175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4674621"/>
                    </a:ext>
                  </a:extLst>
                </a:gridCol>
              </a:tblGrid>
              <a:tr h="4573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전역변수</a:t>
                      </a:r>
                      <a:endParaRPr lang="ko-KR" altLang="en-US" sz="180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빙그레 메로나체" panose="020B0503000000000000" pitchFamily="50" charset="-127"/>
                        <a:ea typeface="빙그레 메로나체" panose="020B05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지역변수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75224"/>
                  </a:ext>
                </a:extLst>
              </a:tr>
              <a:tr h="4573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함수 안에서 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53619"/>
                  </a:ext>
                </a:extLst>
              </a:tr>
              <a:tr h="4573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함수 안에서 수정</a:t>
                      </a:r>
                      <a:endParaRPr lang="en-US" altLang="ko-KR" sz="180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빙그레 메로나체" panose="020B0503000000000000" pitchFamily="50" charset="-127"/>
                        <a:ea typeface="빙그레 메로나체" panose="020B05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94160"/>
                  </a:ext>
                </a:extLst>
              </a:tr>
              <a:tr h="4573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함수 밖에서 읽기</a:t>
                      </a:r>
                      <a:endParaRPr lang="en-US" altLang="ko-KR" sz="180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빙그레 메로나체" panose="020B0503000000000000" pitchFamily="50" charset="-127"/>
                        <a:ea typeface="빙그레 메로나체" panose="020B05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59928"/>
                  </a:ext>
                </a:extLst>
              </a:tr>
              <a:tr h="4573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함수 밖에서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3558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98559" y="4590603"/>
            <a:ext cx="596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*global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사용하여 전역 변수를 함수 안에서 수정 가능</a:t>
            </a:r>
          </a:p>
        </p:txBody>
      </p:sp>
    </p:spTree>
    <p:extLst>
      <p:ext uri="{BB962C8B-B14F-4D97-AF65-F5344CB8AC3E}">
        <p14:creationId xmlns:p14="http://schemas.microsoft.com/office/powerpoint/2010/main" val="1438073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지역변수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0964" y="1716463"/>
            <a:ext cx="3135811" cy="3911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OWEN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391839" y="1716462"/>
            <a:ext cx="3111299" cy="3911339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name = "JOHN"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JONH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OWEN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938202" y="1716462"/>
            <a:ext cx="3111299" cy="3911339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global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name = "JOHN" 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JONH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784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지역변수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9492" y="1555423"/>
            <a:ext cx="3733470" cy="116892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name = "OWEN“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SyntaxError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24932" y="1716463"/>
            <a:ext cx="3733470" cy="412609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global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mr.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 +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funcSecond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mr.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 +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funcSecond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UnboundLocalError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09492" y="3053414"/>
            <a:ext cx="3733470" cy="27817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“OWEN”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name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mr.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 +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UnboundLocalError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32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지역변수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94638" y="1250044"/>
            <a:ext cx="2787345" cy="54250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 = "A"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 a():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name = "B"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def b():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name = "C"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b()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</a:p>
        </p:txBody>
      </p:sp>
      <p:sp>
        <p:nvSpPr>
          <p:cNvPr id="9" name="포인트가 5개인 별 13">
            <a:extLst>
              <a:ext uri="{FF2B5EF4-FFF2-40B4-BE49-F238E27FC236}">
                <a16:creationId xmlns:a16="http://schemas.microsoft.com/office/drawing/2014/main" id="{BC6C4CD8-7608-4173-AD4F-80514C56AFFC}"/>
              </a:ext>
            </a:extLst>
          </p:cNvPr>
          <p:cNvSpPr/>
          <p:nvPr/>
        </p:nvSpPr>
        <p:spPr>
          <a:xfrm>
            <a:off x="4945303" y="209368"/>
            <a:ext cx="597659" cy="597659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FEE37-5FBE-4E07-9948-8EC3659FC275}"/>
              </a:ext>
            </a:extLst>
          </p:cNvPr>
          <p:cNvSpPr/>
          <p:nvPr/>
        </p:nvSpPr>
        <p:spPr>
          <a:xfrm>
            <a:off x="4781366" y="1250044"/>
            <a:ext cx="2787345" cy="54250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 = "A"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 a():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global 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name = "B"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def b():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name = "C"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b()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6F8DD6-1A03-4E5A-824B-CB91542B5DFC}"/>
              </a:ext>
            </a:extLst>
          </p:cNvPr>
          <p:cNvSpPr/>
          <p:nvPr/>
        </p:nvSpPr>
        <p:spPr>
          <a:xfrm>
            <a:off x="8368093" y="1250044"/>
            <a:ext cx="2787345" cy="54250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 = "A"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 a():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name = "B"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def b():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global 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name = "C"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b()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9805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지역변수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138808" y="1125866"/>
            <a:ext cx="2787345" cy="560795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 a():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"B"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def b():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global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"A" +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b()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a()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nameError</a:t>
            </a:r>
          </a:p>
        </p:txBody>
      </p:sp>
      <p:sp>
        <p:nvSpPr>
          <p:cNvPr id="9" name="포인트가 5개인 별 13">
            <a:extLst>
              <a:ext uri="{FF2B5EF4-FFF2-40B4-BE49-F238E27FC236}">
                <a16:creationId xmlns:a16="http://schemas.microsoft.com/office/drawing/2014/main" id="{BC6C4CD8-7608-4173-AD4F-80514C56AFFC}"/>
              </a:ext>
            </a:extLst>
          </p:cNvPr>
          <p:cNvSpPr/>
          <p:nvPr/>
        </p:nvSpPr>
        <p:spPr>
          <a:xfrm>
            <a:off x="4945303" y="209368"/>
            <a:ext cx="597659" cy="597659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BC945B-8DD1-41A8-9D59-AA89F5708F65}"/>
              </a:ext>
            </a:extLst>
          </p:cNvPr>
          <p:cNvSpPr/>
          <p:nvPr/>
        </p:nvSpPr>
        <p:spPr>
          <a:xfrm>
            <a:off x="2388870" y="1125866"/>
            <a:ext cx="2787345" cy="560795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 = "A"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 a():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global 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name = "B"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def b():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global 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name = "C"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b()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57953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지역변수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71736" y="2147522"/>
            <a:ext cx="3766259" cy="411837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0"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"JON"</a:t>
            </a:r>
          </a:p>
          <a:p>
            <a:pPr lvl="1"/>
            <a:endParaRPr lang="en-US" altLang="ko-KR" sz="1600" b="0"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b="0"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 change(name):</a:t>
            </a:r>
          </a:p>
          <a:p>
            <a:pPr lvl="1"/>
            <a:r>
              <a:rPr lang="en-US" altLang="ko-KR" sz="1600" b="0"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"S" + name[1:]</a:t>
            </a:r>
          </a:p>
          <a:p>
            <a:pPr lvl="1"/>
            <a:r>
              <a:rPr lang="en-US" altLang="ko-KR" sz="1600" b="0"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name</a:t>
            </a:r>
          </a:p>
          <a:p>
            <a:pPr lvl="1"/>
            <a:endParaRPr lang="en-US" altLang="ko-KR" sz="1600" b="0"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b="0"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change(name)</a:t>
            </a:r>
          </a:p>
          <a:p>
            <a:pPr lvl="1"/>
            <a:endParaRPr lang="en-US" altLang="ko-KR" sz="1600" b="0"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b="0"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endParaRPr lang="en-US" altLang="ko-KR" sz="16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16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b="0">
                <a:solidFill>
                  <a:srgbClr val="FF0000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SON</a:t>
            </a:r>
          </a:p>
        </p:txBody>
      </p:sp>
      <p:sp>
        <p:nvSpPr>
          <p:cNvPr id="9" name="포인트가 5개인 별 13">
            <a:extLst>
              <a:ext uri="{FF2B5EF4-FFF2-40B4-BE49-F238E27FC236}">
                <a16:creationId xmlns:a16="http://schemas.microsoft.com/office/drawing/2014/main" id="{BC6C4CD8-7608-4173-AD4F-80514C56AFFC}"/>
              </a:ext>
            </a:extLst>
          </p:cNvPr>
          <p:cNvSpPr/>
          <p:nvPr/>
        </p:nvSpPr>
        <p:spPr>
          <a:xfrm>
            <a:off x="4945303" y="209368"/>
            <a:ext cx="597659" cy="597659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9D5F1D-4F10-49C3-8B0B-9A92E9916127}"/>
              </a:ext>
            </a:extLst>
          </p:cNvPr>
          <p:cNvSpPr/>
          <p:nvPr/>
        </p:nvSpPr>
        <p:spPr>
          <a:xfrm>
            <a:off x="1621419" y="3368664"/>
            <a:ext cx="3503792" cy="288205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0">
                <a:solidFill>
                  <a:srgbClr val="00B050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test.py</a:t>
            </a:r>
            <a:endParaRPr lang="en-US" altLang="ko-KR" sz="1600" b="0"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16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b="0"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global_variable import *</a:t>
            </a:r>
          </a:p>
          <a:p>
            <a:pPr lvl="1"/>
            <a:endParaRPr lang="en-US" altLang="ko-KR" sz="1600" b="0"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b="0"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"Mr. " + name</a:t>
            </a:r>
          </a:p>
          <a:p>
            <a:pPr lvl="1"/>
            <a:endParaRPr lang="en-US" altLang="ko-KR" sz="1600" b="0"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b="0"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endParaRPr lang="en-US" altLang="ko-KR" sz="16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1600" b="0"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Mr.</a:t>
            </a:r>
            <a:r>
              <a:rPr lang="ko-KR" altLang="en-US" sz="1600"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600"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Lobal</a:t>
            </a:r>
            <a:endParaRPr lang="en-US" altLang="ko-KR" sz="1600" b="0">
              <a:solidFill>
                <a:srgbClr val="FF0000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477A14-83A1-4C5D-B6F8-DD070673C352}"/>
              </a:ext>
            </a:extLst>
          </p:cNvPr>
          <p:cNvSpPr/>
          <p:nvPr/>
        </p:nvSpPr>
        <p:spPr>
          <a:xfrm>
            <a:off x="1621419" y="2147522"/>
            <a:ext cx="3503792" cy="103594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0">
                <a:solidFill>
                  <a:srgbClr val="00B050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global_variable.py</a:t>
            </a:r>
          </a:p>
          <a:p>
            <a:pPr lvl="1"/>
            <a:endParaRPr lang="en-US" altLang="ko-KR" sz="1600" b="0"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b="0"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Lobal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14F62-60DC-4893-906F-9F1499F2B17B}"/>
              </a:ext>
            </a:extLst>
          </p:cNvPr>
          <p:cNvSpPr txBox="1"/>
          <p:nvPr/>
        </p:nvSpPr>
        <p:spPr>
          <a:xfrm>
            <a:off x="2057089" y="1335404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같은 이름의 변수를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모듈로부터 가져오는 경우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DC4FC-1192-4ECF-AE1E-45A6CCB6E9EC}"/>
              </a:ext>
            </a:extLst>
          </p:cNvPr>
          <p:cNvSpPr txBox="1"/>
          <p:nvPr/>
        </p:nvSpPr>
        <p:spPr>
          <a:xfrm>
            <a:off x="7456527" y="1335404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사용하지 않고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전역변수를 수정하는 방법</a:t>
            </a:r>
          </a:p>
        </p:txBody>
      </p:sp>
    </p:spTree>
    <p:extLst>
      <p:ext uri="{BB962C8B-B14F-4D97-AF65-F5344CB8AC3E}">
        <p14:creationId xmlns:p14="http://schemas.microsoft.com/office/powerpoint/2010/main" val="257453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Python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D54E8B-319E-49A7-943F-3759933F4521}"/>
              </a:ext>
            </a:extLst>
          </p:cNvPr>
          <p:cNvSpPr/>
          <p:nvPr/>
        </p:nvSpPr>
        <p:spPr>
          <a:xfrm>
            <a:off x="1727772" y="2455592"/>
            <a:ext cx="74811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print(25.4)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25.4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print(2 * 3)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D54E8B-319E-49A7-943F-3759933F4521}"/>
              </a:ext>
            </a:extLst>
          </p:cNvPr>
          <p:cNvSpPr/>
          <p:nvPr/>
        </p:nvSpPr>
        <p:spPr>
          <a:xfrm>
            <a:off x="4051935" y="2604674"/>
            <a:ext cx="74811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출력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숫자 출력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연산 출력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11" y="245559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print((2 + 2) * 4)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16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print((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* 3)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 Hello Hello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print(5 &lt; 4)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13707" y="2317092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우선 연산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연산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bool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연산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7428" y="2233064"/>
            <a:ext cx="4629252" cy="350359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93533" y="2233064"/>
            <a:ext cx="4629252" cy="350359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939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9490" y="1517714"/>
            <a:ext cx="8625983" cy="98285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09492" y="2849736"/>
            <a:ext cx="8625982" cy="242927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open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첫번째 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파라미터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대상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두번째 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파라미터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 방식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(r = read, w = write, a  = append)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encoding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지정해주는 것은 한글이 깨질 수 있기 때문입니다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endParaRPr lang="es-E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964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7806" y="1453853"/>
            <a:ext cx="5628258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print("Hello,",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print("Python!",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05804" y="145385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37806" y="3490043"/>
            <a:ext cx="5628258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"a",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test_file.write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("Nice to ")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test_file.write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("Meet You")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05804" y="349004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Python!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Nice to Meet You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37806" y="5788058"/>
            <a:ext cx="8777640" cy="44518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파일 쓰는 방법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write(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덮어쓰기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), append(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붙여쓰기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099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7806" y="1453853"/>
            <a:ext cx="5628258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print("Hello,",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print("Python!",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05804" y="145385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37806" y="3490043"/>
            <a:ext cx="5628258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“w",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print("Hello,",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05804" y="349004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37806" y="5788058"/>
            <a:ext cx="8777640" cy="44518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write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파일 전체를 새로 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61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7805" y="1453853"/>
            <a:ext cx="5709749" cy="37895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test_file2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test2.txt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print("Hello,",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print("Python!",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test_file2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test_file2.close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05804" y="145385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05804" y="349004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test2.txt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Python!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37806" y="5788058"/>
            <a:ext cx="8777640" cy="44518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여러 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open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할 수 있음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82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7805" y="1453853"/>
            <a:ext cx="6237651" cy="37895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lines =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test_file.readlines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print(lines)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['hello\n', 'nice\n', 'to\n', 'meet\n', 'you\n']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print(type(lines))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&lt;class 'list'&gt;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695998" y="1453853"/>
            <a:ext cx="2809642" cy="37895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nice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meet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you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37806" y="5788058"/>
            <a:ext cx="8777640" cy="44518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readlines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사용하면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list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형식으로 한줄씩 입력됨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011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429" y="1539150"/>
            <a:ext cx="5985981" cy="132705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test_file.read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7431" y="3156376"/>
            <a:ext cx="5985980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lines =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test_file.readlines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line in lines: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print(line, end="")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00800" y="1539149"/>
            <a:ext cx="5552388" cy="337061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 True: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line =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test_file.readline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if not line: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break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print(line, end="")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48593" y="5411805"/>
            <a:ext cx="5552388" cy="75414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전체 읽기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한줄씩읽기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(for, while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9844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0531" y="1416414"/>
            <a:ext cx="5195233" cy="377775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pickle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test.pickle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wb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 = {"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A":1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B":2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"C":["4", "5", 6]}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print(test)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pickle.dump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(test,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test.pickle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rb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 =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pickle.load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print(test)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92346" y="1416414"/>
            <a:ext cx="5251794" cy="377775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리스트나 클래스처럼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자료형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자체를 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저장하는 경우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pickle.dump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–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파이썬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객체를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직렬화하여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binary file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저장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pickle.load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–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직렬화 되어있는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binary file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로부터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	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파이썬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객체를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역직렬화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0530" y="5382705"/>
            <a:ext cx="10813609" cy="132139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직렬화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객체를 직렬화하여 전송 가능한 형태로 만드는 것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</a:t>
            </a: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역직렬화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직렬화된 파일 등을 역으로 직렬화하여 다시 객체의 형태로 만드는 것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4014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434" y="1416414"/>
            <a:ext cx="6972482" cy="193010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pickle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 open("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test.pickle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rb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 as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pickle.load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434" y="3530143"/>
            <a:ext cx="6972482" cy="23144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 as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python_file.write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("Hello, Python!") 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 as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  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python_file.read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76409" y="2104571"/>
            <a:ext cx="4376778" cy="326870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사용하면 파일을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read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하고 나서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close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해주는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동작을 생략할 수 있습니다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위는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binary file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읽는 예제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아래는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file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쓰고 읽는 예제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143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151109" y="2447280"/>
            <a:ext cx="3248933" cy="74049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36330" y="3780148"/>
            <a:ext cx="3063712" cy="9252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051935" y="4270342"/>
            <a:ext cx="3348107" cy="102771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015575" y="1185634"/>
            <a:ext cx="2710903" cy="4978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객체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People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인스턴스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64511" y="2073620"/>
            <a:ext cx="1304477" cy="4978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People</a:t>
            </a:r>
          </a:p>
        </p:txBody>
      </p:sp>
      <p:sp>
        <p:nvSpPr>
          <p:cNvPr id="4" name="웃는 얼굴 3"/>
          <p:cNvSpPr/>
          <p:nvPr/>
        </p:nvSpPr>
        <p:spPr>
          <a:xfrm>
            <a:off x="2282392" y="2695678"/>
            <a:ext cx="1868717" cy="1868717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웃는 얼굴 20"/>
          <p:cNvSpPr/>
          <p:nvPr/>
        </p:nvSpPr>
        <p:spPr>
          <a:xfrm>
            <a:off x="7539805" y="1819004"/>
            <a:ext cx="1200629" cy="1200629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웃는 얼굴 21"/>
          <p:cNvSpPr/>
          <p:nvPr/>
        </p:nvSpPr>
        <p:spPr>
          <a:xfrm>
            <a:off x="7539805" y="3226094"/>
            <a:ext cx="1200629" cy="120062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웃는 얼굴 26"/>
          <p:cNvSpPr/>
          <p:nvPr/>
        </p:nvSpPr>
        <p:spPr>
          <a:xfrm>
            <a:off x="7539805" y="4697745"/>
            <a:ext cx="1200629" cy="1200629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564511" y="4697745"/>
            <a:ext cx="1304477" cy="9583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성별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851589" y="1940149"/>
            <a:ext cx="1430845" cy="9583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Jonh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20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성별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M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851589" y="3312005"/>
            <a:ext cx="1430845" cy="9583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Jolly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22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성별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W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851589" y="4818890"/>
            <a:ext cx="1430845" cy="9583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Jane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21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성별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W</a:t>
            </a:r>
          </a:p>
        </p:txBody>
      </p:sp>
    </p:spTree>
    <p:extLst>
      <p:ext uri="{BB962C8B-B14F-4D97-AF65-F5344CB8AC3E}">
        <p14:creationId xmlns:p14="http://schemas.microsoft.com/office/powerpoint/2010/main" val="394816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433" y="1261143"/>
            <a:ext cx="11039853" cy="54834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People: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weight): 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클래스의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역할을 합니다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self.age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weight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print("{0}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입장하였습니다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{0},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{1}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self.age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eat(self, food):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클래스안에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메소드를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생성할 수 있습니다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print("{0}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{1}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먹습니다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food))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self.increase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increase(self):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{0}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{1}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증가되었습니다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+ 1))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+= 1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People("OWEN", 23, 80)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guest_2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People("JOLLY", 19, 52)</a:t>
            </a:r>
          </a:p>
        </p:txBody>
      </p:sp>
    </p:spTree>
    <p:extLst>
      <p:ext uri="{BB962C8B-B14F-4D97-AF65-F5344CB8AC3E}">
        <p14:creationId xmlns:p14="http://schemas.microsoft.com/office/powerpoint/2010/main" val="13763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45639" y="2280198"/>
            <a:ext cx="7648810" cy="295167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age = 18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is_adult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 &gt;= 20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 +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age :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+ age +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adult is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+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is_adult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age : 18, adult is false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98201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433" y="1261143"/>
            <a:ext cx="11039853" cy="54834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{0},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{1},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{2}".format(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guest_1.age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guest_1.adult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True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 외부에서 객체에 변수를 만들어서 사용할 수 있습니다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guest_1.adult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== True: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print("{0}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성인입니다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guest_1.eat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치킨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출력결과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OWEN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입장하였습니다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23,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80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JOLLY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입장하였습니다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19,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52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OWEN,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23,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80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OWEN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성인입니다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OWEN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치킨을 먹습니다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80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81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증가되었습니다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81</a:t>
            </a:r>
            <a:r>
              <a:rPr lang="en-US" altLang="ko-KR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483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cxnSp>
        <p:nvCxnSpPr>
          <p:cNvPr id="12" name="직선 화살표 연결선 11"/>
          <p:cNvCxnSpPr>
            <a:stCxn id="15" idx="3"/>
            <a:endCxn id="16" idx="7"/>
          </p:cNvCxnSpPr>
          <p:nvPr/>
        </p:nvCxnSpPr>
        <p:spPr>
          <a:xfrm flipH="1">
            <a:off x="3483481" y="2570427"/>
            <a:ext cx="1977592" cy="98368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웃는 얼굴 14"/>
          <p:cNvSpPr/>
          <p:nvPr/>
        </p:nvSpPr>
        <p:spPr>
          <a:xfrm>
            <a:off x="5285245" y="1545626"/>
            <a:ext cx="1200629" cy="1200629"/>
          </a:xfrm>
          <a:prstGeom prst="smileyFac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웃는 얼굴 15"/>
          <p:cNvSpPr/>
          <p:nvPr/>
        </p:nvSpPr>
        <p:spPr>
          <a:xfrm>
            <a:off x="2870566" y="3448947"/>
            <a:ext cx="718075" cy="718075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5526521" y="3454462"/>
            <a:ext cx="718075" cy="718075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8182476" y="3454461"/>
            <a:ext cx="718075" cy="718075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52817" y="1128234"/>
            <a:ext cx="2196625" cy="146383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cxnSp>
        <p:nvCxnSpPr>
          <p:cNvPr id="23" name="직선 화살표 연결선 22"/>
          <p:cNvCxnSpPr>
            <a:stCxn id="15" idx="4"/>
            <a:endCxn id="17" idx="0"/>
          </p:cNvCxnSpPr>
          <p:nvPr/>
        </p:nvCxnSpPr>
        <p:spPr>
          <a:xfrm flipH="1">
            <a:off x="5885559" y="2746255"/>
            <a:ext cx="1" cy="70820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5"/>
            <a:endCxn id="18" idx="1"/>
          </p:cNvCxnSpPr>
          <p:nvPr/>
        </p:nvCxnSpPr>
        <p:spPr>
          <a:xfrm>
            <a:off x="6310046" y="2570427"/>
            <a:ext cx="1977590" cy="98919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575752" y="4187903"/>
            <a:ext cx="2196625" cy="20235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주황이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3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손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420232" y="4187903"/>
            <a:ext cx="2196625" cy="224117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노랑이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점프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물기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989955" y="3989531"/>
            <a:ext cx="2196625" cy="224117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5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6214" y="963275"/>
            <a:ext cx="83869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0257" y="2947970"/>
            <a:ext cx="83869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자식</a:t>
            </a:r>
          </a:p>
        </p:txBody>
      </p:sp>
    </p:spTree>
    <p:extLst>
      <p:ext uri="{BB962C8B-B14F-4D97-AF65-F5344CB8AC3E}">
        <p14:creationId xmlns:p14="http://schemas.microsoft.com/office/powerpoint/2010/main" val="2498264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433" y="1261143"/>
            <a:ext cx="11039853" cy="54834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People: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self.age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weight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print("{0}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입장하였습니다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{0},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{1}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self.age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detailPeople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(People):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괄호에 상속할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클래스명을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기입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weight, height):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People.__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weight)   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부분에서 상속받는 클래스의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생성자도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입력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self.height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height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detailPeople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("June", 20, 70, 170)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{0},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{1},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{2},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{3}".format(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guest_3.age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guest_3.height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27281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다중 상속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cxnSp>
        <p:nvCxnSpPr>
          <p:cNvPr id="12" name="직선 화살표 연결선 11"/>
          <p:cNvCxnSpPr>
            <a:stCxn id="15" idx="3"/>
            <a:endCxn id="16" idx="7"/>
          </p:cNvCxnSpPr>
          <p:nvPr/>
        </p:nvCxnSpPr>
        <p:spPr>
          <a:xfrm flipH="1">
            <a:off x="1899778" y="2570427"/>
            <a:ext cx="1977592" cy="98368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웃는 얼굴 14"/>
          <p:cNvSpPr/>
          <p:nvPr/>
        </p:nvSpPr>
        <p:spPr>
          <a:xfrm>
            <a:off x="3701542" y="1545626"/>
            <a:ext cx="1200629" cy="1200629"/>
          </a:xfrm>
          <a:prstGeom prst="smileyFac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웃는 얼굴 15"/>
          <p:cNvSpPr/>
          <p:nvPr/>
        </p:nvSpPr>
        <p:spPr>
          <a:xfrm>
            <a:off x="1286863" y="3448947"/>
            <a:ext cx="718075" cy="718075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3942818" y="3454462"/>
            <a:ext cx="718075" cy="718075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6598773" y="3454461"/>
            <a:ext cx="718075" cy="718075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69114" y="1128234"/>
            <a:ext cx="2196625" cy="146383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cxnSp>
        <p:nvCxnSpPr>
          <p:cNvPr id="23" name="직선 화살표 연결선 22"/>
          <p:cNvCxnSpPr>
            <a:stCxn id="15" idx="4"/>
            <a:endCxn id="17" idx="0"/>
          </p:cNvCxnSpPr>
          <p:nvPr/>
        </p:nvCxnSpPr>
        <p:spPr>
          <a:xfrm flipH="1">
            <a:off x="4301856" y="2746255"/>
            <a:ext cx="1" cy="70820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5"/>
            <a:endCxn id="18" idx="1"/>
          </p:cNvCxnSpPr>
          <p:nvPr/>
        </p:nvCxnSpPr>
        <p:spPr>
          <a:xfrm>
            <a:off x="4726343" y="2570427"/>
            <a:ext cx="1977590" cy="98919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92049" y="4187903"/>
            <a:ext cx="2196625" cy="20235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주황이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3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손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836529" y="4187903"/>
            <a:ext cx="2196625" cy="224117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노랑이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점프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물기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414468" y="3771056"/>
            <a:ext cx="2196625" cy="224117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작은 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귀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큰 귀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5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수영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애교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달리기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2511" y="963275"/>
            <a:ext cx="83869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52195" y="3042971"/>
            <a:ext cx="65274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자식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웃는 얼굴 18"/>
          <p:cNvSpPr/>
          <p:nvPr/>
        </p:nvSpPr>
        <p:spPr>
          <a:xfrm>
            <a:off x="8410464" y="1545626"/>
            <a:ext cx="1200629" cy="1200629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839077" y="1128234"/>
            <a:ext cx="2196625" cy="146383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작은 눈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귀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큰 귀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수영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애교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cxnSp>
        <p:nvCxnSpPr>
          <p:cNvPr id="22" name="직선 화살표 연결선 21"/>
          <p:cNvCxnSpPr>
            <a:stCxn id="19" idx="3"/>
            <a:endCxn id="18" idx="7"/>
          </p:cNvCxnSpPr>
          <p:nvPr/>
        </p:nvCxnSpPr>
        <p:spPr>
          <a:xfrm flipH="1">
            <a:off x="7211688" y="2570427"/>
            <a:ext cx="1374604" cy="98919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86292" y="963275"/>
            <a:ext cx="83869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50998" y="3043058"/>
            <a:ext cx="65274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자식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31439" y="3042971"/>
            <a:ext cx="65274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자식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087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다중 상속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7602" y="2147263"/>
            <a:ext cx="10238575" cy="305633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detailPeople(People, Car):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상속할 클래스를 기입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People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Car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 상속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weight, height, speed):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People.__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weight)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상속한 클래스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(People)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Car.__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speed)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상속한 클래스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(Car)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self.height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height</a:t>
            </a:r>
          </a:p>
        </p:txBody>
      </p:sp>
    </p:spTree>
    <p:extLst>
      <p:ext uri="{BB962C8B-B14F-4D97-AF65-F5344CB8AC3E}">
        <p14:creationId xmlns:p14="http://schemas.microsoft.com/office/powerpoint/2010/main" val="1082259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메소드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오버라이딩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웃는 얼굴 8"/>
          <p:cNvSpPr/>
          <p:nvPr/>
        </p:nvSpPr>
        <p:spPr>
          <a:xfrm>
            <a:off x="5285245" y="1545626"/>
            <a:ext cx="1200629" cy="1200629"/>
          </a:xfrm>
          <a:prstGeom prst="smileyFac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/>
          <p:cNvSpPr/>
          <p:nvPr/>
        </p:nvSpPr>
        <p:spPr>
          <a:xfrm>
            <a:off x="5526521" y="3454462"/>
            <a:ext cx="718075" cy="718075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52817" y="1128234"/>
            <a:ext cx="2196625" cy="146383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cxnSp>
        <p:nvCxnSpPr>
          <p:cNvPr id="16" name="직선 화살표 연결선 15"/>
          <p:cNvCxnSpPr>
            <a:stCxn id="9" idx="4"/>
            <a:endCxn id="13" idx="0"/>
          </p:cNvCxnSpPr>
          <p:nvPr/>
        </p:nvCxnSpPr>
        <p:spPr>
          <a:xfrm flipH="1">
            <a:off x="5885559" y="2746255"/>
            <a:ext cx="1" cy="70820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420232" y="4187903"/>
            <a:ext cx="2196625" cy="224117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노랑이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우렁차게 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점프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66214" y="963275"/>
            <a:ext cx="83869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92451" y="3580055"/>
            <a:ext cx="65274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자식</a:t>
            </a:r>
          </a:p>
        </p:txBody>
      </p:sp>
    </p:spTree>
    <p:extLst>
      <p:ext uri="{BB962C8B-B14F-4D97-AF65-F5344CB8AC3E}">
        <p14:creationId xmlns:p14="http://schemas.microsoft.com/office/powerpoint/2010/main" val="2519620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메소드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오버라이딩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7602" y="1525467"/>
            <a:ext cx="10238575" cy="429992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이미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선언되어있는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메소드를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상속받은 클래스에서 재정의해서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사용하는것을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의미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Language: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greet(self):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print("Hello")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Python(Language):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greet(self):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print("Hello, Python!")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lang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Python()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lang.greet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 결과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Hello, Python!</a:t>
            </a:r>
          </a:p>
        </p:txBody>
      </p:sp>
    </p:spTree>
    <p:extLst>
      <p:ext uri="{BB962C8B-B14F-4D97-AF65-F5344CB8AC3E}">
        <p14:creationId xmlns:p14="http://schemas.microsoft.com/office/powerpoint/2010/main" val="4112233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pass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88870" y="1525467"/>
            <a:ext cx="5553454" cy="429992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test():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pass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abc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pass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#pass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클래스나 함수를 완성하지 않은 상태에서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오류가 나지 않게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보류해두는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상태를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233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super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88870" y="1525467"/>
            <a:ext cx="5553454" cy="429992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People: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print("People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detailPeople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(People):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#People.__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super().__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super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사용해서 부모클래스에 접근이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생략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단점으로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다중상속의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경우 어떤 클래스가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 클래스인지 프로그램이 알기가 어려움</a:t>
            </a:r>
            <a:r>
              <a:rPr lang="en-US" altLang="ko-KR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842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예외 처리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23599" y="3205147"/>
            <a:ext cx="1638909" cy="914400"/>
          </a:xfrm>
          <a:prstGeom prst="roundRect">
            <a:avLst>
              <a:gd name="adj" fmla="val 3110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기계 작동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5447" y="686414"/>
            <a:ext cx="60465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공장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45648" y="1342419"/>
            <a:ext cx="1638909" cy="914400"/>
          </a:xfrm>
          <a:prstGeom prst="roundRect">
            <a:avLst>
              <a:gd name="adj" fmla="val 31100"/>
            </a:avLst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기계 멈춤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45648" y="2633205"/>
            <a:ext cx="1638909" cy="914400"/>
          </a:xfrm>
          <a:prstGeom prst="roundRect">
            <a:avLst>
              <a:gd name="adj" fmla="val 31100"/>
            </a:avLst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소음 발생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45648" y="3923991"/>
            <a:ext cx="1638909" cy="914400"/>
          </a:xfrm>
          <a:prstGeom prst="roundRect">
            <a:avLst>
              <a:gd name="adj" fmla="val 31100"/>
            </a:avLst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 외 문제</a:t>
            </a:r>
          </a:p>
        </p:txBody>
      </p:sp>
      <p:cxnSp>
        <p:nvCxnSpPr>
          <p:cNvPr id="24" name="꺾인 연결선 23"/>
          <p:cNvCxnSpPr>
            <a:stCxn id="3" idx="3"/>
            <a:endCxn id="19" idx="1"/>
          </p:cNvCxnSpPr>
          <p:nvPr/>
        </p:nvCxnSpPr>
        <p:spPr>
          <a:xfrm flipV="1">
            <a:off x="2162508" y="1799619"/>
            <a:ext cx="1783140" cy="186272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3"/>
            <a:endCxn id="20" idx="1"/>
          </p:cNvCxnSpPr>
          <p:nvPr/>
        </p:nvCxnSpPr>
        <p:spPr>
          <a:xfrm flipV="1">
            <a:off x="2162508" y="3090405"/>
            <a:ext cx="1783140" cy="57194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" idx="3"/>
            <a:endCxn id="21" idx="1"/>
          </p:cNvCxnSpPr>
          <p:nvPr/>
        </p:nvCxnSpPr>
        <p:spPr>
          <a:xfrm>
            <a:off x="2162508" y="3662347"/>
            <a:ext cx="1783140" cy="718844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" idx="3"/>
          </p:cNvCxnSpPr>
          <p:nvPr/>
        </p:nvCxnSpPr>
        <p:spPr>
          <a:xfrm>
            <a:off x="2162508" y="3662347"/>
            <a:ext cx="6481871" cy="2009630"/>
          </a:xfrm>
          <a:prstGeom prst="bentConnector3">
            <a:avLst>
              <a:gd name="adj1" fmla="val 13642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860076" y="1342419"/>
            <a:ext cx="1638909" cy="914400"/>
          </a:xfrm>
          <a:prstGeom prst="roundRect">
            <a:avLst>
              <a:gd name="adj" fmla="val 311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860076" y="2633205"/>
            <a:ext cx="1638909" cy="914400"/>
          </a:xfrm>
          <a:prstGeom prst="roundRect">
            <a:avLst>
              <a:gd name="adj" fmla="val 311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60076" y="3923991"/>
            <a:ext cx="1638909" cy="914400"/>
          </a:xfrm>
          <a:prstGeom prst="roundRect">
            <a:avLst>
              <a:gd name="adj" fmla="val 311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012452" y="3205147"/>
            <a:ext cx="1638909" cy="914400"/>
          </a:xfrm>
          <a:prstGeom prst="roundRect">
            <a:avLst>
              <a:gd name="adj" fmla="val 311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</p:txBody>
      </p:sp>
      <p:cxnSp>
        <p:nvCxnSpPr>
          <p:cNvPr id="68" name="꺾인 연결선 67"/>
          <p:cNvCxnSpPr>
            <a:stCxn id="41" idx="3"/>
            <a:endCxn id="45" idx="1"/>
          </p:cNvCxnSpPr>
          <p:nvPr/>
        </p:nvCxnSpPr>
        <p:spPr>
          <a:xfrm>
            <a:off x="8498985" y="1799619"/>
            <a:ext cx="1513467" cy="186272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42" idx="3"/>
            <a:endCxn id="45" idx="1"/>
          </p:cNvCxnSpPr>
          <p:nvPr/>
        </p:nvCxnSpPr>
        <p:spPr>
          <a:xfrm>
            <a:off x="8498985" y="3090405"/>
            <a:ext cx="1513467" cy="57194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43" idx="3"/>
            <a:endCxn id="45" idx="1"/>
          </p:cNvCxnSpPr>
          <p:nvPr/>
        </p:nvCxnSpPr>
        <p:spPr>
          <a:xfrm flipV="1">
            <a:off x="8498985" y="3662347"/>
            <a:ext cx="1513467" cy="71884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endCxn id="45" idx="1"/>
          </p:cNvCxnSpPr>
          <p:nvPr/>
        </p:nvCxnSpPr>
        <p:spPr>
          <a:xfrm flipV="1">
            <a:off x="8498985" y="3662347"/>
            <a:ext cx="1513467" cy="200963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9" idx="3"/>
            <a:endCxn id="41" idx="1"/>
          </p:cNvCxnSpPr>
          <p:nvPr/>
        </p:nvCxnSpPr>
        <p:spPr>
          <a:xfrm>
            <a:off x="5584557" y="1799619"/>
            <a:ext cx="12755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0" idx="3"/>
            <a:endCxn id="42" idx="1"/>
          </p:cNvCxnSpPr>
          <p:nvPr/>
        </p:nvCxnSpPr>
        <p:spPr>
          <a:xfrm>
            <a:off x="5584557" y="3090405"/>
            <a:ext cx="12755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1" idx="3"/>
            <a:endCxn id="43" idx="1"/>
          </p:cNvCxnSpPr>
          <p:nvPr/>
        </p:nvCxnSpPr>
        <p:spPr>
          <a:xfrm>
            <a:off x="5584557" y="4381191"/>
            <a:ext cx="12755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116068" y="277844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try: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45648" y="103696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기계 멈춤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945648" y="233047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소음 발생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5648" y="361298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except: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100874" y="288532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finally: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6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2320" y="2280198"/>
            <a:ext cx="3685360" cy="295167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#age = 18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is_adult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 &gt;= 20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#age = 18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is_adult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 &gt;= 20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5785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예외 처리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0070" y="1261143"/>
            <a:ext cx="5331683" cy="429825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try: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print("try!")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ZeroDivisionError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print("0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나눌 수 없습니다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예상치 못한 오류가 발생했습니다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finally: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print("Hello\n")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21885" y="1261143"/>
            <a:ext cx="5331683" cy="429825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부분에 들어갈 코드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print(2 + 2)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4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Hello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print(2 / 0)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0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나눌 수 없습니다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Hello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print(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안녕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예상치 못한 오류가 발생했습니다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Hello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60070" y="5830564"/>
            <a:ext cx="10893498" cy="7188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try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 안에서 실행되는 코드에서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에서 설정된 오류가 발생할 경우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안의 내용을 실행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finally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정상작동인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경우와 오류가 발생한 경우 둘 다 실행되는 코드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703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예외 처리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0070" y="1261143"/>
            <a:ext cx="9422916" cy="542246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random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randomNum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random.randint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(1, 9)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while(1):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try: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print("1 ~ 9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값 중 입력하여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맞추어보세요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(input("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입력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"))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if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&lt; 1 or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&gt; 9: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raise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ValueError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 ~ 9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사이가 아닌 경우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ValueError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발생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if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==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randomNum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print("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성공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!")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break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else: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print("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다시 시도 해보세요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continue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except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ValueError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	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print("1 ~ 9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값을 입력해주세요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84998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패키지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461154" y="1800520"/>
            <a:ext cx="8776355" cy="4496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88870" y="13574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패키지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97105" y="2487382"/>
            <a:ext cx="3322124" cy="33868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08384" y="206446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패키지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96917" y="2469450"/>
            <a:ext cx="2791866" cy="2846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6057" y="2778625"/>
            <a:ext cx="2791866" cy="2846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886959" y="3036685"/>
            <a:ext cx="2791866" cy="2846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76487" y="206446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23728" y="3239058"/>
            <a:ext cx="1783826" cy="1818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032868" y="3548233"/>
            <a:ext cx="1783826" cy="1818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13770" y="3806293"/>
            <a:ext cx="1783826" cy="1818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30541" y="29039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784168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패키지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743958" y="1578461"/>
            <a:ext cx="8776355" cy="42514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75399" y="1178351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Car</a:t>
            </a:r>
            <a:endParaRPr lang="ko-KR" altLang="en-US" sz="2000" b="1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79909" y="2124842"/>
            <a:ext cx="3322124" cy="33868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91188" y="1719861"/>
            <a:ext cx="663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</a:t>
            </a:r>
            <a:endParaRPr lang="ko-KR" altLang="en-US" sz="2000" b="1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9721" y="2124842"/>
            <a:ext cx="2791866" cy="2846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88861" y="2434017"/>
            <a:ext cx="2791866" cy="2846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69763" y="2692077"/>
            <a:ext cx="2791866" cy="2846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9291" y="184184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Speed.py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06532" y="2894450"/>
            <a:ext cx="1783826" cy="1818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15672" y="3203625"/>
            <a:ext cx="1783826" cy="1818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696574" y="3461685"/>
            <a:ext cx="1783826" cy="1818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13345" y="2597031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Handle.py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7090" y="2094518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Weight.py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2199" y="240821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Price.py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33657" y="291063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Window.py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33854" y="320362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Seat.py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26349" y="3791717"/>
            <a:ext cx="785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move()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turn()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heat()</a:t>
            </a:r>
          </a:p>
        </p:txBody>
      </p:sp>
    </p:spTree>
    <p:extLst>
      <p:ext uri="{BB962C8B-B14F-4D97-AF65-F5344CB8AC3E}">
        <p14:creationId xmlns:p14="http://schemas.microsoft.com/office/powerpoint/2010/main" val="6856540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패키지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7646" y="1923146"/>
            <a:ext cx="6381946" cy="3648096"/>
            <a:chOff x="1743958" y="1178351"/>
            <a:chExt cx="8776355" cy="465159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743958" y="1578461"/>
              <a:ext cx="8776355" cy="42514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75400" y="1178351"/>
              <a:ext cx="674996" cy="431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Car</a:t>
              </a:r>
              <a:endParaRPr lang="ko-KR" altLang="en-US" sz="16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579909" y="2124842"/>
              <a:ext cx="3322124" cy="338681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91189" y="1719862"/>
              <a:ext cx="780543" cy="431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Tool</a:t>
              </a:r>
              <a:endParaRPr lang="ko-KR" altLang="en-US" sz="16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79721" y="2124842"/>
              <a:ext cx="2791866" cy="28462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788861" y="2434017"/>
              <a:ext cx="2791866" cy="28462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169763" y="2692077"/>
              <a:ext cx="2791866" cy="28462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9291" y="1841842"/>
              <a:ext cx="1270191" cy="392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Speed.py</a:t>
              </a:r>
              <a:endPara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006532" y="2894450"/>
              <a:ext cx="1783826" cy="18185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315672" y="3203625"/>
              <a:ext cx="1783826" cy="18185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696574" y="3461685"/>
              <a:ext cx="1783826" cy="18185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13346" y="2597031"/>
              <a:ext cx="1336323" cy="392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Handle.py</a:t>
              </a:r>
              <a:endPara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87090" y="2094518"/>
              <a:ext cx="1360043" cy="392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Weight.py</a:t>
              </a:r>
              <a:endPara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42199" y="2408214"/>
              <a:ext cx="1126902" cy="392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Price.py</a:t>
              </a:r>
              <a:endPara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33656" y="2910630"/>
              <a:ext cx="1448749" cy="392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Window.py</a:t>
              </a:r>
              <a:endPara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33854" y="3203625"/>
              <a:ext cx="1062975" cy="392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Seat.py</a:t>
              </a:r>
              <a:endPara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26349" y="3791717"/>
              <a:ext cx="873394" cy="117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move()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turn()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heat()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85174" y="1753841"/>
            <a:ext cx="356377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Car.Tool.seat 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Car.Tool.seat.move()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76173" y="2631989"/>
            <a:ext cx="357277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Car.Tool import seat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seat.move()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85175" y="3985208"/>
            <a:ext cx="356377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Car.Tool.seat.turn 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Car.Tool.seat.turn()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76173" y="4863356"/>
            <a:ext cx="3572773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Car.Tool.seat import turn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turn()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250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숫자 처리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4593" y="1544908"/>
            <a:ext cx="4194162" cy="45071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print(abs(-7))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절대값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print(pow(3, 2))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지수연산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print(max(3, 6))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최대값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print(min(3, 6))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최소값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print(round(2.49))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반올림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7 9 6 3 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67165" y="1544908"/>
            <a:ext cx="5109329" cy="45071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파이썬에서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제공하는 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math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라이브러리를 사용한 함수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math import *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라이브러리 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임포트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print(floor(3.99))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내림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print(ceil(3.01))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올림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sqrt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(9))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제곱근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3 4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5097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랜덤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88870" y="2045617"/>
            <a:ext cx="7191886" cy="356224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random import *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print(random())             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0.0 ~ 1.0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미만의 값 생성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print(random() * 10)      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0.0 ~ 10.0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미만의 값 생성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(random() * 10))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0 ~ 10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미만의 값 생성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randrange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(1, 10))  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 ~ 10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미만의 값 생성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randint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(1, 10))      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 ~ 10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이하의 값 생성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0064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슬라이싱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16771" y="2045617"/>
            <a:ext cx="5237415" cy="356224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 = "hello, world"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print(string[0]) 	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h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print(string[2:4]) 	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ll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print(string[1:10]) 	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ello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wor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print(string[:10]) 	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hello,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wor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print(string[1:]) 	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ello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world\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print(string[-5:]) 	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world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0567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처리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430" y="1138033"/>
            <a:ext cx="5846861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 = "Hello, World"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string.lower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	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#hello, world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string.upper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	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#HELLO, WORLD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print(string[0].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isupper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#True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len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(string)) 	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#12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string.replace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(＂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"d")) 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#hello, Word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 =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string.index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("o")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print(index) 		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#4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string.find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("Bye")) 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#-1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string.count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("o")) 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#2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37172" y="1138033"/>
            <a:ext cx="5804034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x.lower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소문자로 변경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x.upper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대문자로 변경</a:t>
            </a:r>
          </a:p>
          <a:p>
            <a:pPr lvl="1"/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x.isupper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해당 문자가 대문자인지 확인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len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(x) - 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길이를 출력</a:t>
            </a:r>
          </a:p>
          <a:p>
            <a:pPr lvl="1"/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x.replace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(a, b) - 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문자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문자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변경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x.index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- 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인덱스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위치값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출력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없으면 오류 발생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x.find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– 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인덱스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위치값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출력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없으면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-1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 count(a) - 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몇개인지 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22964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5840</Words>
  <Application>Microsoft Office PowerPoint</Application>
  <PresentationFormat>와이드스크린</PresentationFormat>
  <Paragraphs>1112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배달의민족 주아</vt:lpstr>
      <vt:lpstr>Symbol</vt:lpstr>
      <vt:lpstr>빙그레 메로나체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108</cp:revision>
  <dcterms:created xsi:type="dcterms:W3CDTF">2017-11-16T00:50:54Z</dcterms:created>
  <dcterms:modified xsi:type="dcterms:W3CDTF">2020-12-29T13:24:55Z</dcterms:modified>
</cp:coreProperties>
</file>