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50" r:id="rId3"/>
    <p:sldId id="258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2" r:id="rId13"/>
    <p:sldId id="364" r:id="rId14"/>
    <p:sldId id="370" r:id="rId15"/>
    <p:sldId id="363" r:id="rId16"/>
    <p:sldId id="365" r:id="rId17"/>
    <p:sldId id="366" r:id="rId18"/>
    <p:sldId id="367" r:id="rId19"/>
    <p:sldId id="368" r:id="rId20"/>
    <p:sldId id="369" r:id="rId21"/>
    <p:sldId id="371" r:id="rId22"/>
    <p:sldId id="379" r:id="rId23"/>
    <p:sldId id="381" r:id="rId24"/>
    <p:sldId id="382" r:id="rId25"/>
    <p:sldId id="373" r:id="rId26"/>
    <p:sldId id="372" r:id="rId27"/>
    <p:sldId id="374" r:id="rId28"/>
    <p:sldId id="376" r:id="rId29"/>
    <p:sldId id="377" r:id="rId30"/>
    <p:sldId id="378" r:id="rId31"/>
    <p:sldId id="383" r:id="rId32"/>
    <p:sldId id="385" r:id="rId33"/>
    <p:sldId id="387" r:id="rId34"/>
    <p:sldId id="386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262" r:id="rId43"/>
  </p:sldIdLst>
  <p:sldSz cx="12192000" cy="6858000"/>
  <p:notesSz cx="6858000" cy="9144000"/>
  <p:embeddedFontLst>
    <p:embeddedFont>
      <p:font typeface="맑은 고딕" panose="020B0503020000020004" pitchFamily="50" charset="-127"/>
      <p:regular r:id="rId46"/>
      <p:bold r:id="rId47"/>
    </p:embeddedFont>
    <p:embeddedFont>
      <p:font typeface="배달의민족 주아" panose="02020603020101020101" pitchFamily="18" charset="-127"/>
      <p:regular r:id="rId48"/>
    </p:embeddedFont>
    <p:embeddedFont>
      <p:font typeface="빙그레 메로나체" panose="020B0503000000000000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DFF5"/>
    <a:srgbClr val="B6E1FC"/>
    <a:srgbClr val="DFE7F5"/>
    <a:srgbClr val="FFCCCC"/>
    <a:srgbClr val="F6E7F6"/>
    <a:srgbClr val="FF4B4B"/>
    <a:srgbClr val="F9DFF9"/>
    <a:srgbClr val="FFCCFF"/>
    <a:srgbClr val="FF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71" d="100"/>
          <a:sy n="71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21-02-07(Sun)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21-02-07(Sun)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모든 프레임 워크에서 거의 동일한 결과를 얻을 수 있음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자신에게 맞는거 선택해서 사용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68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20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UI</a:t>
            </a:r>
            <a:r>
              <a:rPr lang="ko-KR" altLang="en-US"/>
              <a:t>를 구성하는 개별적인 </a:t>
            </a:r>
            <a:r>
              <a:rPr lang="en-US" altLang="ko-KR"/>
              <a:t>view </a:t>
            </a:r>
            <a:r>
              <a:rPr lang="ko-KR" altLang="en-US"/>
              <a:t>단위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전체의 앱은 각 컴포넌트를 조립해서 만들어짐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35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자바스크립트를 확장한 문법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표현식 포함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표현식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속성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자식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인젝션 공격을 방지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객체를 나타냄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단일 값으로 평가되는 유효한 리터럴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변수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연산자 및 식 집합입니다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95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10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객체로 평가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61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따옴표를 사용하여 문자열 리터럴을 속성으로 지정할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중괄호를 사용하여 속성에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포함 할 수도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보다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더 가깝기 때문에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속성 이름 대신 </a:t>
            </a:r>
            <a:r>
              <a:rPr lang="en-US" altLang="ko-KR"/>
              <a:t>camelCasef</a:t>
            </a:r>
            <a:r>
              <a:rPr lang="ko-KR" altLang="en-US"/>
              <a:t> 속성 이름 지정 규칙을 사용</a:t>
            </a:r>
            <a:endParaRPr lang="en-US" altLang="ko-KR"/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camelCase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첫 번째 단어를 제외하고 복합어에서 각 단어의 첫 글자가 대문자로 표시되는 명명 규칙</a:t>
            </a:r>
            <a:endParaRPr lang="en-US" altLang="ko-KR" b="0" i="0">
              <a:solidFill>
                <a:srgbClr val="004D4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DOM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웹페이지를 자바스크립트로 제어하기 위한 객체 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96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태그에는 하위 항목이 포함될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33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포함 된 모든 값을 렌더링하기 전에 이스케이프합니다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모든 것이 렌더링되기 전에 문자열로 변환됩니다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따라서 애플리케이션에 명시 적으로 작성되지 않은 것은 절대 주입 할 수 없습니다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729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객체를 나타냄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05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유저 인터페이스를 만들기 위한 자바스크립트 라이브러리</a:t>
            </a:r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사람과 기계 사이에 상호작용 일어나는 공간</a:t>
            </a: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웹 페이지를 구성하는 요소를 구조화해서 나타낸 객체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객체를 이용해서 웹 페이지 구성요소를 제어 가능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추상화한 가상의 객체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2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386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현재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이전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비교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어떤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객체가 변경 되었는지 확인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에서 해당 객체만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686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222"/>
                </a:solidFill>
                <a:effectLst/>
              </a:rPr>
              <a:t>변화 발생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오프라인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트리에 적용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이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트리는 렌더링도 되지 않기때문에 연산 비용이 적음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)</a:t>
            </a:r>
          </a:p>
          <a:p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연산 후 최종적인 변화를 실제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에 전달</a:t>
            </a:r>
            <a:endParaRPr lang="en-US" altLang="ko-KR" b="0" i="0">
              <a:solidFill>
                <a:srgbClr val="222222"/>
              </a:solidFill>
              <a:effectLst/>
            </a:endParaRPr>
          </a:p>
          <a:p>
            <a:endParaRPr lang="en-US" altLang="ko-KR" b="0" i="0">
              <a:solidFill>
                <a:srgbClr val="222222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값들이 어떤것이 바뀌고 바뀌지 않았는지 파악하지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virtual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자동으로 해줌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요청 시 다른 컴포넌트와 상호작용 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특정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할 것이라던지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이미 조작했따던지에 대한 정보 공유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각 변화들의 동기화 작업을 거치지 않고 모든 작업을 하나로 묶을 수 있음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9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26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185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 생성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파일을 수신하면 렌더 엔진은이를 구문 분석하고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요소와 일대일 관계를 갖는 노드의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트리를 생성합니다</a:t>
            </a:r>
          </a:p>
        </p:txBody>
      </p:sp>
    </p:spTree>
    <p:extLst>
      <p:ext uri="{BB962C8B-B14F-4D97-AF65-F5344CB8AC3E}">
        <p14:creationId xmlns:p14="http://schemas.microsoft.com/office/powerpoint/2010/main" val="991591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 Rules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브라우저가 이해하고 처리할 수 있는 형식으로 변환</a:t>
            </a:r>
          </a:p>
        </p:txBody>
      </p:sp>
    </p:spTree>
    <p:extLst>
      <p:ext uri="{BB962C8B-B14F-4D97-AF65-F5344CB8AC3E}">
        <p14:creationId xmlns:p14="http://schemas.microsoft.com/office/powerpoint/2010/main" val="21054876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및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트리는 결합하여 렌더링 트리를 형성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페이지를 렌더링하는 데 필요한 노드만 포함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592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레이아웃 프로세스를 사용하여 렌더 트리의 모든 노드에 화면 좌표를 생성합니다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트리를 통해 화면에 콘텐츠를 표시 함</a:t>
            </a:r>
          </a:p>
        </p:txBody>
      </p:sp>
    </p:spTree>
    <p:extLst>
      <p:ext uri="{BB962C8B-B14F-4D97-AF65-F5344CB8AC3E}">
        <p14:creationId xmlns:p14="http://schemas.microsoft.com/office/powerpoint/2010/main" val="865785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페이스북 </a:t>
            </a:r>
            <a:r>
              <a:rPr lang="en-US" altLang="ko-KR"/>
              <a:t>Jordan walke</a:t>
            </a:r>
            <a:r>
              <a:rPr lang="ko-KR" altLang="en-US"/>
              <a:t>에 의해 개발되었으며</a:t>
            </a:r>
            <a:endParaRPr lang="en-US" altLang="ko-KR"/>
          </a:p>
          <a:p>
            <a:r>
              <a:rPr lang="ko-KR" altLang="en-US"/>
              <a:t>페이스북</a:t>
            </a:r>
            <a:r>
              <a:rPr lang="en-US" altLang="ko-KR"/>
              <a:t>, </a:t>
            </a:r>
            <a:r>
              <a:rPr lang="ko-KR" altLang="en-US"/>
              <a:t>에어비앤비</a:t>
            </a:r>
            <a:r>
              <a:rPr lang="en-US" altLang="ko-KR"/>
              <a:t>, </a:t>
            </a:r>
            <a:r>
              <a:rPr lang="ko-KR" altLang="en-US"/>
              <a:t>드랍박스</a:t>
            </a:r>
            <a:r>
              <a:rPr lang="en-US" altLang="ko-KR"/>
              <a:t>, </a:t>
            </a:r>
            <a:r>
              <a:rPr lang="ko-KR" altLang="en-US"/>
              <a:t>트위터</a:t>
            </a:r>
            <a:r>
              <a:rPr lang="en-US" altLang="ko-KR"/>
              <a:t>, </a:t>
            </a:r>
            <a:r>
              <a:rPr lang="ko-KR" altLang="en-US"/>
              <a:t>우버 등 많은 사용자들이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4594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처음 모델이 가진 값을 뷰에 표현하고 나중에 모델이 변경되더라도 업데이트 되지 않는다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모델을 뷰에 바인딩함과 동시에 이후 모델이 변경되는 경우를 감지하여 지속적으로 뷰를 업데이트 해준다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디버깅이 쉽고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다른 라이브러리에 비해 안전성이 높음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화면에 보이는 데이터와 브라우저 메모리에있는 데이터를 일치시키는 방법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내에서 값이 바뀌면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567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9694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2708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방식으로 동시에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iOS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모바일 애플리케이션 개발을 할 수있는 페이스 북의 오픈 소스 프레임 워크</a:t>
            </a:r>
          </a:p>
        </p:txBody>
      </p:sp>
    </p:spTree>
    <p:extLst>
      <p:ext uri="{BB962C8B-B14F-4D97-AF65-F5344CB8AC3E}">
        <p14:creationId xmlns:p14="http://schemas.microsoft.com/office/powerpoint/2010/main" val="31190138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모듈 번들러 여러개의 나누어져 있는 파일들을 하나의 파일로 만들어주는 라이브러리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553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문법을 특정 이전 버전의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js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변환하는 도구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3841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</a:rPr>
              <a:t>Facebook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의 공식 </a:t>
            </a:r>
            <a:r>
              <a:rPr lang="en-US" altLang="ko-KR" b="0" i="0">
                <a:solidFill>
                  <a:srgbClr val="FFFFFF"/>
                </a:solidFill>
                <a:effectLst/>
              </a:rPr>
              <a:t>React 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웹 개발을위한 보일러 플레이트</a:t>
            </a:r>
            <a:endParaRPr lang="en-US" altLang="ko-KR" b="0" i="0">
              <a:solidFill>
                <a:srgbClr val="FFFFFF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모든 개발환경을 설정하지 않아도 되고 페이스북이라는 거대한 기업에서 지속적으로 업데이트를 해주기에 많은 사람들이 사용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303030"/>
                </a:solidFill>
                <a:effectLst/>
              </a:rPr>
              <a:t>원래 리액트 앱 실행을 하기 위해선 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webpack(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번들화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), babel(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최신 자바스크립트 문법 지원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 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설정을 위한 시간이 많이 소요됨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.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포함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Webpack : minify, uglify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등을 포함한 모듈 번들링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Babel : ES6, React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등의 문법을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ES5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코드로 변환시켜주는 트랜스파일러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Autoprefixer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다양한 벤더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브라우저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들에게 적절한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CSS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가 적용될 수 있도록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prefix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를 붙여준다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ESLint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lint,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 컨벤션과 오류 등을 잡아준다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Jest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테스트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</a:rPr>
              <a:t>이외에 여러개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보일러 플레이트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: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변형이 거의 또는 전혀없이 여러 위치에서 반복되는 코드 섹션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7149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컴포넌트가 선언이 더 편함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class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class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키워드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상속을 받아야함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render()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메소드가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11064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33333"/>
                </a:solidFill>
                <a:effectLst/>
              </a:rPr>
              <a:t>클래스형 컴포넌트의 경우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state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기능 및 라이프 사이클 기능을 사용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함수형 컴포넌트는 훅스로 해결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함수형 컴포넌트는 메모리 자원을 덜 사용한다는 장점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state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선언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props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가져오는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event handling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을 하는 방식이 조금씩 다름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주요 훅스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: useState, useEffect, useRef, useContext, useReducer, useCallback, useMemo</a:t>
            </a:r>
          </a:p>
          <a:p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props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상위 컴포넌트에서 하위 컴포넌트로 데이터를 전달할 때 사용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hook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함수컴포넌트에서 클래스 구성 요소처럼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&lt;state&gt;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&lt;lifecycle features&gt;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사용할 수 있도록하는 함수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54693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props, state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 변경되거나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forceUpdate()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forceUpdate - 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출력 검증 작업 없이 함수가 호출될 때마다 새롭게 화면을 출력 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클래스 인스턴스 변수와 화면을 강제로 출력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)</a:t>
            </a:r>
          </a:p>
          <a:p>
            <a:endParaRPr lang="en-US" altLang="ko-KR" b="0" i="0">
              <a:solidFill>
                <a:srgbClr val="2125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5329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Front-end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해당 데이터를보고 상호 작용할 수 있도록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HTML, CSS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를 사용하여 데이터를 그래픽 인터페이스로 변환하는 방법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Framework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전체 흐름을 자체적으로 유지하고 사용자가 필요한 코드를 입력합니다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Library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전체 흐름을 만들고 라이브러리를 가져 오는 곳입니다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5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useState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가장 기본적인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으로서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컴포넌트에서도 가변적인 상태를 지니고 있을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useEffect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리액트 컴포넌트가 렌더링 될 때마다 특정 작업을 수행하도록 설정 할 수 있는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useContext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Context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보다 더 쉽게 사용 할 수 있음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useReducer - useState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보다 컴포넌트에서 더 다양한 상황에 따라 다양한 상태를 다른 값으로 업데이트해주고 싶을 때 사용하는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useMemo -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 함수형 컴포넌트 내부에서 발생하는 연산을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useCallback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렌더링 성능을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useRef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ref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쉽게 사용 할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933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인식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관심 및 만족도 순위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08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사용해보았고 다시 사용할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사용해보았지만 다시 사용하지 않을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배우고 싶음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관심 없음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67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br>
              <a:rPr lang="en-US" altLang="ko-KR"/>
            </a:br>
            <a:r>
              <a:rPr lang="ko-KR" altLang="en-US"/>
              <a:t>앵귤러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r>
              <a:rPr lang="en-US" altLang="ko-KR"/>
              <a:t>, </a:t>
            </a:r>
            <a:r>
              <a:rPr lang="ko-KR" altLang="en-US"/>
              <a:t>리소스 오래된게 많음</a:t>
            </a:r>
            <a:endParaRPr lang="en-US" altLang="ko-KR"/>
          </a:p>
          <a:p>
            <a:r>
              <a:rPr lang="ko-KR" altLang="en-US"/>
              <a:t>뷰 커뮤니티 리액트보다 작지만 많음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endParaRPr lang="en-US" altLang="ko-KR"/>
          </a:p>
          <a:p>
            <a:r>
              <a:rPr lang="ko-KR" altLang="en-US"/>
              <a:t>스벨트 커뮤니티 리소스 다른것들에 비해 적지만 빠른 속도로 증가중</a:t>
            </a:r>
          </a:p>
        </p:txBody>
      </p:sp>
    </p:spTree>
    <p:extLst>
      <p:ext uri="{BB962C8B-B14F-4D97-AF65-F5344CB8AC3E}">
        <p14:creationId xmlns:p14="http://schemas.microsoft.com/office/powerpoint/2010/main" val="1806228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speed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일련의 작업에서 각 프레임 워크를 비교하고 완료 속도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startup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프레임 워크 중 하나가 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시작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하는 데 걸리는 시간을 측정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memory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동일한 테스트에서 가장 적은 양의 메모리를 차지하는 프레임 워크를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4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21-02-07(Sun)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21-02-07(Sun)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21-02-07(Sun)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21-02-07(Sun)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21-02-07(Sun)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21-02-07(Sun)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21-02-07(Sun)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21-02-07(Sun)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21-02-07(Sun)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21-02-07(Sun)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21-02-07(Sun)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21-02-07(Sun)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07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265034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E94197-7544-494B-985B-B2B69FFB6BCE}"/>
              </a:ext>
            </a:extLst>
          </p:cNvPr>
          <p:cNvGrpSpPr/>
          <p:nvPr/>
        </p:nvGrpSpPr>
        <p:grpSpPr>
          <a:xfrm>
            <a:off x="328246" y="2088460"/>
            <a:ext cx="5345738" cy="1803789"/>
            <a:chOff x="328246" y="2088460"/>
            <a:chExt cx="5345738" cy="180378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7FDBC5C-697A-4DC4-ABAF-82A6255037FA}"/>
                </a:ext>
              </a:extLst>
            </p:cNvPr>
            <p:cNvSpPr/>
            <p:nvPr/>
          </p:nvSpPr>
          <p:spPr>
            <a:xfrm>
              <a:off x="328246" y="2088460"/>
              <a:ext cx="5345738" cy="180378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DB93C81-D25A-4D98-95FA-2D0CF854534A}"/>
                </a:ext>
              </a:extLst>
            </p:cNvPr>
            <p:cNvGrpSpPr/>
            <p:nvPr/>
          </p:nvGrpSpPr>
          <p:grpSpPr>
            <a:xfrm>
              <a:off x="3220629" y="2811981"/>
              <a:ext cx="713866" cy="817849"/>
              <a:chOff x="744283" y="1261143"/>
              <a:chExt cx="1158240" cy="1326954"/>
            </a:xfrm>
          </p:grpSpPr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2D61CD36-8B8F-4D33-8E61-C63A0E7F0B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C1C5A1-61F6-4C2D-B8E0-547096906B30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207ABD9-7B19-4999-956B-88158BC5DF1F}"/>
                </a:ext>
              </a:extLst>
            </p:cNvPr>
            <p:cNvGrpSpPr/>
            <p:nvPr/>
          </p:nvGrpSpPr>
          <p:grpSpPr>
            <a:xfrm>
              <a:off x="1853326" y="2801400"/>
              <a:ext cx="713866" cy="833772"/>
              <a:chOff x="763012" y="2493381"/>
              <a:chExt cx="1158240" cy="1352788"/>
            </a:xfrm>
          </p:grpSpPr>
          <p:pic>
            <p:nvPicPr>
              <p:cNvPr id="20" name="Picture 8">
                <a:extLst>
                  <a:ext uri="{FF2B5EF4-FFF2-40B4-BE49-F238E27FC236}">
                    <a16:creationId xmlns:a16="http://schemas.microsoft.com/office/drawing/2014/main" id="{C195CC4A-9154-4B8A-A567-57CA9655A8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0B07E-F18E-4345-8A97-560573AC534F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69CB0F1-EFD9-4CE4-959A-F21FE0F8DA3D}"/>
                </a:ext>
              </a:extLst>
            </p:cNvPr>
            <p:cNvGrpSpPr/>
            <p:nvPr/>
          </p:nvGrpSpPr>
          <p:grpSpPr>
            <a:xfrm>
              <a:off x="4301637" y="2786046"/>
              <a:ext cx="1271815" cy="856872"/>
              <a:chOff x="284530" y="5847760"/>
              <a:chExt cx="2063504" cy="1390269"/>
            </a:xfrm>
          </p:grpSpPr>
          <p:pic>
            <p:nvPicPr>
              <p:cNvPr id="77" name="Picture 4" descr="Angular - PRESS KIT">
                <a:extLst>
                  <a:ext uri="{FF2B5EF4-FFF2-40B4-BE49-F238E27FC236}">
                    <a16:creationId xmlns:a16="http://schemas.microsoft.com/office/drawing/2014/main" id="{E88FC2EA-7A4B-4FE6-9594-777B20238D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827C5FA-5512-4510-8D20-6F36976FA81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8A875C0-FCCD-480E-86FA-EC93EED4A805}"/>
                </a:ext>
              </a:extLst>
            </p:cNvPr>
            <p:cNvGrpSpPr/>
            <p:nvPr/>
          </p:nvGrpSpPr>
          <p:grpSpPr>
            <a:xfrm>
              <a:off x="491966" y="2838049"/>
              <a:ext cx="713866" cy="778623"/>
              <a:chOff x="763710" y="3741680"/>
              <a:chExt cx="1158240" cy="1263310"/>
            </a:xfrm>
          </p:grpSpPr>
          <p:pic>
            <p:nvPicPr>
              <p:cNvPr id="37" name="Picture 6">
                <a:extLst>
                  <a:ext uri="{FF2B5EF4-FFF2-40B4-BE49-F238E27FC236}">
                    <a16:creationId xmlns:a16="http://schemas.microsoft.com/office/drawing/2014/main" id="{99898A85-55EA-4F30-9400-2EBE360C7B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314371-D30B-4580-9493-3776F2C92391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1B4866-8BFE-4816-B8B2-25B08081FF08}"/>
                </a:ext>
              </a:extLst>
            </p:cNvPr>
            <p:cNvSpPr txBox="1"/>
            <p:nvPr/>
          </p:nvSpPr>
          <p:spPr>
            <a:xfrm>
              <a:off x="1118644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102075-A5B7-43C1-871F-FAAB67878CFF}"/>
                </a:ext>
              </a:extLst>
            </p:cNvPr>
            <p:cNvSpPr txBox="1"/>
            <p:nvPr/>
          </p:nvSpPr>
          <p:spPr>
            <a:xfrm>
              <a:off x="2482977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666FE7-1E25-4EE5-B669-C333D3B78E13}"/>
                </a:ext>
              </a:extLst>
            </p:cNvPr>
            <p:cNvSpPr txBox="1"/>
            <p:nvPr/>
          </p:nvSpPr>
          <p:spPr>
            <a:xfrm>
              <a:off x="3847309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=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162F9D-5DB3-4C39-8BBF-8B91E9983D52}"/>
                </a:ext>
              </a:extLst>
            </p:cNvPr>
            <p:cNvSpPr txBox="1"/>
            <p:nvPr/>
          </p:nvSpPr>
          <p:spPr>
            <a:xfrm>
              <a:off x="2104610" y="2284539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Speed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2B99B17-7F96-4835-A530-BE436408978F}"/>
              </a:ext>
            </a:extLst>
          </p:cNvPr>
          <p:cNvGrpSpPr/>
          <p:nvPr/>
        </p:nvGrpSpPr>
        <p:grpSpPr>
          <a:xfrm>
            <a:off x="6281742" y="2088460"/>
            <a:ext cx="5345738" cy="1803789"/>
            <a:chOff x="6281742" y="2088460"/>
            <a:chExt cx="5345738" cy="1803789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47E1DF4F-4C44-47B4-AB2F-AA5A66C49202}"/>
                </a:ext>
              </a:extLst>
            </p:cNvPr>
            <p:cNvSpPr/>
            <p:nvPr/>
          </p:nvSpPr>
          <p:spPr>
            <a:xfrm>
              <a:off x="6281742" y="2088460"/>
              <a:ext cx="5345738" cy="18037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AEFB4A8-E6F3-464D-865D-D6CE965C0F15}"/>
                </a:ext>
              </a:extLst>
            </p:cNvPr>
            <p:cNvGrpSpPr/>
            <p:nvPr/>
          </p:nvGrpSpPr>
          <p:grpSpPr>
            <a:xfrm>
              <a:off x="6537009" y="2811186"/>
              <a:ext cx="713866" cy="833772"/>
              <a:chOff x="763012" y="2493381"/>
              <a:chExt cx="1158240" cy="1352788"/>
            </a:xfrm>
          </p:grpSpPr>
          <p:pic>
            <p:nvPicPr>
              <p:cNvPr id="68" name="Picture 8">
                <a:extLst>
                  <a:ext uri="{FF2B5EF4-FFF2-40B4-BE49-F238E27FC236}">
                    <a16:creationId xmlns:a16="http://schemas.microsoft.com/office/drawing/2014/main" id="{8DEC1A31-3985-4427-AA5E-A5A402B6C3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E77898-A670-4AF9-9338-40026AA804B3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1E2EAC-3ACC-40EF-8C3F-C0A75FD20C11}"/>
                </a:ext>
              </a:extLst>
            </p:cNvPr>
            <p:cNvGrpSpPr/>
            <p:nvPr/>
          </p:nvGrpSpPr>
          <p:grpSpPr>
            <a:xfrm>
              <a:off x="9254529" y="2821767"/>
              <a:ext cx="713866" cy="817849"/>
              <a:chOff x="744283" y="1261143"/>
              <a:chExt cx="1158240" cy="1326954"/>
            </a:xfrm>
          </p:grpSpPr>
          <p:pic>
            <p:nvPicPr>
              <p:cNvPr id="70" name="Picture 2">
                <a:extLst>
                  <a:ext uri="{FF2B5EF4-FFF2-40B4-BE49-F238E27FC236}">
                    <a16:creationId xmlns:a16="http://schemas.microsoft.com/office/drawing/2014/main" id="{9EF915F4-89F7-4BD3-9E4B-86B4011407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368564C-3524-460B-BDBE-57B9110B09F4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CEF8D08-A5CD-4CD2-8D19-79451C0A25DA}"/>
                </a:ext>
              </a:extLst>
            </p:cNvPr>
            <p:cNvGrpSpPr/>
            <p:nvPr/>
          </p:nvGrpSpPr>
          <p:grpSpPr>
            <a:xfrm>
              <a:off x="7849578" y="2847835"/>
              <a:ext cx="713866" cy="778623"/>
              <a:chOff x="763710" y="3741680"/>
              <a:chExt cx="1158240" cy="1263310"/>
            </a:xfrm>
          </p:grpSpPr>
          <p:pic>
            <p:nvPicPr>
              <p:cNvPr id="80" name="Picture 6">
                <a:extLst>
                  <a:ext uri="{FF2B5EF4-FFF2-40B4-BE49-F238E27FC236}">
                    <a16:creationId xmlns:a16="http://schemas.microsoft.com/office/drawing/2014/main" id="{A140BD52-15FB-45ED-915F-076C1BDC88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46F70FE-FDDE-4735-ADC7-B1439C52EC96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5059E45-216E-43A3-984C-78D3FFA7F50F}"/>
                </a:ext>
              </a:extLst>
            </p:cNvPr>
            <p:cNvGrpSpPr/>
            <p:nvPr/>
          </p:nvGrpSpPr>
          <p:grpSpPr>
            <a:xfrm>
              <a:off x="10339389" y="2795832"/>
              <a:ext cx="1271815" cy="856872"/>
              <a:chOff x="284530" y="5847760"/>
              <a:chExt cx="2063504" cy="1390269"/>
            </a:xfrm>
          </p:grpSpPr>
          <p:pic>
            <p:nvPicPr>
              <p:cNvPr id="74" name="Picture 4" descr="Angular - PRESS KIT">
                <a:extLst>
                  <a:ext uri="{FF2B5EF4-FFF2-40B4-BE49-F238E27FC236}">
                    <a16:creationId xmlns:a16="http://schemas.microsoft.com/office/drawing/2014/main" id="{D808B518-07EA-47B0-94FE-1F0B3D023C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59E344E-9838-4678-A31D-CFE0E85AFEC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F6590D8-8FC0-4830-9DE5-63A2E82ADFC0}"/>
                </a:ext>
              </a:extLst>
            </p:cNvPr>
            <p:cNvSpPr txBox="1"/>
            <p:nvPr/>
          </p:nvSpPr>
          <p:spPr>
            <a:xfrm>
              <a:off x="7152043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3B18D6-35B1-40E2-94A3-9A64096125B0}"/>
                </a:ext>
              </a:extLst>
            </p:cNvPr>
            <p:cNvSpPr txBox="1"/>
            <p:nvPr/>
          </p:nvSpPr>
          <p:spPr>
            <a:xfrm>
              <a:off x="8516376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990294C-0250-40B3-A93E-D55139BDA7AC}"/>
                </a:ext>
              </a:extLst>
            </p:cNvPr>
            <p:cNvSpPr txBox="1"/>
            <p:nvPr/>
          </p:nvSpPr>
          <p:spPr>
            <a:xfrm>
              <a:off x="9880708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9E1D5F9-3CBC-4192-A2DD-172AC919B35C}"/>
                </a:ext>
              </a:extLst>
            </p:cNvPr>
            <p:cNvSpPr txBox="1"/>
            <p:nvPr/>
          </p:nvSpPr>
          <p:spPr>
            <a:xfrm>
              <a:off x="8090256" y="2294325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Startup 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ECD5E5-BB18-4DDC-B0A0-CFE9B60793E3}"/>
              </a:ext>
            </a:extLst>
          </p:cNvPr>
          <p:cNvGrpSpPr/>
          <p:nvPr/>
        </p:nvGrpSpPr>
        <p:grpSpPr>
          <a:xfrm>
            <a:off x="3423131" y="4371544"/>
            <a:ext cx="5345738" cy="1803789"/>
            <a:chOff x="3423131" y="4371544"/>
            <a:chExt cx="5345738" cy="1803789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DE8D05FA-7FE1-46E7-972F-D0764F65E96C}"/>
                </a:ext>
              </a:extLst>
            </p:cNvPr>
            <p:cNvSpPr/>
            <p:nvPr/>
          </p:nvSpPr>
          <p:spPr>
            <a:xfrm>
              <a:off x="3423131" y="4371544"/>
              <a:ext cx="5345738" cy="18037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54686F5A-ED50-4C90-B676-934216D3B9CD}"/>
                </a:ext>
              </a:extLst>
            </p:cNvPr>
            <p:cNvGrpSpPr/>
            <p:nvPr/>
          </p:nvGrpSpPr>
          <p:grpSpPr>
            <a:xfrm>
              <a:off x="3671234" y="5092362"/>
              <a:ext cx="713866" cy="833772"/>
              <a:chOff x="763012" y="2493381"/>
              <a:chExt cx="1158240" cy="1352788"/>
            </a:xfrm>
          </p:grpSpPr>
          <p:pic>
            <p:nvPicPr>
              <p:cNvPr id="99" name="Picture 8">
                <a:extLst>
                  <a:ext uri="{FF2B5EF4-FFF2-40B4-BE49-F238E27FC236}">
                    <a16:creationId xmlns:a16="http://schemas.microsoft.com/office/drawing/2014/main" id="{29045E33-639B-494F-9363-CAE7042B7D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45C4F28-FC35-4A94-BECD-7C63C33EC6C7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0419887A-AC90-469E-A158-BCC22E002AB2}"/>
                </a:ext>
              </a:extLst>
            </p:cNvPr>
            <p:cNvGrpSpPr/>
            <p:nvPr/>
          </p:nvGrpSpPr>
          <p:grpSpPr>
            <a:xfrm>
              <a:off x="6388754" y="5102943"/>
              <a:ext cx="713866" cy="817849"/>
              <a:chOff x="744283" y="1261143"/>
              <a:chExt cx="1158240" cy="1326954"/>
            </a:xfrm>
          </p:grpSpPr>
          <p:pic>
            <p:nvPicPr>
              <p:cNvPr id="102" name="Picture 2">
                <a:extLst>
                  <a:ext uri="{FF2B5EF4-FFF2-40B4-BE49-F238E27FC236}">
                    <a16:creationId xmlns:a16="http://schemas.microsoft.com/office/drawing/2014/main" id="{6D339409-D37F-4D7B-8567-1D93F8ADA0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95E6A42-1797-428B-B941-24C26CB4DF3E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BE410CD-0AF7-4186-8496-48E19CF071A4}"/>
                </a:ext>
              </a:extLst>
            </p:cNvPr>
            <p:cNvGrpSpPr/>
            <p:nvPr/>
          </p:nvGrpSpPr>
          <p:grpSpPr>
            <a:xfrm>
              <a:off x="4983803" y="5129011"/>
              <a:ext cx="713866" cy="778623"/>
              <a:chOff x="763710" y="3741680"/>
              <a:chExt cx="1158240" cy="1263310"/>
            </a:xfrm>
          </p:grpSpPr>
          <p:pic>
            <p:nvPicPr>
              <p:cNvPr id="105" name="Picture 6">
                <a:extLst>
                  <a:ext uri="{FF2B5EF4-FFF2-40B4-BE49-F238E27FC236}">
                    <a16:creationId xmlns:a16="http://schemas.microsoft.com/office/drawing/2014/main" id="{43875622-4DF1-4D33-AEFE-D63BB9CE92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04F0125-091C-463E-BD7A-0145C072ED0F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98FAAAF-DC4F-4C37-8805-9A81EE163759}"/>
                </a:ext>
              </a:extLst>
            </p:cNvPr>
            <p:cNvGrpSpPr/>
            <p:nvPr/>
          </p:nvGrpSpPr>
          <p:grpSpPr>
            <a:xfrm>
              <a:off x="7473614" y="5077008"/>
              <a:ext cx="1271815" cy="856872"/>
              <a:chOff x="284530" y="5847760"/>
              <a:chExt cx="2063504" cy="1390269"/>
            </a:xfrm>
          </p:grpSpPr>
          <p:pic>
            <p:nvPicPr>
              <p:cNvPr id="108" name="Picture 4" descr="Angular - PRESS KIT">
                <a:extLst>
                  <a:ext uri="{FF2B5EF4-FFF2-40B4-BE49-F238E27FC236}">
                    <a16:creationId xmlns:a16="http://schemas.microsoft.com/office/drawing/2014/main" id="{E88A91DA-F20B-47A2-B0AD-B59BB0AC2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88920E-79E4-4834-B0A0-614D713C1317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56DDD13-5AF7-49F3-9DEA-7DD1C2120493}"/>
                </a:ext>
              </a:extLst>
            </p:cNvPr>
            <p:cNvSpPr txBox="1"/>
            <p:nvPr/>
          </p:nvSpPr>
          <p:spPr>
            <a:xfrm>
              <a:off x="4286268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7B61746-CB7A-421D-B50C-5469079CC5EC}"/>
                </a:ext>
              </a:extLst>
            </p:cNvPr>
            <p:cNvSpPr txBox="1"/>
            <p:nvPr/>
          </p:nvSpPr>
          <p:spPr>
            <a:xfrm>
              <a:off x="5650601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A8AD17A-C442-45F6-8A8B-75332F206B81}"/>
                </a:ext>
              </a:extLst>
            </p:cNvPr>
            <p:cNvSpPr txBox="1"/>
            <p:nvPr/>
          </p:nvSpPr>
          <p:spPr>
            <a:xfrm>
              <a:off x="7014933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4812A57-4153-4D52-AC48-D67CE6B800B2}"/>
                </a:ext>
              </a:extLst>
            </p:cNvPr>
            <p:cNvSpPr txBox="1"/>
            <p:nvPr/>
          </p:nvSpPr>
          <p:spPr>
            <a:xfrm>
              <a:off x="5224481" y="4575501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Memory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0EEC0AF7-2423-4ABE-902A-B3CEA30F7431}"/>
              </a:ext>
            </a:extLst>
          </p:cNvPr>
          <p:cNvGrpSpPr/>
          <p:nvPr/>
        </p:nvGrpSpPr>
        <p:grpSpPr>
          <a:xfrm>
            <a:off x="9762443" y="3283895"/>
            <a:ext cx="1464800" cy="1491706"/>
            <a:chOff x="737162" y="5847760"/>
            <a:chExt cx="1158240" cy="1179517"/>
          </a:xfrm>
        </p:grpSpPr>
        <p:pic>
          <p:nvPicPr>
            <p:cNvPr id="88" name="Picture 4" descr="Angular - PRESS KIT">
              <a:extLst>
                <a:ext uri="{FF2B5EF4-FFF2-40B4-BE49-F238E27FC236}">
                  <a16:creationId xmlns:a16="http://schemas.microsoft.com/office/drawing/2014/main" id="{62B421EC-A1F9-4D78-8FAC-AC8F22D59B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E46940-A1C2-4E5E-A2B8-447B045C968A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87ED096-C628-4453-830E-E900177A8C89}"/>
              </a:ext>
            </a:extLst>
          </p:cNvPr>
          <p:cNvGrpSpPr/>
          <p:nvPr/>
        </p:nvGrpSpPr>
        <p:grpSpPr>
          <a:xfrm>
            <a:off x="705069" y="3323928"/>
            <a:ext cx="1464800" cy="1444312"/>
            <a:chOff x="763012" y="2493381"/>
            <a:chExt cx="1158240" cy="1142041"/>
          </a:xfrm>
        </p:grpSpPr>
        <p:pic>
          <p:nvPicPr>
            <p:cNvPr id="94" name="Picture 8">
              <a:extLst>
                <a:ext uri="{FF2B5EF4-FFF2-40B4-BE49-F238E27FC236}">
                  <a16:creationId xmlns:a16="http://schemas.microsoft.com/office/drawing/2014/main" id="{014C310D-D943-4C9F-B6E3-4635D9771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2ADE8A-1B03-431A-A1CB-AE2370C241F4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839465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Learning Curve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D787856-A276-4B61-8021-28175664FE0D}"/>
              </a:ext>
            </a:extLst>
          </p:cNvPr>
          <p:cNvGrpSpPr/>
          <p:nvPr/>
        </p:nvGrpSpPr>
        <p:grpSpPr>
          <a:xfrm>
            <a:off x="3757718" y="3323928"/>
            <a:ext cx="1464800" cy="1411640"/>
            <a:chOff x="744283" y="1261143"/>
            <a:chExt cx="1158240" cy="1116207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B8D6DF96-2982-4E1A-9D43-093E65DCA4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62127E-1FC7-4C0E-B30F-BF187321FD4F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E654891-A962-4B30-9DD8-FCAA1AC01F97}"/>
              </a:ext>
            </a:extLst>
          </p:cNvPr>
          <p:cNvGrpSpPr/>
          <p:nvPr/>
        </p:nvGrpSpPr>
        <p:grpSpPr>
          <a:xfrm>
            <a:off x="6801049" y="3364173"/>
            <a:ext cx="1464800" cy="1331150"/>
            <a:chOff x="763710" y="3741680"/>
            <a:chExt cx="1158240" cy="1052563"/>
          </a:xfrm>
        </p:grpSpPr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97F17A37-B4A5-44BE-82E5-6FD7A80A3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DF0149-3962-4876-A7D8-8F27C5E946FA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9408C6A-DF5F-453C-BDA2-2F6F83B70D31}"/>
              </a:ext>
            </a:extLst>
          </p:cNvPr>
          <p:cNvSpPr txBox="1"/>
          <p:nvPr/>
        </p:nvSpPr>
        <p:spPr>
          <a:xfrm>
            <a:off x="237291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DC7819-B94A-4C62-A721-47DE9A8B2672}"/>
              </a:ext>
            </a:extLst>
          </p:cNvPr>
          <p:cNvSpPr txBox="1"/>
          <p:nvPr/>
        </p:nvSpPr>
        <p:spPr>
          <a:xfrm>
            <a:off x="542199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BF4F36-B4FB-45C9-9BD5-1C43C1A50FA3}"/>
              </a:ext>
            </a:extLst>
          </p:cNvPr>
          <p:cNvSpPr txBox="1"/>
          <p:nvPr/>
        </p:nvSpPr>
        <p:spPr>
          <a:xfrm>
            <a:off x="847107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089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55F81E-8BA2-4CDC-AFB1-48E5E79CEFAC}"/>
              </a:ext>
            </a:extLst>
          </p:cNvPr>
          <p:cNvSpPr/>
          <p:nvPr/>
        </p:nvSpPr>
        <p:spPr>
          <a:xfrm>
            <a:off x="1698448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EFC2243-0915-46C4-9DC5-6D299AA5A9FD}"/>
              </a:ext>
            </a:extLst>
          </p:cNvPr>
          <p:cNvSpPr/>
          <p:nvPr/>
        </p:nvSpPr>
        <p:spPr>
          <a:xfrm>
            <a:off x="4959179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46F5BD-B1E2-49DA-B3DD-200AD4C6735C}"/>
              </a:ext>
            </a:extLst>
          </p:cNvPr>
          <p:cNvSpPr/>
          <p:nvPr/>
        </p:nvSpPr>
        <p:spPr>
          <a:xfrm>
            <a:off x="8219910" y="1990471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C9F2485-079C-41B6-B4F3-2EDDE4EB2D3C}"/>
              </a:ext>
            </a:extLst>
          </p:cNvPr>
          <p:cNvSpPr/>
          <p:nvPr/>
        </p:nvSpPr>
        <p:spPr>
          <a:xfrm>
            <a:off x="17535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E3A8F59-7A43-4F14-ABB9-D72C3AC7ED6E}"/>
              </a:ext>
            </a:extLst>
          </p:cNvPr>
          <p:cNvSpPr/>
          <p:nvPr/>
        </p:nvSpPr>
        <p:spPr>
          <a:xfrm>
            <a:off x="49591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F0262D-E11F-4287-BB66-09C587F50F0E}"/>
              </a:ext>
            </a:extLst>
          </p:cNvPr>
          <p:cNvSpPr/>
          <p:nvPr/>
        </p:nvSpPr>
        <p:spPr>
          <a:xfrm>
            <a:off x="8219910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8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3131320" y="1454375"/>
            <a:ext cx="888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Individual view units that make up the UI.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whole app is made by assembling each component.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18524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486AD1D-44A1-4B0D-AEEC-4A70E2973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590" y="2634232"/>
            <a:ext cx="7398820" cy="4001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Sara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Cahal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Edite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/&gt;,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document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47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2182390" y="1604380"/>
            <a:ext cx="866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syntax extension to JavaScript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91891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CDE419-FDF6-46BB-925B-E742C068AFE7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AA91C0-705F-47E4-9B60-DACEACA13EF1}"/>
              </a:ext>
            </a:extLst>
          </p:cNvPr>
          <p:cNvSpPr/>
          <p:nvPr/>
        </p:nvSpPr>
        <p:spPr>
          <a:xfrm>
            <a:off x="2011680" y="269955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645274-54F0-4196-9510-F4309B79BE24}"/>
              </a:ext>
            </a:extLst>
          </p:cNvPr>
          <p:cNvSpPr/>
          <p:nvPr/>
        </p:nvSpPr>
        <p:spPr>
          <a:xfrm>
            <a:off x="6794410" y="269955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9320309-5A9F-453B-902B-F2C5EB6D7400}"/>
              </a:ext>
            </a:extLst>
          </p:cNvPr>
          <p:cNvSpPr/>
          <p:nvPr/>
        </p:nvSpPr>
        <p:spPr>
          <a:xfrm>
            <a:off x="2011680" y="360231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7BA5B5-C616-49D5-89DA-345D753F903C}"/>
              </a:ext>
            </a:extLst>
          </p:cNvPr>
          <p:cNvSpPr/>
          <p:nvPr/>
        </p:nvSpPr>
        <p:spPr>
          <a:xfrm>
            <a:off x="6794410" y="360231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C4E93E9-95DB-460D-8192-86B362A09495}"/>
              </a:ext>
            </a:extLst>
          </p:cNvPr>
          <p:cNvSpPr/>
          <p:nvPr/>
        </p:nvSpPr>
        <p:spPr>
          <a:xfrm>
            <a:off x="2011680" y="450089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65D7DB1-7D0B-42FF-AF9E-AB8CA63B8C00}"/>
              </a:ext>
            </a:extLst>
          </p:cNvPr>
          <p:cNvSpPr/>
          <p:nvPr/>
        </p:nvSpPr>
        <p:spPr>
          <a:xfrm>
            <a:off x="6794410" y="450089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</p:spTree>
    <p:extLst>
      <p:ext uri="{BB962C8B-B14F-4D97-AF65-F5344CB8AC3E}">
        <p14:creationId xmlns:p14="http://schemas.microsoft.com/office/powerpoint/2010/main" val="329314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459504"/>
            <a:ext cx="532974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name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'J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eseong Lee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element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document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put any valid JavaScript expression inside the curly braces in JSX</a:t>
            </a:r>
          </a:p>
        </p:txBody>
      </p:sp>
    </p:spTree>
    <p:extLst>
      <p:ext uri="{BB962C8B-B14F-4D97-AF65-F5344CB8AC3E}">
        <p14:creationId xmlns:p14="http://schemas.microsoft.com/office/powerpoint/2010/main" val="173380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598003"/>
            <a:ext cx="5329742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getGreeting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formatName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Stranger.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88C6BE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expressions evaluate to JavaScript objects.</a:t>
            </a:r>
          </a:p>
        </p:txBody>
      </p:sp>
    </p:spTree>
    <p:extLst>
      <p:ext uri="{BB962C8B-B14F-4D97-AF65-F5344CB8AC3E}">
        <p14:creationId xmlns:p14="http://schemas.microsoft.com/office/powerpoint/2010/main" val="121902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736502"/>
            <a:ext cx="6062495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tabIndex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avatarUrl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4604649"/>
            <a:ext cx="1094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Since JSX is closer to JavaScript than to HTML,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uses camelCase property naming convention instead of HTML attribute names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ex) class =&gt; className, tabindex =&gt; tabIndex.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E1A37-7B2A-4387-A4D1-CB2451201BCC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camelCase : a naming convention in which the first letter of each word in a compound word is capitalized, except for the first word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DOM(Document Object Model) : Object model for controlling web pages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6994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598004"/>
            <a:ext cx="6062495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Good to see you here.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3747244" y="4824625"/>
            <a:ext cx="469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tags may contain children</a:t>
            </a:r>
          </a:p>
        </p:txBody>
      </p:sp>
    </p:spTree>
    <p:extLst>
      <p:ext uri="{BB962C8B-B14F-4D97-AF65-F5344CB8AC3E}">
        <p14:creationId xmlns:p14="http://schemas.microsoft.com/office/powerpoint/2010/main" val="131229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1069525" y="2564909"/>
            <a:ext cx="10052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escapes any values embedded in JSX before rendering them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Everything is converted to a string before being rendered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never inject anything that’s not explicitly written in your application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escape)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               =&gt;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injection)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6D476DC-1C5C-443F-90A2-AF35B45C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77" y="4165346"/>
            <a:ext cx="2287177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Hi there!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01F9E39-F52C-4FA1-BCBC-C7E28D27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776" y="4165346"/>
            <a:ext cx="3174095" cy="2879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&amp;lt;h1&amp;gt;Hi there!&amp;lt;/h1&amp;gt;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DDB03BA-634D-4594-853A-6D00120D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542" y="5139295"/>
            <a:ext cx="9372218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// 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userContent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`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&lt;script src="http://example.com/malicious-script.js&gt;&lt;\/script&gt;` </a:t>
            </a:r>
            <a:endParaRPr lang="en-US" altLang="ko-KR" sz="2000"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 content: {this.state.userContent}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// User content: &lt;script src="http://example.com/malicious-script.js&gt;&lt;/script&gt;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683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React?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Create React App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7.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A49BC-70EE-4EB3-9583-0842E171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2618641"/>
            <a:ext cx="4122924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greeting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5A3EC-CCF5-4561-885C-3C249D1B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4625788"/>
            <a:ext cx="3964419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React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createElement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8134B-02B0-4E35-9F6F-3E7515BB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392" y="3388659"/>
            <a:ext cx="3037883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children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3C479CA-7926-4CF5-AFCF-E460159B070C}"/>
              </a:ext>
            </a:extLst>
          </p:cNvPr>
          <p:cNvSpPr/>
          <p:nvPr/>
        </p:nvSpPr>
        <p:spPr>
          <a:xfrm>
            <a:off x="6096000" y="3833720"/>
            <a:ext cx="1388013" cy="1048870"/>
          </a:xfrm>
          <a:prstGeom prst="rightArrow">
            <a:avLst>
              <a:gd name="adj1" fmla="val 44872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51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803813" y="1583897"/>
            <a:ext cx="317011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&amp;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C2D09-1311-40C2-98F0-8D5A818BEC57}"/>
              </a:ext>
            </a:extLst>
          </p:cNvPr>
          <p:cNvSpPr txBox="1"/>
          <p:nvPr/>
        </p:nvSpPr>
        <p:spPr>
          <a:xfrm>
            <a:off x="883699" y="3515682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(Document Object Model)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02F3C-0C9E-4B99-9FF4-20DA747E5FFD}"/>
              </a:ext>
            </a:extLst>
          </p:cNvPr>
          <p:cNvSpPr txBox="1"/>
          <p:nvPr/>
        </p:nvSpPr>
        <p:spPr>
          <a:xfrm>
            <a:off x="883699" y="4773708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Vritual DOM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A925F-77E4-4DA4-B5FD-31891A6FC21B}"/>
              </a:ext>
            </a:extLst>
          </p:cNvPr>
          <p:cNvSpPr txBox="1"/>
          <p:nvPr/>
        </p:nvSpPr>
        <p:spPr>
          <a:xfrm>
            <a:off x="4554745" y="3377182"/>
            <a:ext cx="68041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 object that structured the elements that make up a web page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 page components can be controlled using this object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2EAF8-1415-479F-B2D2-2159B168ADBE}"/>
              </a:ext>
            </a:extLst>
          </p:cNvPr>
          <p:cNvSpPr txBox="1"/>
          <p:nvPr/>
        </p:nvSpPr>
        <p:spPr>
          <a:xfrm>
            <a:off x="4554745" y="4773708"/>
            <a:ext cx="646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object abstracting the DOM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34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29000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29000"/>
            <a:ext cx="2843612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5832"/>
            <a:ext cx="4084873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9DFA9C7-60C1-4346-B15B-EFB6953D3737}"/>
              </a:ext>
            </a:extLst>
          </p:cNvPr>
          <p:cNvSpPr/>
          <p:nvPr/>
        </p:nvSpPr>
        <p:spPr>
          <a:xfrm>
            <a:off x="7063893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2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00095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00095"/>
            <a:ext cx="2843612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virtual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0096"/>
            <a:ext cx="4084873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 comparison between previous and current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AB5A2-C339-40EA-B350-9CDED8655AA3}"/>
              </a:ext>
            </a:extLst>
          </p:cNvPr>
          <p:cNvSpPr txBox="1"/>
          <p:nvPr/>
        </p:nvSpPr>
        <p:spPr>
          <a:xfrm>
            <a:off x="1655783" y="5071474"/>
            <a:ext cx="389044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Check which virtual DOM object has changed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29F6A-CFAB-42BB-B1FA-B86F4BC30C24}"/>
              </a:ext>
            </a:extLst>
          </p:cNvPr>
          <p:cNvSpPr txBox="1"/>
          <p:nvPr/>
        </p:nvSpPr>
        <p:spPr>
          <a:xfrm>
            <a:off x="6383562" y="5071474"/>
            <a:ext cx="3326130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only that object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 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94E52D4-E8B4-4C8A-B5F1-57D3B9C4D123}"/>
              </a:ext>
            </a:extLst>
          </p:cNvPr>
          <p:cNvSpPr/>
          <p:nvPr/>
        </p:nvSpPr>
        <p:spPr>
          <a:xfrm>
            <a:off x="7063893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3DC5952-31CA-4AC7-9496-C268A2EA03AE}"/>
              </a:ext>
            </a:extLst>
          </p:cNvPr>
          <p:cNvSpPr/>
          <p:nvPr/>
        </p:nvSpPr>
        <p:spPr>
          <a:xfrm>
            <a:off x="983365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F2F93BC-2344-4E2A-A0BD-DAA9F54F5190}"/>
              </a:ext>
            </a:extLst>
          </p:cNvPr>
          <p:cNvSpPr/>
          <p:nvPr/>
        </p:nvSpPr>
        <p:spPr>
          <a:xfrm>
            <a:off x="5711143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389131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Advantages of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C463C-E694-4FA1-A36C-BA2D0719A420}"/>
              </a:ext>
            </a:extLst>
          </p:cNvPr>
          <p:cNvSpPr txBox="1"/>
          <p:nvPr/>
        </p:nvSpPr>
        <p:spPr>
          <a:xfrm>
            <a:off x="2542673" y="3050769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46FB8-14D0-43E8-A3DF-332BF5983A79}"/>
              </a:ext>
            </a:extLst>
          </p:cNvPr>
          <p:cNvSpPr txBox="1"/>
          <p:nvPr/>
        </p:nvSpPr>
        <p:spPr>
          <a:xfrm>
            <a:off x="2542674" y="4062147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fragment management automation, abstraction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F6A7FC-DE3F-4EBD-B142-68A096A12282}"/>
              </a:ext>
            </a:extLst>
          </p:cNvPr>
          <p:cNvSpPr txBox="1"/>
          <p:nvPr/>
        </p:nvSpPr>
        <p:spPr>
          <a:xfrm>
            <a:off x="2542673" y="5073526"/>
            <a:ext cx="7106650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management</a:t>
            </a:r>
          </a:p>
        </p:txBody>
      </p:sp>
    </p:spTree>
    <p:extLst>
      <p:ext uri="{BB962C8B-B14F-4D97-AF65-F5344CB8AC3E}">
        <p14:creationId xmlns:p14="http://schemas.microsoft.com/office/powerpoint/2010/main" val="149699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https://blog.10pines.com/2018/08/27/reactjs-virtual-dom/</a:t>
            </a:r>
          </a:p>
        </p:txBody>
      </p:sp>
      <p:pic>
        <p:nvPicPr>
          <p:cNvPr id="1026" name="Picture 2" descr="Nodos">
            <a:extLst>
              <a:ext uri="{FF2B5EF4-FFF2-40B4-BE49-F238E27FC236}">
                <a16:creationId xmlns:a16="http://schemas.microsoft.com/office/drawing/2014/main" id="{69092FCC-ED1C-4BA5-B74E-70592069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8" y="2717589"/>
            <a:ext cx="9047903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2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67" y="1733989"/>
            <a:ext cx="9472011" cy="438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413D0B-2815-4889-90F0-E62103F9BDC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3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02084" y="4758314"/>
            <a:ext cx="9330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DOM tree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The browser receives the HTML fileHTML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The render engine parses this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Create a DOM tree of nodes that have a one-to-one relationship with HTML elements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2911837"/>
            <a:ext cx="2295349" cy="521821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CD9D91-04A3-4BA9-B529-2E091EB2E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7" y="2205806"/>
            <a:ext cx="5298770" cy="24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226024" y="5121883"/>
            <a:ext cx="8921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Convert stylesheets into a format the browser can understand and process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3973357"/>
            <a:ext cx="2295349" cy="744532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628F1-1614-46C0-9E44-CB3CF38C6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40111"/>
            <a:ext cx="5777778" cy="257777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1E8CF3-FCFB-4385-962B-9B9BF27C2D0D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39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713704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Generate the render tree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and DOM trees combine to form a rendering tree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the nodes needed to contain the page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2011681" y="3429000"/>
            <a:ext cx="1837648" cy="469506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0E246-5EE8-4EDB-B28D-A152FC853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40" y="2669116"/>
            <a:ext cx="5690209" cy="163259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BE1CC8-4EE2-448F-A1C4-0F760A7AEA4F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56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1414" y="2845713"/>
            <a:ext cx="498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JavaScript library for building user interfaces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official website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  <a:hlinkClick r:id="rId3"/>
              </a:rPr>
              <a:t>reactjs.org/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6" y="2325318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user interface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the space where interactions between humans and machines occur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07" y="2237358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35089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the layout process to generate screen coordinates for every node in the render tree.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Display content on screen via render tree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489290" y="2704132"/>
            <a:ext cx="2510899" cy="105426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39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18081D-4DF4-4E25-9517-1C2F39284CE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data binding : A technique to match the data displayed on the screen with the data in the browser memory</a:t>
            </a:r>
          </a:p>
        </p:txBody>
      </p:sp>
      <p:pic>
        <p:nvPicPr>
          <p:cNvPr id="21531" name="그림 21530">
            <a:extLst>
              <a:ext uri="{FF2B5EF4-FFF2-40B4-BE49-F238E27FC236}">
                <a16:creationId xmlns:a16="http://schemas.microsoft.com/office/drawing/2014/main" id="{66DB5D0C-D1C4-4568-A821-FBAB2B01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44" y="2473764"/>
            <a:ext cx="5289712" cy="313497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0B39065-86B2-40EE-8BCE-1162D9F13B1B}"/>
              </a:ext>
            </a:extLst>
          </p:cNvPr>
          <p:cNvSpPr txBox="1"/>
          <p:nvPr/>
        </p:nvSpPr>
        <p:spPr>
          <a:xfrm>
            <a:off x="4204034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2DF4B0-567A-4A9D-A62F-6D894967E66E}"/>
              </a:ext>
            </a:extLst>
          </p:cNvPr>
          <p:cNvSpPr txBox="1"/>
          <p:nvPr/>
        </p:nvSpPr>
        <p:spPr>
          <a:xfrm>
            <a:off x="6924103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</p:spTree>
    <p:extLst>
      <p:ext uri="{BB962C8B-B14F-4D97-AF65-F5344CB8AC3E}">
        <p14:creationId xmlns:p14="http://schemas.microsoft.com/office/powerpoint/2010/main" val="77574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4098" name="Picture 2" descr="Reddit Logo - PNG and Vector - Logo Download">
            <a:extLst>
              <a:ext uri="{FF2B5EF4-FFF2-40B4-BE49-F238E27FC236}">
                <a16:creationId xmlns:a16="http://schemas.microsoft.com/office/drawing/2014/main" id="{144C90C9-F93C-4FBA-B943-4A9ACBB3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75" y="2778234"/>
            <a:ext cx="2497154" cy="85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 - Stacks">
            <a:extLst>
              <a:ext uri="{FF2B5EF4-FFF2-40B4-BE49-F238E27FC236}">
                <a16:creationId xmlns:a16="http://schemas.microsoft.com/office/drawing/2014/main" id="{7F9ACF28-24ED-41C0-A72E-26C70578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67" y="4333265"/>
            <a:ext cx="3644153" cy="7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shnode Information | Hashnode Profile">
            <a:extLst>
              <a:ext uri="{FF2B5EF4-FFF2-40B4-BE49-F238E27FC236}">
                <a16:creationId xmlns:a16="http://schemas.microsoft.com/office/drawing/2014/main" id="{A8CC97BE-43DA-43F6-8DBA-7C22C664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22" y="2956865"/>
            <a:ext cx="3644153" cy="6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v, logo, logos icon - Free download on Iconfinder">
            <a:extLst>
              <a:ext uri="{FF2B5EF4-FFF2-40B4-BE49-F238E27FC236}">
                <a16:creationId xmlns:a16="http://schemas.microsoft.com/office/drawing/2014/main" id="{B8B32708-9464-44D5-80AA-FA94D7C0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62" y="2589109"/>
            <a:ext cx="1242113" cy="12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그림 21507">
            <a:extLst>
              <a:ext uri="{FF2B5EF4-FFF2-40B4-BE49-F238E27FC236}">
                <a16:creationId xmlns:a16="http://schemas.microsoft.com/office/drawing/2014/main" id="{A616C100-091C-4441-A3B2-BA735AAA3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609" y="4386182"/>
            <a:ext cx="3023005" cy="7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4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33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2A3453-AEF6-4A5B-B62B-FC6243893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46"/>
          <a:stretch/>
        </p:blipFill>
        <p:spPr>
          <a:xfrm>
            <a:off x="7465977" y="3395244"/>
            <a:ext cx="4268943" cy="25036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CDA7F62-4C23-49C1-804D-7844509BF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966" y="490752"/>
            <a:ext cx="3256665" cy="27368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364F11-2A01-478A-85F7-2DF4632D59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50"/>
          <a:stretch/>
        </p:blipFill>
        <p:spPr>
          <a:xfrm>
            <a:off x="348637" y="2538510"/>
            <a:ext cx="3256664" cy="24517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412B96C-567E-439F-93A0-75794CB67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724" y="3288732"/>
            <a:ext cx="3341896" cy="26101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D5F2E7-5EAC-4111-B112-C2737AFE9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658" y="1052856"/>
            <a:ext cx="4268943" cy="2055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97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1354154" y="5689777"/>
            <a:ext cx="96948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you to simultaneously develop ios and android mobile applications in the way of React.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60A0344-5701-42F1-B5BF-67F4F78CED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2" t="25551" r="21748" b="27572"/>
          <a:stretch/>
        </p:blipFill>
        <p:spPr>
          <a:xfrm>
            <a:off x="2394212" y="1677476"/>
            <a:ext cx="7286900" cy="35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34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Webpack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35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Module bundler library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9CE3F4D5-38D9-4C48-BFAB-0A7DCE01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05" y="1585532"/>
            <a:ext cx="8606590" cy="368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C59467-E4DA-488F-B627-48CBB7FE821B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0461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Babel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36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Tool to convert the latest grammar to a specific older version of 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https://babeljs.io/docs/en/</a:t>
            </a:r>
          </a:p>
        </p:txBody>
      </p:sp>
      <p:pic>
        <p:nvPicPr>
          <p:cNvPr id="2050" name="Picture 2" descr="What is Babel? · Babel">
            <a:extLst>
              <a:ext uri="{FF2B5EF4-FFF2-40B4-BE49-F238E27FC236}">
                <a16:creationId xmlns:a16="http://schemas.microsoft.com/office/drawing/2014/main" id="{FA87A662-5BA2-4A75-A921-85B8C1AB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369" y1="19868" x2="73273" y2="20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80" y="1864896"/>
            <a:ext cx="6898642" cy="31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11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React App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*Boilerplate for official React web development from Facebook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https://create-react-app.dev/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4C6D57-E3A8-4B14-8770-94157E2A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3" y="1312609"/>
            <a:ext cx="4326194" cy="4055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46EAF5-475A-46DE-8E5A-ADF3BD34A385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</a:t>
            </a:r>
            <a:r>
              <a:rPr lang="en-US" altLang="ko-KR" sz="1400" b="1" i="0">
                <a:solidFill>
                  <a:srgbClr val="202122"/>
                </a:solidFill>
                <a:effectLst/>
                <a:latin typeface="빙그레 메로나체" panose="020B0503000000000000" pitchFamily="50" charset="-127"/>
              </a:rPr>
              <a:t>boilerplate 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sections of code that are repeated in multiple places with little to no variation</a:t>
            </a:r>
          </a:p>
        </p:txBody>
      </p:sp>
    </p:spTree>
    <p:extLst>
      <p:ext uri="{BB962C8B-B14F-4D97-AF65-F5344CB8AC3E}">
        <p14:creationId xmlns:p14="http://schemas.microsoft.com/office/powerpoint/2010/main" val="3884482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38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6283384" y="2766643"/>
            <a:ext cx="5459446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function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= 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</a:p>
          <a:p>
            <a:endParaRPr lang="en-US" altLang="ko-KR">
              <a:solidFill>
                <a:srgbClr val="89DDFF"/>
              </a:solidFill>
              <a:latin typeface="빙그레 메로나체" panose="020B0503000000000000" pitchFamily="50" charset="-127"/>
            </a:endParaRPr>
          </a:p>
          <a:p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25EB2-1E28-4FF4-805E-4836DA7B2A37}"/>
              </a:ext>
            </a:extLst>
          </p:cNvPr>
          <p:cNvSpPr txBox="1"/>
          <p:nvPr/>
        </p:nvSpPr>
        <p:spPr>
          <a:xfrm>
            <a:off x="520256" y="2766643"/>
            <a:ext cx="5558031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extends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render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F797A-78C0-44E0-A419-151263592016}"/>
              </a:ext>
            </a:extLst>
          </p:cNvPr>
          <p:cNvSpPr txBox="1"/>
          <p:nvPr/>
        </p:nvSpPr>
        <p:spPr>
          <a:xfrm>
            <a:off x="2019412" y="5619718"/>
            <a:ext cx="2559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1ED8E3-EF38-4B97-A6EB-79F49A24BB22}"/>
              </a:ext>
            </a:extLst>
          </p:cNvPr>
          <p:cNvSpPr txBox="1"/>
          <p:nvPr/>
        </p:nvSpPr>
        <p:spPr>
          <a:xfrm>
            <a:off x="7251985" y="5619718"/>
            <a:ext cx="3522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functional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Declaration method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0E60E9-9A06-4733-9DD1-01067BA13439}"/>
              </a:ext>
            </a:extLst>
          </p:cNvPr>
          <p:cNvSpPr txBox="1"/>
          <p:nvPr/>
        </p:nvSpPr>
        <p:spPr>
          <a:xfrm>
            <a:off x="582516" y="62295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component : A function to create a UI according to the data given</a:t>
            </a:r>
          </a:p>
        </p:txBody>
      </p:sp>
    </p:spTree>
    <p:extLst>
      <p:ext uri="{BB962C8B-B14F-4D97-AF65-F5344CB8AC3E}">
        <p14:creationId xmlns:p14="http://schemas.microsoft.com/office/powerpoint/2010/main" val="2212106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39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General difference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5D727B-8426-4733-9A0F-80517D9FD24D}"/>
              </a:ext>
            </a:extLst>
          </p:cNvPr>
          <p:cNvSpPr/>
          <p:nvPr/>
        </p:nvSpPr>
        <p:spPr>
          <a:xfrm>
            <a:off x="2769402" y="2703898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A5B00DD-3672-472C-9968-E83153614929}"/>
              </a:ext>
            </a:extLst>
          </p:cNvPr>
          <p:cNvSpPr/>
          <p:nvPr/>
        </p:nvSpPr>
        <p:spPr>
          <a:xfrm>
            <a:off x="2769402" y="3860846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memory source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12BD13B-A5A3-4043-AC40-3BD677F1AA53}"/>
              </a:ext>
            </a:extLst>
          </p:cNvPr>
          <p:cNvSpPr/>
          <p:nvPr/>
        </p:nvSpPr>
        <p:spPr>
          <a:xfrm>
            <a:off x="2769402" y="5017794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 handling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EFB0EE-C44B-4C5C-9483-FAEB550954EB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props : Used to pass data from parent component to child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hook : A function that allows you to use &lt;state&gt; and &lt;lifecycle features&gt; like a class component</a:t>
            </a:r>
          </a:p>
        </p:txBody>
      </p:sp>
    </p:spTree>
    <p:extLst>
      <p:ext uri="{BB962C8B-B14F-4D97-AF65-F5344CB8AC3E}">
        <p14:creationId xmlns:p14="http://schemas.microsoft.com/office/powerpoint/2010/main" val="265091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8659" y="2429288"/>
            <a:ext cx="760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Developed by facebook software engineer jordan walke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Used by numerous users in Facebook, AirBnb, Dropbox, Twitter, Uber, etc.</a:t>
            </a: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6" y="1969826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pic>
        <p:nvPicPr>
          <p:cNvPr id="2050" name="Picture 2" descr="Facebook - Simple English Wikipedia, the free encyclopedia">
            <a:extLst>
              <a:ext uri="{FF2B5EF4-FFF2-40B4-BE49-F238E27FC236}">
                <a16:creationId xmlns:a16="http://schemas.microsoft.com/office/drawing/2014/main" id="{E1691D2A-5004-4396-BA67-4E743DEB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2" y="4803869"/>
            <a:ext cx="1096108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rbnb, Why the New Logo?">
            <a:extLst>
              <a:ext uri="{FF2B5EF4-FFF2-40B4-BE49-F238E27FC236}">
                <a16:creationId xmlns:a16="http://schemas.microsoft.com/office/drawing/2014/main" id="{B2915333-7523-47C1-A0B3-7BA88AC20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r="14901"/>
          <a:stretch/>
        </p:blipFill>
        <p:spPr bwMode="auto">
          <a:xfrm>
            <a:off x="2731617" y="4803384"/>
            <a:ext cx="1143597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box logo | Peace of Mind Support">
            <a:extLst>
              <a:ext uri="{FF2B5EF4-FFF2-40B4-BE49-F238E27FC236}">
                <a16:creationId xmlns:a16="http://schemas.microsoft.com/office/drawing/2014/main" id="{4DCE297F-6FE7-48A4-8744-2FAFCBB8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51" y="4755895"/>
            <a:ext cx="1143597" cy="1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rd, logo, twitter logo, twitter icon - Free download">
            <a:extLst>
              <a:ext uri="{FF2B5EF4-FFF2-40B4-BE49-F238E27FC236}">
                <a16:creationId xmlns:a16="http://schemas.microsoft.com/office/drawing/2014/main" id="{6006BB23-159D-41E8-B577-6AF36411B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17555" r="21085" b="19863"/>
          <a:stretch/>
        </p:blipFill>
        <p:spPr bwMode="auto">
          <a:xfrm>
            <a:off x="6458685" y="4712085"/>
            <a:ext cx="1143598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ber Logo High Res Stock Images | Shutterstock">
            <a:extLst>
              <a:ext uri="{FF2B5EF4-FFF2-40B4-BE49-F238E27FC236}">
                <a16:creationId xmlns:a16="http://schemas.microsoft.com/office/drawing/2014/main" id="{16FCAE04-F6E3-4B34-8EB6-304652E07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3" t="9089" r="6326" b="15495"/>
          <a:stretch/>
        </p:blipFill>
        <p:spPr bwMode="auto">
          <a:xfrm>
            <a:off x="8322221" y="4712086"/>
            <a:ext cx="1103719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0F8275-749B-478D-B25D-11D413A4DBC7}"/>
              </a:ext>
            </a:extLst>
          </p:cNvPr>
          <p:cNvSpPr txBox="1"/>
          <p:nvPr/>
        </p:nvSpPr>
        <p:spPr>
          <a:xfrm>
            <a:off x="10105746" y="4635515"/>
            <a:ext cx="1265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07783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40</a:t>
            </a:fld>
            <a:endParaRPr lang="ko-KR" altLang="en-US"/>
          </a:p>
        </p:txBody>
      </p:sp>
      <p:pic>
        <p:nvPicPr>
          <p:cNvPr id="1026" name="Picture 2" descr="Common React Lifecycle Methods">
            <a:extLst>
              <a:ext uri="{FF2B5EF4-FFF2-40B4-BE49-F238E27FC236}">
                <a16:creationId xmlns:a16="http://schemas.microsoft.com/office/drawing/2014/main" id="{2333B308-8851-41A1-8B8D-1671B76F9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/>
          <a:stretch/>
        </p:blipFill>
        <p:spPr bwMode="auto">
          <a:xfrm>
            <a:off x="1783110" y="1696453"/>
            <a:ext cx="9692578" cy="417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0C9634-46C0-4B48-A8ED-24A026A77B8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Mount : means when the component is first executed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F131A-051B-4A7B-A176-9316FAD642E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https://projects.wojtekmaj.pl/react-lifecycle-methods-diagram/</a:t>
            </a:r>
          </a:p>
        </p:txBody>
      </p:sp>
    </p:spTree>
    <p:extLst>
      <p:ext uri="{BB962C8B-B14F-4D97-AF65-F5344CB8AC3E}">
        <p14:creationId xmlns:p14="http://schemas.microsoft.com/office/powerpoint/2010/main" val="5998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41</a:t>
            </a:fld>
            <a:endParaRPr lang="ko-KR" altLang="en-US"/>
          </a:p>
        </p:txBody>
      </p:sp>
      <p:pic>
        <p:nvPicPr>
          <p:cNvPr id="2050" name="Picture 2" descr="React Hooks 라이프 사이클의 다이어그램">
            <a:extLst>
              <a:ext uri="{FF2B5EF4-FFF2-40B4-BE49-F238E27FC236}">
                <a16:creationId xmlns:a16="http://schemas.microsoft.com/office/drawing/2014/main" id="{C2913CAD-2428-4C28-9E8D-542F395F3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3828"/>
          <a:stretch/>
        </p:blipFill>
        <p:spPr bwMode="auto">
          <a:xfrm>
            <a:off x="3007571" y="1442377"/>
            <a:ext cx="6990672" cy="50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582ECC-2D55-45DC-87A1-62E252FC1A3A}"/>
              </a:ext>
            </a:extLst>
          </p:cNvPr>
          <p:cNvSpPr txBox="1"/>
          <p:nvPr/>
        </p:nvSpPr>
        <p:spPr>
          <a:xfrm>
            <a:off x="509536" y="1393493"/>
            <a:ext cx="201829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  <a:endParaRPr lang="ko-KR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9242F-0F10-4BDA-838D-F0CEC1E192E7}"/>
              </a:ext>
            </a:extLst>
          </p:cNvPr>
          <p:cNvSpPr txBox="1"/>
          <p:nvPr/>
        </p:nvSpPr>
        <p:spPr>
          <a:xfrm>
            <a:off x="0" y="6562722"/>
            <a:ext cx="1073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https://medium.com/@galmargalit/react-function-components-hooks-lifecycle-diagram-14f76e0a5988</a:t>
            </a:r>
          </a:p>
        </p:txBody>
      </p:sp>
    </p:spTree>
    <p:extLst>
      <p:ext uri="{BB962C8B-B14F-4D97-AF65-F5344CB8AC3E}">
        <p14:creationId xmlns:p14="http://schemas.microsoft.com/office/powerpoint/2010/main" val="2835335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1571" y="1542092"/>
            <a:ext cx="760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*Front-end *frameworks and *libraries.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B996D2-3E9B-4850-AA24-B947E43FB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28" y1="1768" x2="79375" y2="9282"/>
                        <a14:backgroundMark x1="89531" y1="38011" x2="90781" y2="78343"/>
                        <a14:backgroundMark x1="46875" y1="96464" x2="15469" y2="87403"/>
                        <a14:backgroundMark x1="15469" y1="87403" x2="14063" y2="86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01" t="11093" r="18077" b="13012"/>
          <a:stretch/>
        </p:blipFill>
        <p:spPr bwMode="auto">
          <a:xfrm>
            <a:off x="1697955" y="2493927"/>
            <a:ext cx="1693566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gular - PRESS KIT">
            <a:extLst>
              <a:ext uri="{FF2B5EF4-FFF2-40B4-BE49-F238E27FC236}">
                <a16:creationId xmlns:a16="http://schemas.microsoft.com/office/drawing/2014/main" id="{AB595AFF-C0F5-4421-B4A6-E29F040D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9320" r="10639" b="4279"/>
          <a:stretch/>
        </p:blipFill>
        <p:spPr bwMode="auto">
          <a:xfrm>
            <a:off x="6882375" y="2493926"/>
            <a:ext cx="1389737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43E927-B1D3-4DA3-9779-488186C0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52" y="2585387"/>
            <a:ext cx="1476992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0E26C28-A5C7-4AEF-A602-0037A993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042" y="2493927"/>
            <a:ext cx="1215003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9DAC88-CA7C-4849-8077-7CADD85F84B5}"/>
              </a:ext>
            </a:extLst>
          </p:cNvPr>
          <p:cNvSpPr txBox="1"/>
          <p:nvPr/>
        </p:nvSpPr>
        <p:spPr>
          <a:xfrm>
            <a:off x="2140878" y="4232859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32428-C004-4317-AAE1-178EFD71B131}"/>
              </a:ext>
            </a:extLst>
          </p:cNvPr>
          <p:cNvSpPr txBox="1"/>
          <p:nvPr/>
        </p:nvSpPr>
        <p:spPr>
          <a:xfrm>
            <a:off x="9321309" y="423285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Svelte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444B7-433E-4F20-976D-5360BCFF5907}"/>
              </a:ext>
            </a:extLst>
          </p:cNvPr>
          <p:cNvSpPr txBox="1"/>
          <p:nvPr/>
        </p:nvSpPr>
        <p:spPr>
          <a:xfrm>
            <a:off x="4855432" y="4232859"/>
            <a:ext cx="56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AFA6-4352-4E20-8668-542434823257}"/>
              </a:ext>
            </a:extLst>
          </p:cNvPr>
          <p:cNvSpPr txBox="1"/>
          <p:nvPr/>
        </p:nvSpPr>
        <p:spPr>
          <a:xfrm>
            <a:off x="6998123" y="428427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Angular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A33ED-1E54-4A63-8957-41F7D38E615B}"/>
              </a:ext>
            </a:extLst>
          </p:cNvPr>
          <p:cNvSpPr txBox="1"/>
          <p:nvPr/>
        </p:nvSpPr>
        <p:spPr>
          <a:xfrm>
            <a:off x="251102" y="5768207"/>
            <a:ext cx="1176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Front-end - the practice of converting data to a graphical interface, through the use of HTML, CSS, and JavaScript, </a:t>
            </a:r>
            <a:b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so that users can view and interact with that data.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Framework - holds the whole flow by itself, and the user puts necessary code in it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Library - where the user creates the whole flow and takes the library.</a:t>
            </a:r>
          </a:p>
        </p:txBody>
      </p:sp>
    </p:spTree>
    <p:extLst>
      <p:ext uri="{BB962C8B-B14F-4D97-AF65-F5344CB8AC3E}">
        <p14:creationId xmlns:p14="http://schemas.microsoft.com/office/powerpoint/2010/main" val="8808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206468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6C1590-91D2-4FFF-AF25-79C1111C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96" y="1817698"/>
            <a:ext cx="9494407" cy="39541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427D46-4BB6-4F2B-B1A6-8C9B52F15BDA}"/>
              </a:ext>
            </a:extLst>
          </p:cNvPr>
          <p:cNvSpPr txBox="1"/>
          <p:nvPr/>
        </p:nvSpPr>
        <p:spPr>
          <a:xfrm>
            <a:off x="2291571" y="5944246"/>
            <a:ext cx="760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Awareness, interest, and satisfaction ratio rankings.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358293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0C01A5-3E89-427B-8314-C2A84AE3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1887198"/>
            <a:ext cx="8930640" cy="42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334780"/>
            <a:ext cx="9521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https://trends.google.com/trends/explore?cat=31&amp;date=today%205-y&amp;q=React,Angular,Svelte,Vue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https://www.npmtrends.com/react-vs-svelte-vs-vue-vs-@angular/core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B5299E-C7BF-4564-9C70-FD7259C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0" y="2007433"/>
            <a:ext cx="5262450" cy="27602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5AF1A4-80A7-4D61-9E94-34D9BAED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20" y="2007432"/>
            <a:ext cx="6356011" cy="27602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470E0-5135-4895-8DBD-EADB0ADCBF78}"/>
              </a:ext>
            </a:extLst>
          </p:cNvPr>
          <p:cNvSpPr txBox="1"/>
          <p:nvPr/>
        </p:nvSpPr>
        <p:spPr>
          <a:xfrm>
            <a:off x="984281" y="4997251"/>
            <a:ext cx="370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Number of downloads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B0921-C7BB-4831-8BBF-44B623536420}"/>
              </a:ext>
            </a:extLst>
          </p:cNvPr>
          <p:cNvSpPr txBox="1"/>
          <p:nvPr/>
        </p:nvSpPr>
        <p:spPr>
          <a:xfrm>
            <a:off x="6927881" y="4997251"/>
            <a:ext cx="36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Google search volume</a:t>
            </a:r>
          </a:p>
        </p:txBody>
      </p:sp>
    </p:spTree>
    <p:extLst>
      <p:ext uri="{BB962C8B-B14F-4D97-AF65-F5344CB8AC3E}">
        <p14:creationId xmlns:p14="http://schemas.microsoft.com/office/powerpoint/2010/main" val="37051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2109599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 &amp; Resources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702889" y="3452881"/>
            <a:ext cx="1464800" cy="1468790"/>
            <a:chOff x="744283" y="1261143"/>
            <a:chExt cx="1158240" cy="116139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8398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9850128" y="3436545"/>
            <a:ext cx="1464800" cy="1478602"/>
            <a:chOff x="763012" y="2493381"/>
            <a:chExt cx="1158240" cy="1169155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323982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D14305-5250-43C3-920F-63B1367F5ABA}"/>
              </a:ext>
            </a:extLst>
          </p:cNvPr>
          <p:cNvGrpSpPr/>
          <p:nvPr/>
        </p:nvGrpSpPr>
        <p:grpSpPr>
          <a:xfrm>
            <a:off x="6801049" y="3493126"/>
            <a:ext cx="1464800" cy="1399730"/>
            <a:chOff x="763710" y="3741680"/>
            <a:chExt cx="1158240" cy="1106791"/>
          </a:xfrm>
        </p:grpSpPr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37BBFA93-70C6-4D85-AC07-903B9768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DF23B2-2DD7-48FF-AC82-B3E07AF470A1}"/>
                </a:ext>
              </a:extLst>
            </p:cNvPr>
            <p:cNvSpPr txBox="1"/>
            <p:nvPr/>
          </p:nvSpPr>
          <p:spPr>
            <a:xfrm>
              <a:off x="763710" y="4509917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2101960-20C6-4810-9199-0E9D186E5D81}"/>
              </a:ext>
            </a:extLst>
          </p:cNvPr>
          <p:cNvGrpSpPr/>
          <p:nvPr/>
        </p:nvGrpSpPr>
        <p:grpSpPr>
          <a:xfrm>
            <a:off x="3751969" y="3412848"/>
            <a:ext cx="1464800" cy="1491706"/>
            <a:chOff x="737162" y="5847760"/>
            <a:chExt cx="1158240" cy="1179517"/>
          </a:xfrm>
        </p:grpSpPr>
        <p:pic>
          <p:nvPicPr>
            <p:cNvPr id="31" name="Picture 4" descr="Angular - PRESS KIT">
              <a:extLst>
                <a:ext uri="{FF2B5EF4-FFF2-40B4-BE49-F238E27FC236}">
                  <a16:creationId xmlns:a16="http://schemas.microsoft.com/office/drawing/2014/main" id="{4CE454C4-7383-4A61-BFC1-E984716B6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5F6DB-074F-40DB-B98D-C9C25C24E242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237291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542199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847107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971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17302</TotalTime>
  <Words>3022</Words>
  <Application>Microsoft Office PowerPoint</Application>
  <PresentationFormat>와이드스크린</PresentationFormat>
  <Paragraphs>554</Paragraphs>
  <Slides>42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맑은 고딕</vt:lpstr>
      <vt:lpstr>빙그레 메로나체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256</cp:revision>
  <dcterms:created xsi:type="dcterms:W3CDTF">2017-11-16T00:50:54Z</dcterms:created>
  <dcterms:modified xsi:type="dcterms:W3CDTF">2021-02-07T23:58:47Z</dcterms:modified>
</cp:coreProperties>
</file>