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0" r:id="rId3"/>
    <p:sldId id="258" r:id="rId4"/>
    <p:sldId id="398" r:id="rId5"/>
    <p:sldId id="399" r:id="rId6"/>
    <p:sldId id="400" r:id="rId7"/>
    <p:sldId id="401" r:id="rId8"/>
    <p:sldId id="403" r:id="rId9"/>
    <p:sldId id="411" r:id="rId10"/>
    <p:sldId id="404" r:id="rId11"/>
    <p:sldId id="409" r:id="rId12"/>
    <p:sldId id="410" r:id="rId13"/>
    <p:sldId id="418" r:id="rId14"/>
    <p:sldId id="419" r:id="rId15"/>
    <p:sldId id="405" r:id="rId16"/>
    <p:sldId id="406" r:id="rId17"/>
    <p:sldId id="407" r:id="rId18"/>
    <p:sldId id="408" r:id="rId19"/>
    <p:sldId id="417" r:id="rId20"/>
    <p:sldId id="412" r:id="rId21"/>
    <p:sldId id="414" r:id="rId22"/>
    <p:sldId id="415" r:id="rId23"/>
    <p:sldId id="420" r:id="rId24"/>
    <p:sldId id="416" r:id="rId25"/>
    <p:sldId id="413" r:id="rId26"/>
    <p:sldId id="421" r:id="rId27"/>
    <p:sldId id="422" r:id="rId28"/>
    <p:sldId id="262" r:id="rId29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32"/>
    </p:embeddedFont>
    <p:embeddedFont>
      <p:font typeface="빙그레 메로나체" panose="020B0503000000000000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1E3"/>
    <a:srgbClr val="DDC1DB"/>
    <a:srgbClr val="DAE3F3"/>
    <a:srgbClr val="E0CBA3"/>
    <a:srgbClr val="91877F"/>
    <a:srgbClr val="CDC5C2"/>
    <a:srgbClr val="F0F2F3"/>
    <a:srgbClr val="D9CDBC"/>
    <a:srgbClr val="FBDFC1"/>
    <a:srgbClr val="F8C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2899" autoAdjust="0"/>
  </p:normalViewPr>
  <p:slideViewPr>
    <p:cSldViewPr snapToGrid="0">
      <p:cViewPr varScale="1">
        <p:scale>
          <a:sx n="74" d="100"/>
          <a:sy n="7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6A5A5AD-9747-4F5A-A5BD-60DAC35E23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98EE58-0944-430A-B174-3182C9F762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E7FD8-6756-467E-A854-6A8705A1BE67}" type="datetimeFigureOut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21-02-28(Sun)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06AAC-0F88-4DF6-AC1C-DAD3423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FE8DF-157C-4488-9E0A-EBC280425B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F7CD7-F884-41C2-B12B-E182A433E86B}" type="slidenum">
              <a:rPr lang="ko-KR" altLang="en-US" smtClean="0"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‹#›</a:t>
            </a:fld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05154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603488D-D3EA-41C9-A985-B1D359B38FE8}" type="datetimeFigureOut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7E1AE607-D483-41A7-AC75-54CC91A12C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64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빙그레 메로나체" panose="020B0503000000000000" pitchFamily="50" charset="-127"/>
        <a:ea typeface="빙그레 메로나체" panose="020B0503000000000000" pitchFamily="50" charset="-127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가리킬 때 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포커스 주기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스크롤 박스 조작하기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로컬 변수로 사용하기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//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변수로 선언하면 다음 렌더링에 해당 값이 유지되지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ref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 내부에서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직접 접근해야 할 때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리액트에서도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사용가능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사용 안 하는 이유는 같은 컴포넌트를 여러번 불러오게 될 경우 중복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id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가진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DOM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여러개 생김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ref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전역적으로 작동하지 않고 컴포넌트 내부에서만 작동하기 때문에 이런 문제가 발생하지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8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3918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일반 변수로 선언하면 다음 렌더링에 해당 값이 유지되지 않음</a:t>
            </a:r>
            <a:endParaRPr lang="en-US" altLang="ko-KR" sz="12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201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one binding data flow 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부모에서 자식으로만 데이터 전송 가능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데이터를 자식컴포넌트에 거치지 않고 한번에 전송이 가능함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prop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drilling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ko-KR" altLang="en-US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자식 컴포넌트에게 데이터를 주기위해서 여러 자식컴포넌트를 통해서 전달되는 과정</a:t>
            </a:r>
            <a:endParaRPr lang="en-US" altLang="ko-KR" sz="12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createContext();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Provider</a:t>
            </a:r>
          </a:p>
          <a:p>
            <a:pPr algn="l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2870344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안에서 사용하는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props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있으면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 useEffect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의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 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넣어주어야 하는 것이 규칙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update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특정 작업을 처리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function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수행하고자 하는 작업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: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형태이며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배열 안에는 검사하고자 하는 특정 값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or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빈 배열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prop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반드시 요구하지 않는 함수는 컴포넌트 바깥에 선언해서 호이스팅하고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이펙트 안에서만 사용되는 함수는 이펙트 함수 내부에 선언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 범위안에 있는 함수를 이펙트가 사용하면 구현부를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사용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최신에 렌더링된값을 가져오지 못함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setCount(count + 1) setCount(0 + 1)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setCount(c =&gt; c + 1) </a:t>
            </a:r>
          </a:p>
        </p:txBody>
      </p:sp>
    </p:spTree>
    <p:extLst>
      <p:ext uri="{BB962C8B-B14F-4D97-AF65-F5344CB8AC3E}">
        <p14:creationId xmlns:p14="http://schemas.microsoft.com/office/powerpoint/2010/main" val="203660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처음 나타났을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화면에 가장 처음 렌더링 될 때 한 번만 실행하고 싶을 때는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위치에 빈 배열을 넣는다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3443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업데이트 될때 실행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업데이트가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특정값이 업데이트 될 때마다 실행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130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Component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됐을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종료될때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unmount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될 때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return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안에 있는 코드가 실행됩니다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2136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특정 작업을 실행할 수 있도록 하는 </a:t>
            </a:r>
            <a:r>
              <a:rPr lang="en-US" altLang="ko-KR" sz="2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useEffect - </a:t>
            </a:r>
            <a:r>
              <a:rPr lang="ko-KR" altLang="en-US" sz="2800"/>
              <a:t>화면이 업데이트 된 후 비동기적으로 실행됨</a:t>
            </a:r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/>
              <a:t>useLayoutEffect - </a:t>
            </a:r>
            <a:r>
              <a:rPr lang="ko-KR" altLang="en-US" sz="2800"/>
              <a:t>화면이 업데이트 되기 전에 동기적으로 실행됨</a:t>
            </a:r>
            <a:endParaRPr lang="en-US" altLang="ko-KR" sz="2800"/>
          </a:p>
          <a:p>
            <a:pPr marL="0" algn="l" defTabSz="914400" rtl="0" eaLnBrk="1" latinLnBrk="1" hangingPunct="1"/>
            <a:endParaRPr lang="en-US" altLang="ko-KR" sz="2800"/>
          </a:p>
          <a:p>
            <a:pPr marL="0" algn="l" defTabSz="914400" rtl="0" eaLnBrk="1" latinLnBrk="1" hangingPunct="1"/>
            <a:r>
              <a:rPr lang="en-US" altLang="ko-KR" sz="2800" b="0" i="0">
                <a:solidFill>
                  <a:srgbClr val="222426"/>
                </a:solidFill>
                <a:effectLst/>
              </a:rPr>
              <a:t>useEffect</a:t>
            </a:r>
            <a:r>
              <a:rPr lang="ko-KR" altLang="en-US" sz="2800" b="0" i="0">
                <a:solidFill>
                  <a:srgbClr val="222426"/>
                </a:solidFill>
                <a:effectLst/>
              </a:rPr>
              <a:t>이용시 렌더링이 될때 깜빡이는 현상이 발생 할 수 있다</a:t>
            </a:r>
            <a:r>
              <a:rPr lang="en-US" altLang="ko-KR" sz="2800" b="0" i="0">
                <a:solidFill>
                  <a:srgbClr val="222426"/>
                </a:solidFill>
                <a:effectLst/>
              </a:rPr>
              <a:t>.</a:t>
            </a:r>
            <a:br>
              <a:rPr lang="ko-KR" altLang="en-US" sz="2800"/>
            </a:br>
            <a:r>
              <a:rPr lang="ko-KR" altLang="en-US" sz="2800" b="0" i="0">
                <a:solidFill>
                  <a:srgbClr val="222426"/>
                </a:solidFill>
                <a:effectLst/>
              </a:rPr>
              <a:t>시각적으로 이를 방지하고 싶을때 사용</a:t>
            </a:r>
            <a:endParaRPr lang="en-US" altLang="ko-KR" sz="2800" b="0" i="0">
              <a:solidFill>
                <a:srgbClr val="222426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22426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병렬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진동벨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JS)</a:t>
            </a:r>
          </a:p>
          <a:p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직렬 방식으로 태스크 수행 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커피 줄 기다리기</a:t>
            </a: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C)</a:t>
            </a:r>
          </a:p>
        </p:txBody>
      </p:sp>
    </p:spTree>
    <p:extLst>
      <p:ext uri="{BB962C8B-B14F-4D97-AF65-F5344CB8AC3E}">
        <p14:creationId xmlns:p14="http://schemas.microsoft.com/office/powerpoint/2010/main" val="28979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4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2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이전에 연산했던 결과를 다시 사용</a:t>
            </a:r>
            <a:endParaRPr lang="en-US" altLang="ko-KR" sz="2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 sz="2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ko-KR" altLang="en-US" sz="2800" b="0" i="0">
                <a:solidFill>
                  <a:srgbClr val="222426"/>
                </a:solidFill>
                <a:effectLst/>
              </a:rPr>
              <a:t>컴포넌트가 렌더링 될 때 마다 함수를 새로 생성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메모이제이션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컴퓨터 프로그램이 동일한 계산을 반복해야 할 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이전에 계산한 값을 메모리에 저장함으로써 동일한 계산의 반복 수행을 제거하여 프로그램 실행 속도를 빠르게 하는 기술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50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통해 해당 함수의 결과값들을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저장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없으므로 처음 이후에 변경되지 않음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=&gt; 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useEffect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로 의해 실행되지만 빈값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초기값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만 찍힘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555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넣었으므로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변겨됨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변경되므로 해당 문자가 찍힘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4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넣었으므로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변경될때마다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버튼이 클릭될때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해당 함수의 결과값이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printInput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으로 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입력창에 값을 입력하더라도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변경되지 않았으므로 빈값이 찍히며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버튼을 누르면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변경되므로 연산이 재실행되고 변경된 값이 출력됨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790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렌더링 하는 과정에서 특정 값이 바뀌었을때만 연산을 실행</a:t>
            </a:r>
          </a:p>
          <a:p>
            <a:r>
              <a:rPr lang="ko-KR" altLang="en-US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원하는 값이 바뀌지 않았다면 이전 함수를 다시 사용</a:t>
            </a:r>
          </a:p>
        </p:txBody>
      </p:sp>
    </p:spTree>
    <p:extLst>
      <p:ext uri="{BB962C8B-B14F-4D97-AF65-F5344CB8AC3E}">
        <p14:creationId xmlns:p14="http://schemas.microsoft.com/office/powerpoint/2010/main" val="1624002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dpes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input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변경될때마다 저장된 함수가변경됨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396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deps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flag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이므로 </a:t>
            </a:r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click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되면 저장된 함수가 변경됨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44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랜덤값을 출력하는 함수를 만들었을때 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useMemo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값을 저장하므로 같은 랜덤값을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useCallback</a:t>
            </a:r>
            <a:r>
              <a:rPr lang="ko-KR" altLang="en-US" sz="1800" b="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은 동일한 함수를 실행하므로 랜덤값이 바뀌어서 출력</a:t>
            </a:r>
            <a:endParaRPr lang="en-US" altLang="ko-KR" sz="1800" b="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592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Lifecycle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기능을 연동할 수 있게 해주는 함수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state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컴포넌트가 가지고 있는 개별적인 상태값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* lifecycle :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실행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변경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삭제로 크게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3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가지로 나누어지고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각 부분에 작업을 추가 가능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328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최상위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(at the Top Level)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에서만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선언해야 함</a:t>
            </a: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반복문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조건문 혹은 중첩된 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선언하면 안됨</a:t>
            </a:r>
            <a:b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</a:b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컴포넌트가 렌더링 될 때마다 항상 동일한 순서로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선언되는 것이 보장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오직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내에서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호출해야 함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98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가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호출되는 순서에 의존함</a:t>
            </a:r>
          </a:p>
        </p:txBody>
      </p:sp>
    </p:spTree>
    <p:extLst>
      <p:ext uri="{BB962C8B-B14F-4D97-AF65-F5344CB8AC3E}">
        <p14:creationId xmlns:p14="http://schemas.microsoft.com/office/powerpoint/2010/main" val="2328306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렌더링 간에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을 건너뛰기 때문에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 순서가 바뀜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React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이전 렌더링 때처럼 컴포넌트 내에서 두 번째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호출이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persistForm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 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effect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와 일치할 것이라 예상</a:t>
            </a:r>
            <a:endParaRPr lang="en-US" altLang="ko-KR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algn="l"/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건너뛴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 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다음에 호출되는 </a:t>
            </a:r>
            <a:r>
              <a:rPr lang="en-US" altLang="ko-KR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Hook</a:t>
            </a:r>
            <a:r>
              <a:rPr lang="ko-KR" altLang="en-US" sz="1200" kern="1200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 순서가 하나씩 밀리면서 버그를 발생</a:t>
            </a:r>
          </a:p>
        </p:txBody>
      </p:sp>
    </p:spTree>
    <p:extLst>
      <p:ext uri="{BB962C8B-B14F-4D97-AF65-F5344CB8AC3E}">
        <p14:creationId xmlns:p14="http://schemas.microsoft.com/office/powerpoint/2010/main" val="101961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sz="1200" kern="1200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20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함수 컴포넌트에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변수를 사용할 수 있는 함수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useState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변수와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state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를 업데이트 하는 함수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,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두 가지 쌍을 반환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(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이런 방식을 구조 분해 할당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)</a:t>
            </a:r>
            <a:endParaRPr lang="ko-KR" altLang="en-US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구조분해할당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-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구문은 배열이나 객체의 속성을 해체하여 그 값을 개별 변수에 담을 수 있게 하는 </a:t>
            </a:r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JavaScript </a:t>
            </a:r>
            <a:r>
              <a:rPr lang="ko-KR" altLang="en-US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표현식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a, b;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[a, b] = [1, 2];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console.log(a); // 1 </a:t>
            </a:r>
          </a:p>
          <a:p>
            <a:pPr marL="0" algn="l" defTabSz="914400" rtl="0" eaLnBrk="1" latinLnBrk="1" hangingPunct="1"/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o = {p: 42, q: true};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var {p, q} = o;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console.log(p); // 42 </a:t>
            </a:r>
          </a:p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console.log(q); // true </a:t>
            </a:r>
          </a:p>
        </p:txBody>
      </p:sp>
    </p:spTree>
    <p:extLst>
      <p:ext uri="{BB962C8B-B14F-4D97-AF65-F5344CB8AC3E}">
        <p14:creationId xmlns:p14="http://schemas.microsoft.com/office/powerpoint/2010/main" val="171931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현재 상태</a:t>
            </a:r>
            <a:r>
              <a:rPr lang="en-US" altLang="ko-KR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 </a:t>
            </a:r>
            <a:r>
              <a:rPr lang="ko-KR" altLang="en-US" sz="4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그리고 업데이트를 위해 필요한 정보를 담은 액션 값을 전달받아 새로운 상태를 변환하는 함수</a:t>
            </a:r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로직을 컴포넌트에서 분리 가능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코드량이 많다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</a:p>
          <a:p>
            <a:pPr marL="0" algn="l" defTabSz="914400" rtl="0" eaLnBrk="1" latinLnBrk="1" hangingPunct="1"/>
            <a:endParaRPr lang="en-US" altLang="ko-KR" sz="2800" b="0" i="0">
              <a:solidFill>
                <a:srgbClr val="000000"/>
              </a:solidFill>
              <a:effectLst/>
            </a:endParaRPr>
          </a:p>
          <a:p>
            <a:pPr marL="0" algn="l" defTabSz="914400" rtl="0" eaLnBrk="1" latinLnBrk="1" hangingPunct="1"/>
            <a:r>
              <a:rPr lang="ko-KR" altLang="en-US" sz="2800" b="0" i="0">
                <a:solidFill>
                  <a:srgbClr val="000000"/>
                </a:solidFill>
                <a:effectLst/>
              </a:rPr>
              <a:t>컴포넌트의 상태 업데이트 로직을 컴포넌트에서 분리시킬 수도 있습니다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상태 업데이트 로직을 컴포넌트 바깥에 작성할 수있고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2800" b="0" i="0">
                <a:solidFill>
                  <a:srgbClr val="000000"/>
                </a:solidFill>
                <a:effectLst/>
              </a:rPr>
              <a:t>다른 파일에서 작성한다음 불러와서 사용할수도 있다고 합니다</a:t>
            </a:r>
            <a:r>
              <a:rPr lang="en-US" altLang="ko-KR" sz="2800" b="0" i="0">
                <a:solidFill>
                  <a:srgbClr val="000000"/>
                </a:solidFill>
                <a:effectLst/>
              </a:rPr>
              <a:t>.</a:t>
            </a:r>
            <a:endParaRPr lang="en-US" altLang="ko-KR" sz="1800" kern="12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15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6385" y="6356350"/>
            <a:ext cx="2743200" cy="365125"/>
          </a:xfrm>
        </p:spPr>
        <p:txBody>
          <a:bodyPr/>
          <a:lstStyle/>
          <a:p>
            <a:fld id="{7DC6197A-B81F-4CAF-8F9E-3C147E2873D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11115" y="6345869"/>
            <a:ext cx="263271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160" y="6380160"/>
            <a:ext cx="449580" cy="365125"/>
          </a:xfrm>
        </p:spPr>
        <p:txBody>
          <a:bodyPr/>
          <a:lstStyle>
            <a:lvl1pPr algn="r">
              <a:defRPr sz="1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EE90-94DC-4A70-8DB6-77140FDC4928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6D19-C2B4-4F76-8EC4-654FF4D1B867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018D-A7B2-4FBD-B6A9-55243D35BED3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5D3D0-A066-4F71-AFF5-8B496FFE7BCA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1C25-AAFE-4B7A-972A-986C48C551DC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D69AD-8091-45FF-A7FD-D5E8A83B14A6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1BF7E-2A53-4D85-AD06-DBD10CF13045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E6D7-F07E-4CE2-AFD1-E0ADDB02E34F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B226-797E-4714-A363-EB143067361E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DBEB-5FFE-47E0-9C69-4E429AFA7594}" type="datetime1">
              <a:rPr lang="ko-KR" altLang="en-US" smtClean="0"/>
              <a:t>21-02-28(Sun)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932790BA-7C09-43EA-8E7D-6E5A6153DBF0}" type="datetime1">
              <a:rPr lang="ko-KR" altLang="en-US" smtClean="0"/>
              <a:pPr/>
              <a:t>21-02-28(Sun)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빙그레 메로나체" panose="020B0503000000000000" pitchFamily="50" charset="-127"/>
          <a:ea typeface="빙그레 메로나체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098191" y="2233183"/>
            <a:ext cx="3952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Hooks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4871190" y="5525075"/>
            <a:ext cx="240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Jeseong Lee</a:t>
            </a:r>
          </a:p>
          <a:p>
            <a:pPr algn="ctr"/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Qualcomm Institute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>
                      <a:alpha val="1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2021 02 28 Qualcomm Institute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34960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 function used when pointing to a specific DOM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25694-E268-4817-8059-F7E7EB181BA9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ref : Used when you need to directly access the DOM inside a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182794" y="2735685"/>
            <a:ext cx="706441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Giving focus to a specific input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Operating the scroll box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as reference variable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...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3138EF-4954-45B0-9B00-A2B85FD0F043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8E2E6B-B546-467C-BB2A-722B00E6F9E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EABE1A9-C811-4799-882C-C8565C8510D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1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11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58554E-8D52-4CC0-BBA1-EB8555A57AF2}"/>
              </a:ext>
            </a:extLst>
          </p:cNvPr>
          <p:cNvGrpSpPr/>
          <p:nvPr/>
        </p:nvGrpSpPr>
        <p:grpSpPr>
          <a:xfrm>
            <a:off x="6370516" y="1561262"/>
            <a:ext cx="4644392" cy="1800476"/>
            <a:chOff x="6922768" y="4719115"/>
            <a:chExt cx="4644392" cy="18004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125B90E-780E-4CA6-B6F5-0F5019DF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996" y="4719115"/>
              <a:ext cx="4582164" cy="18004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C475B6D-D0CB-4292-A01B-0B2F4B544230}"/>
                </a:ext>
              </a:extLst>
            </p:cNvPr>
            <p:cNvSpPr/>
            <p:nvPr/>
          </p:nvSpPr>
          <p:spPr>
            <a:xfrm>
              <a:off x="6922768" y="5573185"/>
              <a:ext cx="1552608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0BE929-D943-4440-9632-9967DC6D7601}"/>
              </a:ext>
            </a:extLst>
          </p:cNvPr>
          <p:cNvGrpSpPr/>
          <p:nvPr/>
        </p:nvGrpSpPr>
        <p:grpSpPr>
          <a:xfrm>
            <a:off x="6492264" y="4484030"/>
            <a:ext cx="4582164" cy="1772272"/>
            <a:chOff x="6438762" y="2891191"/>
            <a:chExt cx="4582164" cy="177227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0E6FA5D-10AF-4030-9BA1-4CD01B9A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9518" y="3072566"/>
              <a:ext cx="4334480" cy="1590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F1F30C4-CE43-465E-B85A-D652E932C1C3}"/>
                </a:ext>
              </a:extLst>
            </p:cNvPr>
            <p:cNvSpPr/>
            <p:nvPr/>
          </p:nvSpPr>
          <p:spPr>
            <a:xfrm>
              <a:off x="6438762" y="2891191"/>
              <a:ext cx="4582164" cy="946405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705607C-3DF0-4B5A-B008-193C294BB737}"/>
              </a:ext>
            </a:extLst>
          </p:cNvPr>
          <p:cNvSpPr/>
          <p:nvPr/>
        </p:nvSpPr>
        <p:spPr>
          <a:xfrm rot="5400000">
            <a:off x="8443088" y="3646159"/>
            <a:ext cx="561476" cy="57751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E595A4-C0A8-4649-8E0D-E67A2542BE99}"/>
              </a:ext>
            </a:extLst>
          </p:cNvPr>
          <p:cNvSpPr txBox="1"/>
          <p:nvPr/>
        </p:nvSpPr>
        <p:spPr>
          <a:xfrm>
            <a:off x="410737" y="1515095"/>
            <a:ext cx="5123788" cy="50475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null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inputRef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focusInput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focus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412C06-E2F4-4B38-930E-D67C5D225698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7F6F35-6F72-40B1-B5E1-732218F8B681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C4B8DF-7E62-4B3F-BD08-C29F532E322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660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useRef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AC3F7-3025-4FCD-A78D-FD9357DA703B}"/>
              </a:ext>
            </a:extLst>
          </p:cNvPr>
          <p:cNvSpPr txBox="1"/>
          <p:nvPr/>
        </p:nvSpPr>
        <p:spPr>
          <a:xfrm>
            <a:off x="508335" y="2022072"/>
            <a:ext cx="5916530" cy="3170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10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valueRef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current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0D7652-719D-4358-B629-00A14D5B7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283" y="4825978"/>
            <a:ext cx="1249981" cy="1067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65946F-6711-4BB5-9EA8-6E0B8323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80" y="2012401"/>
            <a:ext cx="4140905" cy="1522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57A8E6-85B5-4612-831D-30BEBA7A17A3}"/>
              </a:ext>
            </a:extLst>
          </p:cNvPr>
          <p:cNvSpPr txBox="1"/>
          <p:nvPr/>
        </p:nvSpPr>
        <p:spPr>
          <a:xfrm>
            <a:off x="7213980" y="4203346"/>
            <a:ext cx="2146589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value.current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96F64-7B95-4E7E-BCAD-61726C56EC85}"/>
              </a:ext>
            </a:extLst>
          </p:cNvPr>
          <p:cNvSpPr txBox="1"/>
          <p:nvPr/>
        </p:nvSpPr>
        <p:spPr>
          <a:xfrm>
            <a:off x="8522495" y="1372368"/>
            <a:ext cx="1523874" cy="4616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4A5D33-E193-4C1A-BF7C-220799EA810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8E64B1-3F75-4023-9DB3-FA7CC31BCC7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506E0D5-E167-4A2F-8715-5FA5077076D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0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13</a:t>
            </a:fld>
            <a:endParaRPr lang="ko-KR" altLang="en-US"/>
          </a:p>
        </p:txBody>
      </p:sp>
      <p:pic>
        <p:nvPicPr>
          <p:cNvPr id="1026" name="Picture 2" descr="Prop drilling v context API">
            <a:extLst>
              <a:ext uri="{FF2B5EF4-FFF2-40B4-BE49-F238E27FC236}">
                <a16:creationId xmlns:a16="http://schemas.microsoft.com/office/drawing/2014/main" id="{83D11701-39DA-4021-BF1D-0F3EB5AA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7" y="2282686"/>
            <a:ext cx="6646285" cy="379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E68EF-0F11-47EB-AFF5-F40A8E636B44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https://www.carlrippon.com/playing-with-the-context-api-in-react-16-3/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D76F9DD-A698-4243-8069-84E945F8A5BE}"/>
              </a:ext>
            </a:extLst>
          </p:cNvPr>
          <p:cNvSpPr/>
          <p:nvPr/>
        </p:nvSpPr>
        <p:spPr>
          <a:xfrm>
            <a:off x="72136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CE9B46-1E93-4665-ADA7-29FD4299A4F9}"/>
              </a:ext>
            </a:extLst>
          </p:cNvPr>
          <p:cNvSpPr txBox="1"/>
          <p:nvPr/>
        </p:nvSpPr>
        <p:spPr>
          <a:xfrm>
            <a:off x="2794716" y="1337106"/>
            <a:ext cx="332613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Data can be shared globally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BC3B6B-713F-48C5-AA9A-E6AE659F6BC7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prop drilling : The process of passing through multiple child components to give data to child components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F8543-320C-4F4A-BF85-12ECCC71771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E4310E-A09F-4CBC-B721-6055A89C86A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BBF8006-3C49-414F-BC91-7BC09D9CCFA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31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useContext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040CC-D4D2-48D0-A2E5-4ECEB9B94688}"/>
              </a:ext>
            </a:extLst>
          </p:cNvPr>
          <p:cNvSpPr txBox="1"/>
          <p:nvPr/>
        </p:nvSpPr>
        <p:spPr>
          <a:xfrm>
            <a:off x="795271" y="1372771"/>
            <a:ext cx="4536584" cy="424731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Print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Store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createContext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Hello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/&gt;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Store.Provider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70E62-BAC2-4704-B54D-C95FBC957BF6}"/>
              </a:ext>
            </a:extLst>
          </p:cNvPr>
          <p:cNvSpPr txBox="1"/>
          <p:nvPr/>
        </p:nvSpPr>
        <p:spPr>
          <a:xfrm>
            <a:off x="6254841" y="1372771"/>
            <a:ext cx="4536585" cy="25853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./App.js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Store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text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A24D72-4C55-4805-A10E-2F03539AB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119" y="4440625"/>
            <a:ext cx="1354252" cy="99426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E1ED72-A230-44C2-A958-404C4318C18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8B4E64-7798-428B-88A9-DAE84491A57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D288E5-A89D-4C40-AAF2-371860B822DC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6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15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allows a specific task to be executed whenever a component is rendered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there is a state or props to be used in useEffect, and should be put in the deps of useEffect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48B9A4-075E-42D4-9F2D-0E1E2D7A5CFF}"/>
              </a:ext>
            </a:extLst>
          </p:cNvPr>
          <p:cNvSpPr txBox="1"/>
          <p:nvPr/>
        </p:nvSpPr>
        <p:spPr>
          <a:xfrm>
            <a:off x="4454836" y="2231590"/>
            <a:ext cx="328232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effect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  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  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cleanup</a:t>
            </a: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C6A6DCB-56D2-477B-988F-4F30A77DD536}"/>
              </a:ext>
            </a:extLst>
          </p:cNvPr>
          <p:cNvSpPr/>
          <p:nvPr/>
        </p:nvSpPr>
        <p:spPr>
          <a:xfrm>
            <a:off x="211328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3D958B5-174F-4C0E-B348-FCB0C9ECE4A0}"/>
              </a:ext>
            </a:extLst>
          </p:cNvPr>
          <p:cNvSpPr/>
          <p:nvPr/>
        </p:nvSpPr>
        <p:spPr>
          <a:xfrm>
            <a:off x="5046345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D825666-66CA-40A8-8339-48DE73CB3261}"/>
              </a:ext>
            </a:extLst>
          </p:cNvPr>
          <p:cNvSpPr/>
          <p:nvPr/>
        </p:nvSpPr>
        <p:spPr>
          <a:xfrm>
            <a:off x="7979410" y="4576150"/>
            <a:ext cx="2021840" cy="823335"/>
          </a:xfrm>
          <a:prstGeom prst="roundRect">
            <a:avLst/>
          </a:prstGeom>
          <a:solidFill>
            <a:srgbClr val="DAE3F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0B310B4-FD10-4E92-8992-1A296943B4BE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B05691-4ACB-43EF-8687-DAFD5F930A0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0716C4-25AF-47AA-BAE9-D31A54563B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30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16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048000" y="2736677"/>
            <a:ext cx="60960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280160" y="4289932"/>
            <a:ext cx="963168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mounted - Put an empty array at the deps location</a:t>
            </a:r>
          </a:p>
          <a:p>
            <a:pPr algn="ctr"/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D2910-9B0A-4637-8CB2-05B82D1A303E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225A0F3-790C-416E-8CF7-8F6021A00F9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C685FD-4B5B-4400-A0F0-475A1D46264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4BE4AB0-CE46-40B2-BC62-E24EA1B4527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63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17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1706880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3017520" y="4178172"/>
            <a:ext cx="615696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updated</a:t>
            </a:r>
          </a:p>
          <a:p>
            <a:b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left) Executed whenever the update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right) Executed whenever a specific value is updated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2131-55F5-4A57-9FC2-9F945BE93AA2}"/>
              </a:ext>
            </a:extLst>
          </p:cNvPr>
          <p:cNvSpPr txBox="1"/>
          <p:nvPr/>
        </p:nvSpPr>
        <p:spPr>
          <a:xfrm>
            <a:off x="6624322" y="2685877"/>
            <a:ext cx="3860800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'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sz="2000" b="0">
                <a:solidFill>
                  <a:schemeClr val="bg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a, b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B308A-522F-49C1-808B-BFD574D05D02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update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0243BA-4165-4BF7-B999-1F575838A24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C2DB69-421F-4DD3-8D11-9CBF0256958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0109A7-2734-434E-B8AD-6D37C7570E42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507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18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1459A-AF1E-4821-87A3-9B768449E2E0}"/>
              </a:ext>
            </a:extLst>
          </p:cNvPr>
          <p:cNvSpPr txBox="1"/>
          <p:nvPr/>
        </p:nvSpPr>
        <p:spPr>
          <a:xfrm>
            <a:off x="3937000" y="2370917"/>
            <a:ext cx="4318000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20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20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sz="20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sz="20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20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C54CA-BD85-4734-B8B3-3C608A7F1365}"/>
              </a:ext>
            </a:extLst>
          </p:cNvPr>
          <p:cNvSpPr txBox="1"/>
          <p:nvPr/>
        </p:nvSpPr>
        <p:spPr>
          <a:xfrm>
            <a:off x="1036320" y="4895008"/>
            <a:ext cx="101193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 the component is unmounted - The code in return runs when the unmount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E0C43-92CD-44C8-A6F1-AF2023F441F0}"/>
              </a:ext>
            </a:extLst>
          </p:cNvPr>
          <p:cNvSpPr txBox="1"/>
          <p:nvPr/>
        </p:nvSpPr>
        <p:spPr>
          <a:xfrm>
            <a:off x="506019" y="1355213"/>
            <a:ext cx="1863600" cy="461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unmount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4C1969-2A86-4DF3-A926-D06AF896765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EFBF8-D05C-4664-B250-932C6E22780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AA8772-345B-4FAB-A427-5E737E3DE6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579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useLayoutEffect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19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516823" y="1269625"/>
            <a:ext cx="2430914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69" y="1349605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algn="l" defTabSz="914400" rtl="0" eaLnBrk="1" latinLnBrk="1" hangingPunct="1"/>
            <a:r>
              <a:rPr lang="en-US" altLang="ko-KR" sz="1800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  <a:cs typeface="+mn-cs"/>
              </a:rPr>
              <a:t>allows a specific task to be executed whenever a component is rendered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1D6A0-6B15-462F-AC17-513335BBE885}"/>
              </a:ext>
            </a:extLst>
          </p:cNvPr>
          <p:cNvSpPr txBox="1"/>
          <p:nvPr/>
        </p:nvSpPr>
        <p:spPr>
          <a:xfrm>
            <a:off x="2275724" y="2482515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 - Executed *asynchronously after the screen is updated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1600-EB94-4C4F-B6C2-3F59E53106E4}"/>
              </a:ext>
            </a:extLst>
          </p:cNvPr>
          <p:cNvSpPr txBox="1"/>
          <p:nvPr/>
        </p:nvSpPr>
        <p:spPr>
          <a:xfrm>
            <a:off x="2275723" y="2890484"/>
            <a:ext cx="76405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 - Executed *synchronously before the screen is updated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843C0-2DF3-4A08-BC45-F33088FE8FD2}"/>
              </a:ext>
            </a:extLst>
          </p:cNvPr>
          <p:cNvSpPr txBox="1"/>
          <p:nvPr/>
        </p:nvSpPr>
        <p:spPr>
          <a:xfrm>
            <a:off x="1712809" y="4779545"/>
            <a:ext cx="80043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Flickering may occur when rendering is performed when usingEffect is used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 when you want to visually prevent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974D6-6566-45CD-8C2B-D98ED0912D3E}"/>
              </a:ext>
            </a:extLst>
          </p:cNvPr>
          <p:cNvSpPr txBox="1"/>
          <p:nvPr/>
        </p:nvSpPr>
        <p:spPr>
          <a:xfrm>
            <a:off x="582516" y="6152997"/>
            <a:ext cx="10656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asynchronously : Performing tasks in a parallel method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synchronously : Performing tasks in a serial method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0475C-E1F5-4E6A-8FEA-04E766809987}"/>
              </a:ext>
            </a:extLst>
          </p:cNvPr>
          <p:cNvSpPr/>
          <p:nvPr/>
        </p:nvSpPr>
        <p:spPr>
          <a:xfrm>
            <a:off x="1188837" y="4097836"/>
            <a:ext cx="1086886" cy="529293"/>
          </a:xfrm>
          <a:prstGeom prst="roundRect">
            <a:avLst/>
          </a:prstGeom>
          <a:solidFill>
            <a:srgbClr val="E3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when?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6EC5B5-9D1F-4234-811A-5D5E53CE87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AC9149-F241-4B19-BD52-A1825AEB947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E58FEA-1C72-4419-9BBB-DC5C32A6867D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6891EEC-7DD6-4435-A7E3-395049FA169B}"/>
              </a:ext>
            </a:extLst>
          </p:cNvPr>
          <p:cNvSpPr/>
          <p:nvPr/>
        </p:nvSpPr>
        <p:spPr>
          <a:xfrm>
            <a:off x="4777966" y="1032388"/>
            <a:ext cx="2636068" cy="879440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A8CA47-CED0-4595-AA6B-75C675E531E9}"/>
              </a:ext>
            </a:extLst>
          </p:cNvPr>
          <p:cNvSpPr/>
          <p:nvPr/>
        </p:nvSpPr>
        <p:spPr>
          <a:xfrm>
            <a:off x="663681" y="2182764"/>
            <a:ext cx="11058546" cy="3524865"/>
          </a:xfrm>
          <a:prstGeom prst="roundRect">
            <a:avLst/>
          </a:prstGeom>
          <a:solidFill>
            <a:srgbClr val="DFE7F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119850" y="1210498"/>
            <a:ext cx="39523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Index</a:t>
            </a:r>
            <a:endParaRPr lang="ko-KR" altLang="en-US" sz="3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1F84E-4DA8-476E-973E-AB5EA9003819}"/>
              </a:ext>
            </a:extLst>
          </p:cNvPr>
          <p:cNvSpPr txBox="1"/>
          <p:nvPr/>
        </p:nvSpPr>
        <p:spPr>
          <a:xfrm>
            <a:off x="923183" y="2605846"/>
            <a:ext cx="1860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1. Hooks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2. Front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36EB0E-8409-4864-997F-3EFAAC164948}"/>
              </a:ext>
            </a:extLst>
          </p:cNvPr>
          <p:cNvSpPr txBox="1"/>
          <p:nvPr/>
        </p:nvSpPr>
        <p:spPr>
          <a:xfrm>
            <a:off x="7469160" y="2605846"/>
            <a:ext cx="44005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4. Development environment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Webpack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Babel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 Create React App</a:t>
            </a:r>
          </a:p>
          <a:p>
            <a:endParaRPr lang="en-US" altLang="ko-KR" sz="24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5. Class, Function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6. Lifecycle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E5FA18-B0F3-4C41-95CB-31125F24D9FD}"/>
              </a:ext>
            </a:extLst>
          </p:cNvPr>
          <p:cNvSpPr txBox="1"/>
          <p:nvPr/>
        </p:nvSpPr>
        <p:spPr>
          <a:xfrm>
            <a:off x="3301537" y="2605846"/>
            <a:ext cx="36493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3. Characteristic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Component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JSX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Virtual DOM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One way data binding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Community</a:t>
            </a:r>
          </a:p>
          <a:p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 - React Native</a:t>
            </a:r>
          </a:p>
        </p:txBody>
      </p:sp>
    </p:spTree>
    <p:extLst>
      <p:ext uri="{BB962C8B-B14F-4D97-AF65-F5344CB8AC3E}">
        <p14:creationId xmlns:p14="http://schemas.microsoft.com/office/powerpoint/2010/main" val="382282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20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the previously calculated result is used again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484683" y="2046115"/>
            <a:ext cx="4176529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D4F4A-4075-49AB-A05F-C4A1C53172CD}"/>
              </a:ext>
            </a:extLst>
          </p:cNvPr>
          <p:cNvSpPr txBox="1"/>
          <p:nvPr/>
        </p:nvSpPr>
        <p:spPr>
          <a:xfrm>
            <a:off x="582516" y="6410577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memoization : When repeating the same calculation, the previously calculated value is stored in memory to eliminate repetitive tasks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9818F6-7E6A-40E7-914A-06D993289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2" y="2046115"/>
            <a:ext cx="4296048" cy="425256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6E384D-71B6-43D7-AC5E-E89F88E753A0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672F8F-C4BD-463B-BB3F-3B782449122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DCFDE5-AFB6-4A95-9CFE-A778A78A610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774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234C3-1EB4-45C7-B87B-AD1962208541}"/>
              </a:ext>
            </a:extLst>
          </p:cNvPr>
          <p:cNvSpPr txBox="1"/>
          <p:nvPr/>
        </p:nvSpPr>
        <p:spPr>
          <a:xfrm>
            <a:off x="1364876" y="1612429"/>
            <a:ext cx="44434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FA251B-0B4D-44EF-9BED-9DEA6D7F6027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no deps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A6D401-8159-46B6-99D6-CB8AB91F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466" y="1612430"/>
            <a:ext cx="4161752" cy="42538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F57350-502D-48F5-8CFF-A244A45976AD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3E5A53-3838-470A-BA9C-33CA7CDD3978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5338C4-FACC-462B-AE41-B21B2D9CB650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264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input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87FD10B-9187-48A9-B322-B4A848155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620" y="1612429"/>
            <a:ext cx="4353944" cy="42473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26D90732-07CB-4CEC-95AB-A3E29002803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3049DD-E115-424A-B11A-326DB0EA5E92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A88285F-AD34-4EEF-8B05-C269CCFDCB7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856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useMemo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BC923-EF90-4A81-B439-44C4D035A00A}"/>
              </a:ext>
            </a:extLst>
          </p:cNvPr>
          <p:cNvSpPr txBox="1"/>
          <p:nvPr/>
        </p:nvSpPr>
        <p:spPr>
          <a:xfrm>
            <a:off x="1085436" y="1612429"/>
            <a:ext cx="454081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3F872-7F05-48BB-97ED-B0797FC9FF9A}"/>
              </a:ext>
            </a:extLst>
          </p:cNvPr>
          <p:cNvSpPr txBox="1"/>
          <p:nvPr/>
        </p:nvSpPr>
        <p:spPr>
          <a:xfrm>
            <a:off x="4432935" y="6188957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 - deps - flag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84229-A278-4E5C-B754-C4AB733DB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31" y="1612429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5C9F4C-C767-4C08-A6AC-068A08D9243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3FBAB2-2849-419A-B6EB-715D3AB8CBB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56D026-F708-44F8-AAE3-FBDDCFA16DFE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5352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24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2790190" y="1211105"/>
            <a:ext cx="94018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Execute calculation only when a specific value changes during rendering</a:t>
            </a: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If the desired value has not changed, use the previous function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44397" y="2132843"/>
            <a:ext cx="485160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4C7D1-4F4D-4883-85CF-A94DCB352E7C}"/>
              </a:ext>
            </a:extLst>
          </p:cNvPr>
          <p:cNvSpPr txBox="1"/>
          <p:nvPr/>
        </p:nvSpPr>
        <p:spPr>
          <a:xfrm>
            <a:off x="7055936" y="604985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no deps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6DE9EF-3644-448B-84D2-65AB5106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70" y="2132843"/>
            <a:ext cx="4224262" cy="36416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B497BEC3-1DBC-4297-A4F4-BC2907C64C7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5B734-A883-492D-8463-630C309DE050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C607BA2-5A9E-4CDB-857D-790466B31DDF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544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1265861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input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112C31-CADC-4E22-9E1C-8D52590B2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13" y="1546304"/>
            <a:ext cx="4886544" cy="414615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F9E0059-AAD6-4EED-9713-301D9B64305F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13C4-78DE-448F-A42A-EE63937CE8C9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2F3262-7DF3-411D-8244-71925D81BA03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6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814D13-821D-4EE5-87D7-8A75633AFB8D}"/>
              </a:ext>
            </a:extLst>
          </p:cNvPr>
          <p:cNvSpPr txBox="1"/>
          <p:nvPr/>
        </p:nvSpPr>
        <p:spPr>
          <a:xfrm>
            <a:off x="969645" y="1546304"/>
            <a:ext cx="4735693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FF9CA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false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""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console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},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[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onChange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target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value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event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preventDefault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!</a:t>
            </a:r>
            <a:r>
              <a:rPr lang="en-US" altLang="ko-KR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flag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printInput</a:t>
            </a:r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())</a:t>
            </a:r>
            <a:r>
              <a:rPr lang="en-US" altLang="ko-KR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...</a:t>
            </a:r>
            <a:endParaRPr lang="en-US" altLang="ko-KR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4432935" y="6118152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 - deps - flag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F59857C-4CA5-49DF-89D0-5CD6D769B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09" y="1546304"/>
            <a:ext cx="4935262" cy="424731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DF665527-75BF-4E8B-B53E-7B3ED7FB2167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E1B9DB-0F60-40D9-973B-175DB6C3373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ADAB839-6E92-4E26-8349-8953145B52D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94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useCallback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27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4584C-1182-4D06-A5AE-C9C79BE4465F}"/>
              </a:ext>
            </a:extLst>
          </p:cNvPr>
          <p:cNvSpPr txBox="1"/>
          <p:nvPr/>
        </p:nvSpPr>
        <p:spPr>
          <a:xfrm>
            <a:off x="2558601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AC33FB-5F77-4F6F-A621-D4AFE247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86" y="1955441"/>
            <a:ext cx="4696480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7CCFB2-0B85-4D97-BEB7-F62049054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247" y="1955441"/>
            <a:ext cx="4514748" cy="38486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14C30-A28B-408D-BB33-BA899E1EFE6B}"/>
              </a:ext>
            </a:extLst>
          </p:cNvPr>
          <p:cNvSpPr txBox="1"/>
          <p:nvPr/>
        </p:nvSpPr>
        <p:spPr>
          <a:xfrm>
            <a:off x="7827696" y="1442026"/>
            <a:ext cx="1433850" cy="369332"/>
          </a:xfrm>
          <a:prstGeom prst="rect">
            <a:avLst/>
          </a:prstGeom>
          <a:solidFill>
            <a:srgbClr val="E3E1E3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54C10-5E22-456D-837C-12B87869795A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438F6F-1B63-414A-9A07-681F7D8FC1F4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54FC104-3F2B-46C4-9F76-DED617206CCB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673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8241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 </a:t>
            </a:r>
            <a:endParaRPr lang="ko-KR" altLang="en-US" sz="440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546BD-BC05-4D18-AC3A-22183861892D}"/>
              </a:ext>
            </a:extLst>
          </p:cNvPr>
          <p:cNvSpPr txBox="1"/>
          <p:nvPr/>
        </p:nvSpPr>
        <p:spPr>
          <a:xfrm>
            <a:off x="0" y="6562722"/>
            <a:ext cx="7608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source : https://webpack.js.org/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FD4F7-199C-4E29-B2D1-A38B30978741}"/>
              </a:ext>
            </a:extLst>
          </p:cNvPr>
          <p:cNvSpPr txBox="1"/>
          <p:nvPr/>
        </p:nvSpPr>
        <p:spPr>
          <a:xfrm>
            <a:off x="582516" y="6320424"/>
            <a:ext cx="10656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module bundler : A library that makes multiple divided files into one file</a:t>
            </a: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887" y="5513116"/>
            <a:ext cx="95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 that allows React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 and </a:t>
            </a:r>
            <a:r>
              <a:rPr lang="ko-KR" altLang="en-US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</a:t>
            </a:r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Lifecycle functions to be linked in function components</a:t>
            </a:r>
            <a:endParaRPr lang="ko-KR" altLang="en-US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EB251-3259-4382-93D4-586EF2F8F8CF}"/>
              </a:ext>
            </a:extLst>
          </p:cNvPr>
          <p:cNvSpPr txBox="1"/>
          <p:nvPr/>
        </p:nvSpPr>
        <p:spPr>
          <a:xfrm>
            <a:off x="582516" y="6127918"/>
            <a:ext cx="109846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state</a:t>
            </a:r>
            <a:r>
              <a:rPr lang="ko-KR" altLang="en-US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 individual state values of each component</a:t>
            </a:r>
          </a:p>
          <a:p>
            <a:r>
              <a:rPr lang="en-US" altLang="ko-KR" sz="14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lifecycle : The component is largely divided into three categories: execution, change, and deletion, and tasks can be added to each part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3</a:t>
            </a:fld>
            <a:endParaRPr lang="ko-KR" altLang="en-US"/>
          </a:p>
        </p:txBody>
      </p:sp>
      <p:pic>
        <p:nvPicPr>
          <p:cNvPr id="2" name="Picture 2" descr="react hook 이미지 검색결과">
            <a:extLst>
              <a:ext uri="{FF2B5EF4-FFF2-40B4-BE49-F238E27FC236}">
                <a16:creationId xmlns:a16="http://schemas.microsoft.com/office/drawing/2014/main" id="{A52FF89B-A373-4E9F-B4FF-B9EF4543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25" y="1409886"/>
            <a:ext cx="7646150" cy="382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4975524" y="3444389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inside loops, conditions, or nested functions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857" y="3429000"/>
            <a:ext cx="378116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at the Top Level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F2842-AF53-4663-AC28-61D3428F37A8}"/>
              </a:ext>
            </a:extLst>
          </p:cNvPr>
          <p:cNvSpPr txBox="1"/>
          <p:nvPr/>
        </p:nvSpPr>
        <p:spPr>
          <a:xfrm>
            <a:off x="919895" y="4712219"/>
            <a:ext cx="4352153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Only Call Hooks from React Functions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243D3ED-BB45-43B0-B9A9-B2EFE573BD0F}"/>
              </a:ext>
            </a:extLst>
          </p:cNvPr>
          <p:cNvSpPr/>
          <p:nvPr/>
        </p:nvSpPr>
        <p:spPr>
          <a:xfrm>
            <a:off x="824516" y="1937002"/>
            <a:ext cx="1860531" cy="76809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Rules</a:t>
            </a:r>
            <a:endParaRPr lang="ko-KR" altLang="en-US" sz="2400" b="1"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147EA0-6D82-429C-A312-0C6A429369B5}"/>
              </a:ext>
            </a:extLst>
          </p:cNvPr>
          <p:cNvSpPr txBox="1"/>
          <p:nvPr/>
        </p:nvSpPr>
        <p:spPr>
          <a:xfrm>
            <a:off x="5577504" y="4727608"/>
            <a:ext cx="64392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Don’t call Hooks from regular JavaScript 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EFBDD-430F-48F1-98F6-E2BE18326330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157BBB-79AB-486B-92FE-8AFA6756C6B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392DC4-26ED-402D-9A6C-CE1B68E7F5EC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E3DF90-C65E-430C-BA51-16E966FDB1D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971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02A20-1E2C-4E4B-8C9D-7F49E3F6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81" y="1214586"/>
            <a:ext cx="4811926" cy="44496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996EBB-CC2A-4475-85A7-DA039B3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756" y="1214585"/>
            <a:ext cx="2451059" cy="44496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564C21-5A07-4EA8-9523-8F5B36C769C7}"/>
              </a:ext>
            </a:extLst>
          </p:cNvPr>
          <p:cNvSpPr txBox="1"/>
          <p:nvPr/>
        </p:nvSpPr>
        <p:spPr>
          <a:xfrm>
            <a:off x="2629535" y="6057580"/>
            <a:ext cx="61709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relies on the order in which Hooks are called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C9B093-F6A2-4AAD-B1F6-E4853D1B220C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4DD7A4-99F1-44C2-A25C-1201C67DB136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9CA9AC2-F703-46EE-8648-1A2976C38C17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669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Rules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7F1048-13DE-46CB-902B-5A0082272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09"/>
          <a:stretch/>
        </p:blipFill>
        <p:spPr>
          <a:xfrm>
            <a:off x="981664" y="1867435"/>
            <a:ext cx="7891872" cy="1675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2C9068-006F-427B-A1B1-D38F94CFF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26" y="3771272"/>
            <a:ext cx="3223313" cy="15221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5A2BC-01ED-474C-BC40-8A90AD26D589}"/>
              </a:ext>
            </a:extLst>
          </p:cNvPr>
          <p:cNvSpPr txBox="1"/>
          <p:nvPr/>
        </p:nvSpPr>
        <p:spPr>
          <a:xfrm>
            <a:off x="4412072" y="3847472"/>
            <a:ext cx="648452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skipped, so the order of hook calls is changed</a:t>
            </a:r>
          </a:p>
          <a:p>
            <a:endParaRPr lang="en-US" altLang="ko-KR" sz="20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 expects the next Hook call to be the same</a:t>
            </a:r>
          </a:p>
          <a:p>
            <a:r>
              <a:rPr lang="en-US" altLang="ko-KR" sz="20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are pushed one by one, causing a bug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C67858-13DE-4D25-BBBF-6200A34AE3E5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4E375E-388E-4785-84E4-5A5BCA29CD4A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DA49DA-5ECC-49CA-B1C0-C09C82982F0A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13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7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3176270" y="1820206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8B5FF0-E62D-4547-A90C-CDE34EDD7283}"/>
              </a:ext>
            </a:extLst>
          </p:cNvPr>
          <p:cNvSpPr/>
          <p:nvPr/>
        </p:nvSpPr>
        <p:spPr>
          <a:xfrm>
            <a:off x="6502400" y="2834644"/>
            <a:ext cx="2580640" cy="854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useContext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A59467-03DD-42A9-ABEC-04D60232A50A}"/>
              </a:ext>
            </a:extLst>
          </p:cNvPr>
          <p:cNvSpPr/>
          <p:nvPr/>
        </p:nvSpPr>
        <p:spPr>
          <a:xfrm>
            <a:off x="317627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useMemo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8F833A-DBE6-42C3-95F1-BE523BB606B4}"/>
              </a:ext>
            </a:extLst>
          </p:cNvPr>
          <p:cNvSpPr/>
          <p:nvPr/>
        </p:nvSpPr>
        <p:spPr>
          <a:xfrm>
            <a:off x="3176270" y="2834644"/>
            <a:ext cx="2580640" cy="854226"/>
          </a:xfrm>
          <a:prstGeom prst="roundRect">
            <a:avLst/>
          </a:prstGeom>
          <a:solidFill>
            <a:srgbClr val="DDC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useRef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9048DA2-5F3E-4584-9E50-B8DB8B3D8F9B}"/>
              </a:ext>
            </a:extLst>
          </p:cNvPr>
          <p:cNvSpPr/>
          <p:nvPr/>
        </p:nvSpPr>
        <p:spPr>
          <a:xfrm>
            <a:off x="317627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88ED5F1-39F6-47C0-B335-04AF82DEF4E9}"/>
              </a:ext>
            </a:extLst>
          </p:cNvPr>
          <p:cNvSpPr/>
          <p:nvPr/>
        </p:nvSpPr>
        <p:spPr>
          <a:xfrm>
            <a:off x="6502400" y="1820207"/>
            <a:ext cx="2580640" cy="8542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F1F37EF-321E-4450-9AF8-5D96D9AA8B14}"/>
              </a:ext>
            </a:extLst>
          </p:cNvPr>
          <p:cNvSpPr/>
          <p:nvPr/>
        </p:nvSpPr>
        <p:spPr>
          <a:xfrm>
            <a:off x="6502400" y="4863519"/>
            <a:ext cx="2580640" cy="8542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useCallback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317C93-82BA-42E1-B84C-180978E4916F}"/>
              </a:ext>
            </a:extLst>
          </p:cNvPr>
          <p:cNvSpPr/>
          <p:nvPr/>
        </p:nvSpPr>
        <p:spPr>
          <a:xfrm>
            <a:off x="6502400" y="3849081"/>
            <a:ext cx="2580640" cy="854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useLayoutEffect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C424328-5DB4-4052-91B5-E358C006868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520E66-79F1-4908-94BB-E0DCD801959E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2F71CB5-9B61-41BC-80B1-94C6C7BDB3B5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0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useState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8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B1F6A-95BE-428B-B3B0-6BD7C8DA5D6E}"/>
              </a:ext>
            </a:extLst>
          </p:cNvPr>
          <p:cNvSpPr/>
          <p:nvPr/>
        </p:nvSpPr>
        <p:spPr>
          <a:xfrm>
            <a:off x="721360" y="1151641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endParaRPr lang="ko-KR" altLang="en-US" sz="240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tx1"/>
              </a:solidFill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FD5-D4D8-4872-9AB8-908ABA30F244}"/>
              </a:ext>
            </a:extLst>
          </p:cNvPr>
          <p:cNvSpPr txBox="1"/>
          <p:nvPr/>
        </p:nvSpPr>
        <p:spPr>
          <a:xfrm>
            <a:off x="3074670" y="1231621"/>
            <a:ext cx="7064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Functions that can use state variables in function 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1310C-2840-423C-ABF9-891D3C4D0D2D}"/>
              </a:ext>
            </a:extLst>
          </p:cNvPr>
          <p:cNvSpPr txBox="1"/>
          <p:nvPr/>
        </p:nvSpPr>
        <p:spPr>
          <a:xfrm>
            <a:off x="42608" y="6133852"/>
            <a:ext cx="118684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 returns two pairs of a state variable and a function that updates the state (destructuring assignment)</a:t>
            </a:r>
            <a:endParaRPr lang="ko-KR" altLang="en-US" sz="1800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E17E1-1953-4FD7-883C-A92EEDF6A817}"/>
              </a:ext>
            </a:extLst>
          </p:cNvPr>
          <p:cNvSpPr txBox="1"/>
          <p:nvPr/>
        </p:nvSpPr>
        <p:spPr>
          <a:xfrm>
            <a:off x="1665764" y="2258435"/>
            <a:ext cx="485777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6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useState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setCount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&gt;{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counter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Click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6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6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6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6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71AA98-19E7-4074-B222-20CAB0646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820" y="4178788"/>
            <a:ext cx="1417906" cy="131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71C1DE-8A46-4518-8C46-05B887222511}"/>
              </a:ext>
            </a:extLst>
          </p:cNvPr>
          <p:cNvSpPr txBox="1"/>
          <p:nvPr/>
        </p:nvSpPr>
        <p:spPr>
          <a:xfrm>
            <a:off x="383894" y="6516795"/>
            <a:ext cx="106366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* destructuring assignment : JavaScript expressions that allow you to decompose an array or object's properties and hold their values in individual variables.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3EFC1-89A3-4FEB-A2EE-0BB91A372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987" y="1775531"/>
            <a:ext cx="4860025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5A5C5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const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[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,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setState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]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D7DEEA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=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79B6F2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useState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initialState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8C6BE"/>
                </a:solidFill>
                <a:effectLst/>
                <a:latin typeface="빙그레 메로나체" panose="020B0503000000000000" pitchFamily="50" charset="-127"/>
                <a:ea typeface="source-code-pro"/>
              </a:rPr>
              <a:t>);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E4E5E-F720-4926-A9A4-D62D99B8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630" y="2622687"/>
            <a:ext cx="1493439" cy="126745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4553B50F-CE62-4879-9A91-1BC9F3561C96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9BD79-A162-4315-8E37-9383C046ECC3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9AB66A8-E7E2-4500-B82A-FCA8F31E6628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799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Hooks - useReducer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F1C1DC9-3B79-47A0-95A5-B5A14A6B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AE1E1EF-90A0-4171-8CF9-B3BC5042A8FC}" type="slidenum">
              <a:rPr lang="ko-KR" altLang="en-US" smtClean="0"/>
              <a:pPr algn="ctr"/>
              <a:t>9</a:t>
            </a:fld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EB39EA-9BD1-49B7-A4F0-0661AE6E94F9}"/>
              </a:ext>
            </a:extLst>
          </p:cNvPr>
          <p:cNvSpPr/>
          <p:nvPr/>
        </p:nvSpPr>
        <p:spPr>
          <a:xfrm>
            <a:off x="640080" y="1269625"/>
            <a:ext cx="2021840" cy="5292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tx1"/>
                </a:solidFill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6F7B5-ED82-4AAC-B1D2-371FD3E78F06}"/>
              </a:ext>
            </a:extLst>
          </p:cNvPr>
          <p:cNvSpPr txBox="1"/>
          <p:nvPr/>
        </p:nvSpPr>
        <p:spPr>
          <a:xfrm>
            <a:off x="421138" y="2895092"/>
            <a:ext cx="4885114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 function that converts a new state by receiving an action value containing the current state and necessary information for updating</a:t>
            </a: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endParaRPr lang="en-US" altLang="ko-KR">
              <a:ln>
                <a:solidFill>
                  <a:schemeClr val="tx1">
                    <a:alpha val="30000"/>
                  </a:schemeClr>
                </a:solidFill>
              </a:ln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>
                <a:ln>
                  <a:solidFill>
                    <a:schemeClr val="tx1">
                      <a:alpha val="30000"/>
                    </a:schemeClr>
                  </a:solidFill>
                </a:ln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Logic can be separated from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1F5A5-A465-497F-ACF4-4387409AD435}"/>
              </a:ext>
            </a:extLst>
          </p:cNvPr>
          <p:cNvSpPr txBox="1"/>
          <p:nvPr/>
        </p:nvSpPr>
        <p:spPr>
          <a:xfrm>
            <a:off x="5525193" y="863100"/>
            <a:ext cx="6151418" cy="54784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import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from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react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initialState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0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switch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action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type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case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78C6C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1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throw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new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FFCB6B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Error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function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const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[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]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useReducer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reducer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,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initialState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return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(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Count: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state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.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count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increment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+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onClick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={()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C792EA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=&gt;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dispatch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(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{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type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: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C3E88D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decrement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"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}&gt;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-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button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  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&lt;/</a:t>
            </a:r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div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&gt;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F07178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 )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}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  <a:p>
            <a:b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</a:b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export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 i="1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default</a:t>
            </a:r>
            <a:r>
              <a:rPr lang="en-US" altLang="ko-KR" sz="1400" b="0">
                <a:solidFill>
                  <a:srgbClr val="EEFF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 </a:t>
            </a:r>
            <a:r>
              <a:rPr lang="en-US" altLang="ko-KR" sz="1400" b="0">
                <a:solidFill>
                  <a:srgbClr val="82AA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App</a:t>
            </a:r>
            <a:r>
              <a:rPr lang="en-US" altLang="ko-KR" sz="1400" b="0">
                <a:solidFill>
                  <a:srgbClr val="89DDFF"/>
                </a:solidFill>
                <a:effectLst/>
                <a:latin typeface="빙그레 메로나체" panose="020B0503000000000000" pitchFamily="50" charset="-127"/>
                <a:ea typeface="빙그레 메로나체" panose="020B0503000000000000" pitchFamily="50" charset="-127"/>
              </a:rPr>
              <a:t>;</a:t>
            </a:r>
            <a:endParaRPr lang="en-US" altLang="ko-KR" sz="1400" b="0">
              <a:solidFill>
                <a:srgbClr val="EEFFFF"/>
              </a:solidFill>
              <a:effectLst/>
              <a:latin typeface="빙그레 메로나체" panose="020B0503000000000000" pitchFamily="50" charset="-127"/>
              <a:ea typeface="빙그레 메로나체" panose="020B0503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A61B0-08FB-4BB3-9703-7D1F16EBF619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035EAB-5E3B-48AA-B0DA-F58FD209DE8D}"/>
                </a:ext>
              </a:extLst>
            </p:cNvPr>
            <p:cNvSpPr txBox="1"/>
            <p:nvPr/>
          </p:nvSpPr>
          <p:spPr>
            <a:xfrm>
              <a:off x="683325" y="-770703"/>
              <a:ext cx="1576513" cy="35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빙그레 메로나체" panose="020B0503000000000000" pitchFamily="50" charset="-127"/>
                  <a:ea typeface="빙그레 메로나체" panose="020B0503000000000000" pitchFamily="50" charset="-127"/>
                </a:rPr>
                <a:t>Hooks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C14CA0-FCC3-4F79-BF3D-EDFB2D37AEF6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빙그레 메로나체" panose="020B0503000000000000" pitchFamily="50" charset="-127"/>
                <a:ea typeface="빙그레 메로나체" panose="020B05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68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29108</TotalTime>
  <Words>3229</Words>
  <Application>Microsoft Office PowerPoint</Application>
  <PresentationFormat>와이드스크린</PresentationFormat>
  <Paragraphs>494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빙그레 메로나체</vt:lpstr>
      <vt:lpstr>Arial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이제성</cp:lastModifiedBy>
  <cp:revision>381</cp:revision>
  <dcterms:created xsi:type="dcterms:W3CDTF">2017-11-16T00:50:54Z</dcterms:created>
  <dcterms:modified xsi:type="dcterms:W3CDTF">2021-02-28T09:42:18Z</dcterms:modified>
</cp:coreProperties>
</file>