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350" r:id="rId3"/>
    <p:sldId id="258" r:id="rId4"/>
    <p:sldId id="398" r:id="rId5"/>
    <p:sldId id="399" r:id="rId6"/>
    <p:sldId id="400" r:id="rId7"/>
    <p:sldId id="423" r:id="rId8"/>
    <p:sldId id="401" r:id="rId9"/>
    <p:sldId id="403" r:id="rId10"/>
    <p:sldId id="411" r:id="rId11"/>
    <p:sldId id="404" r:id="rId12"/>
    <p:sldId id="409" r:id="rId13"/>
    <p:sldId id="410" r:id="rId14"/>
    <p:sldId id="418" r:id="rId15"/>
    <p:sldId id="419" r:id="rId16"/>
    <p:sldId id="405" r:id="rId17"/>
    <p:sldId id="406" r:id="rId18"/>
    <p:sldId id="407" r:id="rId19"/>
    <p:sldId id="408" r:id="rId20"/>
    <p:sldId id="417" r:id="rId21"/>
    <p:sldId id="412" r:id="rId22"/>
    <p:sldId id="414" r:id="rId23"/>
    <p:sldId id="415" r:id="rId24"/>
    <p:sldId id="420" r:id="rId25"/>
    <p:sldId id="416" r:id="rId26"/>
    <p:sldId id="413" r:id="rId27"/>
    <p:sldId id="421" r:id="rId28"/>
    <p:sldId id="422" r:id="rId29"/>
    <p:sldId id="262" r:id="rId30"/>
  </p:sldIdLst>
  <p:sldSz cx="12192000" cy="6858000"/>
  <p:notesSz cx="6858000" cy="9144000"/>
  <p:embeddedFontLst>
    <p:embeddedFont>
      <p:font typeface="배달의민족 주아" panose="02020603020101020101" pitchFamily="18" charset="-127"/>
      <p:regular r:id="rId33"/>
    </p:embeddedFont>
    <p:embeddedFont>
      <p:font typeface="빙그레 메로나체" panose="020B0503000000000000" pitchFamily="50" charset="-127"/>
      <p:regular r:id="rId34"/>
      <p:bold r:id="rId3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E1E3"/>
    <a:srgbClr val="DDC1DB"/>
    <a:srgbClr val="DAE3F3"/>
    <a:srgbClr val="E0CBA3"/>
    <a:srgbClr val="91877F"/>
    <a:srgbClr val="CDC5C2"/>
    <a:srgbClr val="F0F2F3"/>
    <a:srgbClr val="D9CDBC"/>
    <a:srgbClr val="FBDFC1"/>
    <a:srgbClr val="F8CD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2899" autoAdjust="0"/>
  </p:normalViewPr>
  <p:slideViewPr>
    <p:cSldViewPr snapToGrid="0">
      <p:cViewPr varScale="1">
        <p:scale>
          <a:sx n="74" d="100"/>
          <a:sy n="74" d="100"/>
        </p:scale>
        <p:origin x="11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6A5A5AD-9747-4F5A-A5BD-60DAC35E23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98EE58-0944-430A-B174-3182C9F762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E7FD8-6756-467E-A854-6A8705A1BE67}" type="datetimeFigureOut">
              <a:rPr lang="ko-KR" altLang="en-US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21-03-30(Tue)</a:t>
            </a:fld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C06AAC-0F88-4DF6-AC1C-DAD3423F09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BFE8DF-157C-4488-9E0A-EBC280425B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F7CD7-F884-41C2-B12B-E182A433E86B}" type="slidenum">
              <a:rPr lang="ko-KR" altLang="en-US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‹#›</a:t>
            </a:fld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05154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603488D-D3EA-41C9-A985-B1D359B38FE8}" type="datetimeFigureOut">
              <a:rPr lang="ko-KR" altLang="en-US" smtClean="0"/>
              <a:pPr/>
              <a:t>21-03-30(Tue)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7E1AE607-D483-41A7-AC75-54CC91A12C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1649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빙그레 메로나체" panose="020B0503000000000000" pitchFamily="50" charset="-127"/>
        <a:ea typeface="빙그레 메로나체" panose="020B0503000000000000" pitchFamily="50" charset="-127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182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현재 상태</a:t>
            </a:r>
            <a:r>
              <a:rPr lang="en-US" altLang="ko-KR" sz="4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ko-KR" altLang="en-US" sz="4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그리고 업데이트를 위해 필요한 정보를 담은 액션 값을 전달받아 새로운 상태를 변환하는 함수</a:t>
            </a:r>
            <a:endParaRPr lang="en-US" altLang="ko-KR" sz="2800" b="0" i="0">
              <a:solidFill>
                <a:srgbClr val="000000"/>
              </a:solidFill>
              <a:effectLst/>
            </a:endParaRPr>
          </a:p>
          <a:p>
            <a:pPr marL="0" algn="l" defTabSz="914400" rtl="0" eaLnBrk="1" latinLnBrk="1" hangingPunct="1"/>
            <a:endParaRPr lang="en-US" altLang="ko-KR" sz="2800" b="0" i="0">
              <a:solidFill>
                <a:srgbClr val="000000"/>
              </a:solidFill>
              <a:effectLst/>
            </a:endParaRPr>
          </a:p>
          <a:p>
            <a:pPr marL="0" algn="l" defTabSz="914400" rtl="0" eaLnBrk="1" latinLnBrk="1" hangingPunct="1"/>
            <a:r>
              <a:rPr lang="ko-KR" altLang="en-US" sz="2800" b="0" i="0">
                <a:solidFill>
                  <a:srgbClr val="000000"/>
                </a:solidFill>
                <a:effectLst/>
              </a:rPr>
              <a:t>로직을 컴포넌트에서 분리 가능</a:t>
            </a:r>
            <a:r>
              <a:rPr lang="en-US" altLang="ko-KR" sz="2800" b="0" i="0">
                <a:solidFill>
                  <a:srgbClr val="000000"/>
                </a:solidFill>
                <a:effectLst/>
              </a:rPr>
              <a:t>.</a:t>
            </a:r>
          </a:p>
          <a:p>
            <a:pPr marL="0" algn="l" defTabSz="914400" rtl="0" eaLnBrk="1" latinLnBrk="1" hangingPunct="1"/>
            <a:r>
              <a:rPr lang="ko-KR" altLang="en-US" sz="2800" b="0" i="0">
                <a:solidFill>
                  <a:srgbClr val="000000"/>
                </a:solidFill>
                <a:effectLst/>
              </a:rPr>
              <a:t>코드량이 많다</a:t>
            </a:r>
            <a:r>
              <a:rPr lang="en-US" altLang="ko-KR" sz="2800" b="0" i="0">
                <a:solidFill>
                  <a:srgbClr val="000000"/>
                </a:solidFill>
                <a:effectLst/>
              </a:rPr>
              <a:t>.</a:t>
            </a:r>
          </a:p>
          <a:p>
            <a:pPr marL="0" algn="l" defTabSz="914400" rtl="0" eaLnBrk="1" latinLnBrk="1" hangingPunct="1"/>
            <a:endParaRPr lang="en-US" altLang="ko-KR" sz="2800" b="0" i="0">
              <a:solidFill>
                <a:srgbClr val="000000"/>
              </a:solidFill>
              <a:effectLst/>
            </a:endParaRPr>
          </a:p>
          <a:p>
            <a:pPr marL="0" algn="l" defTabSz="914400" rtl="0" eaLnBrk="1" latinLnBrk="1" hangingPunct="1"/>
            <a:r>
              <a:rPr lang="ko-KR" altLang="en-US" sz="2800" b="0" i="0">
                <a:solidFill>
                  <a:srgbClr val="000000"/>
                </a:solidFill>
                <a:effectLst/>
              </a:rPr>
              <a:t>컴포넌트의 상태 업데이트 로직을 컴포넌트에서 분리시킬 수도 있습니다</a:t>
            </a:r>
            <a:r>
              <a:rPr lang="en-US" altLang="ko-KR" sz="2800" b="0" i="0">
                <a:solidFill>
                  <a:srgbClr val="000000"/>
                </a:solidFill>
                <a:effectLst/>
              </a:rPr>
              <a:t>. </a:t>
            </a:r>
            <a:r>
              <a:rPr lang="ko-KR" altLang="en-US" sz="2800" b="0" i="0">
                <a:solidFill>
                  <a:srgbClr val="000000"/>
                </a:solidFill>
                <a:effectLst/>
              </a:rPr>
              <a:t>상태 업데이트 로직을 컴포넌트 바깥에 작성할 수있고</a:t>
            </a:r>
            <a:r>
              <a:rPr lang="en-US" altLang="ko-KR" sz="2800" b="0" i="0">
                <a:solidFill>
                  <a:srgbClr val="000000"/>
                </a:solidFill>
                <a:effectLst/>
              </a:rPr>
              <a:t>, </a:t>
            </a:r>
            <a:r>
              <a:rPr lang="ko-KR" altLang="en-US" sz="2800" b="0" i="0">
                <a:solidFill>
                  <a:srgbClr val="000000"/>
                </a:solidFill>
                <a:effectLst/>
              </a:rPr>
              <a:t>다른 파일에서 작성한다음 불러와서 사용할수도 있다고 합니다</a:t>
            </a:r>
            <a:r>
              <a:rPr lang="en-US" altLang="ko-KR" sz="2800" b="0" i="0">
                <a:solidFill>
                  <a:srgbClr val="000000"/>
                </a:solidFill>
                <a:effectLst/>
              </a:rPr>
              <a:t>.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81556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특정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DOM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가리킬 때 사용하는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특정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포커스 주기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스크롤 박스 조작하기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로컬 변수로 사용하기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//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변수로 선언하면 다음 렌더링에 해당 값이 유지되지 않음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* ref :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 내부에서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DOM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직접 접근해야 할 때 사용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리액트에서도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id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사용가능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사용 안 하는 이유는 같은 컴포넌트를 여러번 불러오게 될 경우 중복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id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가진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DOM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여러개 생김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ref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전역적으로 작동하지 않고 컴포넌트 내부에서만 작동하기 때문에 이런 문제가 발생하지 않음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29836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39189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일반 변수로 선언하면 다음 렌더링에 해당 값이 유지되지 않음</a:t>
            </a:r>
            <a:endParaRPr lang="en-US" altLang="ko-KR" sz="12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2011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b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전역적으로 데이터를 공유</a:t>
            </a:r>
            <a:r>
              <a:rPr lang="en-US" altLang="ko-KR" sz="1200" b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상태의 중앙 관리를 위한 상태 관리 도구</a:t>
            </a:r>
            <a:endParaRPr lang="en-US" altLang="ko-KR" sz="1200" b="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l"/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l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one binding data flow 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부모에서 자식으로만 데이터 전송 가능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l"/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데이터를 자식컴포넌트에 거치지 않고 한번에 전송이 가능함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l"/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l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prop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drilling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자식 컴포넌트에게 데이터를 주기위해서 여러 자식컴포넌트를 통해서 전달되는 과정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29371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createContext();</a:t>
            </a:r>
          </a:p>
          <a:p>
            <a:pPr algn="l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Provider</a:t>
            </a:r>
          </a:p>
          <a:p>
            <a:pPr algn="l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Consumer</a:t>
            </a:r>
          </a:p>
        </p:txBody>
      </p:sp>
    </p:spTree>
    <p:extLst>
      <p:ext uri="{BB962C8B-B14F-4D97-AF65-F5344CB8AC3E}">
        <p14:creationId xmlns:p14="http://schemas.microsoft.com/office/powerpoint/2010/main" val="28703446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렌더링 될 때마다 특정 작업을 실행할 수 있도록 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useEffect 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안에서 사용하는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나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props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있으면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 useEffect 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의 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 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넣어주어야 하는 것이 규칙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useEffect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unmount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update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 특정 작업을 처리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function :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수행하고자 하는 작업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 :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배열 형태이며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배열 안에는 검사하고자 하는 특정 값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or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빈 배열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prop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이나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반드시 요구하지 않는 함수는 컴포넌트 바깥에 선언해서 호이스팅하고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이펙트 안에서만 사용되는 함수는 이펙트 함수 내부에 선언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렌더 범위안에 있는 함수를 이펙트가 사용하면 구현부를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useCallback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사용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최신에 렌더링된값을 가져오지 못함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  <a:endParaRPr lang="ko-KR" altLang="en-US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setCount(count + 1) setCount(0 + 1)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setCount(c =&gt; c + 1) </a:t>
            </a:r>
          </a:p>
        </p:txBody>
      </p:sp>
    </p:spTree>
    <p:extLst>
      <p:ext uri="{BB962C8B-B14F-4D97-AF65-F5344CB8AC3E}">
        <p14:creationId xmlns:p14="http://schemas.microsoft.com/office/powerpoint/2010/main" val="20366089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처음 나타났을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화면에 가장 처음 렌더링 될 때 한 번만 실행하고 싶을 때는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위치에 빈 배열을 넣는다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34436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업데이트 될때 실행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업데이트가 될 때마다 실행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특정값이 업데이트 될 때마다 실행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21305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unmount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종료될때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unmount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될 때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return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안에 있는 코드가 실행됩니다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2136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436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렌더링 될 때마다 특정 작업을 실행할 수 있도록 하는 </a:t>
            </a:r>
            <a:r>
              <a:rPr lang="en-US" altLang="ko-KR" sz="2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</a:p>
          <a:p>
            <a:pPr marL="0" algn="l" defTabSz="914400" rtl="0" eaLnBrk="1" latinLnBrk="1" hangingPunct="1"/>
            <a:endParaRPr lang="en-US" altLang="ko-KR" sz="2800"/>
          </a:p>
          <a:p>
            <a:pPr marL="0" algn="l" defTabSz="914400" rtl="0" eaLnBrk="1" latinLnBrk="1" hangingPunct="1"/>
            <a:r>
              <a:rPr lang="en-US" altLang="ko-KR" sz="2800"/>
              <a:t>useEffect - </a:t>
            </a:r>
            <a:r>
              <a:rPr lang="ko-KR" altLang="en-US" sz="2800"/>
              <a:t>화면이 업데이트 된 후 비동기적으로 실행됨</a:t>
            </a:r>
            <a:endParaRPr lang="en-US" altLang="ko-KR" sz="2800"/>
          </a:p>
          <a:p>
            <a:pPr marL="0" algn="l" defTabSz="914400" rtl="0" eaLnBrk="1" latinLnBrk="1" hangingPunct="1"/>
            <a:r>
              <a:rPr lang="en-US" altLang="ko-KR" sz="2800"/>
              <a:t>useLayoutEffect - </a:t>
            </a:r>
            <a:r>
              <a:rPr lang="ko-KR" altLang="en-US" sz="2800"/>
              <a:t>화면이 업데이트 되기 전에 동기적으로 실행됨</a:t>
            </a:r>
            <a:endParaRPr lang="en-US" altLang="ko-KR" sz="2800"/>
          </a:p>
          <a:p>
            <a:pPr marL="0" algn="l" defTabSz="914400" rtl="0" eaLnBrk="1" latinLnBrk="1" hangingPunct="1"/>
            <a:endParaRPr lang="en-US" altLang="ko-KR" sz="2800"/>
          </a:p>
          <a:p>
            <a:pPr marL="0" algn="l" defTabSz="914400" rtl="0" eaLnBrk="1" latinLnBrk="1" hangingPunct="1"/>
            <a:r>
              <a:rPr lang="en-US" altLang="ko-KR" sz="2800" b="0" i="0">
                <a:solidFill>
                  <a:srgbClr val="222426"/>
                </a:solidFill>
                <a:effectLst/>
              </a:rPr>
              <a:t>useEffect</a:t>
            </a:r>
            <a:r>
              <a:rPr lang="ko-KR" altLang="en-US" sz="2800" b="0" i="0">
                <a:solidFill>
                  <a:srgbClr val="222426"/>
                </a:solidFill>
                <a:effectLst/>
              </a:rPr>
              <a:t>이용시 렌더링이 될때 깜빡이는 현상이 발생 할 수 있다</a:t>
            </a:r>
            <a:r>
              <a:rPr lang="en-US" altLang="ko-KR" sz="2800" b="0" i="0">
                <a:solidFill>
                  <a:srgbClr val="222426"/>
                </a:solidFill>
                <a:effectLst/>
              </a:rPr>
              <a:t>.</a:t>
            </a:r>
            <a:br>
              <a:rPr lang="ko-KR" altLang="en-US" sz="2800"/>
            </a:br>
            <a:r>
              <a:rPr lang="ko-KR" altLang="en-US" sz="2800" b="0" i="0">
                <a:solidFill>
                  <a:srgbClr val="222426"/>
                </a:solidFill>
                <a:effectLst/>
              </a:rPr>
              <a:t>시각적으로 이를 방지하고 싶을때 사용</a:t>
            </a:r>
            <a:endParaRPr lang="en-US" altLang="ko-KR" sz="2800" b="0" i="0">
              <a:solidFill>
                <a:srgbClr val="222426"/>
              </a:solidFill>
              <a:effectLst/>
            </a:endParaRPr>
          </a:p>
          <a:p>
            <a:pPr marL="0" algn="l" defTabSz="914400" rtl="0" eaLnBrk="1" latinLnBrk="1" hangingPunct="1"/>
            <a:endParaRPr lang="en-US" altLang="ko-KR" sz="2800" b="0" i="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22426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asynchronously : </a:t>
            </a:r>
            <a:r>
              <a:rPr lang="ko-KR" altLang="en-US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병렬 방식으로 태스크 수행 </a:t>
            </a:r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ko-KR" altLang="en-US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커피 진동벨</a:t>
            </a:r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JS)</a:t>
            </a:r>
          </a:p>
          <a:p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synchronously : </a:t>
            </a:r>
            <a:r>
              <a:rPr lang="ko-KR" altLang="en-US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직렬 방식으로 태스크 수행 </a:t>
            </a:r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ko-KR" altLang="en-US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커피 줄 기다리기</a:t>
            </a:r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C)</a:t>
            </a:r>
          </a:p>
        </p:txBody>
      </p:sp>
    </p:spTree>
    <p:extLst>
      <p:ext uri="{BB962C8B-B14F-4D97-AF65-F5344CB8AC3E}">
        <p14:creationId xmlns:p14="http://schemas.microsoft.com/office/powerpoint/2010/main" val="28979176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렌더링 하는 과정에서 특정 값이 바뀌었을때만 연산을 실행</a:t>
            </a:r>
          </a:p>
          <a:p>
            <a:r>
              <a:rPr lang="ko-KR" altLang="en-US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원하는 값이 바뀌지 않았다면 이전에 연산했던 결과를 다시 사용</a:t>
            </a:r>
            <a:endParaRPr lang="en-US" altLang="ko-KR" sz="28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 sz="2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메모이제이션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-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컴퓨터 프로그램이 동일한 계산을 반복해야 할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이전에 계산한 값을 메모리에 저장함으로써 동일한 계산의 반복 수행을 제거하여 프로그램 실행 속도를 빠르게 하는 기술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81504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useMemo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통해 해당 함수의 결과값들을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printInput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저장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없으므로 처음 이후에 변경되지 않음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=&gt; printInput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useEffect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로 의해 실행되지만 빈값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초기값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만 찍힘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35550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넣었으므로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변경될때마다 해당 함수의 결과값이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printInput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으로 변겨됨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입력창에 값을 입력할때마다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변경되므로 해당 문자가 찍힘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84175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flag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넣었으므로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flag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변경될때마다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버튼이 클릭될때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 해당 함수의 결과값이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printInput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으로 변경됨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입력창에 값을 입력하더라도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flag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변경되지 않았으므로 빈값이 찍히며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Click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버튼을 누르면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flag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변경되므로 연산이 재실행되고 변경된 값이 출력됨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7900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렌더링 하는 과정에서 특정 값이 바뀌었을때만 연산을 실행</a:t>
            </a:r>
          </a:p>
          <a:p>
            <a:r>
              <a:rPr lang="ko-KR" altLang="en-US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원하는 값이 바뀌지 않았다면 이전 함수를 다시 사용</a:t>
            </a:r>
          </a:p>
        </p:txBody>
      </p:sp>
    </p:spTree>
    <p:extLst>
      <p:ext uri="{BB962C8B-B14F-4D97-AF65-F5344CB8AC3E}">
        <p14:creationId xmlns:p14="http://schemas.microsoft.com/office/powerpoint/2010/main" val="16240021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dpes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이므로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변경될때마다 저장된 함수가변경됨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3966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</a:t>
            </a:r>
            <a:r>
              <a:rPr lang="ko-KR" altLang="en-US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flag</a:t>
            </a:r>
            <a:r>
              <a:rPr lang="ko-KR" altLang="en-US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이므로 </a:t>
            </a:r>
            <a:r>
              <a:rPr lang="en-US" altLang="ko-KR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click</a:t>
            </a:r>
            <a:r>
              <a:rPr lang="ko-KR" altLang="en-US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되면 저장된 함수가 변경됨</a:t>
            </a:r>
            <a:endParaRPr lang="en-US" altLang="ko-KR" sz="1800" b="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89441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랜덤값을 출력하는 함수를 만들었을때 </a:t>
            </a:r>
            <a:endParaRPr lang="en-US" altLang="ko-KR" sz="1800" b="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useMemo</a:t>
            </a:r>
            <a:r>
              <a:rPr lang="ko-KR" altLang="en-US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값을 저장하므로 같은 랜덤값을 출력</a:t>
            </a:r>
            <a:endParaRPr lang="en-US" altLang="ko-KR" sz="1800" b="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useCallback</a:t>
            </a:r>
            <a:r>
              <a:rPr lang="ko-KR" altLang="en-US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은 동일한 함수를 실행하므로 랜덤값이 바뀌어서 출력</a:t>
            </a:r>
            <a:endParaRPr lang="en-US" altLang="ko-KR" sz="1800" b="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15925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802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 컴포넌트에서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 state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와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Lifecycle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기능을 연동할 수 있게 해주는 함수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* state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: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각 컴포넌트가 가지고 있는 개별적인 상태값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* lifecycle :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실행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변경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삭제로 크게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3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가지로 나누어지고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각 부분에 작업을 추가 가능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2328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최상위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(at the Top Level)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에서만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선언해야 함</a:t>
            </a:r>
          </a:p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반복문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조건문 혹은 중첩된 함수 내에서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선언하면 안됨</a:t>
            </a:r>
            <a:b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</a:b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렌더링 될 때마다 항상 동일한 순서로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선언되는 것이 보장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오직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 내에서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호출해야 함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8982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Hooks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호출되는 순서에 의존함</a:t>
            </a:r>
          </a:p>
        </p:txBody>
      </p:sp>
    </p:spTree>
    <p:extLst>
      <p:ext uri="{BB962C8B-B14F-4D97-AF65-F5344CB8AC3E}">
        <p14:creationId xmlns:p14="http://schemas.microsoft.com/office/powerpoint/2010/main" val="2328306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렌더링 간에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건너뛰기 때문에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호출 순서가 바뀜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이전 렌더링 때처럼 컴포넌트 내에서 두 번째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호출이 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persistForm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 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effect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와 일치할 것이라 예상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건너뛴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다음에 호출되는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순서가 하나씩 밀리면서 버그를 발생</a:t>
            </a:r>
          </a:p>
        </p:txBody>
      </p:sp>
    </p:spTree>
    <p:extLst>
      <p:ext uri="{BB962C8B-B14F-4D97-AF65-F5344CB8AC3E}">
        <p14:creationId xmlns:p14="http://schemas.microsoft.com/office/powerpoint/2010/main" val="1019613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useState, useReducer - State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관리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useRef -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참조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useContext -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전역적 데이터 관리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useEffect, useLayoutEffect - lifecycle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 활용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useMemo, useCallback -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최적화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8203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useState, useReducer - State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관리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useRef -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참조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useContext -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전역적 데이터 관리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useEffect, useLayoutEffect - lifecycle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 활용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useMemo, useCallback -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최적화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82036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 컴포넌트에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변수를 사용할 수 있는 함수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변수와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업데이트 하는 함수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두 가지 쌍을 반환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이런 방식을 구조 분해 할당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  <a:endParaRPr lang="ko-KR" altLang="en-US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구조분해할당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-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구문은 배열이나 객체의 속성을 해체하여 그 값을 개별 변수에 담을 수 있게 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JavaScript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표현식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var a, b;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[a, b] = [1, 2];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console.log(a); // 1 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var o = {p: 42, q: true};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var {p, q} = o;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console.log(p); // 42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console.log(q); // true </a:t>
            </a:r>
          </a:p>
        </p:txBody>
      </p:sp>
    </p:spTree>
    <p:extLst>
      <p:ext uri="{BB962C8B-B14F-4D97-AF65-F5344CB8AC3E}">
        <p14:creationId xmlns:p14="http://schemas.microsoft.com/office/powerpoint/2010/main" val="171931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6385" y="6356350"/>
            <a:ext cx="2743200" cy="365125"/>
          </a:xfrm>
        </p:spPr>
        <p:txBody>
          <a:bodyPr/>
          <a:lstStyle/>
          <a:p>
            <a:fld id="{7DC6197A-B81F-4CAF-8F9E-3C147E2873D6}" type="datetime1">
              <a:rPr lang="ko-KR" altLang="en-US" smtClean="0"/>
              <a:t>21-03-30(Tue)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11115" y="6345869"/>
            <a:ext cx="263271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7160" y="6380160"/>
            <a:ext cx="44958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FEE90-94DC-4A70-8DB6-77140FDC4928}" type="datetime1">
              <a:rPr lang="ko-KR" altLang="en-US" smtClean="0"/>
              <a:t>21-03-30(Tue)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46D19-C2B4-4F76-8EC4-654FF4D1B867}" type="datetime1">
              <a:rPr lang="ko-KR" altLang="en-US" smtClean="0"/>
              <a:t>21-03-30(Tue)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018D-A7B2-4FBD-B6A9-55243D35BED3}" type="datetime1">
              <a:rPr lang="ko-KR" altLang="en-US" smtClean="0"/>
              <a:t>21-03-30(Tue)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D3D0-A066-4F71-AFF5-8B496FFE7BCA}" type="datetime1">
              <a:rPr lang="ko-KR" altLang="en-US" smtClean="0"/>
              <a:t>21-03-30(Tue)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1C25-AAFE-4B7A-972A-986C48C551DC}" type="datetime1">
              <a:rPr lang="ko-KR" altLang="en-US" smtClean="0"/>
              <a:t>21-03-30(Tue)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D69AD-8091-45FF-A7FD-D5E8A83B14A6}" type="datetime1">
              <a:rPr lang="ko-KR" altLang="en-US" smtClean="0"/>
              <a:t>21-03-30(Tue)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BF7E-2A53-4D85-AD06-DBD10CF13045}" type="datetime1">
              <a:rPr lang="ko-KR" altLang="en-US" smtClean="0"/>
              <a:t>21-03-30(Tue)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E6D7-F07E-4CE2-AFD1-E0ADDB02E34F}" type="datetime1">
              <a:rPr lang="ko-KR" altLang="en-US" smtClean="0"/>
              <a:t>21-03-30(Tue)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B226-797E-4714-A363-EB143067361E}" type="datetime1">
              <a:rPr lang="ko-KR" altLang="en-US" smtClean="0"/>
              <a:t>21-03-30(Tue)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DBEB-5FFE-47E0-9C69-4E429AFA7594}" type="datetime1">
              <a:rPr lang="ko-KR" altLang="en-US" smtClean="0"/>
              <a:t>21-03-30(Tue)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932790BA-7C09-43EA-8E7D-6E5A6153DBF0}" type="datetime1">
              <a:rPr lang="ko-KR" altLang="en-US" smtClean="0"/>
              <a:pPr/>
              <a:t>21-03-30(Tue)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098191" y="2233183"/>
            <a:ext cx="3952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Hooks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4871190" y="5525075"/>
            <a:ext cx="240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Jeseong Lee</a:t>
            </a:r>
          </a:p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Qualcomm Institute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976095" y="1547931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n>
                  <a:solidFill>
                    <a:schemeClr val="tx1">
                      <a:alpha val="1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2021 03 30 Qualcomm Institute 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337108" y="1769323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10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421138" y="2895092"/>
            <a:ext cx="4885114" cy="17543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 function that converts a new state by receiving an action value containing the current state and necessary information for updating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Logic can be separated from components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91F5A5-A465-497F-ACF4-4387409AD435}"/>
              </a:ext>
            </a:extLst>
          </p:cNvPr>
          <p:cNvSpPr txBox="1"/>
          <p:nvPr/>
        </p:nvSpPr>
        <p:spPr>
          <a:xfrm>
            <a:off x="5525193" y="863100"/>
            <a:ext cx="6151418" cy="54784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initialState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count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0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reducer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action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switch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action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type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case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increment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":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+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case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decrement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":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throw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new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Error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dispatch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reducer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initialState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Count: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={()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dispatch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type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increment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+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={()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dispatch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type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decrement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56A61B0-08FB-4BB3-9703-7D1F16EBF619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F035EAB-5E3B-48AA-B0DA-F58FD209DE8D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8C14CA0-FCC3-4F79-BF3D-EDFB2D37AEF6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3688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11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721360" y="1269625"/>
            <a:ext cx="2021840" cy="52929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CCFD5-D4D8-4872-9AB8-908ABA30F244}"/>
              </a:ext>
            </a:extLst>
          </p:cNvPr>
          <p:cNvSpPr txBox="1"/>
          <p:nvPr/>
        </p:nvSpPr>
        <p:spPr>
          <a:xfrm>
            <a:off x="3074670" y="1349605"/>
            <a:ext cx="7064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 function used when pointing to a specific DOM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225694-E268-4817-8059-F7E7EB181BA9}"/>
              </a:ext>
            </a:extLst>
          </p:cNvPr>
          <p:cNvSpPr txBox="1"/>
          <p:nvPr/>
        </p:nvSpPr>
        <p:spPr>
          <a:xfrm>
            <a:off x="582516" y="6320424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ref : Used when you need to directly access the DOM inside a component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31D6A0-6B15-462F-AC17-513335BBE885}"/>
              </a:ext>
            </a:extLst>
          </p:cNvPr>
          <p:cNvSpPr txBox="1"/>
          <p:nvPr/>
        </p:nvSpPr>
        <p:spPr>
          <a:xfrm>
            <a:off x="2182794" y="2735685"/>
            <a:ext cx="7064412" cy="22467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Giving focus to a specific input</a:t>
            </a:r>
          </a:p>
          <a:p>
            <a:pPr algn="ctr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Operating the scroll box</a:t>
            </a:r>
          </a:p>
          <a:p>
            <a:pPr algn="ctr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 as reference variable</a:t>
            </a:r>
          </a:p>
          <a:p>
            <a:pPr algn="ctr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...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03138EF-4954-45B0-9B00-A2B85FD0F043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08E2E6B-B546-467C-BB2A-722B00E6F9E1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EABE1A9-C811-4799-882C-C8565C8510D5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213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12</a:t>
            </a:fld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758554E-8D52-4CC0-BBA1-EB8555A57AF2}"/>
              </a:ext>
            </a:extLst>
          </p:cNvPr>
          <p:cNvGrpSpPr/>
          <p:nvPr/>
        </p:nvGrpSpPr>
        <p:grpSpPr>
          <a:xfrm>
            <a:off x="6961209" y="1595447"/>
            <a:ext cx="4024470" cy="1622474"/>
            <a:chOff x="6922768" y="4719115"/>
            <a:chExt cx="4644392" cy="180047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125B90E-780E-4CA6-B6F5-0F5019DF6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84996" y="4719115"/>
              <a:ext cx="4582164" cy="180047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4C475B6D-D0CB-4292-A01B-0B2F4B544230}"/>
                </a:ext>
              </a:extLst>
            </p:cNvPr>
            <p:cNvSpPr/>
            <p:nvPr/>
          </p:nvSpPr>
          <p:spPr>
            <a:xfrm>
              <a:off x="6922768" y="5573185"/>
              <a:ext cx="1552608" cy="946405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90BE929-D943-4440-9632-9967DC6D7601}"/>
              </a:ext>
            </a:extLst>
          </p:cNvPr>
          <p:cNvGrpSpPr/>
          <p:nvPr/>
        </p:nvGrpSpPr>
        <p:grpSpPr>
          <a:xfrm>
            <a:off x="6972859" y="4466405"/>
            <a:ext cx="4007342" cy="1549944"/>
            <a:chOff x="6438762" y="2891191"/>
            <a:chExt cx="4582164" cy="1772272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0E6FA5D-10AF-4030-9BA1-4CD01B9AA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49518" y="3072566"/>
              <a:ext cx="4334480" cy="15908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EF1F30C4-CE43-465E-B85A-D652E932C1C3}"/>
                </a:ext>
              </a:extLst>
            </p:cNvPr>
            <p:cNvSpPr/>
            <p:nvPr/>
          </p:nvSpPr>
          <p:spPr>
            <a:xfrm>
              <a:off x="6438762" y="2891191"/>
              <a:ext cx="4582164" cy="946405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8705607C-3DF0-4B5A-B008-193C294BB737}"/>
              </a:ext>
            </a:extLst>
          </p:cNvPr>
          <p:cNvSpPr/>
          <p:nvPr/>
        </p:nvSpPr>
        <p:spPr>
          <a:xfrm rot="5400000">
            <a:off x="8623393" y="3594644"/>
            <a:ext cx="561476" cy="57751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E595A4-C0A8-4649-8E0D-E67A2542BE99}"/>
              </a:ext>
            </a:extLst>
          </p:cNvPr>
          <p:cNvSpPr txBox="1"/>
          <p:nvPr/>
        </p:nvSpPr>
        <p:spPr>
          <a:xfrm>
            <a:off x="635469" y="1411148"/>
            <a:ext cx="5123788" cy="504753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null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setFocus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focusInput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current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 /&gt;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/&gt;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/&gt;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focusInput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7412C06-E2F4-4B38-930E-D67C5D225698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57F6F35-6F72-40B1-B5E1-732218F8B681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9C4B8DF-7E62-4B3F-BD08-C29F532E322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6660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13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5AC3F7-3025-4FCD-A78D-FD9357DA703B}"/>
              </a:ext>
            </a:extLst>
          </p:cNvPr>
          <p:cNvSpPr txBox="1"/>
          <p:nvPr/>
        </p:nvSpPr>
        <p:spPr>
          <a:xfrm>
            <a:off x="508335" y="2022072"/>
            <a:ext cx="5916530" cy="317009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10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&gt;{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valueRef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current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60D7652-719D-4358-B629-00A14D5B7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3471" y="4540722"/>
            <a:ext cx="861920" cy="7362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A65946F-6711-4BB5-9EA8-6E0B8323C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6064" y="2123912"/>
            <a:ext cx="3689010" cy="13566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E57A8E6-85B5-4612-831D-30BEBA7A17A3}"/>
              </a:ext>
            </a:extLst>
          </p:cNvPr>
          <p:cNvSpPr txBox="1"/>
          <p:nvPr/>
        </p:nvSpPr>
        <p:spPr>
          <a:xfrm>
            <a:off x="8211137" y="3881372"/>
            <a:ext cx="2146589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value.current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796F64-7B95-4E7E-BCAD-61726C56EC85}"/>
              </a:ext>
            </a:extLst>
          </p:cNvPr>
          <p:cNvSpPr txBox="1"/>
          <p:nvPr/>
        </p:nvSpPr>
        <p:spPr>
          <a:xfrm>
            <a:off x="8522495" y="1372368"/>
            <a:ext cx="1523874" cy="461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74A5D33-E193-4C1A-BF7C-220799EA810A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78E64B1-3F75-4023-9DB3-FA7CC31BCC7D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506E0D5-E167-4A2F-8715-5FA5077076DE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2021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14</a:t>
            </a:fld>
            <a:endParaRPr lang="ko-KR" altLang="en-US"/>
          </a:p>
        </p:txBody>
      </p:sp>
      <p:pic>
        <p:nvPicPr>
          <p:cNvPr id="1026" name="Picture 2" descr="Prop drilling v context API">
            <a:extLst>
              <a:ext uri="{FF2B5EF4-FFF2-40B4-BE49-F238E27FC236}">
                <a16:creationId xmlns:a16="http://schemas.microsoft.com/office/drawing/2014/main" id="{83D11701-39DA-4021-BF1D-0F3EB5AA9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857" y="2192533"/>
            <a:ext cx="6646285" cy="379626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82E68EF-0F11-47EB-AFF5-F40A8E636B44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https://www.carlrippon.com/playing-with-the-context-api-in-react-16-3/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D76F9DD-A698-4243-8069-84E945F8A5BE}"/>
              </a:ext>
            </a:extLst>
          </p:cNvPr>
          <p:cNvSpPr/>
          <p:nvPr/>
        </p:nvSpPr>
        <p:spPr>
          <a:xfrm>
            <a:off x="721360" y="1269625"/>
            <a:ext cx="2021840" cy="52929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CE9B46-1E93-4665-ADA7-29FD4299A4F9}"/>
              </a:ext>
            </a:extLst>
          </p:cNvPr>
          <p:cNvSpPr txBox="1"/>
          <p:nvPr/>
        </p:nvSpPr>
        <p:spPr>
          <a:xfrm>
            <a:off x="2794716" y="1337106"/>
            <a:ext cx="332613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Data can be shared globally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BC3B6B-713F-48C5-AA9A-E6AE659F6BC7}"/>
              </a:ext>
            </a:extLst>
          </p:cNvPr>
          <p:cNvSpPr txBox="1"/>
          <p:nvPr/>
        </p:nvSpPr>
        <p:spPr>
          <a:xfrm>
            <a:off x="582516" y="6320424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prop drilling : The process of passing through multiple child components to give data to child components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1AF8543-320C-4F4A-BF85-12ECCC71771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CE4310E-A09F-4CBC-B721-6055A89C86AD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BBF8006-3C49-414F-BC91-7BC09D9CCFA6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0317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15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C040CC-D4D2-48D0-A2E5-4ECEB9B94688}"/>
              </a:ext>
            </a:extLst>
          </p:cNvPr>
          <p:cNvSpPr txBox="1"/>
          <p:nvPr/>
        </p:nvSpPr>
        <p:spPr>
          <a:xfrm>
            <a:off x="1065730" y="1849292"/>
            <a:ext cx="4536584" cy="42473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Print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./Print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Store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createContext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text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setText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Store.Provider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 { 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text 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 }&gt;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/&gt;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Store.Provider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370E62-BAC2-4704-B54D-C95FBC957BF6}"/>
              </a:ext>
            </a:extLst>
          </p:cNvPr>
          <p:cNvSpPr txBox="1"/>
          <p:nvPr/>
        </p:nvSpPr>
        <p:spPr>
          <a:xfrm>
            <a:off x="6525300" y="1849292"/>
            <a:ext cx="4536585" cy="258532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Store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./App.jsx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 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text 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Store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&gt;{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text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1A24D72-4C55-4805-A10E-2F03539AB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9578" y="4880909"/>
            <a:ext cx="1354252" cy="994261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F4E1ED72-A230-44C2-A958-404C4318C18F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48B4E64-7798-428B-88A9-DAE84491A574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5D288E5-A89D-4C40-AAF2-371860B822DC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47ED2E8-FD76-44AB-A321-6E6E79891C78}"/>
              </a:ext>
            </a:extLst>
          </p:cNvPr>
          <p:cNvSpPr txBox="1"/>
          <p:nvPr/>
        </p:nvSpPr>
        <p:spPr>
          <a:xfrm>
            <a:off x="1670957" y="1428444"/>
            <a:ext cx="332613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App.jsx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F7AF2A-49D2-4A15-A1F2-C65A49FE5550}"/>
              </a:ext>
            </a:extLst>
          </p:cNvPr>
          <p:cNvSpPr txBox="1"/>
          <p:nvPr/>
        </p:nvSpPr>
        <p:spPr>
          <a:xfrm>
            <a:off x="7130527" y="1428444"/>
            <a:ext cx="332613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Print.jsx</a:t>
            </a:r>
          </a:p>
        </p:txBody>
      </p:sp>
    </p:spTree>
    <p:extLst>
      <p:ext uri="{BB962C8B-B14F-4D97-AF65-F5344CB8AC3E}">
        <p14:creationId xmlns:p14="http://schemas.microsoft.com/office/powerpoint/2010/main" val="328763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16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2790190" y="1211105"/>
            <a:ext cx="940181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allows a specific task to be executed whenever a component is rendered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there is a state or props to be used in useEffect, and should be put in the deps of useEffect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48B9A4-075E-42D4-9F2D-0E1E2D7A5CFF}"/>
              </a:ext>
            </a:extLst>
          </p:cNvPr>
          <p:cNvSpPr txBox="1"/>
          <p:nvPr/>
        </p:nvSpPr>
        <p:spPr>
          <a:xfrm>
            <a:off x="4454836" y="2669471"/>
            <a:ext cx="3282327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  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effect</a:t>
            </a: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  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  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cleanup</a:t>
            </a: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C6A6DCB-56D2-477B-988F-4F30A77DD536}"/>
              </a:ext>
            </a:extLst>
          </p:cNvPr>
          <p:cNvSpPr/>
          <p:nvPr/>
        </p:nvSpPr>
        <p:spPr>
          <a:xfrm>
            <a:off x="2113280" y="5014031"/>
            <a:ext cx="2021840" cy="823335"/>
          </a:xfrm>
          <a:prstGeom prst="round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3D958B5-174F-4C0E-B348-FCB0C9ECE4A0}"/>
              </a:ext>
            </a:extLst>
          </p:cNvPr>
          <p:cNvSpPr/>
          <p:nvPr/>
        </p:nvSpPr>
        <p:spPr>
          <a:xfrm>
            <a:off x="5046345" y="5014031"/>
            <a:ext cx="2021840" cy="823335"/>
          </a:xfrm>
          <a:prstGeom prst="round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unmount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D825666-66CA-40A8-8339-48DE73CB3261}"/>
              </a:ext>
            </a:extLst>
          </p:cNvPr>
          <p:cNvSpPr/>
          <p:nvPr/>
        </p:nvSpPr>
        <p:spPr>
          <a:xfrm>
            <a:off x="7979410" y="5014031"/>
            <a:ext cx="2021840" cy="823335"/>
          </a:xfrm>
          <a:prstGeom prst="round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0B310B4-FD10-4E92-8992-1A296943B4BE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3B05691-4ACB-43EF-8687-DAFD5F930A0E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30716C4-25AF-47AA-BAE9-D31A54563B0A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8300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17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1459A-AF1E-4821-87A3-9B768449E2E0}"/>
              </a:ext>
            </a:extLst>
          </p:cNvPr>
          <p:cNvSpPr txBox="1"/>
          <p:nvPr/>
        </p:nvSpPr>
        <p:spPr>
          <a:xfrm>
            <a:off x="3048000" y="2921168"/>
            <a:ext cx="6096000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[])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8C54CA-BD85-4734-B8B3-3C608A7F1365}"/>
              </a:ext>
            </a:extLst>
          </p:cNvPr>
          <p:cNvSpPr txBox="1"/>
          <p:nvPr/>
        </p:nvSpPr>
        <p:spPr>
          <a:xfrm>
            <a:off x="1280160" y="4619564"/>
            <a:ext cx="963168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When the component is mounted - Put an empty array at the deps location</a:t>
            </a:r>
          </a:p>
          <a:p>
            <a:pPr algn="ctr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BD2910-9B0A-4637-8CB2-05B82D1A303E}"/>
              </a:ext>
            </a:extLst>
          </p:cNvPr>
          <p:cNvSpPr txBox="1"/>
          <p:nvPr/>
        </p:nvSpPr>
        <p:spPr>
          <a:xfrm>
            <a:off x="506019" y="1355213"/>
            <a:ext cx="1863600" cy="461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225A0F3-790C-416E-8CF7-8F6021A00F95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C685FD-4B5B-4400-A0F0-475A1D462648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4BE4AB0-CE46-40B2-BC62-E24EA1B4527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8963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18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1459A-AF1E-4821-87A3-9B768449E2E0}"/>
              </a:ext>
            </a:extLst>
          </p:cNvPr>
          <p:cNvSpPr txBox="1"/>
          <p:nvPr/>
        </p:nvSpPr>
        <p:spPr>
          <a:xfrm>
            <a:off x="1706880" y="2685877"/>
            <a:ext cx="3860800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8C54CA-BD85-4734-B8B3-3C608A7F1365}"/>
              </a:ext>
            </a:extLst>
          </p:cNvPr>
          <p:cNvSpPr txBox="1"/>
          <p:nvPr/>
        </p:nvSpPr>
        <p:spPr>
          <a:xfrm>
            <a:off x="3017520" y="4570538"/>
            <a:ext cx="615696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When the component is updated</a:t>
            </a:r>
          </a:p>
          <a:p>
            <a:b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left) Executed whenever the update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right) Executed whenever a specific value is updated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E52131-55F5-4A57-9FC2-9F945BE93AA2}"/>
              </a:ext>
            </a:extLst>
          </p:cNvPr>
          <p:cNvSpPr txBox="1"/>
          <p:nvPr/>
        </p:nvSpPr>
        <p:spPr>
          <a:xfrm>
            <a:off x="6624322" y="2685877"/>
            <a:ext cx="3860800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sz="2000" b="0">
                <a:solidFill>
                  <a:schemeClr val="bg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a, b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AB308A-522F-49C1-808B-BFD574D05D02}"/>
              </a:ext>
            </a:extLst>
          </p:cNvPr>
          <p:cNvSpPr txBox="1"/>
          <p:nvPr/>
        </p:nvSpPr>
        <p:spPr>
          <a:xfrm>
            <a:off x="506019" y="1355213"/>
            <a:ext cx="1863600" cy="461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E0243BA-4165-4BF7-B999-1F575838A24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7C2DB69-421F-4DD3-8D11-9CBF02569583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70109A7-2734-434E-B8AD-6D37C7570E42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6507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19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1459A-AF1E-4821-87A3-9B768449E2E0}"/>
              </a:ext>
            </a:extLst>
          </p:cNvPr>
          <p:cNvSpPr txBox="1"/>
          <p:nvPr/>
        </p:nvSpPr>
        <p:spPr>
          <a:xfrm>
            <a:off x="3937000" y="2578586"/>
            <a:ext cx="4318000" cy="19389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unmount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[])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8C54CA-BD85-4734-B8B3-3C608A7F1365}"/>
              </a:ext>
            </a:extLst>
          </p:cNvPr>
          <p:cNvSpPr txBox="1"/>
          <p:nvPr/>
        </p:nvSpPr>
        <p:spPr>
          <a:xfrm>
            <a:off x="1036320" y="5102677"/>
            <a:ext cx="1011936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When the component is unmounted - The code in return runs when the unmount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AE0C43-92CD-44C8-A6F1-AF2023F441F0}"/>
              </a:ext>
            </a:extLst>
          </p:cNvPr>
          <p:cNvSpPr txBox="1"/>
          <p:nvPr/>
        </p:nvSpPr>
        <p:spPr>
          <a:xfrm>
            <a:off x="506019" y="1355213"/>
            <a:ext cx="1863600" cy="461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unmount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C4C1969-2A86-4DF3-A926-D06AF896765D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DEEFBF8-D05C-4664-B250-932C6E22780D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DAA8772-345B-4FAB-A427-5E737E3DE6D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7579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6891EEC-7DD6-4435-A7E3-395049FA169B}"/>
              </a:ext>
            </a:extLst>
          </p:cNvPr>
          <p:cNvSpPr/>
          <p:nvPr/>
        </p:nvSpPr>
        <p:spPr>
          <a:xfrm>
            <a:off x="4777966" y="1032388"/>
            <a:ext cx="2636068" cy="879440"/>
          </a:xfrm>
          <a:prstGeom prst="roundRect">
            <a:avLst/>
          </a:prstGeom>
          <a:solidFill>
            <a:schemeClr val="tx2">
              <a:lumMod val="20000"/>
              <a:lumOff val="8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BA8CA47-CED0-4595-AA6B-75C675E531E9}"/>
              </a:ext>
            </a:extLst>
          </p:cNvPr>
          <p:cNvSpPr/>
          <p:nvPr/>
        </p:nvSpPr>
        <p:spPr>
          <a:xfrm>
            <a:off x="1969558" y="2438730"/>
            <a:ext cx="8252884" cy="3103808"/>
          </a:xfrm>
          <a:prstGeom prst="roundRect">
            <a:avLst/>
          </a:prstGeom>
          <a:solidFill>
            <a:schemeClr val="tx2">
              <a:lumMod val="20000"/>
              <a:lumOff val="8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119850" y="1210498"/>
            <a:ext cx="39523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Index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E1F84E-4DA8-476E-973E-AB5EA9003819}"/>
              </a:ext>
            </a:extLst>
          </p:cNvPr>
          <p:cNvSpPr txBox="1"/>
          <p:nvPr/>
        </p:nvSpPr>
        <p:spPr>
          <a:xfrm>
            <a:off x="2706973" y="3205804"/>
            <a:ext cx="13131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1. Hooks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2. Rules</a:t>
            </a:r>
          </a:p>
          <a:p>
            <a:endParaRPr lang="en-US" altLang="ko-KR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36EB0E-8409-4864-997F-3EFAAC164948}"/>
              </a:ext>
            </a:extLst>
          </p:cNvPr>
          <p:cNvSpPr txBox="1"/>
          <p:nvPr/>
        </p:nvSpPr>
        <p:spPr>
          <a:xfrm>
            <a:off x="7065860" y="3205804"/>
            <a:ext cx="297627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7. useEffect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8. useLayoutEffect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9. useMemo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10. useCallback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E5FA18-B0F3-4C41-95CB-31125F24D9FD}"/>
              </a:ext>
            </a:extLst>
          </p:cNvPr>
          <p:cNvSpPr txBox="1"/>
          <p:nvPr/>
        </p:nvSpPr>
        <p:spPr>
          <a:xfrm>
            <a:off x="4597662" y="3205804"/>
            <a:ext cx="246819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3. useState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4. useReducer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5. useRef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6. useContext</a:t>
            </a:r>
          </a:p>
        </p:txBody>
      </p:sp>
    </p:spTree>
    <p:extLst>
      <p:ext uri="{BB962C8B-B14F-4D97-AF65-F5344CB8AC3E}">
        <p14:creationId xmlns:p14="http://schemas.microsoft.com/office/powerpoint/2010/main" val="3822828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20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516823" y="1269625"/>
            <a:ext cx="2430914" cy="52929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CCFD5-D4D8-4872-9AB8-908ABA30F244}"/>
              </a:ext>
            </a:extLst>
          </p:cNvPr>
          <p:cNvSpPr txBox="1"/>
          <p:nvPr/>
        </p:nvSpPr>
        <p:spPr>
          <a:xfrm>
            <a:off x="3074669" y="1349605"/>
            <a:ext cx="764055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allows a specific task to be executed whenever a component is rendered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31D6A0-6B15-462F-AC17-513335BBE885}"/>
              </a:ext>
            </a:extLst>
          </p:cNvPr>
          <p:cNvSpPr txBox="1"/>
          <p:nvPr/>
        </p:nvSpPr>
        <p:spPr>
          <a:xfrm>
            <a:off x="2275724" y="2482515"/>
            <a:ext cx="7064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 - Executed *asynchronously after the screen is updated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9E1600-EB94-4C4F-B6C2-3F59E53106E4}"/>
              </a:ext>
            </a:extLst>
          </p:cNvPr>
          <p:cNvSpPr txBox="1"/>
          <p:nvPr/>
        </p:nvSpPr>
        <p:spPr>
          <a:xfrm>
            <a:off x="2275723" y="2890484"/>
            <a:ext cx="764055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 - Executed *synchronously before the screen is updated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D843C0-2DF3-4A08-BC45-F33088FE8FD2}"/>
              </a:ext>
            </a:extLst>
          </p:cNvPr>
          <p:cNvSpPr txBox="1"/>
          <p:nvPr/>
        </p:nvSpPr>
        <p:spPr>
          <a:xfrm>
            <a:off x="1712809" y="4779545"/>
            <a:ext cx="800438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Flickering may occur when rendering is performed when usingEffect is used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 when you want to visually prevent this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C974D6-6566-45CD-8C2B-D98ED0912D3E}"/>
              </a:ext>
            </a:extLst>
          </p:cNvPr>
          <p:cNvSpPr txBox="1"/>
          <p:nvPr/>
        </p:nvSpPr>
        <p:spPr>
          <a:xfrm>
            <a:off x="582516" y="6152997"/>
            <a:ext cx="106567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asynchronously : Performing tasks in a parallel method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synchronously : Performing tasks in a serial method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0E0475C-E1F5-4E6A-8FEA-04E766809987}"/>
              </a:ext>
            </a:extLst>
          </p:cNvPr>
          <p:cNvSpPr/>
          <p:nvPr/>
        </p:nvSpPr>
        <p:spPr>
          <a:xfrm>
            <a:off x="1188837" y="4097836"/>
            <a:ext cx="1086886" cy="52929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when?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B6EC5B5-9D1F-4234-811A-5D5E53CE8796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9AC9149-F241-4B19-BD52-A1825AEB9479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FE58FEA-1C72-4419-9BBB-DC5C32A6867D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095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21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2790190" y="1211105"/>
            <a:ext cx="940181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Execute calculation only when a specific value changes during rendering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If the desired value has not changed, the previously calculated result is used again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0234C3-1EB4-45C7-B87B-AD1962208541}"/>
              </a:ext>
            </a:extLst>
          </p:cNvPr>
          <p:cNvSpPr txBox="1"/>
          <p:nvPr/>
        </p:nvSpPr>
        <p:spPr>
          <a:xfrm>
            <a:off x="1484683" y="2046115"/>
            <a:ext cx="4176529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DD4F4A-4075-49AB-A05F-C4A1C53172CD}"/>
              </a:ext>
            </a:extLst>
          </p:cNvPr>
          <p:cNvSpPr txBox="1"/>
          <p:nvPr/>
        </p:nvSpPr>
        <p:spPr>
          <a:xfrm>
            <a:off x="582516" y="6410577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memoization : When repeating the same calculation, the previously calculated value is stored in memory to eliminate repetitive tasks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89818F6-7E6A-40E7-914A-06D993289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752" y="2046115"/>
            <a:ext cx="4296048" cy="425256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236E384D-71B6-43D7-AC5E-E89F88E753A0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672F8F-C4BD-463B-BB3F-3B7824491224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2DCFDE5-AFB6-4A95-9CFE-A778A78A610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5774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22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0234C3-1EB4-45C7-B87B-AD1962208541}"/>
              </a:ext>
            </a:extLst>
          </p:cNvPr>
          <p:cNvSpPr txBox="1"/>
          <p:nvPr/>
        </p:nvSpPr>
        <p:spPr>
          <a:xfrm>
            <a:off x="1364876" y="1509397"/>
            <a:ext cx="4443493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FA251B-0B4D-44EF-9BED-9DEA6D7F6027}"/>
              </a:ext>
            </a:extLst>
          </p:cNvPr>
          <p:cNvSpPr txBox="1"/>
          <p:nvPr/>
        </p:nvSpPr>
        <p:spPr>
          <a:xfrm>
            <a:off x="4432935" y="6193390"/>
            <a:ext cx="33261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 - no deps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A6D401-8159-46B6-99D6-CB8AB91F0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466" y="1509398"/>
            <a:ext cx="4161752" cy="4253862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53F57350-502D-48F5-8CFF-A244A45976AD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63E5A53-3838-470A-BA9C-33CA7CDD3978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5338C4-FACC-462B-AE41-B21B2D9CB650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32647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23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2BC923-EF90-4A81-B439-44C4D035A00A}"/>
              </a:ext>
            </a:extLst>
          </p:cNvPr>
          <p:cNvSpPr txBox="1"/>
          <p:nvPr/>
        </p:nvSpPr>
        <p:spPr>
          <a:xfrm>
            <a:off x="1162710" y="1573792"/>
            <a:ext cx="4540815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93F872-7F05-48BB-97ED-B0797FC9FF9A}"/>
              </a:ext>
            </a:extLst>
          </p:cNvPr>
          <p:cNvSpPr txBox="1"/>
          <p:nvPr/>
        </p:nvSpPr>
        <p:spPr>
          <a:xfrm>
            <a:off x="4432935" y="6173128"/>
            <a:ext cx="33261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 - deps - input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6D90732-07CB-4CEC-95AB-A3E290028035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D3049DD-E115-424A-B11A-326DB0EA5E92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A88285F-AD34-4EEF-8B05-C269CCFDCB73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0A057A0C-6663-4F3D-ACF0-1A4A5C7AB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3273" y="1573792"/>
            <a:ext cx="4794099" cy="42473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085610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24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2BC923-EF90-4A81-B439-44C4D035A00A}"/>
              </a:ext>
            </a:extLst>
          </p:cNvPr>
          <p:cNvSpPr txBox="1"/>
          <p:nvPr/>
        </p:nvSpPr>
        <p:spPr>
          <a:xfrm>
            <a:off x="1059678" y="1573792"/>
            <a:ext cx="4540815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93F872-7F05-48BB-97ED-B0797FC9FF9A}"/>
              </a:ext>
            </a:extLst>
          </p:cNvPr>
          <p:cNvSpPr txBox="1"/>
          <p:nvPr/>
        </p:nvSpPr>
        <p:spPr>
          <a:xfrm>
            <a:off x="4432935" y="6188957"/>
            <a:ext cx="33261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 - deps - flag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0D84229-A278-4E5C-B754-C4AB733DB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273" y="1573792"/>
            <a:ext cx="4935262" cy="4247316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DE5C9F4C-C767-4C08-A6AC-068A08D9243F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A3FBAB2-2849-419A-B6EB-715D3AB8CBBE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F56D026-F708-44F8-AAE3-FBDDCFA16DFE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53528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25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2790190" y="1211105"/>
            <a:ext cx="940181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Execute calculation only when a specific value changes during rendering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If the desired value has not changed, use the previous function again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814D13-821D-4EE5-87D7-8A75633AFB8D}"/>
              </a:ext>
            </a:extLst>
          </p:cNvPr>
          <p:cNvSpPr txBox="1"/>
          <p:nvPr/>
        </p:nvSpPr>
        <p:spPr>
          <a:xfrm>
            <a:off x="1244397" y="2132843"/>
            <a:ext cx="4851603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64C7D1-4F4D-4883-85CF-A94DCB352E7C}"/>
              </a:ext>
            </a:extLst>
          </p:cNvPr>
          <p:cNvSpPr txBox="1"/>
          <p:nvPr/>
        </p:nvSpPr>
        <p:spPr>
          <a:xfrm>
            <a:off x="7055936" y="6049855"/>
            <a:ext cx="33261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 - no deps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6DE9EF-3644-448B-84D2-65AB5106A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870" y="2132843"/>
            <a:ext cx="4224262" cy="364160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B497BEC3-1DBC-4297-A4F4-BC2907C64C7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85B734-A883-492D-8463-630C309DE050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C607BA2-5A9E-4CDB-857D-790466B31DDF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35447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26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814D13-821D-4EE5-87D7-8A75633AFB8D}"/>
              </a:ext>
            </a:extLst>
          </p:cNvPr>
          <p:cNvSpPr txBox="1"/>
          <p:nvPr/>
        </p:nvSpPr>
        <p:spPr>
          <a:xfrm>
            <a:off x="1265861" y="1546304"/>
            <a:ext cx="4735693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74584C-1182-4D06-A5AE-C9C79BE4465F}"/>
              </a:ext>
            </a:extLst>
          </p:cNvPr>
          <p:cNvSpPr txBox="1"/>
          <p:nvPr/>
        </p:nvSpPr>
        <p:spPr>
          <a:xfrm>
            <a:off x="4432935" y="6118152"/>
            <a:ext cx="33261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 - deps - input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0112C31-CADC-4E22-9E1C-8D52590B2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013" y="1546304"/>
            <a:ext cx="4886544" cy="414615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6F9E0059-AAD6-4EED-9713-301D9B64305F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2F913C4-78DE-448F-A42A-EE63937CE8C9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72F3262-7DF3-411D-8244-71925D81BA03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8655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27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814D13-821D-4EE5-87D7-8A75633AFB8D}"/>
              </a:ext>
            </a:extLst>
          </p:cNvPr>
          <p:cNvSpPr txBox="1"/>
          <p:nvPr/>
        </p:nvSpPr>
        <p:spPr>
          <a:xfrm>
            <a:off x="969645" y="1546304"/>
            <a:ext cx="4735693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74584C-1182-4D06-A5AE-C9C79BE4465F}"/>
              </a:ext>
            </a:extLst>
          </p:cNvPr>
          <p:cNvSpPr txBox="1"/>
          <p:nvPr/>
        </p:nvSpPr>
        <p:spPr>
          <a:xfrm>
            <a:off x="4432935" y="6118152"/>
            <a:ext cx="33261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 - deps - flag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F59857C-4CA5-49DF-89D0-5CD6D769B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209" y="1546304"/>
            <a:ext cx="4935262" cy="4247316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DF665527-75BF-4E8B-B53E-7B3ED7FB2167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5E1B9DB-0F60-40D9-973B-175DB6C3373A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ADAB839-6E92-4E26-8349-8953145B52DA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89452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28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74584C-1182-4D06-A5AE-C9C79BE4465F}"/>
              </a:ext>
            </a:extLst>
          </p:cNvPr>
          <p:cNvSpPr txBox="1"/>
          <p:nvPr/>
        </p:nvSpPr>
        <p:spPr>
          <a:xfrm>
            <a:off x="2713147" y="1442026"/>
            <a:ext cx="143385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AC33FB-5F77-4F6F-A621-D4AFE247A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832" y="1955441"/>
            <a:ext cx="4696480" cy="38486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E7CCFB2-0B85-4D97-BEB7-F620490541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1793" y="1955441"/>
            <a:ext cx="4514748" cy="38486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A914C30-A28B-408D-BB33-BA899E1EFE6B}"/>
              </a:ext>
            </a:extLst>
          </p:cNvPr>
          <p:cNvSpPr txBox="1"/>
          <p:nvPr/>
        </p:nvSpPr>
        <p:spPr>
          <a:xfrm>
            <a:off x="7982242" y="1442026"/>
            <a:ext cx="143385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F554C10-5E22-456D-837C-12B87869795A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6438F6F-1B63-414A-9A07-681F7D8FC1F4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54FC104-3F2B-46C4-9F76-DED617206CCB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6732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625886" y="2693849"/>
            <a:ext cx="2824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Thank you </a:t>
            </a:r>
            <a:endParaRPr lang="ko-KR" altLang="en-US" sz="44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13137" y="5412595"/>
            <a:ext cx="10165726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 that allows React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 and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Lifecycle functions to be linked in function components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BEB251-3259-4382-93D4-586EF2F8F8CF}"/>
              </a:ext>
            </a:extLst>
          </p:cNvPr>
          <p:cNvSpPr txBox="1"/>
          <p:nvPr/>
        </p:nvSpPr>
        <p:spPr>
          <a:xfrm>
            <a:off x="582516" y="6127918"/>
            <a:ext cx="109846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state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individual state values of each component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lifecycle : The component is largely divided into three categories: execution, change, and deletion, and tasks can be added to each part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</a:t>
            </a:fld>
            <a:endParaRPr lang="ko-KR" altLang="en-US"/>
          </a:p>
        </p:txBody>
      </p:sp>
      <p:pic>
        <p:nvPicPr>
          <p:cNvPr id="2" name="Picture 2" descr="react hook 이미지 검색결과">
            <a:extLst>
              <a:ext uri="{FF2B5EF4-FFF2-40B4-BE49-F238E27FC236}">
                <a16:creationId xmlns:a16="http://schemas.microsoft.com/office/drawing/2014/main" id="{A52FF89B-A373-4E9F-B4FF-B9EF45439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169" y="1514792"/>
            <a:ext cx="6911662" cy="3455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339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4975524" y="3444389"/>
            <a:ext cx="64392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Don’t call Hooks inside loops, conditions, or nested functions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9857" y="3429000"/>
            <a:ext cx="378116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Only Call Hooks at the Top Level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4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0F2842-AF53-4663-AC28-61D3428F37A8}"/>
              </a:ext>
            </a:extLst>
          </p:cNvPr>
          <p:cNvSpPr txBox="1"/>
          <p:nvPr/>
        </p:nvSpPr>
        <p:spPr>
          <a:xfrm>
            <a:off x="919895" y="4712219"/>
            <a:ext cx="435215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Only Call Hooks from React Functions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243D3ED-BB45-43B0-B9A9-B2EFE573BD0F}"/>
              </a:ext>
            </a:extLst>
          </p:cNvPr>
          <p:cNvSpPr/>
          <p:nvPr/>
        </p:nvSpPr>
        <p:spPr>
          <a:xfrm>
            <a:off x="824516" y="1937002"/>
            <a:ext cx="1860531" cy="76809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Rules</a:t>
            </a:r>
            <a:endParaRPr lang="ko-KR" altLang="en-US" sz="2400" b="1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147EA0-6D82-429C-A312-0C6A429369B5}"/>
              </a:ext>
            </a:extLst>
          </p:cNvPr>
          <p:cNvSpPr txBox="1"/>
          <p:nvPr/>
        </p:nvSpPr>
        <p:spPr>
          <a:xfrm>
            <a:off x="5577504" y="4727608"/>
            <a:ext cx="64392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Don’t call Hooks from regular JavaScript functions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0EFBDD-430F-48F1-98F6-E2BE18326330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Rules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B157BBB-79AB-486B-92FE-8AFA6756C6B6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C392DC4-26ED-402D-9A6C-CE1B68E7F5E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6E3DF90-C65E-430C-BA51-16E966FDB1D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9712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Rules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5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E102A20-1E2C-4E4B-8C9D-7F49E3F61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181" y="1445271"/>
            <a:ext cx="4811926" cy="444961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2996EBB-CC2A-4475-85A7-DA039B3A7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2756" y="1445270"/>
            <a:ext cx="2451059" cy="444961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2564C21-5A07-4EA8-9523-8F5B36C769C7}"/>
              </a:ext>
            </a:extLst>
          </p:cNvPr>
          <p:cNvSpPr txBox="1"/>
          <p:nvPr/>
        </p:nvSpPr>
        <p:spPr>
          <a:xfrm>
            <a:off x="2629535" y="6118383"/>
            <a:ext cx="6170930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relies on the order in which Hooks are called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2C9B093-F6A2-4AAD-B1F6-E4853D1B220C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44DD7A4-99F1-44C2-A25C-1201C67DB136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9CA9AC2-F703-46EE-8648-1A2976C38C17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6696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Rules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6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47F1048-13DE-46CB-902B-5A00822727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709"/>
          <a:stretch/>
        </p:blipFill>
        <p:spPr>
          <a:xfrm>
            <a:off x="981664" y="1867435"/>
            <a:ext cx="7891872" cy="167505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F2C9068-006F-427B-A1B1-D38F94CFF7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426" y="3771272"/>
            <a:ext cx="3223313" cy="15221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F85A2BC-01ED-474C-BC40-8A90AD26D589}"/>
              </a:ext>
            </a:extLst>
          </p:cNvPr>
          <p:cNvSpPr txBox="1"/>
          <p:nvPr/>
        </p:nvSpPr>
        <p:spPr>
          <a:xfrm>
            <a:off x="4412072" y="3847472"/>
            <a:ext cx="6484528" cy="13234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are skipped, so the order of hook calls is changed</a:t>
            </a: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expects the next Hook call to be the same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are pushed one by one, causing a bug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8C67858-13DE-4D25-BBBF-6200A34AE3E5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84E375E-388E-4785-84E4-5A5BCA29CD4A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2DA49DA-5ECC-49CA-B1C0-C09C82982F0A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2136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7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3176270" y="1820206"/>
            <a:ext cx="2580640" cy="85422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B8B5FF0-E62D-4547-A90C-CDE34EDD7283}"/>
              </a:ext>
            </a:extLst>
          </p:cNvPr>
          <p:cNvSpPr/>
          <p:nvPr/>
        </p:nvSpPr>
        <p:spPr>
          <a:xfrm>
            <a:off x="6502400" y="2834644"/>
            <a:ext cx="2580640" cy="85422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3A59467-03DD-42A9-ABEC-04D60232A50A}"/>
              </a:ext>
            </a:extLst>
          </p:cNvPr>
          <p:cNvSpPr/>
          <p:nvPr/>
        </p:nvSpPr>
        <p:spPr>
          <a:xfrm>
            <a:off x="3176270" y="4863519"/>
            <a:ext cx="2580640" cy="85422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28F833A-DBE6-42C3-95F1-BE523BB606B4}"/>
              </a:ext>
            </a:extLst>
          </p:cNvPr>
          <p:cNvSpPr/>
          <p:nvPr/>
        </p:nvSpPr>
        <p:spPr>
          <a:xfrm>
            <a:off x="3176270" y="2834644"/>
            <a:ext cx="2580640" cy="8542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9048DA2-5F3E-4584-9E50-B8DB8B3D8F9B}"/>
              </a:ext>
            </a:extLst>
          </p:cNvPr>
          <p:cNvSpPr/>
          <p:nvPr/>
        </p:nvSpPr>
        <p:spPr>
          <a:xfrm>
            <a:off x="3176270" y="3849081"/>
            <a:ext cx="2580640" cy="85422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88ED5F1-39F6-47C0-B335-04AF82DEF4E9}"/>
              </a:ext>
            </a:extLst>
          </p:cNvPr>
          <p:cNvSpPr/>
          <p:nvPr/>
        </p:nvSpPr>
        <p:spPr>
          <a:xfrm>
            <a:off x="6502400" y="1820207"/>
            <a:ext cx="2580640" cy="85422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F1F37EF-321E-4450-9AF8-5D96D9AA8B14}"/>
              </a:ext>
            </a:extLst>
          </p:cNvPr>
          <p:cNvSpPr/>
          <p:nvPr/>
        </p:nvSpPr>
        <p:spPr>
          <a:xfrm>
            <a:off x="6502400" y="4863519"/>
            <a:ext cx="2580640" cy="85422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7317C93-82BA-42E1-B84C-180978E4916F}"/>
              </a:ext>
            </a:extLst>
          </p:cNvPr>
          <p:cNvSpPr/>
          <p:nvPr/>
        </p:nvSpPr>
        <p:spPr>
          <a:xfrm>
            <a:off x="6502400" y="3849081"/>
            <a:ext cx="2580640" cy="85422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C424328-5DB4-4052-91B5-E358C006868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520E66-79F1-4908-94BB-E0DCD801959E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2F71CB5-9B61-41BC-80B1-94C6C7BDB3B5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7554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8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1085081" y="1900263"/>
            <a:ext cx="2091189" cy="65253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B8B5FF0-E62D-4547-A90C-CDE34EDD7283}"/>
              </a:ext>
            </a:extLst>
          </p:cNvPr>
          <p:cNvSpPr/>
          <p:nvPr/>
        </p:nvSpPr>
        <p:spPr>
          <a:xfrm>
            <a:off x="7080519" y="3661428"/>
            <a:ext cx="2091189" cy="65253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3A59467-03DD-42A9-ABEC-04D60232A50A}"/>
              </a:ext>
            </a:extLst>
          </p:cNvPr>
          <p:cNvSpPr/>
          <p:nvPr/>
        </p:nvSpPr>
        <p:spPr>
          <a:xfrm>
            <a:off x="1085081" y="5422592"/>
            <a:ext cx="2091189" cy="65253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28F833A-DBE6-42C3-95F1-BE523BB606B4}"/>
              </a:ext>
            </a:extLst>
          </p:cNvPr>
          <p:cNvSpPr/>
          <p:nvPr/>
        </p:nvSpPr>
        <p:spPr>
          <a:xfrm>
            <a:off x="7080520" y="1900263"/>
            <a:ext cx="2091189" cy="65253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9048DA2-5F3E-4584-9E50-B8DB8B3D8F9B}"/>
              </a:ext>
            </a:extLst>
          </p:cNvPr>
          <p:cNvSpPr/>
          <p:nvPr/>
        </p:nvSpPr>
        <p:spPr>
          <a:xfrm>
            <a:off x="1085081" y="3661428"/>
            <a:ext cx="2091189" cy="65253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88ED5F1-39F6-47C0-B335-04AF82DEF4E9}"/>
              </a:ext>
            </a:extLst>
          </p:cNvPr>
          <p:cNvSpPr/>
          <p:nvPr/>
        </p:nvSpPr>
        <p:spPr>
          <a:xfrm>
            <a:off x="3623811" y="1900264"/>
            <a:ext cx="2091189" cy="65253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F1F37EF-321E-4450-9AF8-5D96D9AA8B14}"/>
              </a:ext>
            </a:extLst>
          </p:cNvPr>
          <p:cNvSpPr/>
          <p:nvPr/>
        </p:nvSpPr>
        <p:spPr>
          <a:xfrm>
            <a:off x="3623810" y="5422592"/>
            <a:ext cx="2091189" cy="65253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7317C93-82BA-42E1-B84C-180978E4916F}"/>
              </a:ext>
            </a:extLst>
          </p:cNvPr>
          <p:cNvSpPr/>
          <p:nvPr/>
        </p:nvSpPr>
        <p:spPr>
          <a:xfrm>
            <a:off x="3623810" y="3661428"/>
            <a:ext cx="2091189" cy="6525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C424328-5DB4-4052-91B5-E358C006868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520E66-79F1-4908-94BB-E0DCD801959E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2F71CB5-9B61-41BC-80B1-94C6C7BDB3B5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1CF7D0DF-ABDE-4C64-A9D7-CDD7A7684E52}"/>
              </a:ext>
            </a:extLst>
          </p:cNvPr>
          <p:cNvSpPr txBox="1"/>
          <p:nvPr/>
        </p:nvSpPr>
        <p:spPr>
          <a:xfrm>
            <a:off x="1785352" y="1414503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 management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886E80-CD4B-42CB-9317-3940CD7E8FF1}"/>
              </a:ext>
            </a:extLst>
          </p:cNvPr>
          <p:cNvSpPr txBox="1"/>
          <p:nvPr/>
        </p:nvSpPr>
        <p:spPr>
          <a:xfrm>
            <a:off x="6463050" y="1414503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Using references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189CEB-7219-4491-9074-158B6FD15B37}"/>
              </a:ext>
            </a:extLst>
          </p:cNvPr>
          <p:cNvSpPr txBox="1"/>
          <p:nvPr/>
        </p:nvSpPr>
        <p:spPr>
          <a:xfrm>
            <a:off x="6463048" y="3233881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Global data management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50FAEE5-A8BE-4E28-88F6-55B974E387C5}"/>
              </a:ext>
            </a:extLst>
          </p:cNvPr>
          <p:cNvSpPr txBox="1"/>
          <p:nvPr/>
        </p:nvSpPr>
        <p:spPr>
          <a:xfrm>
            <a:off x="1785352" y="3233881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Lifecycle task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F1B24DA-B381-44DB-946F-DF68AABCA67B}"/>
              </a:ext>
            </a:extLst>
          </p:cNvPr>
          <p:cNvSpPr txBox="1"/>
          <p:nvPr/>
        </p:nvSpPr>
        <p:spPr>
          <a:xfrm>
            <a:off x="1785352" y="5053259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Optimization</a:t>
            </a:r>
          </a:p>
        </p:txBody>
      </p:sp>
    </p:spTree>
    <p:extLst>
      <p:ext uri="{BB962C8B-B14F-4D97-AF65-F5344CB8AC3E}">
        <p14:creationId xmlns:p14="http://schemas.microsoft.com/office/powerpoint/2010/main" val="3418024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9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721360" y="1151641"/>
            <a:ext cx="2021840" cy="5292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CCFD5-D4D8-4872-9AB8-908ABA30F244}"/>
              </a:ext>
            </a:extLst>
          </p:cNvPr>
          <p:cNvSpPr txBox="1"/>
          <p:nvPr/>
        </p:nvSpPr>
        <p:spPr>
          <a:xfrm>
            <a:off x="3074670" y="1231621"/>
            <a:ext cx="7064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Functions that can use state variables in function components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21310C-2840-423C-ABF9-891D3C4D0D2D}"/>
              </a:ext>
            </a:extLst>
          </p:cNvPr>
          <p:cNvSpPr txBox="1"/>
          <p:nvPr/>
        </p:nvSpPr>
        <p:spPr>
          <a:xfrm>
            <a:off x="386478" y="6133852"/>
            <a:ext cx="11180682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 returns two pairs of a state variable and a function that updates the state (destructuring assignment)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4E17E1-1953-4FD7-883C-A92EEDF6A817}"/>
              </a:ext>
            </a:extLst>
          </p:cNvPr>
          <p:cNvSpPr txBox="1"/>
          <p:nvPr/>
        </p:nvSpPr>
        <p:spPr>
          <a:xfrm>
            <a:off x="1665764" y="2258435"/>
            <a:ext cx="4857774" cy="378565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6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setCount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6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0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counter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setCount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+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&gt;{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counter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Click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)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A71AA98-19E7-4074-B222-20CAB0646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3287" y="2622687"/>
            <a:ext cx="1417906" cy="12674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F71C1DE-8A46-4518-8C46-05B887222511}"/>
              </a:ext>
            </a:extLst>
          </p:cNvPr>
          <p:cNvSpPr txBox="1"/>
          <p:nvPr/>
        </p:nvSpPr>
        <p:spPr>
          <a:xfrm>
            <a:off x="383894" y="6516795"/>
            <a:ext cx="106366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destructuring assignment : JavaScript expressions that allow you to decompose an array or object's properties and hold their values in individual variables.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933EFC1-89A3-4FEB-A2EE-0BB91A372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5987" y="1775531"/>
            <a:ext cx="4860025" cy="2769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setState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]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useState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initialState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);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FE4E5E-F720-4926-A9A4-D62D99B886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0630" y="2622687"/>
            <a:ext cx="1493439" cy="126745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4553B50F-CE62-4879-9A91-1BC9F3561C96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D39BD79-A162-4315-8E37-9383C046ECC3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9AB66A8-E7E2-4500-B82A-FCA8F31E6628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7994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29397</TotalTime>
  <Words>3220</Words>
  <Application>Microsoft Office PowerPoint</Application>
  <PresentationFormat>와이드스크린</PresentationFormat>
  <Paragraphs>514</Paragraphs>
  <Slides>29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빙그레 메로나체</vt:lpstr>
      <vt:lpstr>Arial</vt:lpstr>
      <vt:lpstr>배달의민족 주아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이제성</cp:lastModifiedBy>
  <cp:revision>408</cp:revision>
  <dcterms:created xsi:type="dcterms:W3CDTF">2017-11-16T00:50:54Z</dcterms:created>
  <dcterms:modified xsi:type="dcterms:W3CDTF">2021-03-31T06:58:30Z</dcterms:modified>
</cp:coreProperties>
</file>