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9" r:id="rId2"/>
    <p:sldId id="297" r:id="rId3"/>
    <p:sldId id="310" r:id="rId4"/>
    <p:sldId id="304" r:id="rId5"/>
    <p:sldId id="299" r:id="rId6"/>
    <p:sldId id="300" r:id="rId7"/>
    <p:sldId id="312" r:id="rId8"/>
    <p:sldId id="311" r:id="rId9"/>
    <p:sldId id="313" r:id="rId10"/>
    <p:sldId id="314" r:id="rId11"/>
  </p:sldIdLst>
  <p:sldSz cx="9144000" cy="6858000" type="screen4x3"/>
  <p:notesSz cx="6797675" cy="9928225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3366CC"/>
    <a:srgbClr val="0000FF"/>
    <a:srgbClr val="0033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4624" autoAdjust="0"/>
  </p:normalViewPr>
  <p:slideViewPr>
    <p:cSldViewPr>
      <p:cViewPr varScale="1">
        <p:scale>
          <a:sx n="72" d="100"/>
          <a:sy n="72" d="100"/>
        </p:scale>
        <p:origin x="-150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11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64DFA25E-A766-482E-A108-FFC20759B35A}" type="datetimeFigureOut">
              <a:rPr lang="es-ES" smtClean="0"/>
              <a:pPr/>
              <a:t>15/06/2016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1AD1B0EE-0DF5-4BE1-9A20-93D61D67F3A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2" tIns="45721" rIns="91442" bIns="45721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9689" y="0"/>
            <a:ext cx="2946400" cy="496967"/>
          </a:xfrm>
          <a:prstGeom prst="rect">
            <a:avLst/>
          </a:prstGeom>
        </p:spPr>
        <p:txBody>
          <a:bodyPr vert="horz" lIns="91442" tIns="45721" rIns="91442" bIns="45721" rtlCol="0"/>
          <a:lstStyle>
            <a:lvl1pPr algn="r">
              <a:defRPr sz="1200"/>
            </a:lvl1pPr>
          </a:lstStyle>
          <a:p>
            <a:fld id="{4F6EFF2D-4FA3-4C47-AD35-1E97E52DF534}" type="datetimeFigureOut">
              <a:rPr lang="es-ES" smtClean="0"/>
              <a:pPr/>
              <a:t>15/06/2016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2" tIns="45721" rIns="91442" bIns="45721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51" y="4715630"/>
            <a:ext cx="5438775" cy="4467939"/>
          </a:xfrm>
          <a:prstGeom prst="rect">
            <a:avLst/>
          </a:prstGeom>
        </p:spPr>
        <p:txBody>
          <a:bodyPr vert="horz" lIns="91442" tIns="45721" rIns="91442" bIns="45721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9671"/>
            <a:ext cx="2946400" cy="496966"/>
          </a:xfrm>
          <a:prstGeom prst="rect">
            <a:avLst/>
          </a:prstGeom>
        </p:spPr>
        <p:txBody>
          <a:bodyPr vert="horz" lIns="91442" tIns="45721" rIns="91442" bIns="45721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9689" y="9429671"/>
            <a:ext cx="2946400" cy="496966"/>
          </a:xfrm>
          <a:prstGeom prst="rect">
            <a:avLst/>
          </a:prstGeom>
        </p:spPr>
        <p:txBody>
          <a:bodyPr vert="horz" lIns="91442" tIns="45721" rIns="91442" bIns="45721" rtlCol="0" anchor="b"/>
          <a:lstStyle>
            <a:lvl1pPr algn="r">
              <a:defRPr sz="1200"/>
            </a:lvl1pPr>
          </a:lstStyle>
          <a:p>
            <a:fld id="{B80F5CCA-D0C0-41D3-8702-C989742BD62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ES" smtClean="0"/>
          </a:p>
        </p:txBody>
      </p:sp>
      <p:sp>
        <p:nvSpPr>
          <p:cNvPr id="5124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7A91CB2-65B8-4AD2-B3A6-1FE1695F7DF5}" type="slidenum">
              <a:rPr lang="es-ES" altLang="es-ES"/>
              <a:pPr/>
              <a:t>1</a:t>
            </a:fld>
            <a:endParaRPr lang="es-ES" alt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0F5CCA-D0C0-41D3-8702-C989742BD62A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F5CCA-D0C0-41D3-8702-C989742BD62A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F5CCA-D0C0-41D3-8702-C989742BD62A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F5CCA-D0C0-41D3-8702-C989742BD62A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F5CCA-D0C0-41D3-8702-C989742BD62A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F5CCA-D0C0-41D3-8702-C989742BD62A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943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943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488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488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71775" y="260350"/>
            <a:ext cx="5926138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pic>
        <p:nvPicPr>
          <p:cNvPr id="1028" name="Picture 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08725"/>
            <a:ext cx="9144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9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00338" y="1081088"/>
            <a:ext cx="620712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10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68313" y="512763"/>
            <a:ext cx="2120900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500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500">
          <a:solidFill>
            <a:srgbClr val="0033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500">
          <a:solidFill>
            <a:srgbClr val="0033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500">
          <a:solidFill>
            <a:srgbClr val="0033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500">
          <a:solidFill>
            <a:srgbClr val="0033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500">
          <a:solidFill>
            <a:srgbClr val="0033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500">
          <a:solidFill>
            <a:srgbClr val="0033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500">
          <a:solidFill>
            <a:srgbClr val="0033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500">
          <a:solidFill>
            <a:srgbClr val="0033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3366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66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emf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emf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2 Marcador de contenido"/>
          <p:cNvSpPr>
            <a:spLocks noGrp="1"/>
          </p:cNvSpPr>
          <p:nvPr>
            <p:ph idx="1"/>
          </p:nvPr>
        </p:nvSpPr>
        <p:spPr bwMode="auto">
          <a:xfrm>
            <a:off x="428596" y="2143116"/>
            <a:ext cx="8229600" cy="22320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endParaRPr lang="es-ES" altLang="es-ES" sz="1400" b="1" u="sng" dirty="0" smtClean="0">
              <a:latin typeface="Arial Black" pitchFamily="34" charset="0"/>
            </a:endParaRPr>
          </a:p>
          <a:p>
            <a:pPr algn="ctr" eaLnBrk="1" hangingPunct="1">
              <a:buFontTx/>
              <a:buNone/>
            </a:pPr>
            <a:r>
              <a:rPr lang="es-ES" altLang="es-ES" sz="3600" b="1" dirty="0" smtClean="0">
                <a:latin typeface="+mj-lt"/>
              </a:rPr>
              <a:t>ORANGE COSTA</a:t>
            </a:r>
          </a:p>
          <a:p>
            <a:pPr algn="ctr" eaLnBrk="1" hangingPunct="1">
              <a:buFontTx/>
              <a:buNone/>
            </a:pPr>
            <a:r>
              <a:rPr lang="es-ES" altLang="es-ES" sz="1600" b="1" dirty="0" smtClean="0">
                <a:latin typeface="+mj-lt"/>
              </a:rPr>
              <a:t> Apartamentos en </a:t>
            </a:r>
            <a:r>
              <a:rPr lang="es-ES" altLang="es-ES" sz="1600" b="1" dirty="0" err="1" smtClean="0">
                <a:latin typeface="+mj-lt"/>
              </a:rPr>
              <a:t>Benicasim</a:t>
            </a:r>
            <a:r>
              <a:rPr lang="es-ES" altLang="es-ES" sz="1600" b="1" dirty="0" smtClean="0">
                <a:latin typeface="+mj-lt"/>
              </a:rPr>
              <a:t> y </a:t>
            </a:r>
            <a:r>
              <a:rPr lang="es-ES" altLang="es-ES" sz="1600" b="1" dirty="0" err="1" smtClean="0">
                <a:latin typeface="+mj-lt"/>
              </a:rPr>
              <a:t>Peñíscola</a:t>
            </a:r>
            <a:endParaRPr lang="es-ES" altLang="es-ES" sz="1600" b="1" dirty="0" smtClean="0"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 smtClean="0"/>
              <a:t>Estadísticas 2016</a:t>
            </a:r>
            <a:br>
              <a:rPr lang="es-ES" sz="2400" dirty="0" smtClean="0"/>
            </a:br>
            <a:r>
              <a:rPr lang="es-ES" sz="1600" dirty="0" smtClean="0"/>
              <a:t>Ventas realizadas y futuras de todo el año </a:t>
            </a:r>
            <a:br>
              <a:rPr lang="es-ES" sz="1600" dirty="0" smtClean="0"/>
            </a:br>
            <a:r>
              <a:rPr lang="es-ES" sz="1200" dirty="0" smtClean="0"/>
              <a:t>a fecha 14/06/16</a:t>
            </a:r>
            <a:endParaRPr lang="es-E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556792"/>
            <a:ext cx="4345901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4797152"/>
            <a:ext cx="3744416" cy="78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1916832"/>
            <a:ext cx="3650880" cy="2199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r>
              <a:rPr lang="es-ES" sz="2400" dirty="0" smtClean="0"/>
              <a:t>Visión y Estrategia</a:t>
            </a:r>
            <a:endParaRPr lang="es-ES" sz="2400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67544" y="1484784"/>
            <a:ext cx="3815655" cy="4886325"/>
          </a:xfrm>
        </p:spPr>
        <p:txBody>
          <a:bodyPr/>
          <a:lstStyle/>
          <a:p>
            <a:pPr algn="just">
              <a:buNone/>
            </a:pPr>
            <a:r>
              <a:rPr lang="es-ES" sz="1800" b="1" dirty="0" smtClean="0"/>
              <a:t>VISIÓN</a:t>
            </a:r>
            <a:endParaRPr lang="es-ES" sz="1800" dirty="0" smtClean="0"/>
          </a:p>
          <a:p>
            <a:pPr algn="just"/>
            <a:r>
              <a:rPr lang="es-ES" sz="1400" dirty="0" smtClean="0"/>
              <a:t>Ser la empresa y MARCA de alquiler de apartamentos REFERENTE en la provincia de Castellón.</a:t>
            </a:r>
          </a:p>
          <a:p>
            <a:pPr algn="just">
              <a:buNone/>
            </a:pPr>
            <a:endParaRPr lang="es-ES" sz="1800" b="1" dirty="0" smtClean="0"/>
          </a:p>
          <a:p>
            <a:pPr algn="just">
              <a:buNone/>
            </a:pPr>
            <a:r>
              <a:rPr lang="es-ES" sz="1800" b="1" dirty="0" smtClean="0"/>
              <a:t>MISIÓN</a:t>
            </a:r>
            <a:endParaRPr lang="es-ES" sz="1800" dirty="0" smtClean="0"/>
          </a:p>
          <a:p>
            <a:pPr algn="just"/>
            <a:r>
              <a:rPr lang="es-ES" sz="1400" b="1" dirty="0" smtClean="0"/>
              <a:t>Evolucionar</a:t>
            </a:r>
            <a:r>
              <a:rPr lang="es-ES" sz="1400" dirty="0" smtClean="0"/>
              <a:t> </a:t>
            </a:r>
            <a:r>
              <a:rPr lang="es-ES" sz="1200" dirty="0" smtClean="0"/>
              <a:t>de un estándar de alojamiento de calidad a un estándar de alojamiento de calidad, confortabilidad y bienestar.</a:t>
            </a:r>
          </a:p>
          <a:p>
            <a:pPr algn="just"/>
            <a:r>
              <a:rPr lang="es-ES" sz="1400" b="1" dirty="0" smtClean="0"/>
              <a:t>Cultivar</a:t>
            </a:r>
            <a:r>
              <a:rPr lang="es-ES" sz="1400" dirty="0" smtClean="0"/>
              <a:t> </a:t>
            </a:r>
            <a:r>
              <a:rPr lang="es-ES" sz="1200" dirty="0" smtClean="0"/>
              <a:t>una red integrada de clientes y proveedores para generar valor perdurable para ambas partes.</a:t>
            </a:r>
          </a:p>
          <a:p>
            <a:pPr algn="just"/>
            <a:r>
              <a:rPr lang="es-ES" sz="1400" b="1" dirty="0" smtClean="0"/>
              <a:t>Mantenernos</a:t>
            </a:r>
            <a:r>
              <a:rPr lang="es-ES" sz="1400" dirty="0" smtClean="0"/>
              <a:t> </a:t>
            </a:r>
            <a:r>
              <a:rPr lang="es-ES" sz="1200" dirty="0" smtClean="0"/>
              <a:t>a la vanguardia en tendencias y avances tecnológicos .</a:t>
            </a:r>
            <a:r>
              <a:rPr lang="es-ES" sz="1400" dirty="0" smtClean="0"/>
              <a:t> </a:t>
            </a:r>
          </a:p>
          <a:p>
            <a:pPr algn="just"/>
            <a:r>
              <a:rPr lang="es-ES" sz="1400" b="1" dirty="0" smtClean="0"/>
              <a:t>Maximizar</a:t>
            </a:r>
            <a:r>
              <a:rPr lang="es-ES" sz="1400" dirty="0" smtClean="0"/>
              <a:t> </a:t>
            </a:r>
            <a:r>
              <a:rPr lang="es-ES" sz="1200" dirty="0" smtClean="0"/>
              <a:t>el retorno de largo plazo para los accionistas.</a:t>
            </a:r>
          </a:p>
          <a:p>
            <a:pPr algn="just"/>
            <a:r>
              <a:rPr lang="es-ES" sz="1400" b="1" dirty="0" smtClean="0"/>
              <a:t>Cuidar</a:t>
            </a:r>
            <a:r>
              <a:rPr lang="es-ES" sz="1400" dirty="0" smtClean="0"/>
              <a:t> </a:t>
            </a:r>
            <a:r>
              <a:rPr lang="es-ES" sz="1200" dirty="0" smtClean="0"/>
              <a:t>nuestra reputación empresarial y potenciar el marketing de recomendación.</a:t>
            </a:r>
          </a:p>
          <a:p>
            <a:pPr algn="just"/>
            <a:r>
              <a:rPr lang="es-ES" sz="1400" b="1" dirty="0" smtClean="0"/>
              <a:t>Ofrecer</a:t>
            </a:r>
            <a:r>
              <a:rPr lang="es-ES" sz="1400" dirty="0" smtClean="0"/>
              <a:t> </a:t>
            </a:r>
            <a:r>
              <a:rPr lang="es-ES" sz="1200" dirty="0" smtClean="0"/>
              <a:t>un ámbito de trabajo idóneo. 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196752"/>
            <a:ext cx="381642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4572000" y="3429000"/>
            <a:ext cx="4248472" cy="299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spcBef>
                <a:spcPct val="20000"/>
              </a:spcBef>
            </a:pPr>
            <a:r>
              <a:rPr lang="es-ES" b="1" kern="0" dirty="0" smtClean="0">
                <a:solidFill>
                  <a:srgbClr val="003366"/>
                </a:solidFill>
                <a:latin typeface="Arial"/>
                <a:cs typeface="Arial"/>
              </a:rPr>
              <a:t>ESTRATEGIA</a:t>
            </a:r>
            <a:endParaRPr lang="es-ES" kern="0" dirty="0" smtClean="0">
              <a:solidFill>
                <a:srgbClr val="003366"/>
              </a:solidFill>
              <a:latin typeface="Arial"/>
              <a:cs typeface="Arial"/>
            </a:endParaRPr>
          </a:p>
          <a:p>
            <a:pPr marL="342900" lvl="0" indent="-342900" algn="just" eaLnBrk="0" hangingPunct="0">
              <a:spcBef>
                <a:spcPct val="20000"/>
              </a:spcBef>
              <a:buFontTx/>
              <a:buChar char="•"/>
            </a:pPr>
            <a:r>
              <a:rPr lang="es-ES" sz="1400" b="1" kern="0" dirty="0" smtClean="0">
                <a:solidFill>
                  <a:srgbClr val="003366"/>
                </a:solidFill>
                <a:latin typeface="Arial"/>
                <a:cs typeface="Arial"/>
              </a:rPr>
              <a:t>Mejoraremos</a:t>
            </a:r>
            <a:r>
              <a:rPr lang="es-ES" sz="1400" kern="0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s-ES" sz="1200" kern="0" dirty="0" smtClean="0">
                <a:solidFill>
                  <a:srgbClr val="003366"/>
                </a:solidFill>
                <a:latin typeface="Arial"/>
                <a:cs typeface="Arial"/>
              </a:rPr>
              <a:t>continuamente nuestras operaciones, impulsando siempre la innovación y la evolución.</a:t>
            </a:r>
          </a:p>
          <a:p>
            <a:pPr marL="342900" lvl="0" indent="-342900" algn="just" eaLnBrk="0" hangingPunct="0">
              <a:spcBef>
                <a:spcPct val="20000"/>
              </a:spcBef>
              <a:buFontTx/>
              <a:buChar char="•"/>
            </a:pPr>
            <a:r>
              <a:rPr lang="es-ES" sz="1400" b="1" kern="0" dirty="0" smtClean="0">
                <a:solidFill>
                  <a:srgbClr val="003366"/>
                </a:solidFill>
                <a:latin typeface="Arial"/>
                <a:cs typeface="Arial"/>
              </a:rPr>
              <a:t>Ejerceremos</a:t>
            </a:r>
            <a:r>
              <a:rPr lang="es-ES" sz="1400" kern="0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s-ES" sz="1200" kern="0" dirty="0" smtClean="0">
                <a:solidFill>
                  <a:srgbClr val="003366"/>
                </a:solidFill>
                <a:latin typeface="Arial"/>
                <a:cs typeface="Arial"/>
              </a:rPr>
              <a:t>mayores y constantes mecanismos de control.</a:t>
            </a:r>
          </a:p>
          <a:p>
            <a:pPr marL="342900" lvl="0" indent="-342900" algn="just" eaLnBrk="0" hangingPunct="0">
              <a:spcBef>
                <a:spcPct val="20000"/>
              </a:spcBef>
              <a:buFontTx/>
              <a:buChar char="•"/>
            </a:pPr>
            <a:r>
              <a:rPr lang="es-ES" sz="1400" b="1" kern="0" dirty="0" smtClean="0">
                <a:solidFill>
                  <a:srgbClr val="003366"/>
                </a:solidFill>
                <a:latin typeface="Arial"/>
                <a:cs typeface="Arial"/>
              </a:rPr>
              <a:t>Proporcionaremos</a:t>
            </a:r>
            <a:r>
              <a:rPr lang="es-ES" sz="1400" kern="0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s-ES" sz="1200" kern="0" dirty="0" smtClean="0">
                <a:solidFill>
                  <a:srgbClr val="003366"/>
                </a:solidFill>
                <a:latin typeface="Arial"/>
                <a:cs typeface="Arial"/>
              </a:rPr>
              <a:t>un servicio de calidad a nuestros clientes, al escucharlos constantemente.</a:t>
            </a:r>
          </a:p>
          <a:p>
            <a:pPr marL="342900" lvl="0" indent="-342900" algn="just" eaLnBrk="0" hangingPunct="0">
              <a:spcBef>
                <a:spcPct val="20000"/>
              </a:spcBef>
              <a:buFontTx/>
              <a:buChar char="•"/>
            </a:pPr>
            <a:r>
              <a:rPr lang="es-ES" sz="1400" b="1" kern="0" dirty="0" smtClean="0">
                <a:solidFill>
                  <a:srgbClr val="003366"/>
                </a:solidFill>
                <a:latin typeface="Arial"/>
                <a:cs typeface="Arial"/>
              </a:rPr>
              <a:t>Adecuaremos</a:t>
            </a:r>
            <a:r>
              <a:rPr lang="es-ES" sz="1400" kern="0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s-ES" sz="1200" kern="0" dirty="0" smtClean="0">
                <a:solidFill>
                  <a:srgbClr val="003366"/>
                </a:solidFill>
                <a:latin typeface="Arial"/>
                <a:cs typeface="Arial"/>
              </a:rPr>
              <a:t>los apartamentos a los estándares requeridos .</a:t>
            </a:r>
          </a:p>
          <a:p>
            <a:pPr marL="342900" lvl="0" indent="-342900" algn="just" eaLnBrk="0" hangingPunct="0">
              <a:spcBef>
                <a:spcPct val="20000"/>
              </a:spcBef>
              <a:buFontTx/>
              <a:buChar char="•"/>
            </a:pPr>
            <a:r>
              <a:rPr lang="es-ES" sz="1400" b="1" kern="0" dirty="0" smtClean="0">
                <a:solidFill>
                  <a:srgbClr val="003366"/>
                </a:solidFill>
                <a:latin typeface="Arial"/>
                <a:cs typeface="Arial"/>
              </a:rPr>
              <a:t>Atraeremos, motivaremos y conservaremos </a:t>
            </a:r>
            <a:r>
              <a:rPr lang="es-ES" sz="1200" kern="0" dirty="0" smtClean="0">
                <a:solidFill>
                  <a:srgbClr val="003366"/>
                </a:solidFill>
                <a:latin typeface="Arial"/>
                <a:cs typeface="Arial"/>
              </a:rPr>
              <a:t>al personal, buscando un alto desempeño e impulsando su capacidad y desarrollo personal.</a:t>
            </a:r>
          </a:p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endParaRPr lang="es-ES" sz="1200" kern="0" dirty="0">
              <a:solidFill>
                <a:srgbClr val="00336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DAFO / CAME</a:t>
            </a:r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714348" y="1428736"/>
          <a:ext cx="7715304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57652"/>
                <a:gridCol w="38576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DEBILIDADES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CORREGIR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aseline="0" dirty="0" smtClean="0"/>
                        <a:t>Mejorar procesos internos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Potenciar</a:t>
                      </a:r>
                      <a:r>
                        <a:rPr lang="es-ES" baseline="0" dirty="0" smtClean="0"/>
                        <a:t> t</a:t>
                      </a:r>
                      <a:r>
                        <a:rPr lang="es-ES" dirty="0" smtClean="0"/>
                        <a:t>rabajos por equipos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Producto y servicio anticuado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Adecuar,</a:t>
                      </a:r>
                      <a:r>
                        <a:rPr lang="es-ES" baseline="0" dirty="0" smtClean="0"/>
                        <a:t> renovar e innovar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714348" y="3929066"/>
          <a:ext cx="7715304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57652"/>
                <a:gridCol w="38576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FORTALEZAS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MANTENER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Marca</a:t>
                      </a:r>
                      <a:r>
                        <a:rPr lang="es-ES" baseline="0" dirty="0" smtClean="0"/>
                        <a:t> y Grupo Gimeno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Cuidar</a:t>
                      </a:r>
                      <a:r>
                        <a:rPr lang="es-ES" baseline="0" dirty="0" smtClean="0"/>
                        <a:t> i</a:t>
                      </a:r>
                      <a:r>
                        <a:rPr lang="es-ES" dirty="0" smtClean="0"/>
                        <a:t>magen</a:t>
                      </a:r>
                      <a:r>
                        <a:rPr lang="es-ES" baseline="0" dirty="0" smtClean="0"/>
                        <a:t> y reputación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Clientes </a:t>
                      </a:r>
                      <a:r>
                        <a:rPr lang="es-ES" dirty="0" err="1" smtClean="0"/>
                        <a:t>fidelizados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Aprovechar </a:t>
                      </a:r>
                      <a:r>
                        <a:rPr lang="es-ES" dirty="0" err="1" smtClean="0"/>
                        <a:t>feedback</a:t>
                      </a:r>
                      <a:r>
                        <a:rPr lang="es-ES" dirty="0" smtClean="0"/>
                        <a:t> clientes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714348" y="2714620"/>
          <a:ext cx="7715304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57652"/>
                <a:gridCol w="38576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AMENAZAS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AFRONTAR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Mayor competencia online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Mejorar posicionamiento y </a:t>
                      </a:r>
                      <a:r>
                        <a:rPr lang="es-ES" dirty="0" err="1" smtClean="0"/>
                        <a:t>revenue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Competencia desleal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Identificar e informar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714348" y="5072074"/>
          <a:ext cx="7715304" cy="110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57652"/>
                <a:gridCol w="385765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OPORTUNIDADES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EXPLOTAR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Incrementar nº</a:t>
                      </a:r>
                      <a:r>
                        <a:rPr lang="es-ES" baseline="0" dirty="0" smtClean="0"/>
                        <a:t> apartamentos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Intensificar campañas captación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Mejorar ocupación </a:t>
                      </a:r>
                      <a:r>
                        <a:rPr lang="es-ES" dirty="0" err="1" smtClean="0"/>
                        <a:t>temp.</a:t>
                      </a:r>
                      <a:r>
                        <a:rPr lang="es-ES" baseline="0" dirty="0" err="1" smtClean="0"/>
                        <a:t>Media</a:t>
                      </a:r>
                      <a:r>
                        <a:rPr lang="es-ES" baseline="0" dirty="0" smtClean="0"/>
                        <a:t>/Baja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aseline="0" dirty="0" smtClean="0"/>
                        <a:t>Alargar campañas de captación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 smtClean="0"/>
              <a:t>Situación inicio de 2016</a:t>
            </a:r>
            <a:endParaRPr lang="es-ES" sz="2400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4968899"/>
          </a:xfrm>
        </p:spPr>
        <p:txBody>
          <a:bodyPr numCol="1"/>
          <a:lstStyle/>
          <a:p>
            <a:r>
              <a:rPr lang="es-ES" sz="2000" dirty="0" smtClean="0"/>
              <a:t>Las principales líneas de negocio son:</a:t>
            </a:r>
          </a:p>
          <a:p>
            <a:pPr>
              <a:buNone/>
            </a:pPr>
            <a:endParaRPr lang="es-ES" sz="800" dirty="0" smtClean="0"/>
          </a:p>
          <a:p>
            <a:pPr lvl="1">
              <a:buNone/>
            </a:pPr>
            <a:r>
              <a:rPr lang="es-ES" sz="1600" b="1" dirty="0" smtClean="0">
                <a:solidFill>
                  <a:srgbClr val="3366CC"/>
                </a:solidFill>
              </a:rPr>
              <a:t>* </a:t>
            </a:r>
            <a:r>
              <a:rPr lang="es-ES" sz="1600" b="1" dirty="0" smtClean="0">
                <a:solidFill>
                  <a:srgbClr val="336699"/>
                </a:solidFill>
              </a:rPr>
              <a:t>Alquiler de apartamentos	* </a:t>
            </a:r>
            <a:r>
              <a:rPr lang="es-ES" sz="1600" dirty="0" smtClean="0">
                <a:solidFill>
                  <a:srgbClr val="336699"/>
                </a:solidFill>
              </a:rPr>
              <a:t>Viajes combinados y </a:t>
            </a:r>
            <a:r>
              <a:rPr lang="es-ES" sz="1600" dirty="0" err="1" smtClean="0">
                <a:solidFill>
                  <a:srgbClr val="336699"/>
                </a:solidFill>
              </a:rPr>
              <a:t>transfers</a:t>
            </a:r>
            <a:endParaRPr lang="es-ES" sz="1600" dirty="0" smtClean="0">
              <a:solidFill>
                <a:srgbClr val="336699"/>
              </a:solidFill>
            </a:endParaRPr>
          </a:p>
          <a:p>
            <a:pPr lvl="1">
              <a:buNone/>
            </a:pPr>
            <a:r>
              <a:rPr lang="es-ES" sz="1600" dirty="0" smtClean="0">
                <a:solidFill>
                  <a:srgbClr val="336699"/>
                </a:solidFill>
              </a:rPr>
              <a:t>* Venta de inmuebles		* Intermediación hotelera</a:t>
            </a:r>
          </a:p>
          <a:p>
            <a:pPr>
              <a:buNone/>
            </a:pPr>
            <a:r>
              <a:rPr lang="es-ES" sz="2000" dirty="0" smtClean="0"/>
              <a:t> 	       </a:t>
            </a:r>
          </a:p>
          <a:p>
            <a:pPr>
              <a:buNone/>
            </a:pPr>
            <a:endParaRPr lang="es-ES" sz="2000" dirty="0" smtClean="0"/>
          </a:p>
          <a:p>
            <a:pPr>
              <a:lnSpc>
                <a:spcPts val="1200"/>
              </a:lnSpc>
              <a:buNone/>
            </a:pPr>
            <a:r>
              <a:rPr lang="es-ES" sz="2000" b="1" dirty="0" smtClean="0">
                <a:solidFill>
                  <a:srgbClr val="FFC000"/>
                </a:solidFill>
              </a:rPr>
              <a:t>		192</a:t>
            </a:r>
            <a:r>
              <a:rPr lang="es-ES" sz="2000" dirty="0" smtClean="0"/>
              <a:t>              	            </a:t>
            </a:r>
            <a:r>
              <a:rPr lang="es-ES" sz="2000" b="1" dirty="0" smtClean="0">
                <a:solidFill>
                  <a:srgbClr val="FFC000"/>
                </a:solidFill>
              </a:rPr>
              <a:t>1130		    23.096</a:t>
            </a:r>
          </a:p>
          <a:p>
            <a:pPr>
              <a:lnSpc>
                <a:spcPts val="1200"/>
              </a:lnSpc>
              <a:buNone/>
            </a:pPr>
            <a:r>
              <a:rPr lang="es-ES" sz="2000" b="1" dirty="0" smtClean="0">
                <a:solidFill>
                  <a:srgbClr val="FFC000"/>
                </a:solidFill>
              </a:rPr>
              <a:t>		</a:t>
            </a:r>
            <a:r>
              <a:rPr lang="es-ES" sz="1200" b="1" dirty="0" smtClean="0">
                <a:solidFill>
                  <a:srgbClr val="FFC000"/>
                </a:solidFill>
              </a:rPr>
              <a:t>apartamentos</a:t>
            </a:r>
            <a:r>
              <a:rPr lang="es-ES" sz="2000" b="1" dirty="0" smtClean="0">
                <a:solidFill>
                  <a:srgbClr val="FFC000"/>
                </a:solidFill>
              </a:rPr>
              <a:t>		</a:t>
            </a:r>
            <a:r>
              <a:rPr lang="es-ES" sz="1200" b="1" dirty="0" smtClean="0">
                <a:solidFill>
                  <a:srgbClr val="FFC000"/>
                </a:solidFill>
              </a:rPr>
              <a:t>plazas </a:t>
            </a:r>
            <a:r>
              <a:rPr lang="es-ES" sz="2000" b="1" dirty="0" smtClean="0">
                <a:solidFill>
                  <a:srgbClr val="FFC000"/>
                </a:solidFill>
              </a:rPr>
              <a:t>   </a:t>
            </a:r>
            <a:r>
              <a:rPr lang="es-ES" sz="2000" dirty="0" smtClean="0"/>
              <a:t>                    </a:t>
            </a:r>
            <a:r>
              <a:rPr lang="es-ES" sz="1200" b="1" dirty="0" smtClean="0">
                <a:solidFill>
                  <a:srgbClr val="FFC000"/>
                </a:solidFill>
              </a:rPr>
              <a:t>pernoctaciones</a:t>
            </a:r>
          </a:p>
          <a:p>
            <a:pPr>
              <a:lnSpc>
                <a:spcPts val="100"/>
              </a:lnSpc>
              <a:buNone/>
            </a:pPr>
            <a:r>
              <a:rPr lang="es-ES" sz="2000" dirty="0" smtClean="0"/>
              <a:t>		 		        </a:t>
            </a: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es-ES" sz="2000" b="1" dirty="0" smtClean="0">
                <a:solidFill>
                  <a:srgbClr val="FFC000"/>
                </a:solidFill>
              </a:rPr>
              <a:t>		</a:t>
            </a: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endParaRPr lang="es-ES" sz="2000" b="1" dirty="0" smtClean="0">
              <a:solidFill>
                <a:srgbClr val="FFC000"/>
              </a:solidFill>
            </a:endParaRP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endParaRPr lang="es-ES" sz="2000" b="1" dirty="0" smtClean="0">
              <a:solidFill>
                <a:srgbClr val="FFC000"/>
              </a:solidFill>
            </a:endParaRP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es-ES" sz="2000" b="1" dirty="0" smtClean="0">
                <a:solidFill>
                  <a:srgbClr val="FFC000"/>
                </a:solidFill>
              </a:rPr>
              <a:t>		61,47%			1,5 </a:t>
            </a:r>
            <a:r>
              <a:rPr lang="es-ES" sz="1200" b="1" dirty="0" err="1" smtClean="0">
                <a:solidFill>
                  <a:srgbClr val="FFC000"/>
                </a:solidFill>
              </a:rPr>
              <a:t>mill</a:t>
            </a:r>
            <a:r>
              <a:rPr lang="es-ES" sz="1200" b="1" dirty="0" smtClean="0">
                <a:solidFill>
                  <a:srgbClr val="FFC000"/>
                </a:solidFill>
              </a:rPr>
              <a:t>.		      </a:t>
            </a:r>
            <a:r>
              <a:rPr lang="es-ES" sz="2000" b="1" dirty="0" smtClean="0">
                <a:solidFill>
                  <a:srgbClr val="FFC000"/>
                </a:solidFill>
              </a:rPr>
              <a:t>103.195</a:t>
            </a:r>
            <a:endParaRPr lang="es-ES" sz="1200" b="1" dirty="0" smtClean="0">
              <a:solidFill>
                <a:srgbClr val="FFC000"/>
              </a:solidFill>
            </a:endParaRP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es-ES" sz="1200" b="1" dirty="0" smtClean="0">
                <a:solidFill>
                  <a:srgbClr val="FFC000"/>
                </a:solidFill>
              </a:rPr>
              <a:t>		ocupación media         	                    </a:t>
            </a:r>
            <a:r>
              <a:rPr lang="es-ES" sz="1200" dirty="0" smtClean="0"/>
              <a:t> </a:t>
            </a:r>
            <a:r>
              <a:rPr lang="es-ES" sz="1200" b="1" dirty="0" smtClean="0">
                <a:solidFill>
                  <a:srgbClr val="FFC000"/>
                </a:solidFill>
              </a:rPr>
              <a:t>  facturación		     </a:t>
            </a:r>
            <a:r>
              <a:rPr lang="es-ES" sz="2000" b="1" dirty="0" smtClean="0">
                <a:solidFill>
                  <a:srgbClr val="FFC000"/>
                </a:solidFill>
              </a:rPr>
              <a:t> </a:t>
            </a:r>
            <a:r>
              <a:rPr lang="es-ES" sz="1200" b="1" dirty="0" smtClean="0">
                <a:solidFill>
                  <a:srgbClr val="FFC000"/>
                </a:solidFill>
              </a:rPr>
              <a:t>reservas web propia</a:t>
            </a: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es-ES" sz="2000" dirty="0" smtClean="0"/>
              <a:t>							    </a:t>
            </a:r>
            <a:endParaRPr lang="es-ES" sz="1200" b="1" dirty="0" smtClean="0">
              <a:solidFill>
                <a:srgbClr val="FFC000"/>
              </a:solidFill>
            </a:endParaRP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endParaRPr lang="es-ES" sz="1200" b="1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s-ES" sz="2000" dirty="0" smtClean="0"/>
              <a:t>	       </a:t>
            </a:r>
            <a:r>
              <a:rPr lang="es-ES" sz="2000" b="1" dirty="0" smtClean="0">
                <a:solidFill>
                  <a:srgbClr val="FFC000"/>
                </a:solidFill>
              </a:rPr>
              <a:t>	112.442                    	79.345		    109.346</a:t>
            </a: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es-ES" sz="2000" dirty="0" smtClean="0"/>
              <a:t>		 </a:t>
            </a:r>
            <a:r>
              <a:rPr lang="es-ES" sz="1200" b="1" dirty="0" smtClean="0">
                <a:solidFill>
                  <a:srgbClr val="FFC000"/>
                </a:solidFill>
              </a:rPr>
              <a:t>viajes y </a:t>
            </a:r>
            <a:r>
              <a:rPr lang="es-ES" sz="1200" b="1" dirty="0" err="1" smtClean="0">
                <a:solidFill>
                  <a:srgbClr val="FFC000"/>
                </a:solidFill>
              </a:rPr>
              <a:t>transfers</a:t>
            </a:r>
            <a:r>
              <a:rPr lang="es-ES" sz="1200" b="1" dirty="0" smtClean="0">
                <a:solidFill>
                  <a:srgbClr val="FFC000"/>
                </a:solidFill>
              </a:rPr>
              <a:t>		intermediación	       alquiler temporada baja</a:t>
            </a:r>
          </a:p>
          <a:p>
            <a:pPr marL="180000">
              <a:lnSpc>
                <a:spcPts val="1400"/>
              </a:lnSpc>
              <a:spcBef>
                <a:spcPts val="0"/>
              </a:spcBef>
              <a:buNone/>
            </a:pPr>
            <a:endParaRPr lang="es-ES" sz="2000" b="1" dirty="0" smtClean="0">
              <a:solidFill>
                <a:srgbClr val="FFC000"/>
              </a:solidFill>
            </a:endParaRPr>
          </a:p>
          <a:p>
            <a:pPr marL="180000">
              <a:lnSpc>
                <a:spcPts val="1400"/>
              </a:lnSpc>
              <a:spcBef>
                <a:spcPts val="0"/>
              </a:spcBef>
              <a:buNone/>
            </a:pPr>
            <a:endParaRPr lang="es-ES" sz="2000" b="1" dirty="0" smtClean="0">
              <a:solidFill>
                <a:srgbClr val="FFC000"/>
              </a:solidFill>
            </a:endParaRPr>
          </a:p>
          <a:p>
            <a:pPr marL="180000">
              <a:lnSpc>
                <a:spcPts val="1400"/>
              </a:lnSpc>
              <a:spcBef>
                <a:spcPts val="0"/>
              </a:spcBef>
              <a:buNone/>
            </a:pPr>
            <a:endParaRPr lang="es-ES" sz="2000" b="1" dirty="0" smtClean="0">
              <a:solidFill>
                <a:srgbClr val="FFC000"/>
              </a:solidFill>
            </a:endParaRPr>
          </a:p>
          <a:p>
            <a:pPr marL="180000">
              <a:lnSpc>
                <a:spcPts val="1400"/>
              </a:lnSpc>
              <a:spcBef>
                <a:spcPts val="0"/>
              </a:spcBef>
              <a:buNone/>
            </a:pPr>
            <a:r>
              <a:rPr lang="es-ES" sz="2000" b="1" dirty="0" smtClean="0">
                <a:solidFill>
                  <a:srgbClr val="FFC000"/>
                </a:solidFill>
              </a:rPr>
              <a:t>				 		     </a:t>
            </a:r>
            <a:endParaRPr lang="es-ES" sz="1200" b="1" dirty="0" smtClean="0">
              <a:solidFill>
                <a:srgbClr val="FFC000"/>
              </a:solidFill>
            </a:endParaRPr>
          </a:p>
          <a:p>
            <a:pPr marL="180000">
              <a:lnSpc>
                <a:spcPts val="1400"/>
              </a:lnSpc>
              <a:spcBef>
                <a:spcPts val="0"/>
              </a:spcBef>
              <a:buNone/>
            </a:pPr>
            <a:r>
              <a:rPr lang="es-ES" sz="2000" b="1" dirty="0" smtClean="0">
                <a:solidFill>
                  <a:srgbClr val="FFC000"/>
                </a:solidFill>
              </a:rPr>
              <a:t>	</a:t>
            </a:r>
            <a:endParaRPr lang="es-ES" sz="1200" b="1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s-ES" sz="2000" dirty="0" smtClean="0"/>
              <a:t>			</a:t>
            </a:r>
          </a:p>
          <a:p>
            <a:endParaRPr lang="es-ES" sz="2000" dirty="0" smtClean="0"/>
          </a:p>
          <a:p>
            <a:endParaRPr lang="es-ES" sz="2000" dirty="0" smtClean="0"/>
          </a:p>
          <a:p>
            <a:pPr lvl="1">
              <a:buNone/>
            </a:pPr>
            <a:endParaRPr lang="es-ES" sz="1600" dirty="0" smtClean="0"/>
          </a:p>
          <a:p>
            <a:pPr lvl="1"/>
            <a:endParaRPr lang="es-ES" sz="1600" dirty="0"/>
          </a:p>
        </p:txBody>
      </p:sp>
      <p:pic>
        <p:nvPicPr>
          <p:cNvPr id="6" name="5 Imagen" descr="IC_aparta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2924944"/>
            <a:ext cx="603505" cy="637033"/>
          </a:xfrm>
          <a:prstGeom prst="rect">
            <a:avLst/>
          </a:prstGeom>
        </p:spPr>
      </p:pic>
      <p:pic>
        <p:nvPicPr>
          <p:cNvPr id="7" name="6 Imagen" descr="IC_facturac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91880" y="3861048"/>
            <a:ext cx="603505" cy="637033"/>
          </a:xfrm>
          <a:prstGeom prst="rect">
            <a:avLst/>
          </a:prstGeom>
        </p:spPr>
      </p:pic>
      <p:pic>
        <p:nvPicPr>
          <p:cNvPr id="8" name="7 Imagen" descr="IC_habitacione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91880" y="2924944"/>
            <a:ext cx="603505" cy="637033"/>
          </a:xfrm>
          <a:prstGeom prst="rect">
            <a:avLst/>
          </a:prstGeom>
        </p:spPr>
      </p:pic>
      <p:pic>
        <p:nvPicPr>
          <p:cNvPr id="9" name="8 Imagen" descr="IC_hotele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63888" y="4725144"/>
            <a:ext cx="603505" cy="637033"/>
          </a:xfrm>
          <a:prstGeom prst="rect">
            <a:avLst/>
          </a:prstGeom>
        </p:spPr>
      </p:pic>
      <p:pic>
        <p:nvPicPr>
          <p:cNvPr id="10" name="9 Imagen" descr="IC_pernoctacione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52120" y="2780928"/>
            <a:ext cx="603505" cy="637033"/>
          </a:xfrm>
          <a:prstGeom prst="rect">
            <a:avLst/>
          </a:prstGeom>
        </p:spPr>
      </p:pic>
      <p:pic>
        <p:nvPicPr>
          <p:cNvPr id="12" name="11 Imagen" descr="IC_plaza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7584" y="4797152"/>
            <a:ext cx="603505" cy="637033"/>
          </a:xfrm>
          <a:prstGeom prst="rect">
            <a:avLst/>
          </a:prstGeom>
        </p:spPr>
      </p:pic>
      <p:pic>
        <p:nvPicPr>
          <p:cNvPr id="13" name="12 Imagen" descr="IC_presente e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52120" y="3861048"/>
            <a:ext cx="603505" cy="637033"/>
          </a:xfrm>
          <a:prstGeom prst="rect">
            <a:avLst/>
          </a:prstGeom>
        </p:spPr>
      </p:pic>
      <p:pic>
        <p:nvPicPr>
          <p:cNvPr id="14" name="13 Imagen" descr="IC_tasa de ocupacion media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27584" y="3933056"/>
            <a:ext cx="603505" cy="637033"/>
          </a:xfrm>
          <a:prstGeom prst="rect">
            <a:avLst/>
          </a:prstGeom>
        </p:spPr>
      </p:pic>
      <p:pic>
        <p:nvPicPr>
          <p:cNvPr id="15" name="14 Imagen" descr="IC_facturac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24128" y="4797152"/>
            <a:ext cx="603505" cy="6370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 smtClean="0"/>
              <a:t>Estrategia comercial 2016</a:t>
            </a:r>
            <a:endParaRPr lang="es-ES" sz="2400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886325"/>
          </a:xfrm>
        </p:spPr>
        <p:txBody>
          <a:bodyPr/>
          <a:lstStyle/>
          <a:p>
            <a:r>
              <a:rPr lang="es-ES" sz="2000" dirty="0" smtClean="0"/>
              <a:t>Incremento ingresos:</a:t>
            </a:r>
          </a:p>
          <a:p>
            <a:pPr lvl="1"/>
            <a:r>
              <a:rPr lang="es-ES" sz="1600" b="1" dirty="0" smtClean="0"/>
              <a:t>Plan de estrategia comercial </a:t>
            </a:r>
            <a:endParaRPr lang="es-ES" sz="1600" dirty="0" smtClean="0"/>
          </a:p>
          <a:p>
            <a:pPr lvl="2"/>
            <a:r>
              <a:rPr lang="es-ES" sz="1200" dirty="0" smtClean="0"/>
              <a:t>Campaña captación de apartamentos de alquiler y de venta</a:t>
            </a:r>
          </a:p>
          <a:p>
            <a:pPr lvl="2"/>
            <a:r>
              <a:rPr lang="es-ES" sz="1200" dirty="0" smtClean="0"/>
              <a:t>Campaña captación clientes de larga estancia de temporada media/baja</a:t>
            </a:r>
          </a:p>
          <a:p>
            <a:pPr lvl="1"/>
            <a:endParaRPr lang="es-ES" sz="1600" b="1" dirty="0" smtClean="0"/>
          </a:p>
          <a:p>
            <a:pPr lvl="1"/>
            <a:endParaRPr lang="es-ES" sz="1600" b="1" dirty="0" smtClean="0"/>
          </a:p>
          <a:p>
            <a:pPr lvl="1"/>
            <a:endParaRPr lang="es-ES" sz="1600" b="1" dirty="0" smtClean="0"/>
          </a:p>
          <a:p>
            <a:pPr lvl="1"/>
            <a:endParaRPr lang="es-ES" sz="1600" b="1" dirty="0" smtClean="0"/>
          </a:p>
          <a:p>
            <a:pPr lvl="1"/>
            <a:endParaRPr lang="es-ES" sz="1600" b="1" dirty="0" smtClean="0"/>
          </a:p>
          <a:p>
            <a:pPr lvl="1"/>
            <a:endParaRPr lang="es-ES" sz="1600" b="1" dirty="0" smtClean="0"/>
          </a:p>
          <a:p>
            <a:pPr lvl="1"/>
            <a:endParaRPr lang="es-ES" sz="1600" b="1" dirty="0" smtClean="0"/>
          </a:p>
          <a:p>
            <a:pPr lvl="1"/>
            <a:endParaRPr lang="es-ES" sz="1600" b="1" dirty="0" smtClean="0"/>
          </a:p>
          <a:p>
            <a:pPr lvl="1"/>
            <a:endParaRPr lang="es-ES" sz="1600" b="1" dirty="0" smtClean="0"/>
          </a:p>
          <a:p>
            <a:pPr lvl="1"/>
            <a:endParaRPr lang="es-ES" sz="1600" b="1" dirty="0" smtClean="0"/>
          </a:p>
          <a:p>
            <a:pPr lvl="1"/>
            <a:r>
              <a:rPr lang="es-ES" sz="1600" b="1" dirty="0" smtClean="0"/>
              <a:t>Potenciar gestión inmobiliaria</a:t>
            </a:r>
            <a:endParaRPr lang="es-ES" sz="1600" dirty="0" smtClean="0"/>
          </a:p>
          <a:p>
            <a:pPr lvl="2"/>
            <a:r>
              <a:rPr lang="es-ES" sz="1200" dirty="0" smtClean="0"/>
              <a:t>Alianzas con otras inmobiliarias (nuevos intermediarios)</a:t>
            </a:r>
          </a:p>
          <a:p>
            <a:pPr lvl="2"/>
            <a:r>
              <a:rPr lang="es-ES" sz="1200" dirty="0" smtClean="0"/>
              <a:t>Ampliación de servicios, mejora de imagen y escaparates más atractivos</a:t>
            </a:r>
          </a:p>
          <a:p>
            <a:pPr>
              <a:buNone/>
            </a:pPr>
            <a:endParaRPr lang="es-ES" sz="2000" dirty="0" smtClean="0"/>
          </a:p>
          <a:p>
            <a:pPr lvl="1">
              <a:buNone/>
            </a:pPr>
            <a:endParaRPr lang="es-ES" sz="2000" dirty="0"/>
          </a:p>
        </p:txBody>
      </p:sp>
      <p:pic>
        <p:nvPicPr>
          <p:cNvPr id="6" name="5 Imagen" descr="ALQUILA TU PIS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2420888"/>
            <a:ext cx="2752831" cy="2692594"/>
          </a:xfrm>
          <a:prstGeom prst="rect">
            <a:avLst/>
          </a:prstGeom>
        </p:spPr>
      </p:pic>
      <p:pic>
        <p:nvPicPr>
          <p:cNvPr id="7" name="6 Imagen" descr="ALQUILA EN INVIERN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9992" y="2420888"/>
            <a:ext cx="3996026" cy="26743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 smtClean="0"/>
              <a:t>Estrategia operativa 2016</a:t>
            </a:r>
            <a:endParaRPr lang="es-ES" sz="2400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67544" y="1268760"/>
            <a:ext cx="8280920" cy="49688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s-ES" sz="1800" dirty="0" smtClean="0"/>
              <a:t>Incremento de rentabilidad</a:t>
            </a:r>
            <a:r>
              <a:rPr lang="es-ES" sz="2000" dirty="0" smtClean="0"/>
              <a:t>:</a:t>
            </a:r>
          </a:p>
          <a:p>
            <a:pPr lvl="1"/>
            <a:r>
              <a:rPr lang="es-ES" sz="1600" b="1" dirty="0" smtClean="0"/>
              <a:t>Mejorar el PMV en alquileres de apartamentos</a:t>
            </a:r>
          </a:p>
          <a:p>
            <a:pPr lvl="2"/>
            <a:r>
              <a:rPr lang="es-ES" sz="1200" dirty="0" smtClean="0"/>
              <a:t>Implementación de tarifas dinámicas, </a:t>
            </a:r>
            <a:r>
              <a:rPr lang="es-ES" sz="1200" dirty="0" err="1" smtClean="0"/>
              <a:t>revenue</a:t>
            </a:r>
            <a:r>
              <a:rPr lang="es-ES" sz="1200" dirty="0" smtClean="0"/>
              <a:t> y benchmarking</a:t>
            </a:r>
          </a:p>
          <a:p>
            <a:pPr lvl="2"/>
            <a:r>
              <a:rPr lang="es-ES" sz="1200" dirty="0" smtClean="0"/>
              <a:t>Análisis permanente con precisión de informes</a:t>
            </a:r>
          </a:p>
          <a:p>
            <a:pPr lvl="1"/>
            <a:r>
              <a:rPr lang="es-ES" sz="1600" b="1" dirty="0" smtClean="0"/>
              <a:t>Optimizar ocupación</a:t>
            </a:r>
          </a:p>
          <a:p>
            <a:pPr lvl="2"/>
            <a:r>
              <a:rPr lang="es-ES" sz="1200" dirty="0" smtClean="0"/>
              <a:t>Perseguir el 100% de ocupación </a:t>
            </a:r>
          </a:p>
          <a:p>
            <a:pPr lvl="2"/>
            <a:r>
              <a:rPr lang="es-ES" sz="1200" dirty="0" smtClean="0"/>
              <a:t>Reducción costes (economía de escala)</a:t>
            </a:r>
          </a:p>
          <a:p>
            <a:pPr lvl="2"/>
            <a:r>
              <a:rPr lang="es-ES" sz="1200" dirty="0" smtClean="0"/>
              <a:t>Carga tarifas 2017 (mayor anticipación)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" sz="1800" dirty="0" smtClean="0"/>
              <a:t>Incremento de la calidad. </a:t>
            </a:r>
          </a:p>
          <a:p>
            <a:pPr lvl="1" algn="just">
              <a:lnSpc>
                <a:spcPts val="1700"/>
              </a:lnSpc>
              <a:spcBef>
                <a:spcPts val="0"/>
              </a:spcBef>
            </a:pPr>
            <a:r>
              <a:rPr lang="es-ES" sz="1600" b="1" dirty="0" smtClean="0"/>
              <a:t>Crear imagen de marca “Orange Costa”, </a:t>
            </a:r>
            <a:r>
              <a:rPr lang="es-ES" sz="1200" dirty="0" smtClean="0"/>
              <a:t>aprovechando </a:t>
            </a:r>
            <a:r>
              <a:rPr lang="es-ES" sz="1200" dirty="0" err="1" smtClean="0"/>
              <a:t>feedback</a:t>
            </a:r>
            <a:r>
              <a:rPr lang="es-ES" sz="1200" dirty="0" smtClean="0"/>
              <a:t> clientes y material en stock para mejorar el estándar de calidad de los apartamentos.</a:t>
            </a:r>
          </a:p>
          <a:p>
            <a:pPr lvl="1" algn="just"/>
            <a:r>
              <a:rPr lang="es-ES" sz="1600" b="1" dirty="0" smtClean="0"/>
              <a:t>Incorporar valores añadidos, </a:t>
            </a:r>
            <a:r>
              <a:rPr lang="es-ES" sz="1200" dirty="0" smtClean="0"/>
              <a:t>sistema “</a:t>
            </a:r>
            <a:r>
              <a:rPr lang="es-ES" sz="1200" b="1" dirty="0" smtClean="0"/>
              <a:t>camas hechas</a:t>
            </a:r>
            <a:r>
              <a:rPr lang="es-ES" sz="1200" dirty="0" smtClean="0"/>
              <a:t>” reduciendo gastos de inversión (lencería, lavandería y gestión), </a:t>
            </a:r>
            <a:r>
              <a:rPr lang="es-ES" sz="1200" dirty="0" err="1" smtClean="0"/>
              <a:t>renting</a:t>
            </a:r>
            <a:r>
              <a:rPr lang="es-ES" sz="1200" dirty="0" smtClean="0"/>
              <a:t> colchas (unificación imagen).</a:t>
            </a:r>
          </a:p>
          <a:p>
            <a:pPr lvl="1" algn="just"/>
            <a:r>
              <a:rPr lang="es-ES" sz="1600" b="1" dirty="0" smtClean="0"/>
              <a:t>Cuidar detalles </a:t>
            </a:r>
            <a:r>
              <a:rPr lang="es-ES" sz="1200" dirty="0" smtClean="0"/>
              <a:t>en la adecuación de los apartamentos y en la atención al cliente: mantenimiento, limpieza, información turística, consejos y recomendaciones.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s-ES" sz="1600" b="1" dirty="0" smtClean="0"/>
              <a:t>Intensificar control de calidad</a:t>
            </a:r>
            <a:endParaRPr lang="es-ES" sz="1600" dirty="0" smtClean="0"/>
          </a:p>
          <a:p>
            <a:pPr lvl="2">
              <a:lnSpc>
                <a:spcPts val="1500"/>
              </a:lnSpc>
              <a:spcBef>
                <a:spcPts val="0"/>
              </a:spcBef>
            </a:pPr>
            <a:r>
              <a:rPr lang="es-ES" sz="1200" dirty="0" smtClean="0"/>
              <a:t>Establecer formularios intensivos de control con inventarios continuos.</a:t>
            </a:r>
          </a:p>
          <a:p>
            <a:pPr lvl="2">
              <a:lnSpc>
                <a:spcPts val="1500"/>
              </a:lnSpc>
              <a:spcBef>
                <a:spcPts val="288"/>
              </a:spcBef>
            </a:pPr>
            <a:r>
              <a:rPr lang="es-ES" sz="1200" dirty="0" smtClean="0"/>
              <a:t>Informes estadísticos más precisos que permitan optimizar las actuaciones.</a:t>
            </a:r>
          </a:p>
          <a:p>
            <a:pPr lvl="2">
              <a:lnSpc>
                <a:spcPts val="1500"/>
              </a:lnSpc>
              <a:spcBef>
                <a:spcPts val="288"/>
              </a:spcBef>
            </a:pPr>
            <a:r>
              <a:rPr lang="es-ES" sz="1200" dirty="0" smtClean="0"/>
              <a:t>Identificación de materiales y proveedores mejorando la calidad, servicio y coste.</a:t>
            </a:r>
          </a:p>
          <a:p>
            <a:pPr lvl="1">
              <a:buNone/>
            </a:pPr>
            <a:endParaRPr lang="es-ES" sz="2000" dirty="0" smtClean="0"/>
          </a:p>
          <a:p>
            <a:pPr lvl="1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 smtClean="0"/>
              <a:t>Estrategia operativa 2016</a:t>
            </a:r>
            <a:endParaRPr lang="es-ES" sz="2400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67544" y="1268760"/>
            <a:ext cx="4463728" cy="4968899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" sz="1800" dirty="0" smtClean="0"/>
              <a:t>Inversión apartamentos Bali</a:t>
            </a:r>
          </a:p>
          <a:p>
            <a:pPr lvl="1">
              <a:lnSpc>
                <a:spcPts val="1400"/>
              </a:lnSpc>
              <a:spcBef>
                <a:spcPts val="0"/>
              </a:spcBef>
            </a:pPr>
            <a:r>
              <a:rPr lang="es-ES" sz="1200" dirty="0" smtClean="0"/>
              <a:t>Mejora 2015: 12 unidades………………24.000 €</a:t>
            </a:r>
          </a:p>
          <a:p>
            <a:pPr lvl="1">
              <a:lnSpc>
                <a:spcPts val="1400"/>
              </a:lnSpc>
              <a:spcBef>
                <a:spcPts val="0"/>
              </a:spcBef>
              <a:buNone/>
            </a:pPr>
            <a:r>
              <a:rPr lang="es-ES" sz="1200" dirty="0" smtClean="0"/>
              <a:t>	</a:t>
            </a:r>
            <a:r>
              <a:rPr lang="es-ES" sz="1000" dirty="0" smtClean="0"/>
              <a:t>(10 de 2/4 </a:t>
            </a:r>
            <a:r>
              <a:rPr lang="es-ES" sz="1000" dirty="0" err="1" smtClean="0"/>
              <a:t>pax</a:t>
            </a:r>
            <a:r>
              <a:rPr lang="es-ES" sz="1000" dirty="0" smtClean="0"/>
              <a:t> y 2 de 4/6 </a:t>
            </a:r>
            <a:r>
              <a:rPr lang="es-ES" sz="1000" dirty="0" err="1" smtClean="0"/>
              <a:t>pax</a:t>
            </a:r>
            <a:r>
              <a:rPr lang="es-ES" sz="1000" dirty="0" smtClean="0"/>
              <a:t>)</a:t>
            </a:r>
          </a:p>
          <a:p>
            <a:pPr lvl="1">
              <a:lnSpc>
                <a:spcPts val="1400"/>
              </a:lnSpc>
              <a:spcBef>
                <a:spcPts val="0"/>
              </a:spcBef>
              <a:buNone/>
            </a:pPr>
            <a:endParaRPr lang="es-ES" sz="1000" dirty="0" smtClean="0"/>
          </a:p>
          <a:p>
            <a:pPr lvl="1">
              <a:spcBef>
                <a:spcPts val="0"/>
              </a:spcBef>
              <a:buNone/>
            </a:pPr>
            <a:r>
              <a:rPr lang="es-ES" sz="1000" b="1" dirty="0" smtClean="0"/>
              <a:t>Electrodomésticos: </a:t>
            </a:r>
            <a:r>
              <a:rPr lang="es-ES" sz="1000" dirty="0" smtClean="0"/>
              <a:t>placa </a:t>
            </a:r>
            <a:r>
              <a:rPr lang="es-ES" sz="1000" dirty="0" err="1" smtClean="0"/>
              <a:t>vitrocerámica</a:t>
            </a:r>
            <a:r>
              <a:rPr lang="es-ES" sz="1000" dirty="0" smtClean="0"/>
              <a:t>, TV 32”</a:t>
            </a:r>
          </a:p>
          <a:p>
            <a:pPr lvl="1">
              <a:spcBef>
                <a:spcPts val="0"/>
              </a:spcBef>
              <a:buNone/>
            </a:pPr>
            <a:r>
              <a:rPr lang="es-ES" sz="1000" b="1" dirty="0" smtClean="0"/>
              <a:t>Sofá cama : </a:t>
            </a:r>
            <a:r>
              <a:rPr lang="es-ES" sz="1000" dirty="0" err="1" smtClean="0"/>
              <a:t>chaise</a:t>
            </a:r>
            <a:r>
              <a:rPr lang="es-ES" sz="1000" dirty="0" smtClean="0"/>
              <a:t> </a:t>
            </a:r>
            <a:r>
              <a:rPr lang="es-ES" sz="1000" dirty="0" err="1" smtClean="0"/>
              <a:t>longue</a:t>
            </a:r>
            <a:r>
              <a:rPr lang="es-ES" sz="1000" dirty="0" smtClean="0"/>
              <a:t> con cama sistema italiano</a:t>
            </a:r>
          </a:p>
          <a:p>
            <a:pPr lvl="1">
              <a:spcBef>
                <a:spcPts val="0"/>
              </a:spcBef>
              <a:buNone/>
            </a:pPr>
            <a:r>
              <a:rPr lang="es-ES" sz="1000" b="1" dirty="0" smtClean="0"/>
              <a:t>Aire acondicionado / Bomba Calor: </a:t>
            </a:r>
            <a:r>
              <a:rPr lang="es-ES" sz="1000" dirty="0" smtClean="0"/>
              <a:t>1 </a:t>
            </a:r>
            <a:r>
              <a:rPr lang="es-ES" sz="1000" dirty="0" err="1" smtClean="0"/>
              <a:t>split</a:t>
            </a:r>
            <a:r>
              <a:rPr lang="es-ES" sz="1000" dirty="0" smtClean="0"/>
              <a:t> para 2/4 </a:t>
            </a:r>
          </a:p>
          <a:p>
            <a:pPr lvl="1">
              <a:spcBef>
                <a:spcPts val="0"/>
              </a:spcBef>
              <a:buNone/>
            </a:pPr>
            <a:r>
              <a:rPr lang="es-ES" sz="1000" b="1" dirty="0" smtClean="0"/>
              <a:t>Varios: </a:t>
            </a:r>
            <a:r>
              <a:rPr lang="es-ES" sz="1000" dirty="0" smtClean="0"/>
              <a:t>mampara baño, pintura paredes, </a:t>
            </a:r>
            <a:r>
              <a:rPr lang="es-ES" sz="1000" dirty="0" err="1" smtClean="0"/>
              <a:t>foscurit</a:t>
            </a:r>
            <a:r>
              <a:rPr lang="es-ES" sz="1000" dirty="0" smtClean="0"/>
              <a:t> y maneta puerta terraza, mesa salón, tapizar sillas, unificar plafones, colchas</a:t>
            </a:r>
          </a:p>
          <a:p>
            <a:pPr lvl="1">
              <a:lnSpc>
                <a:spcPts val="1400"/>
              </a:lnSpc>
              <a:spcBef>
                <a:spcPts val="0"/>
              </a:spcBef>
              <a:buNone/>
            </a:pPr>
            <a:endParaRPr lang="es-ES" sz="10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" sz="1800" dirty="0" smtClean="0"/>
              <a:t>Inversión Orange Park</a:t>
            </a:r>
          </a:p>
          <a:p>
            <a:pPr lvl="1">
              <a:lnSpc>
                <a:spcPts val="1400"/>
              </a:lnSpc>
              <a:spcBef>
                <a:spcPts val="0"/>
              </a:spcBef>
            </a:pPr>
            <a:r>
              <a:rPr lang="es-ES" sz="1200" dirty="0" smtClean="0"/>
              <a:t>Reforma 2016: 11 unidades………….....64.000 € </a:t>
            </a:r>
          </a:p>
          <a:p>
            <a:pPr lvl="1">
              <a:lnSpc>
                <a:spcPts val="1400"/>
              </a:lnSpc>
              <a:spcBef>
                <a:spcPts val="0"/>
              </a:spcBef>
              <a:buNone/>
            </a:pPr>
            <a:r>
              <a:rPr lang="es-ES" sz="1400" dirty="0" smtClean="0"/>
              <a:t>	</a:t>
            </a:r>
            <a:r>
              <a:rPr lang="es-ES" sz="1000" dirty="0" smtClean="0"/>
              <a:t>(6 de 6/8 </a:t>
            </a:r>
            <a:r>
              <a:rPr lang="es-ES" sz="1000" dirty="0" err="1" smtClean="0"/>
              <a:t>pax</a:t>
            </a:r>
            <a:r>
              <a:rPr lang="es-ES" sz="1000" dirty="0" smtClean="0"/>
              <a:t> y 5 de 2/4 </a:t>
            </a:r>
            <a:r>
              <a:rPr lang="es-ES" sz="1000" dirty="0" err="1" smtClean="0"/>
              <a:t>pax</a:t>
            </a:r>
            <a:r>
              <a:rPr lang="es-ES" sz="1000" dirty="0" smtClean="0"/>
              <a:t>)</a:t>
            </a:r>
          </a:p>
          <a:p>
            <a:pPr lvl="1">
              <a:lnSpc>
                <a:spcPts val="1400"/>
              </a:lnSpc>
              <a:spcBef>
                <a:spcPts val="0"/>
              </a:spcBef>
            </a:pPr>
            <a:r>
              <a:rPr lang="es-ES" sz="1200" dirty="0" smtClean="0"/>
              <a:t>Reforma 2017: 10 unidades………….....70.000 €</a:t>
            </a:r>
          </a:p>
          <a:p>
            <a:pPr lvl="1">
              <a:lnSpc>
                <a:spcPts val="1400"/>
              </a:lnSpc>
              <a:spcBef>
                <a:spcPts val="0"/>
              </a:spcBef>
              <a:buNone/>
            </a:pPr>
            <a:r>
              <a:rPr lang="es-ES" sz="1400" dirty="0" smtClean="0"/>
              <a:t>	</a:t>
            </a:r>
            <a:r>
              <a:rPr lang="es-ES" sz="1000" dirty="0" smtClean="0"/>
              <a:t>(10 de 4/6 </a:t>
            </a:r>
            <a:r>
              <a:rPr lang="es-ES" sz="1000" dirty="0" err="1" smtClean="0"/>
              <a:t>pax</a:t>
            </a:r>
            <a:r>
              <a:rPr lang="es-ES" sz="1000" dirty="0" smtClean="0"/>
              <a:t>, 1 adaptado y caseta piscina)</a:t>
            </a:r>
          </a:p>
          <a:p>
            <a:pPr lvl="1">
              <a:lnSpc>
                <a:spcPts val="1400"/>
              </a:lnSpc>
              <a:spcBef>
                <a:spcPts val="0"/>
              </a:spcBef>
            </a:pPr>
            <a:r>
              <a:rPr lang="es-ES" sz="1200" dirty="0" smtClean="0"/>
              <a:t>Reforma 2018:   9 unidades…………..…65.000 €</a:t>
            </a:r>
          </a:p>
          <a:p>
            <a:pPr lvl="1">
              <a:lnSpc>
                <a:spcPts val="1400"/>
              </a:lnSpc>
              <a:spcBef>
                <a:spcPts val="0"/>
              </a:spcBef>
              <a:buNone/>
            </a:pPr>
            <a:r>
              <a:rPr lang="es-ES" sz="1400" dirty="0" smtClean="0"/>
              <a:t>	</a:t>
            </a:r>
            <a:r>
              <a:rPr lang="es-ES" sz="1000" dirty="0" smtClean="0"/>
              <a:t>(4 de 6/8 </a:t>
            </a:r>
            <a:r>
              <a:rPr lang="es-ES" sz="1000" dirty="0" err="1" smtClean="0"/>
              <a:t>pax</a:t>
            </a:r>
            <a:r>
              <a:rPr lang="es-ES" sz="1000" dirty="0" smtClean="0"/>
              <a:t> y 5 de 4/6 </a:t>
            </a:r>
            <a:r>
              <a:rPr lang="es-ES" sz="1000" dirty="0" err="1" smtClean="0"/>
              <a:t>pax</a:t>
            </a:r>
            <a:r>
              <a:rPr lang="es-ES" sz="1000" dirty="0" smtClean="0"/>
              <a:t>, 1 adaptado)</a:t>
            </a:r>
          </a:p>
          <a:p>
            <a:pPr lvl="1">
              <a:lnSpc>
                <a:spcPts val="1400"/>
              </a:lnSpc>
              <a:spcBef>
                <a:spcPts val="0"/>
              </a:spcBef>
              <a:buNone/>
            </a:pPr>
            <a:r>
              <a:rPr lang="es-ES" sz="1200" dirty="0" smtClean="0"/>
              <a:t>TOTAL inversión Orange Park……..............199.000 €</a:t>
            </a:r>
          </a:p>
          <a:p>
            <a:pPr lvl="2">
              <a:lnSpc>
                <a:spcPts val="1500"/>
              </a:lnSpc>
              <a:spcBef>
                <a:spcPts val="0"/>
              </a:spcBef>
              <a:buNone/>
            </a:pPr>
            <a:endParaRPr lang="es-ES" sz="1300" dirty="0" smtClean="0"/>
          </a:p>
          <a:p>
            <a:pPr lvl="1">
              <a:spcBef>
                <a:spcPts val="0"/>
              </a:spcBef>
              <a:buNone/>
            </a:pPr>
            <a:r>
              <a:rPr lang="es-ES" sz="1000" b="1" dirty="0" smtClean="0"/>
              <a:t>Cocina: </a:t>
            </a:r>
            <a:r>
              <a:rPr lang="es-ES" sz="1000" dirty="0" smtClean="0"/>
              <a:t>electrodomésticos, muebles, encimera, grifería</a:t>
            </a:r>
          </a:p>
          <a:p>
            <a:pPr lvl="1">
              <a:spcBef>
                <a:spcPts val="0"/>
              </a:spcBef>
              <a:buNone/>
            </a:pPr>
            <a:r>
              <a:rPr lang="es-ES" sz="1000" b="1" dirty="0" smtClean="0"/>
              <a:t>Camas : </a:t>
            </a:r>
            <a:r>
              <a:rPr lang="es-ES" sz="1000" dirty="0" smtClean="0"/>
              <a:t>colchones ignífugos, canapés, fundas, iluminación</a:t>
            </a:r>
          </a:p>
          <a:p>
            <a:pPr lvl="1">
              <a:spcBef>
                <a:spcPts val="0"/>
              </a:spcBef>
              <a:buNone/>
            </a:pPr>
            <a:r>
              <a:rPr lang="es-ES" sz="1000" b="1" dirty="0" smtClean="0"/>
              <a:t>Aire acondicionado / Bomba Calor: </a:t>
            </a:r>
            <a:r>
              <a:rPr lang="es-ES" sz="1000" dirty="0" smtClean="0"/>
              <a:t>2 </a:t>
            </a:r>
            <a:r>
              <a:rPr lang="es-ES" sz="1000" dirty="0" err="1" smtClean="0"/>
              <a:t>splits</a:t>
            </a:r>
            <a:r>
              <a:rPr lang="es-ES" sz="1000" dirty="0" smtClean="0"/>
              <a:t> para 4/6 y 6/8</a:t>
            </a:r>
          </a:p>
          <a:p>
            <a:pPr lvl="1">
              <a:spcBef>
                <a:spcPts val="0"/>
              </a:spcBef>
              <a:buNone/>
            </a:pPr>
            <a:r>
              <a:rPr lang="es-ES" sz="1000" b="1" dirty="0" smtClean="0"/>
              <a:t>Aislamiento: </a:t>
            </a:r>
            <a:r>
              <a:rPr lang="es-ES" sz="1000" dirty="0" smtClean="0"/>
              <a:t>puertas , ventanas, mallorquinas, persianas</a:t>
            </a:r>
          </a:p>
          <a:p>
            <a:pPr lvl="1">
              <a:buNone/>
            </a:pPr>
            <a:endParaRPr lang="es-ES" sz="2000" dirty="0" smtClean="0"/>
          </a:p>
          <a:p>
            <a:pPr lvl="1"/>
            <a:endParaRPr lang="es-E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340768"/>
            <a:ext cx="3312367" cy="232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asegarra\Pictures\2016-06-09 ORANGE PARK SOLARIUM\ORANGE PARK SOLARIUM 03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1340768"/>
            <a:ext cx="3462893" cy="2376264"/>
          </a:xfrm>
          <a:prstGeom prst="rect">
            <a:avLst/>
          </a:prstGeom>
          <a:noFill/>
        </p:spPr>
      </p:pic>
      <p:pic>
        <p:nvPicPr>
          <p:cNvPr id="1027" name="Picture 3" descr="C:\Users\asegarra\Pictures\2016-06-09 ORANGE PARK SOLARIUM\ORANGE PARK SOLARIUM 00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072" y="3789040"/>
            <a:ext cx="3456384" cy="2299925"/>
          </a:xfrm>
          <a:prstGeom prst="rect">
            <a:avLst/>
          </a:prstGeom>
          <a:noFill/>
        </p:spPr>
      </p:pic>
      <p:sp>
        <p:nvSpPr>
          <p:cNvPr id="8" name="7 Marcador de contenido"/>
          <p:cNvSpPr>
            <a:spLocks noGrp="1"/>
          </p:cNvSpPr>
          <p:nvPr>
            <p:ph sz="half" idx="2"/>
          </p:nvPr>
        </p:nvSpPr>
        <p:spPr>
          <a:xfrm>
            <a:off x="4932039" y="1268413"/>
            <a:ext cx="3765873" cy="4886325"/>
          </a:xfrm>
        </p:spPr>
        <p:txBody>
          <a:bodyPr/>
          <a:lstStyle/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 smtClean="0"/>
              <a:t>Situación inicio de 2016</a:t>
            </a:r>
            <a:endParaRPr lang="es-ES" sz="2400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827584" y="1268760"/>
            <a:ext cx="8229600" cy="4968899"/>
          </a:xfrm>
        </p:spPr>
        <p:txBody>
          <a:bodyPr numCol="1"/>
          <a:lstStyle/>
          <a:p>
            <a:pPr>
              <a:buNone/>
            </a:pPr>
            <a:endParaRPr lang="es-ES" sz="900" dirty="0" smtClean="0"/>
          </a:p>
          <a:p>
            <a:pPr>
              <a:buNone/>
            </a:pPr>
            <a:r>
              <a:rPr lang="es-ES" sz="2000" dirty="0" smtClean="0"/>
              <a:t>     OBJETIVOS 2016</a:t>
            </a:r>
          </a:p>
          <a:p>
            <a:pPr>
              <a:buNone/>
            </a:pPr>
            <a:endParaRPr lang="es-ES" sz="800" dirty="0" smtClean="0"/>
          </a:p>
          <a:p>
            <a:pPr>
              <a:lnSpc>
                <a:spcPts val="1200"/>
              </a:lnSpc>
              <a:buNone/>
            </a:pPr>
            <a:r>
              <a:rPr lang="es-ES" sz="2000" dirty="0" smtClean="0"/>
              <a:t>	       </a:t>
            </a:r>
            <a:r>
              <a:rPr lang="es-ES" sz="2000" b="1" dirty="0" smtClean="0">
                <a:solidFill>
                  <a:srgbClr val="FFC000"/>
                </a:solidFill>
              </a:rPr>
              <a:t>  </a:t>
            </a:r>
          </a:p>
          <a:p>
            <a:pPr>
              <a:lnSpc>
                <a:spcPts val="1200"/>
              </a:lnSpc>
              <a:buNone/>
            </a:pPr>
            <a:r>
              <a:rPr lang="es-ES" sz="2000" b="1" dirty="0" smtClean="0">
                <a:solidFill>
                  <a:srgbClr val="FFC000"/>
                </a:solidFill>
              </a:rPr>
              <a:t>		</a:t>
            </a:r>
          </a:p>
          <a:p>
            <a:pPr>
              <a:lnSpc>
                <a:spcPts val="1200"/>
              </a:lnSpc>
              <a:buNone/>
            </a:pPr>
            <a:r>
              <a:rPr lang="es-ES" sz="2000" b="1" dirty="0" smtClean="0">
                <a:solidFill>
                  <a:srgbClr val="FFC000"/>
                </a:solidFill>
              </a:rPr>
              <a:t>		</a:t>
            </a:r>
          </a:p>
          <a:p>
            <a:pPr>
              <a:lnSpc>
                <a:spcPts val="1200"/>
              </a:lnSpc>
              <a:buNone/>
            </a:pPr>
            <a:r>
              <a:rPr lang="es-ES" sz="2000" b="1" dirty="0" smtClean="0">
                <a:solidFill>
                  <a:srgbClr val="FFC000"/>
                </a:solidFill>
              </a:rPr>
              <a:t>		207			1220		     25.000</a:t>
            </a:r>
          </a:p>
          <a:p>
            <a:pPr>
              <a:lnSpc>
                <a:spcPts val="1200"/>
              </a:lnSpc>
              <a:buNone/>
            </a:pPr>
            <a:r>
              <a:rPr lang="es-ES" sz="1200" b="1" dirty="0" smtClean="0">
                <a:solidFill>
                  <a:srgbClr val="FFC000"/>
                </a:solidFill>
              </a:rPr>
              <a:t>		apartamentos		 plazas		        pernoctaciones</a:t>
            </a:r>
            <a:r>
              <a:rPr lang="es-ES" sz="1200" dirty="0" smtClean="0"/>
              <a:t>  </a:t>
            </a:r>
            <a:r>
              <a:rPr lang="es-ES" sz="2000" dirty="0" smtClean="0"/>
              <a:t>  </a:t>
            </a:r>
            <a:r>
              <a:rPr lang="es-ES" sz="2000" b="1" dirty="0" smtClean="0">
                <a:solidFill>
                  <a:srgbClr val="FFC000"/>
                </a:solidFill>
              </a:rPr>
              <a:t>    </a:t>
            </a:r>
            <a:r>
              <a:rPr lang="es-ES" sz="2000" dirty="0" smtClean="0"/>
              <a:t>                    </a:t>
            </a:r>
            <a:endParaRPr lang="es-ES" sz="2000" b="1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s-ES" sz="2000" dirty="0" smtClean="0"/>
              <a:t>		 </a:t>
            </a:r>
            <a:endParaRPr lang="es-ES" sz="1200" dirty="0" smtClean="0"/>
          </a:p>
          <a:p>
            <a:pPr>
              <a:buNone/>
            </a:pPr>
            <a:r>
              <a:rPr lang="es-ES" sz="2000" dirty="0" smtClean="0"/>
              <a:t>	        </a:t>
            </a: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es-ES" sz="2000" b="1" dirty="0" smtClean="0">
                <a:solidFill>
                  <a:srgbClr val="FFC000"/>
                </a:solidFill>
              </a:rPr>
              <a:t>		65,00%			1,7 </a:t>
            </a:r>
            <a:r>
              <a:rPr lang="es-ES" sz="1200" b="1" dirty="0" err="1" smtClean="0">
                <a:solidFill>
                  <a:srgbClr val="FFC000"/>
                </a:solidFill>
              </a:rPr>
              <a:t>mill</a:t>
            </a:r>
            <a:r>
              <a:rPr lang="es-ES" sz="1200" b="1" dirty="0" smtClean="0">
                <a:solidFill>
                  <a:srgbClr val="FFC000"/>
                </a:solidFill>
              </a:rPr>
              <a:t>.		      </a:t>
            </a:r>
            <a:r>
              <a:rPr lang="es-ES" sz="2000" b="1" dirty="0" smtClean="0">
                <a:solidFill>
                  <a:srgbClr val="FFC000"/>
                </a:solidFill>
              </a:rPr>
              <a:t>125.000</a:t>
            </a: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es-ES" sz="2000" b="1" dirty="0" smtClean="0">
                <a:solidFill>
                  <a:srgbClr val="FFC000"/>
                </a:solidFill>
              </a:rPr>
              <a:t>		</a:t>
            </a:r>
            <a:r>
              <a:rPr lang="es-ES" sz="1200" b="1" dirty="0" smtClean="0">
                <a:solidFill>
                  <a:srgbClr val="FFC000"/>
                </a:solidFill>
              </a:rPr>
              <a:t>ocupación media                                   </a:t>
            </a:r>
            <a:r>
              <a:rPr lang="es-ES" sz="1200" dirty="0" smtClean="0"/>
              <a:t> </a:t>
            </a:r>
            <a:r>
              <a:rPr lang="es-ES" sz="1200" b="1" dirty="0" smtClean="0">
                <a:solidFill>
                  <a:srgbClr val="FFC000"/>
                </a:solidFill>
              </a:rPr>
              <a:t>facturación		     </a:t>
            </a:r>
            <a:r>
              <a:rPr lang="es-ES" sz="2000" b="1" dirty="0" smtClean="0">
                <a:solidFill>
                  <a:srgbClr val="FFC000"/>
                </a:solidFill>
              </a:rPr>
              <a:t> </a:t>
            </a:r>
            <a:r>
              <a:rPr lang="es-ES" sz="1200" b="1" dirty="0" smtClean="0">
                <a:solidFill>
                  <a:srgbClr val="FFC000"/>
                </a:solidFill>
              </a:rPr>
              <a:t>reservas web propia</a:t>
            </a: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es-ES" sz="2000" dirty="0" smtClean="0"/>
              <a:t>							    </a:t>
            </a:r>
            <a:endParaRPr lang="es-ES" sz="1200" b="1" dirty="0" smtClean="0">
              <a:solidFill>
                <a:srgbClr val="FFC000"/>
              </a:solidFill>
            </a:endParaRP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endParaRPr lang="es-ES" sz="1200" b="1" dirty="0" smtClean="0">
              <a:solidFill>
                <a:srgbClr val="FFC000"/>
              </a:solidFill>
            </a:endParaRP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endParaRPr lang="es-ES" sz="1200" b="1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s-ES" sz="2000" dirty="0" smtClean="0"/>
              <a:t>	       </a:t>
            </a:r>
            <a:r>
              <a:rPr lang="es-ES" sz="2000" b="1" dirty="0" smtClean="0">
                <a:solidFill>
                  <a:srgbClr val="FFC000"/>
                </a:solidFill>
              </a:rPr>
              <a:t>	123.500                    	65.100		   138.000</a:t>
            </a: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es-ES" sz="2000" dirty="0" smtClean="0"/>
              <a:t>		 </a:t>
            </a:r>
            <a:r>
              <a:rPr lang="es-ES" sz="1200" b="1" dirty="0" smtClean="0">
                <a:solidFill>
                  <a:srgbClr val="FFC000"/>
                </a:solidFill>
              </a:rPr>
              <a:t>viajes y </a:t>
            </a:r>
            <a:r>
              <a:rPr lang="es-ES" sz="1200" b="1" dirty="0" err="1" smtClean="0">
                <a:solidFill>
                  <a:srgbClr val="FFC000"/>
                </a:solidFill>
              </a:rPr>
              <a:t>transfers</a:t>
            </a:r>
            <a:r>
              <a:rPr lang="es-ES" sz="1200" b="1" dirty="0" smtClean="0">
                <a:solidFill>
                  <a:srgbClr val="FFC000"/>
                </a:solidFill>
              </a:rPr>
              <a:t>		intermediación	      alquiler temporada baja</a:t>
            </a:r>
          </a:p>
          <a:p>
            <a:pPr marL="180000">
              <a:lnSpc>
                <a:spcPts val="1400"/>
              </a:lnSpc>
              <a:spcBef>
                <a:spcPts val="0"/>
              </a:spcBef>
              <a:buNone/>
            </a:pPr>
            <a:endParaRPr lang="es-ES" sz="2000" b="1" dirty="0" smtClean="0">
              <a:solidFill>
                <a:srgbClr val="FFC000"/>
              </a:solidFill>
            </a:endParaRPr>
          </a:p>
          <a:p>
            <a:pPr marL="180000">
              <a:lnSpc>
                <a:spcPts val="1400"/>
              </a:lnSpc>
              <a:spcBef>
                <a:spcPts val="0"/>
              </a:spcBef>
              <a:buNone/>
            </a:pPr>
            <a:endParaRPr lang="es-ES" sz="2000" b="1" dirty="0" smtClean="0">
              <a:solidFill>
                <a:srgbClr val="FFC000"/>
              </a:solidFill>
            </a:endParaRPr>
          </a:p>
          <a:p>
            <a:pPr marL="180000">
              <a:lnSpc>
                <a:spcPts val="1400"/>
              </a:lnSpc>
              <a:spcBef>
                <a:spcPts val="0"/>
              </a:spcBef>
              <a:buNone/>
            </a:pPr>
            <a:endParaRPr lang="es-ES" sz="2000" b="1" dirty="0" smtClean="0">
              <a:solidFill>
                <a:srgbClr val="FFC000"/>
              </a:solidFill>
            </a:endParaRPr>
          </a:p>
          <a:p>
            <a:pPr marL="180000">
              <a:lnSpc>
                <a:spcPts val="1400"/>
              </a:lnSpc>
              <a:spcBef>
                <a:spcPts val="0"/>
              </a:spcBef>
              <a:buNone/>
            </a:pPr>
            <a:endParaRPr lang="es-ES" sz="2000" b="1" dirty="0" smtClean="0">
              <a:solidFill>
                <a:srgbClr val="FFC000"/>
              </a:solidFill>
            </a:endParaRPr>
          </a:p>
          <a:p>
            <a:pPr marL="180000">
              <a:lnSpc>
                <a:spcPts val="1400"/>
              </a:lnSpc>
              <a:spcBef>
                <a:spcPts val="0"/>
              </a:spcBef>
              <a:buNone/>
            </a:pPr>
            <a:r>
              <a:rPr lang="es-ES" sz="2000" b="1" dirty="0" smtClean="0">
                <a:solidFill>
                  <a:srgbClr val="FFC000"/>
                </a:solidFill>
              </a:rPr>
              <a:t>		</a:t>
            </a:r>
            <a:endParaRPr lang="es-ES" sz="1200" b="1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s-ES" sz="2000" dirty="0" smtClean="0"/>
              <a:t>			</a:t>
            </a:r>
          </a:p>
          <a:p>
            <a:endParaRPr lang="es-ES" sz="2000" dirty="0" smtClean="0"/>
          </a:p>
          <a:p>
            <a:endParaRPr lang="es-ES" sz="2000" dirty="0" smtClean="0"/>
          </a:p>
          <a:p>
            <a:pPr lvl="1">
              <a:buNone/>
            </a:pPr>
            <a:endParaRPr lang="es-ES" sz="1600" dirty="0" smtClean="0"/>
          </a:p>
          <a:p>
            <a:pPr lvl="1"/>
            <a:endParaRPr lang="es-ES" sz="1600" dirty="0"/>
          </a:p>
        </p:txBody>
      </p:sp>
      <p:pic>
        <p:nvPicPr>
          <p:cNvPr id="6" name="5 Imagen" descr="IC_apartament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492896"/>
            <a:ext cx="603505" cy="637033"/>
          </a:xfrm>
          <a:prstGeom prst="rect">
            <a:avLst/>
          </a:prstGeom>
        </p:spPr>
      </p:pic>
      <p:pic>
        <p:nvPicPr>
          <p:cNvPr id="7" name="6 Imagen" descr="IC_facturac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912" y="3573016"/>
            <a:ext cx="603505" cy="637033"/>
          </a:xfrm>
          <a:prstGeom prst="rect">
            <a:avLst/>
          </a:prstGeom>
        </p:spPr>
      </p:pic>
      <p:pic>
        <p:nvPicPr>
          <p:cNvPr id="8" name="7 Imagen" descr="IC_habitacion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7904" y="2492896"/>
            <a:ext cx="603505" cy="637033"/>
          </a:xfrm>
          <a:prstGeom prst="rect">
            <a:avLst/>
          </a:prstGeom>
        </p:spPr>
      </p:pic>
      <p:pic>
        <p:nvPicPr>
          <p:cNvPr id="9" name="8 Imagen" descr="IC_hotele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51920" y="4653136"/>
            <a:ext cx="603505" cy="637033"/>
          </a:xfrm>
          <a:prstGeom prst="rect">
            <a:avLst/>
          </a:prstGeom>
        </p:spPr>
      </p:pic>
      <p:pic>
        <p:nvPicPr>
          <p:cNvPr id="10" name="9 Imagen" descr="IC_pernoctacione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12160" y="2420888"/>
            <a:ext cx="603505" cy="637033"/>
          </a:xfrm>
          <a:prstGeom prst="rect">
            <a:avLst/>
          </a:prstGeom>
        </p:spPr>
      </p:pic>
      <p:pic>
        <p:nvPicPr>
          <p:cNvPr id="12" name="11 Imagen" descr="IC_plaza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15616" y="4581128"/>
            <a:ext cx="603505" cy="637033"/>
          </a:xfrm>
          <a:prstGeom prst="rect">
            <a:avLst/>
          </a:prstGeom>
        </p:spPr>
      </p:pic>
      <p:pic>
        <p:nvPicPr>
          <p:cNvPr id="13" name="12 Imagen" descr="IC_presente e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40152" y="3717032"/>
            <a:ext cx="603505" cy="637033"/>
          </a:xfrm>
          <a:prstGeom prst="rect">
            <a:avLst/>
          </a:prstGeom>
        </p:spPr>
      </p:pic>
      <p:pic>
        <p:nvPicPr>
          <p:cNvPr id="14" name="13 Imagen" descr="IC_tasa de ocupacion media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5616" y="3501008"/>
            <a:ext cx="603505" cy="637033"/>
          </a:xfrm>
          <a:prstGeom prst="rect">
            <a:avLst/>
          </a:prstGeom>
        </p:spPr>
      </p:pic>
      <p:pic>
        <p:nvPicPr>
          <p:cNvPr id="15" name="14 Imagen" descr="IC_facturac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0152" y="4581128"/>
            <a:ext cx="603505" cy="6370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 smtClean="0"/>
              <a:t>Estadísticas 2016</a:t>
            </a:r>
            <a:br>
              <a:rPr lang="es-ES" sz="2400" dirty="0" smtClean="0"/>
            </a:br>
            <a:r>
              <a:rPr lang="es-ES" sz="1600" dirty="0" smtClean="0"/>
              <a:t>reservas de apartamentos del 01/06 al 30/09</a:t>
            </a:r>
            <a:r>
              <a:rPr lang="es-ES" sz="1400" dirty="0" smtClean="0"/>
              <a:t/>
            </a:r>
            <a:br>
              <a:rPr lang="es-ES" sz="1400" dirty="0" smtClean="0"/>
            </a:br>
            <a:r>
              <a:rPr lang="es-ES" sz="1400" dirty="0" smtClean="0"/>
              <a:t>a </a:t>
            </a:r>
            <a:r>
              <a:rPr lang="es-ES" sz="1200" dirty="0" smtClean="0"/>
              <a:t>fecha 14/06/16</a:t>
            </a:r>
            <a:endParaRPr lang="es-ES" sz="1200" dirty="0"/>
          </a:p>
        </p:txBody>
      </p:sp>
      <p:pic>
        <p:nvPicPr>
          <p:cNvPr id="2054" name="Picture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2564904"/>
            <a:ext cx="2880320" cy="940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5229200"/>
            <a:ext cx="3024336" cy="982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1340768"/>
            <a:ext cx="2016224" cy="111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96336" y="4293096"/>
            <a:ext cx="7715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96336" y="1628800"/>
            <a:ext cx="7715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15616" y="4581128"/>
            <a:ext cx="3528392" cy="784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92080" y="4005064"/>
            <a:ext cx="2016224" cy="1081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11560" y="1916832"/>
            <a:ext cx="4320480" cy="256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4215</TotalTime>
  <Words>469</Words>
  <Application>Microsoft Office PowerPoint</Application>
  <PresentationFormat>Presentación en pantalla (4:3)</PresentationFormat>
  <Paragraphs>165</Paragraphs>
  <Slides>10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Diseño predeterminado</vt:lpstr>
      <vt:lpstr>Diapositiva 1</vt:lpstr>
      <vt:lpstr> Visión y Estrategia</vt:lpstr>
      <vt:lpstr>DAFO / CAME</vt:lpstr>
      <vt:lpstr>Situación inicio de 2016</vt:lpstr>
      <vt:lpstr>Estrategia comercial 2016</vt:lpstr>
      <vt:lpstr>Estrategia operativa 2016</vt:lpstr>
      <vt:lpstr>Estrategia operativa 2016</vt:lpstr>
      <vt:lpstr>Situación inicio de 2016</vt:lpstr>
      <vt:lpstr>Estadísticas 2016 reservas de apartamentos del 01/06 al 30/09 a fecha 14/06/16</vt:lpstr>
      <vt:lpstr>Estadísticas 2016 Ventas realizadas y futuras de todo el año  a fecha 14/06/16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cbeguer</dc:creator>
  <cp:lastModifiedBy>usuario</cp:lastModifiedBy>
  <cp:revision>420</cp:revision>
  <dcterms:created xsi:type="dcterms:W3CDTF">2012-06-04T09:49:58Z</dcterms:created>
  <dcterms:modified xsi:type="dcterms:W3CDTF">2016-06-15T07:11:35Z</dcterms:modified>
</cp:coreProperties>
</file>