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352" r:id="rId3"/>
    <p:sldId id="353" r:id="rId4"/>
    <p:sldId id="354" r:id="rId5"/>
    <p:sldId id="364" r:id="rId6"/>
    <p:sldId id="366" r:id="rId7"/>
    <p:sldId id="355" r:id="rId8"/>
    <p:sldId id="357" r:id="rId9"/>
    <p:sldId id="367" r:id="rId10"/>
  </p:sldIdLst>
  <p:sldSz cx="9144000" cy="6858000" type="screen4x3"/>
  <p:notesSz cx="6797675" cy="9926638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4496"/>
    <a:srgbClr val="FF6600"/>
    <a:srgbClr val="C80000"/>
    <a:srgbClr val="0066CC"/>
    <a:srgbClr val="C00000"/>
    <a:srgbClr val="AC0000"/>
    <a:srgbClr val="3399FF"/>
    <a:srgbClr val="A606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5577" autoAdjust="0"/>
  </p:normalViewPr>
  <p:slideViewPr>
    <p:cSldViewPr>
      <p:cViewPr>
        <p:scale>
          <a:sx n="109" d="100"/>
          <a:sy n="109" d="100"/>
        </p:scale>
        <p:origin x="-1674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3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2174" tIns="46087" rIns="92174" bIns="46087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2174" tIns="46087" rIns="92174" bIns="46087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3E47C7A-12FE-47C7-B5F1-19934E2F6803}" type="datetimeFigureOut">
              <a:rPr lang="es-ES"/>
              <a:pPr>
                <a:defRPr/>
              </a:pPr>
              <a:t>08/09/2017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74" tIns="46087" rIns="92174" bIns="46087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1038" y="4714875"/>
            <a:ext cx="5435600" cy="4467225"/>
          </a:xfrm>
          <a:prstGeom prst="rect">
            <a:avLst/>
          </a:prstGeom>
        </p:spPr>
        <p:txBody>
          <a:bodyPr vert="horz" lIns="92174" tIns="46087" rIns="92174" bIns="46087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2174" tIns="46087" rIns="92174" bIns="46087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2174" tIns="46087" rIns="92174" bIns="46087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5B39EEC-86B4-46B5-9466-78338387578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s-ES_tradnl" smtClean="0"/>
          </a:p>
        </p:txBody>
      </p:sp>
      <p:sp>
        <p:nvSpPr>
          <p:cNvPr id="92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6FC3DD-E6A9-4CA2-BDBD-A57CFA46C29B}" type="slidenum">
              <a:rPr lang="es-ES" altLang="es-ES_tradnl" smtClean="0"/>
              <a:pPr/>
              <a:t>5</a:t>
            </a:fld>
            <a:endParaRPr lang="es-ES" altLang="es-ES_tradn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943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943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71775" y="260350"/>
            <a:ext cx="5926138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08725"/>
            <a:ext cx="9144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00338" y="1081088"/>
            <a:ext cx="62071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68313" y="512763"/>
            <a:ext cx="2120900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500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500">
          <a:solidFill>
            <a:srgbClr val="0033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500">
          <a:solidFill>
            <a:srgbClr val="0033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500">
          <a:solidFill>
            <a:srgbClr val="0033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500">
          <a:solidFill>
            <a:srgbClr val="0033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500">
          <a:solidFill>
            <a:srgbClr val="0033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500">
          <a:solidFill>
            <a:srgbClr val="0033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500">
          <a:solidFill>
            <a:srgbClr val="0033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500">
          <a:solidFill>
            <a:srgbClr val="0033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3366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66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endParaRPr lang="es-ES" dirty="0" smtClean="0"/>
          </a:p>
          <a:p>
            <a:pPr algn="ctr" eaLnBrk="1" hangingPunct="1">
              <a:buFontTx/>
              <a:buNone/>
              <a:defRPr/>
            </a:pPr>
            <a:endParaRPr lang="es-ES" sz="2800" b="1" dirty="0" smtClean="0">
              <a:latin typeface="Arial Black" pitchFamily="34" charset="0"/>
            </a:endParaRPr>
          </a:p>
          <a:p>
            <a:pPr algn="ctr" eaLnBrk="1" hangingPunct="1">
              <a:buFontTx/>
              <a:buNone/>
              <a:defRPr/>
            </a:pPr>
            <a:r>
              <a:rPr lang="es-ES_tradnl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Plan Estratégico </a:t>
            </a:r>
          </a:p>
          <a:p>
            <a:pPr algn="ctr" eaLnBrk="1" hangingPunct="1">
              <a:buFontTx/>
              <a:buNone/>
              <a:defRPr/>
            </a:pPr>
            <a:r>
              <a:rPr lang="es-ES_tradnl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Hoteles Intur 2017-2025</a:t>
            </a:r>
            <a:endParaRPr lang="es-ES_tradnl" sz="24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algn="ctr" eaLnBrk="1" hangingPunct="1">
              <a:buFontTx/>
              <a:buNone/>
              <a:defRPr/>
            </a:pPr>
            <a:endParaRPr lang="es-ES_tradnl" b="1" dirty="0" smtClean="0">
              <a:solidFill>
                <a:schemeClr val="accent2">
                  <a:lumMod val="75000"/>
                </a:schemeClr>
              </a:solidFill>
              <a:latin typeface="Trebuchet MS" pitchFamily="34" charset="0"/>
            </a:endParaRPr>
          </a:p>
          <a:p>
            <a:pPr algn="ctr" eaLnBrk="1" hangingPunct="1">
              <a:buFontTx/>
              <a:buNone/>
              <a:defRPr/>
            </a:pP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 eaLnBrk="1" hangingPunct="1">
              <a:buFontTx/>
              <a:buNone/>
              <a:defRPr/>
            </a:pPr>
            <a:r>
              <a:rPr lang="es-ES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						    </a:t>
            </a:r>
          </a:p>
          <a:p>
            <a:pPr algn="ctr" eaLnBrk="1" hangingPunct="1">
              <a:buFontTx/>
              <a:buNone/>
              <a:defRPr/>
            </a:pP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							 </a:t>
            </a:r>
            <a:endParaRPr lang="es-ES" sz="2200" dirty="0" smtClean="0">
              <a:solidFill>
                <a:schemeClr val="accent2">
                  <a:lumMod val="75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z="24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Índice</a:t>
            </a:r>
          </a:p>
        </p:txBody>
      </p:sp>
      <p:sp>
        <p:nvSpPr>
          <p:cNvPr id="3075" name="2 Marcador de contenido"/>
          <p:cNvSpPr>
            <a:spLocks noGrp="1"/>
          </p:cNvSpPr>
          <p:nvPr>
            <p:ph idx="1"/>
          </p:nvPr>
        </p:nvSpPr>
        <p:spPr>
          <a:xfrm>
            <a:off x="971550" y="1484313"/>
            <a:ext cx="7726363" cy="4670425"/>
          </a:xfrm>
        </p:spPr>
        <p:txBody>
          <a:bodyPr/>
          <a:lstStyle/>
          <a:p>
            <a:pPr marL="457200" indent="-457200">
              <a:buFontTx/>
              <a:buNone/>
            </a:pPr>
            <a:endParaRPr lang="es-ES" sz="2000" dirty="0" smtClean="0">
              <a:latin typeface="Calibri" pitchFamily="34" charset="0"/>
            </a:endParaRPr>
          </a:p>
          <a:p>
            <a:pPr marL="457200" indent="-457200">
              <a:buNone/>
            </a:pPr>
            <a:r>
              <a:rPr lang="es-ES" sz="2000" dirty="0" smtClean="0">
                <a:solidFill>
                  <a:srgbClr val="262673"/>
                </a:solidFill>
                <a:latin typeface="Calibri" pitchFamily="34" charset="0"/>
              </a:rPr>
              <a:t>2. </a:t>
            </a:r>
            <a:r>
              <a:rPr lang="es-ES" sz="2000" b="1" dirty="0" smtClean="0">
                <a:solidFill>
                  <a:srgbClr val="262673"/>
                </a:solidFill>
                <a:latin typeface="Calibri" pitchFamily="34" charset="0"/>
              </a:rPr>
              <a:t>Análisis de la situación externa</a:t>
            </a:r>
          </a:p>
          <a:p>
            <a:pPr marL="457200" indent="-457200">
              <a:buNone/>
            </a:pPr>
            <a:r>
              <a:rPr lang="es-ES" sz="1600" dirty="0" smtClean="0">
                <a:solidFill>
                  <a:srgbClr val="262673"/>
                </a:solidFill>
              </a:rPr>
              <a:t>	2.1 Análisis del entorno</a:t>
            </a:r>
          </a:p>
          <a:p>
            <a:pPr marL="457200" indent="-457200">
              <a:buNone/>
            </a:pPr>
            <a:r>
              <a:rPr lang="es-ES" sz="1600" dirty="0" smtClean="0">
                <a:solidFill>
                  <a:srgbClr val="262673"/>
                </a:solidFill>
              </a:rPr>
              <a:t>	- Factores económicos</a:t>
            </a:r>
          </a:p>
          <a:p>
            <a:pPr marL="457200" indent="-457200">
              <a:buNone/>
            </a:pPr>
            <a:r>
              <a:rPr lang="es-ES" sz="1600" dirty="0" smtClean="0">
                <a:solidFill>
                  <a:srgbClr val="262673"/>
                </a:solidFill>
              </a:rPr>
              <a:t>	- Factores tecnológicos</a:t>
            </a:r>
          </a:p>
          <a:p>
            <a:pPr marL="457200" indent="-457200">
              <a:buNone/>
            </a:pPr>
            <a:r>
              <a:rPr lang="es-ES" sz="1600" dirty="0" smtClean="0">
                <a:solidFill>
                  <a:srgbClr val="262673"/>
                </a:solidFill>
              </a:rPr>
              <a:t>	- Factores políticos</a:t>
            </a:r>
          </a:p>
          <a:p>
            <a:pPr marL="457200" indent="-457200">
              <a:buNone/>
            </a:pPr>
            <a:r>
              <a:rPr lang="es-ES" sz="1600" dirty="0" smtClean="0">
                <a:solidFill>
                  <a:srgbClr val="262673"/>
                </a:solidFill>
              </a:rPr>
              <a:t>	- Factores sociales</a:t>
            </a:r>
          </a:p>
          <a:p>
            <a:pPr marL="457200" indent="-457200">
              <a:buNone/>
            </a:pPr>
            <a:r>
              <a:rPr lang="es-ES" sz="1600" dirty="0" smtClean="0">
                <a:solidFill>
                  <a:srgbClr val="262673"/>
                </a:solidFill>
              </a:rPr>
              <a:t>	2.2 Análisis del sector</a:t>
            </a:r>
          </a:p>
          <a:p>
            <a:pPr marL="457200" indent="-457200">
              <a:buNone/>
            </a:pPr>
            <a:r>
              <a:rPr lang="es-ES" sz="1600" dirty="0" smtClean="0">
                <a:solidFill>
                  <a:srgbClr val="262673"/>
                </a:solidFill>
              </a:rPr>
              <a:t>	- Barreras de </a:t>
            </a:r>
            <a:r>
              <a:rPr lang="es-ES" sz="1600" dirty="0" smtClean="0">
                <a:solidFill>
                  <a:srgbClr val="262673"/>
                </a:solidFill>
              </a:rPr>
              <a:t>entrada</a:t>
            </a:r>
            <a:endParaRPr lang="es-ES" sz="1600" dirty="0" smtClean="0">
              <a:solidFill>
                <a:srgbClr val="262673"/>
              </a:solidFill>
            </a:endParaRPr>
          </a:p>
          <a:p>
            <a:pPr marL="457200" indent="-457200">
              <a:buNone/>
            </a:pPr>
            <a:r>
              <a:rPr lang="es-ES" sz="1600" dirty="0" smtClean="0">
                <a:solidFill>
                  <a:srgbClr val="262673"/>
                </a:solidFill>
              </a:rPr>
              <a:t>	- Clientes</a:t>
            </a:r>
          </a:p>
          <a:p>
            <a:pPr marL="457200" indent="-457200">
              <a:buNone/>
            </a:pPr>
            <a:r>
              <a:rPr lang="es-ES" sz="1600" dirty="0" smtClean="0">
                <a:solidFill>
                  <a:srgbClr val="262673"/>
                </a:solidFill>
              </a:rPr>
              <a:t>	- </a:t>
            </a:r>
            <a:r>
              <a:rPr lang="es-ES" sz="1600" dirty="0" smtClean="0">
                <a:solidFill>
                  <a:srgbClr val="262673"/>
                </a:solidFill>
              </a:rPr>
              <a:t>Proveedores</a:t>
            </a:r>
          </a:p>
          <a:p>
            <a:pPr marL="457200" indent="-457200">
              <a:buNone/>
            </a:pPr>
            <a:r>
              <a:rPr lang="es-ES" sz="1600" dirty="0" smtClean="0">
                <a:solidFill>
                  <a:srgbClr val="262673"/>
                </a:solidFill>
              </a:rPr>
              <a:t>	</a:t>
            </a:r>
            <a:r>
              <a:rPr lang="es-ES" sz="1600" dirty="0" smtClean="0">
                <a:solidFill>
                  <a:srgbClr val="262673"/>
                </a:solidFill>
              </a:rPr>
              <a:t>- </a:t>
            </a:r>
            <a:r>
              <a:rPr lang="es-ES" sz="1600" dirty="0" smtClean="0">
                <a:solidFill>
                  <a:srgbClr val="262673"/>
                </a:solidFill>
              </a:rPr>
              <a:t>Productos sustitutivos </a:t>
            </a:r>
            <a:endParaRPr lang="es-ES" sz="1600" dirty="0" smtClean="0">
              <a:solidFill>
                <a:srgbClr val="262673"/>
              </a:solidFill>
            </a:endParaRPr>
          </a:p>
          <a:p>
            <a:pPr marL="457200" indent="-457200">
              <a:buNone/>
            </a:pPr>
            <a:r>
              <a:rPr lang="es-ES" sz="1600" dirty="0" smtClean="0">
                <a:solidFill>
                  <a:srgbClr val="262673"/>
                </a:solidFill>
              </a:rPr>
              <a:t>	</a:t>
            </a:r>
            <a:r>
              <a:rPr lang="es-ES" sz="1600" dirty="0" smtClean="0">
                <a:solidFill>
                  <a:srgbClr val="262673"/>
                </a:solidFill>
              </a:rPr>
              <a:t>- Rivalidad entre competidores</a:t>
            </a:r>
          </a:p>
          <a:p>
            <a:pPr marL="457200" indent="-457200">
              <a:buNone/>
            </a:pPr>
            <a:r>
              <a:rPr lang="es-ES" sz="1600" dirty="0" smtClean="0">
                <a:solidFill>
                  <a:srgbClr val="262673"/>
                </a:solidFill>
              </a:rPr>
              <a:t>	</a:t>
            </a:r>
            <a:r>
              <a:rPr lang="es-ES" sz="1600" dirty="0" smtClean="0">
                <a:solidFill>
                  <a:srgbClr val="262673"/>
                </a:solidFill>
              </a:rPr>
              <a:t>- Competidores clave</a:t>
            </a:r>
            <a:endParaRPr lang="es-ES" sz="1600" dirty="0" smtClean="0">
              <a:solidFill>
                <a:srgbClr val="262673"/>
              </a:solidFill>
            </a:endParaRPr>
          </a:p>
          <a:p>
            <a:pPr marL="457200" indent="-457200">
              <a:buNone/>
            </a:pPr>
            <a:r>
              <a:rPr lang="es-ES" sz="2000" dirty="0" smtClean="0">
                <a:solidFill>
                  <a:srgbClr val="262673"/>
                </a:solidFill>
                <a:latin typeface="Calibri" pitchFamily="34" charset="0"/>
              </a:rPr>
              <a:t>	</a:t>
            </a:r>
          </a:p>
          <a:p>
            <a:pPr marL="457200" indent="-457200">
              <a:buFontTx/>
              <a:buNone/>
            </a:pPr>
            <a:endParaRPr lang="es-ES" sz="2000" dirty="0" smtClean="0">
              <a:solidFill>
                <a:srgbClr val="262673"/>
              </a:solidFill>
              <a:latin typeface="Calibri" pitchFamily="34" charset="0"/>
            </a:endParaRPr>
          </a:p>
          <a:p>
            <a:pPr marL="457200" indent="-457200">
              <a:buFontTx/>
              <a:buNone/>
            </a:pPr>
            <a:endParaRPr lang="es-ES" sz="2000" dirty="0" smtClean="0">
              <a:solidFill>
                <a:srgbClr val="262673"/>
              </a:solidFill>
            </a:endParaRPr>
          </a:p>
          <a:p>
            <a:pPr marL="457200" indent="-457200">
              <a:buFontTx/>
              <a:buAutoNum type="arabicPeriod"/>
            </a:pPr>
            <a:endParaRPr lang="es-ES" sz="2000" dirty="0" smtClean="0">
              <a:solidFill>
                <a:srgbClr val="262673"/>
              </a:solidFill>
            </a:endParaRPr>
          </a:p>
          <a:p>
            <a:pPr marL="457200" indent="-457200">
              <a:buFontTx/>
              <a:buAutoNum type="arabicPeriod"/>
            </a:pPr>
            <a:endParaRPr lang="es-ES" sz="2000" dirty="0" smtClean="0">
              <a:solidFill>
                <a:srgbClr val="262673"/>
              </a:solidFill>
            </a:endParaRPr>
          </a:p>
          <a:p>
            <a:pPr marL="457200" indent="-457200">
              <a:buFontTx/>
              <a:buAutoNum type="arabicPeriod"/>
            </a:pPr>
            <a:endParaRPr lang="es-ES" sz="2000" dirty="0" smtClean="0">
              <a:solidFill>
                <a:srgbClr val="C80000"/>
              </a:solidFill>
            </a:endParaRPr>
          </a:p>
          <a:p>
            <a:pPr marL="457200" indent="-457200">
              <a:buFontTx/>
              <a:buAutoNum type="arabicPeriod"/>
            </a:pPr>
            <a:endParaRPr lang="es-ES" sz="2000" dirty="0" smtClean="0">
              <a:solidFill>
                <a:srgbClr val="1E4649"/>
              </a:solidFill>
            </a:endParaRPr>
          </a:p>
          <a:p>
            <a:pPr marL="457200" indent="-457200">
              <a:buFontTx/>
              <a:buAutoNum type="arabicPeriod"/>
            </a:pPr>
            <a:endParaRPr lang="es-ES" sz="2000" dirty="0" smtClean="0">
              <a:solidFill>
                <a:srgbClr val="C80000"/>
              </a:solidFill>
            </a:endParaRPr>
          </a:p>
          <a:p>
            <a:pPr marL="457200" indent="-457200">
              <a:buFontTx/>
              <a:buAutoNum type="arabicPeriod"/>
            </a:pPr>
            <a:endParaRPr lang="es-ES" sz="2000" dirty="0" smtClean="0"/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s-ES" dirty="0" smtClean="0"/>
          </a:p>
          <a:p>
            <a:pPr marL="457200" indent="-457200">
              <a:buFontTx/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smtClean="0"/>
              <a:t>2 Análisis de la situación externa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86325"/>
          </a:xfrm>
        </p:spPr>
        <p:txBody>
          <a:bodyPr/>
          <a:lstStyle/>
          <a:p>
            <a:r>
              <a:rPr lang="es-ES" sz="1200" b="1" dirty="0" smtClean="0"/>
              <a:t>2.1 Análisis del entorno</a:t>
            </a:r>
          </a:p>
          <a:p>
            <a:pPr>
              <a:buNone/>
            </a:pPr>
            <a:r>
              <a:rPr lang="es-ES" sz="1100" b="1" dirty="0" smtClean="0"/>
              <a:t>	</a:t>
            </a:r>
            <a:r>
              <a:rPr lang="es-ES" sz="1100" b="1" u="sng" dirty="0" smtClean="0"/>
              <a:t>-</a:t>
            </a:r>
            <a:r>
              <a:rPr lang="es-ES" sz="1100" u="sng" dirty="0" smtClean="0"/>
              <a:t> Factores económicos</a:t>
            </a:r>
            <a:r>
              <a:rPr lang="es-ES" sz="1100" dirty="0" smtClean="0"/>
              <a:t>: </a:t>
            </a:r>
          </a:p>
          <a:p>
            <a:pPr>
              <a:buFont typeface="Arial" charset="0"/>
              <a:buChar char="•"/>
            </a:pPr>
            <a:r>
              <a:rPr lang="es-ES" sz="1100" b="1" dirty="0" smtClean="0"/>
              <a:t>La globalización</a:t>
            </a:r>
            <a:r>
              <a:rPr lang="es-ES" sz="1100" dirty="0" smtClean="0"/>
              <a:t>, 1.235 millones de viajeros internacionales en 2016</a:t>
            </a:r>
          </a:p>
          <a:p>
            <a:pPr>
              <a:buNone/>
            </a:pPr>
            <a:r>
              <a:rPr lang="es-ES" sz="1100" dirty="0" smtClean="0"/>
              <a:t>	lo que supone un 3.9% (46 millones más) que 2015 según OMT.</a:t>
            </a:r>
          </a:p>
          <a:p>
            <a:pPr>
              <a:buFont typeface="Arial" charset="0"/>
              <a:buChar char="•"/>
            </a:pPr>
            <a:r>
              <a:rPr lang="es-ES" sz="1100" b="1" dirty="0" smtClean="0"/>
              <a:t>Recuperación económica </a:t>
            </a:r>
            <a:r>
              <a:rPr lang="es-ES" sz="1100" dirty="0" smtClean="0"/>
              <a:t>europea, crecimientos en torno al 1.8%</a:t>
            </a:r>
          </a:p>
          <a:p>
            <a:pPr>
              <a:buFont typeface="Arial" charset="0"/>
              <a:buChar char="•"/>
            </a:pPr>
            <a:r>
              <a:rPr lang="es-ES" sz="1100" dirty="0" smtClean="0"/>
              <a:t>Factores claves para la recuperación: bajos precios del petróleo, </a:t>
            </a:r>
          </a:p>
          <a:p>
            <a:pPr>
              <a:buNone/>
            </a:pPr>
            <a:r>
              <a:rPr lang="es-ES" sz="1100" dirty="0" smtClean="0"/>
              <a:t>	condiciones financiación favorables.</a:t>
            </a:r>
          </a:p>
          <a:p>
            <a:pPr>
              <a:buFont typeface="Arial" charset="0"/>
              <a:buChar char="•"/>
            </a:pPr>
            <a:r>
              <a:rPr lang="es-ES" sz="1100" b="1" dirty="0" smtClean="0"/>
              <a:t>Economía colaborativa</a:t>
            </a:r>
            <a:r>
              <a:rPr lang="es-ES" sz="1100" dirty="0" smtClean="0"/>
              <a:t>: </a:t>
            </a:r>
            <a:r>
              <a:rPr lang="es-ES" sz="1100" dirty="0" err="1" smtClean="0"/>
              <a:t>Uber</a:t>
            </a:r>
            <a:r>
              <a:rPr lang="es-ES" sz="1100" dirty="0" smtClean="0"/>
              <a:t>, </a:t>
            </a:r>
            <a:r>
              <a:rPr lang="es-ES" sz="1100" dirty="0" err="1" smtClean="0"/>
              <a:t>Blablacar</a:t>
            </a:r>
            <a:r>
              <a:rPr lang="es-ES" sz="1100" dirty="0" smtClean="0"/>
              <a:t>, </a:t>
            </a:r>
            <a:r>
              <a:rPr lang="es-ES" sz="1100" dirty="0" err="1" smtClean="0"/>
              <a:t>Airbnb</a:t>
            </a:r>
            <a:endParaRPr lang="es-ES" sz="1100" dirty="0" smtClean="0"/>
          </a:p>
          <a:p>
            <a:pPr>
              <a:buFont typeface="Arial" charset="0"/>
              <a:buChar char="•"/>
            </a:pPr>
            <a:r>
              <a:rPr lang="es-ES" sz="1100" dirty="0" smtClean="0"/>
              <a:t>Datos concretos situación actual: El PIB creció un 0.8% en el </a:t>
            </a:r>
          </a:p>
          <a:p>
            <a:pPr>
              <a:buNone/>
            </a:pPr>
            <a:r>
              <a:rPr lang="es-ES" sz="1100" dirty="0" smtClean="0"/>
              <a:t>	1ºtrimestre 2017, la actividad turística mantiene su fortaleza, el PIB </a:t>
            </a:r>
          </a:p>
          <a:p>
            <a:pPr>
              <a:buNone/>
            </a:pPr>
            <a:r>
              <a:rPr lang="es-ES" sz="1100" dirty="0" smtClean="0"/>
              <a:t>	turístico crece un 4.1% en 1º trimestre 2017, alta demanda extranjera,</a:t>
            </a:r>
          </a:p>
          <a:p>
            <a:pPr>
              <a:buNone/>
            </a:pPr>
            <a:r>
              <a:rPr lang="es-ES" sz="1100" dirty="0" smtClean="0"/>
              <a:t>	positivas expectativas empresariales y escenario macroeconómico</a:t>
            </a:r>
          </a:p>
          <a:p>
            <a:pPr>
              <a:buNone/>
            </a:pPr>
            <a:r>
              <a:rPr lang="es-ES" sz="1100" dirty="0" smtClean="0"/>
              <a:t>	favorable a España. Fuente : ISTE, INE y AFI</a:t>
            </a:r>
          </a:p>
          <a:p>
            <a:pPr>
              <a:buFont typeface="Arial" charset="0"/>
              <a:buChar char="•"/>
            </a:pPr>
            <a:endParaRPr lang="es-ES" sz="1100" dirty="0" smtClean="0"/>
          </a:p>
          <a:p>
            <a:pPr>
              <a:buNone/>
            </a:pPr>
            <a:r>
              <a:rPr lang="es-ES" sz="1100" dirty="0" smtClean="0"/>
              <a:t>	</a:t>
            </a:r>
            <a:r>
              <a:rPr lang="es-ES" sz="1100" u="sng" dirty="0" smtClean="0"/>
              <a:t>- Factores tecnológicos</a:t>
            </a:r>
            <a:r>
              <a:rPr lang="es-ES" sz="1100" dirty="0" smtClean="0"/>
              <a:t>: </a:t>
            </a:r>
          </a:p>
          <a:p>
            <a:pPr>
              <a:buFont typeface="Arial" charset="0"/>
              <a:buChar char="•"/>
            </a:pPr>
            <a:r>
              <a:rPr lang="es-ES" sz="1100" dirty="0" smtClean="0"/>
              <a:t>El Big data</a:t>
            </a:r>
          </a:p>
          <a:p>
            <a:pPr>
              <a:buFont typeface="Arial" charset="0"/>
              <a:buChar char="•"/>
            </a:pPr>
            <a:r>
              <a:rPr lang="es-ES" sz="1100" dirty="0" smtClean="0"/>
              <a:t>Marketing digital</a:t>
            </a:r>
          </a:p>
          <a:p>
            <a:pPr>
              <a:buFont typeface="Arial" charset="0"/>
              <a:buChar char="•"/>
            </a:pPr>
            <a:r>
              <a:rPr lang="es-ES" sz="1100" dirty="0" smtClean="0"/>
              <a:t>Entorno móvil</a:t>
            </a:r>
          </a:p>
          <a:p>
            <a:pPr>
              <a:buFont typeface="Arial" charset="0"/>
              <a:buChar char="•"/>
            </a:pPr>
            <a:r>
              <a:rPr lang="es-ES" sz="1100" dirty="0" smtClean="0"/>
              <a:t>Realidad virtual</a:t>
            </a:r>
          </a:p>
          <a:p>
            <a:pPr>
              <a:buFont typeface="Arial" charset="0"/>
              <a:buChar char="•"/>
            </a:pPr>
            <a:r>
              <a:rPr lang="es-ES" sz="1100" dirty="0" smtClean="0"/>
              <a:t>Internet de las cosas</a:t>
            </a:r>
          </a:p>
          <a:p>
            <a:pPr>
              <a:buFont typeface="Arial" charset="0"/>
              <a:buChar char="•"/>
            </a:pPr>
            <a:r>
              <a:rPr lang="es-ES" sz="1100" dirty="0" err="1" smtClean="0"/>
              <a:t>Trans</a:t>
            </a:r>
            <a:r>
              <a:rPr lang="es-ES" sz="1100" dirty="0" smtClean="0"/>
              <a:t> comercialización</a:t>
            </a:r>
          </a:p>
          <a:p>
            <a:pPr>
              <a:buFont typeface="Arial" charset="0"/>
              <a:buChar char="•"/>
            </a:pPr>
            <a:r>
              <a:rPr lang="es-ES" sz="1100" dirty="0" smtClean="0"/>
              <a:t>Procesamiento de lenguaje natural</a:t>
            </a:r>
          </a:p>
          <a:p>
            <a:pPr>
              <a:buFont typeface="Arial" charset="0"/>
              <a:buChar char="•"/>
            </a:pPr>
            <a:r>
              <a:rPr lang="es-ES" sz="1100" dirty="0" smtClean="0"/>
              <a:t>Sistemas de personalización</a:t>
            </a:r>
          </a:p>
          <a:p>
            <a:pPr>
              <a:buFont typeface="Arial" charset="0"/>
              <a:buChar char="•"/>
            </a:pPr>
            <a:r>
              <a:rPr lang="es-ES" sz="1100" dirty="0" smtClean="0"/>
              <a:t>Impresión 2D/3D</a:t>
            </a:r>
          </a:p>
          <a:p>
            <a:pPr>
              <a:buFont typeface="Arial" charset="0"/>
              <a:buChar char="•"/>
            </a:pPr>
            <a:endParaRPr lang="es-ES" sz="1000" dirty="0" smtClean="0"/>
          </a:p>
          <a:p>
            <a:pPr>
              <a:buFont typeface="Arial" charset="0"/>
              <a:buChar char="•"/>
            </a:pPr>
            <a:endParaRPr lang="es-ES" sz="1000" dirty="0" smtClean="0"/>
          </a:p>
          <a:p>
            <a:pPr>
              <a:buFont typeface="Arial" charset="0"/>
              <a:buChar char="•"/>
            </a:pPr>
            <a:endParaRPr lang="es-ES" sz="1000" dirty="0" smtClean="0"/>
          </a:p>
          <a:p>
            <a:pPr>
              <a:buFont typeface="Arial" charset="0"/>
              <a:buChar char="•"/>
            </a:pPr>
            <a:endParaRPr lang="es-ES" sz="1000" dirty="0" smtClean="0"/>
          </a:p>
          <a:p>
            <a:pPr>
              <a:buFont typeface="Arial" charset="0"/>
              <a:buChar char="•"/>
            </a:pPr>
            <a:endParaRPr lang="es-ES" sz="1000" dirty="0" smtClean="0"/>
          </a:p>
          <a:p>
            <a:pPr>
              <a:buFont typeface="Arial" charset="0"/>
              <a:buChar char="•"/>
            </a:pPr>
            <a:endParaRPr lang="es-ES" sz="1000" dirty="0" smtClean="0"/>
          </a:p>
          <a:p>
            <a:pPr>
              <a:buFont typeface="Arial" charset="0"/>
              <a:buChar char="•"/>
            </a:pPr>
            <a:endParaRPr lang="es-ES" sz="1000" dirty="0" smtClean="0"/>
          </a:p>
          <a:p>
            <a:pPr>
              <a:buFont typeface="Arial" charset="0"/>
              <a:buChar char="•"/>
            </a:pPr>
            <a:endParaRPr lang="es-ES" sz="1000" dirty="0" smtClean="0"/>
          </a:p>
          <a:p>
            <a:pPr>
              <a:buNone/>
            </a:pPr>
            <a:r>
              <a:rPr lang="es-ES" sz="1000" dirty="0" smtClean="0"/>
              <a:t>	</a:t>
            </a:r>
          </a:p>
          <a:p>
            <a:pPr>
              <a:buFont typeface="Arial" charset="0"/>
              <a:buChar char="•"/>
            </a:pPr>
            <a:endParaRPr lang="es-ES" sz="1000" dirty="0" smtClean="0"/>
          </a:p>
          <a:p>
            <a:pPr>
              <a:buFont typeface="Arial" charset="0"/>
              <a:buChar char="•"/>
            </a:pPr>
            <a:endParaRPr lang="es-ES" sz="1000" dirty="0" smtClean="0"/>
          </a:p>
          <a:p>
            <a:pPr>
              <a:buFont typeface="Arial" charset="0"/>
              <a:buChar char="•"/>
            </a:pPr>
            <a:endParaRPr lang="es-ES" sz="1000" dirty="0" smtClean="0"/>
          </a:p>
          <a:p>
            <a:pPr>
              <a:buFont typeface="Arial" charset="0"/>
              <a:buChar char="•"/>
            </a:pPr>
            <a:endParaRPr lang="es-ES" sz="1200" dirty="0"/>
          </a:p>
        </p:txBody>
      </p:sp>
      <p:pic>
        <p:nvPicPr>
          <p:cNvPr id="5" name="4 Imagen" descr="2gwhv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4365104"/>
            <a:ext cx="5616624" cy="1844816"/>
          </a:xfrm>
          <a:prstGeom prst="rect">
            <a:avLst/>
          </a:prstGeom>
        </p:spPr>
      </p:pic>
      <p:pic>
        <p:nvPicPr>
          <p:cNvPr id="6" name="5 Imagen" descr="f4a52b17-a8cc-41f7-a152-8fb074fb732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1556792"/>
            <a:ext cx="3503290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2 Análisis de la situación externa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sz="1000" dirty="0" smtClean="0"/>
              <a:t>	</a:t>
            </a:r>
          </a:p>
          <a:p>
            <a:pPr>
              <a:buNone/>
            </a:pPr>
            <a:r>
              <a:rPr lang="es-ES" sz="1100" dirty="0" smtClean="0"/>
              <a:t>	</a:t>
            </a:r>
            <a:r>
              <a:rPr lang="es-ES" sz="1100" u="sng" dirty="0" smtClean="0"/>
              <a:t>- Factores políticos </a:t>
            </a:r>
          </a:p>
          <a:p>
            <a:pPr>
              <a:buFont typeface="Arial" charset="0"/>
              <a:buChar char="•"/>
            </a:pPr>
            <a:r>
              <a:rPr lang="es-ES" sz="1100" dirty="0" smtClean="0"/>
              <a:t>Inestabilidad política en el Mediterráneo</a:t>
            </a:r>
          </a:p>
          <a:p>
            <a:pPr>
              <a:buFont typeface="Arial" charset="0"/>
              <a:buChar char="•"/>
            </a:pPr>
            <a:r>
              <a:rPr lang="es-ES" sz="1100" dirty="0" smtClean="0"/>
              <a:t>Incertidumbre </a:t>
            </a:r>
            <a:r>
              <a:rPr lang="es-ES" sz="1100" dirty="0" err="1" smtClean="0"/>
              <a:t>Brexit</a:t>
            </a:r>
            <a:r>
              <a:rPr lang="es-ES" sz="1100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s-ES" sz="1100" dirty="0" smtClean="0"/>
              <a:t>Mayor accesibilidad de los gobiernos europeos</a:t>
            </a:r>
          </a:p>
          <a:p>
            <a:pPr>
              <a:buFont typeface="Arial" charset="0"/>
              <a:buChar char="•"/>
            </a:pPr>
            <a:r>
              <a:rPr lang="es-ES" sz="1100" dirty="0" smtClean="0"/>
              <a:t>Acuerdos europeos (</a:t>
            </a:r>
            <a:r>
              <a:rPr lang="es-ES" sz="1100" dirty="0" err="1" smtClean="0"/>
              <a:t>Schengen</a:t>
            </a:r>
            <a:r>
              <a:rPr lang="es-ES" sz="1100" dirty="0" smtClean="0"/>
              <a:t>) </a:t>
            </a:r>
          </a:p>
          <a:p>
            <a:pPr>
              <a:buFont typeface="Arial" charset="0"/>
              <a:buChar char="•"/>
            </a:pPr>
            <a:r>
              <a:rPr lang="es-ES" sz="1100" dirty="0" smtClean="0"/>
              <a:t>Regulación normativa de los apartamentos turísticos. </a:t>
            </a:r>
          </a:p>
          <a:p>
            <a:pPr>
              <a:buFont typeface="Arial" charset="0"/>
              <a:buChar char="•"/>
            </a:pPr>
            <a:r>
              <a:rPr lang="es-ES" sz="1100" dirty="0" smtClean="0"/>
              <a:t>Independencia Cataluña </a:t>
            </a:r>
          </a:p>
          <a:p>
            <a:pPr>
              <a:buNone/>
            </a:pPr>
            <a:endParaRPr lang="es-ES" sz="1100" dirty="0" smtClean="0"/>
          </a:p>
          <a:p>
            <a:pPr>
              <a:buNone/>
            </a:pPr>
            <a:endParaRPr lang="es-ES" sz="1100" dirty="0" smtClean="0"/>
          </a:p>
          <a:p>
            <a:pPr>
              <a:buNone/>
            </a:pPr>
            <a:r>
              <a:rPr lang="es-ES" sz="1100" dirty="0" smtClean="0"/>
              <a:t>	- </a:t>
            </a:r>
            <a:r>
              <a:rPr lang="es-ES" sz="1100" u="sng" dirty="0" smtClean="0"/>
              <a:t>Factores sociales</a:t>
            </a:r>
          </a:p>
          <a:p>
            <a:r>
              <a:rPr lang="es-ES" sz="1100" dirty="0" smtClean="0"/>
              <a:t>Estamos experimentando un gran cambio social (envejecimiento</a:t>
            </a:r>
          </a:p>
          <a:p>
            <a:pPr>
              <a:buNone/>
            </a:pPr>
            <a:r>
              <a:rPr lang="es-ES" sz="1100" dirty="0" smtClean="0"/>
              <a:t>	de la población, inmigración de emisores a receptores, de lo analógico</a:t>
            </a:r>
          </a:p>
          <a:p>
            <a:pPr>
              <a:buNone/>
            </a:pPr>
            <a:r>
              <a:rPr lang="es-ES" sz="1100" dirty="0" smtClean="0"/>
              <a:t>	a lo digital, </a:t>
            </a:r>
            <a:r>
              <a:rPr lang="es-ES" sz="1100" dirty="0" err="1" smtClean="0"/>
              <a:t>etc</a:t>
            </a:r>
            <a:endParaRPr lang="es-ES" sz="1100" dirty="0" smtClean="0"/>
          </a:p>
          <a:p>
            <a:r>
              <a:rPr lang="es-ES" sz="1100" dirty="0" smtClean="0"/>
              <a:t>Mercados tradicionales están envejeciendo.</a:t>
            </a:r>
          </a:p>
          <a:p>
            <a:r>
              <a:rPr lang="es-ES" sz="1100" dirty="0" smtClean="0"/>
              <a:t>Cambios estructuras familiares (familias </a:t>
            </a:r>
            <a:r>
              <a:rPr lang="es-ES" sz="1100" dirty="0" err="1" smtClean="0"/>
              <a:t>monoparentales</a:t>
            </a:r>
            <a:r>
              <a:rPr lang="es-ES" sz="1100" dirty="0" smtClean="0"/>
              <a:t>,</a:t>
            </a:r>
          </a:p>
          <a:p>
            <a:pPr>
              <a:buNone/>
            </a:pPr>
            <a:r>
              <a:rPr lang="es-ES" sz="1100" dirty="0" smtClean="0"/>
              <a:t>	 adoptiva, sin hijos, </a:t>
            </a:r>
            <a:r>
              <a:rPr lang="es-ES" sz="1100" dirty="0" err="1" smtClean="0"/>
              <a:t>etc</a:t>
            </a:r>
            <a:r>
              <a:rPr lang="es-ES" sz="1100" dirty="0" smtClean="0"/>
              <a:t>)</a:t>
            </a:r>
          </a:p>
          <a:p>
            <a:r>
              <a:rPr lang="es-ES" sz="1100" dirty="0" err="1" smtClean="0"/>
              <a:t>Millennials</a:t>
            </a:r>
            <a:r>
              <a:rPr lang="es-ES" sz="1100" dirty="0" smtClean="0"/>
              <a:t> X (nacidos entre 1980 a 1993)  y la </a:t>
            </a:r>
            <a:r>
              <a:rPr lang="es-ES" sz="1100" dirty="0" err="1" smtClean="0"/>
              <a:t>Genaración</a:t>
            </a:r>
            <a:r>
              <a:rPr lang="es-ES" sz="1100" dirty="0" smtClean="0"/>
              <a:t> Z </a:t>
            </a:r>
          </a:p>
          <a:p>
            <a:pPr>
              <a:buNone/>
            </a:pPr>
            <a:r>
              <a:rPr lang="es-ES" sz="1100" dirty="0" smtClean="0"/>
              <a:t>	(nacidos entre 1994 y 2009 )</a:t>
            </a:r>
          </a:p>
          <a:p>
            <a:r>
              <a:rPr lang="es-ES" sz="1100" dirty="0" smtClean="0"/>
              <a:t>Necesidades de turismo por periodos cortos (</a:t>
            </a:r>
            <a:r>
              <a:rPr lang="es-ES" sz="1100" dirty="0" err="1" smtClean="0"/>
              <a:t>city</a:t>
            </a:r>
            <a:r>
              <a:rPr lang="es-ES" sz="1100" dirty="0" smtClean="0"/>
              <a:t> </a:t>
            </a:r>
            <a:r>
              <a:rPr lang="es-ES" sz="1100" dirty="0" err="1" smtClean="0"/>
              <a:t>breaks</a:t>
            </a:r>
            <a:r>
              <a:rPr lang="es-ES" sz="1100" dirty="0" smtClean="0"/>
              <a:t>) </a:t>
            </a:r>
          </a:p>
          <a:p>
            <a:endParaRPr lang="es-ES" sz="1200" dirty="0" smtClean="0"/>
          </a:p>
          <a:p>
            <a:pPr>
              <a:buNone/>
            </a:pPr>
            <a:endParaRPr lang="es-ES" sz="1200" dirty="0" smtClean="0"/>
          </a:p>
        </p:txBody>
      </p:sp>
      <p:pic>
        <p:nvPicPr>
          <p:cNvPr id="4" name="3 Imagen" descr="mkt-politic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1988840"/>
            <a:ext cx="3016175" cy="1512168"/>
          </a:xfrm>
          <a:prstGeom prst="rect">
            <a:avLst/>
          </a:prstGeom>
        </p:spPr>
      </p:pic>
      <p:pic>
        <p:nvPicPr>
          <p:cNvPr id="5" name="4 Imagen" descr="globalizac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933056"/>
            <a:ext cx="238125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2 Marcador de contenido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125538"/>
            <a:ext cx="8136904" cy="5256212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  <a:defRPr/>
            </a:pPr>
            <a:endParaRPr lang="es-ES" sz="1100" b="1" dirty="0" smtClean="0"/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es-ES" sz="1100" b="1" dirty="0" smtClean="0"/>
              <a:t>Análisis </a:t>
            </a:r>
            <a:r>
              <a:rPr lang="es-ES" sz="1100" b="1" dirty="0"/>
              <a:t>del </a:t>
            </a:r>
            <a:r>
              <a:rPr lang="es-ES" sz="1100" b="1" dirty="0" smtClean="0"/>
              <a:t>Sector</a:t>
            </a:r>
          </a:p>
          <a:p>
            <a:pPr marL="514350" indent="-514350" eaLnBrk="1" hangingPunct="1">
              <a:buFontTx/>
              <a:buNone/>
              <a:defRPr/>
            </a:pPr>
            <a:endParaRPr lang="es-ES" sz="1100" b="1" dirty="0"/>
          </a:p>
          <a:p>
            <a:pPr marL="0" indent="0" eaLnBrk="1" hangingPunct="1">
              <a:buFontTx/>
              <a:buNone/>
              <a:defRPr/>
            </a:pPr>
            <a:r>
              <a:rPr lang="es-ES" sz="1100" dirty="0"/>
              <a:t>1.1. Barreras de </a:t>
            </a:r>
            <a:r>
              <a:rPr lang="es-ES" sz="1100" dirty="0" smtClean="0"/>
              <a:t>entrada</a:t>
            </a:r>
          </a:p>
          <a:p>
            <a:pPr marL="0" indent="0" eaLnBrk="1" hangingPunct="1">
              <a:buFontTx/>
              <a:buNone/>
              <a:defRPr/>
            </a:pPr>
            <a:endParaRPr lang="es-ES" sz="1100" dirty="0"/>
          </a:p>
          <a:p>
            <a:pPr eaLnBrk="1" hangingPunct="1">
              <a:defRPr/>
            </a:pPr>
            <a:r>
              <a:rPr lang="es-ES" sz="1100" dirty="0" err="1" smtClean="0"/>
              <a:t>Know</a:t>
            </a:r>
            <a:r>
              <a:rPr lang="es-ES" sz="1100" dirty="0" smtClean="0"/>
              <a:t>- </a:t>
            </a:r>
            <a:r>
              <a:rPr lang="es-ES" sz="1100" dirty="0" err="1" smtClean="0"/>
              <a:t>how</a:t>
            </a:r>
            <a:r>
              <a:rPr lang="es-ES" sz="1100" dirty="0" smtClean="0"/>
              <a:t>, la falta de experiencia conlleva riesgos de fracaso ( constructoras convertidas en empresas turísticas de alojamiento).</a:t>
            </a:r>
          </a:p>
          <a:p>
            <a:pPr eaLnBrk="1" hangingPunct="1">
              <a:defRPr/>
            </a:pPr>
            <a:endParaRPr lang="es-ES" sz="1100" dirty="0" smtClean="0"/>
          </a:p>
          <a:p>
            <a:pPr eaLnBrk="1" hangingPunct="1">
              <a:defRPr/>
            </a:pPr>
            <a:r>
              <a:rPr lang="es-ES" sz="1100" dirty="0" smtClean="0"/>
              <a:t>Dificultad de obtener licencias turísticas de nuevos establecimientos turísticos y cambios legislativos en las normativas de alojamientos (Caso Barcelona, caso Palma de Mallorca, </a:t>
            </a:r>
            <a:r>
              <a:rPr lang="es-ES" sz="1100" dirty="0" err="1" smtClean="0"/>
              <a:t>etc</a:t>
            </a:r>
            <a:r>
              <a:rPr lang="es-ES" sz="1100" dirty="0" smtClean="0"/>
              <a:t>).</a:t>
            </a:r>
          </a:p>
          <a:p>
            <a:pPr eaLnBrk="1" hangingPunct="1">
              <a:defRPr/>
            </a:pPr>
            <a:endParaRPr lang="es-ES" sz="1100" dirty="0" smtClean="0"/>
          </a:p>
          <a:p>
            <a:pPr eaLnBrk="1" hangingPunct="1">
              <a:defRPr/>
            </a:pPr>
            <a:r>
              <a:rPr lang="es-ES" sz="1100" dirty="0" smtClean="0"/>
              <a:t>Resistencia de los competidores existentes.</a:t>
            </a:r>
          </a:p>
          <a:p>
            <a:pPr eaLnBrk="1" hangingPunct="1">
              <a:defRPr/>
            </a:pPr>
            <a:endParaRPr lang="es-ES" sz="1100" dirty="0" smtClean="0"/>
          </a:p>
          <a:p>
            <a:pPr eaLnBrk="1" hangingPunct="1">
              <a:defRPr/>
            </a:pPr>
            <a:r>
              <a:rPr lang="es-ES" sz="1100" dirty="0" smtClean="0"/>
              <a:t>Ubicaciones “prime” con mayores limitaciones. </a:t>
            </a:r>
          </a:p>
          <a:p>
            <a:pPr eaLnBrk="1" hangingPunct="1">
              <a:defRPr/>
            </a:pPr>
            <a:endParaRPr lang="es-ES" sz="1100" dirty="0" smtClean="0"/>
          </a:p>
          <a:p>
            <a:pPr eaLnBrk="1" hangingPunct="1">
              <a:defRPr/>
            </a:pPr>
            <a:r>
              <a:rPr lang="es-ES" sz="1100" dirty="0" smtClean="0"/>
              <a:t>Falta de identidad corporativa y de marca reduce la capacidad para conseguir contratos de gestión.</a:t>
            </a:r>
          </a:p>
          <a:p>
            <a:pPr eaLnBrk="1" hangingPunct="1">
              <a:defRPr/>
            </a:pPr>
            <a:endParaRPr lang="es-ES" sz="1100" dirty="0" smtClean="0"/>
          </a:p>
          <a:p>
            <a:pPr eaLnBrk="1" hangingPunct="1">
              <a:defRPr/>
            </a:pPr>
            <a:r>
              <a:rPr lang="es-ES" sz="1100" dirty="0" smtClean="0"/>
              <a:t>Subrogación y subsidios de personal en caso de optar por establecimientos operativos.</a:t>
            </a:r>
          </a:p>
          <a:p>
            <a:pPr eaLnBrk="1" hangingPunct="1">
              <a:defRPr/>
            </a:pPr>
            <a:endParaRPr lang="es-ES" sz="1100" dirty="0" smtClean="0"/>
          </a:p>
          <a:p>
            <a:pPr eaLnBrk="1" hangingPunct="1">
              <a:defRPr/>
            </a:pPr>
            <a:r>
              <a:rPr lang="es-ES" sz="1100" dirty="0" smtClean="0"/>
              <a:t>Necesidad de economías de escala para la reducción de costes de </a:t>
            </a:r>
            <a:r>
              <a:rPr lang="es-ES" sz="1100" dirty="0" err="1" smtClean="0"/>
              <a:t>produccíón</a:t>
            </a:r>
            <a:r>
              <a:rPr lang="es-ES" sz="1100" dirty="0" smtClean="0"/>
              <a:t>.</a:t>
            </a:r>
            <a:endParaRPr lang="es-ES" sz="1100" dirty="0" smtClean="0"/>
          </a:p>
          <a:p>
            <a:pPr eaLnBrk="1" hangingPunct="1">
              <a:buNone/>
              <a:defRPr/>
            </a:pPr>
            <a:endParaRPr lang="es-ES" sz="1000" dirty="0" smtClean="0"/>
          </a:p>
          <a:p>
            <a:pPr eaLnBrk="1" hangingPunct="1">
              <a:defRPr/>
            </a:pPr>
            <a:endParaRPr lang="es-ES" sz="1000" dirty="0"/>
          </a:p>
          <a:p>
            <a:pPr eaLnBrk="1" hangingPunct="1">
              <a:buFontTx/>
              <a:buNone/>
              <a:defRPr/>
            </a:pPr>
            <a:endParaRPr lang="es-ES" sz="1000" dirty="0" smtClean="0"/>
          </a:p>
          <a:p>
            <a:pPr eaLnBrk="1" hangingPunct="1">
              <a:buFontTx/>
              <a:buNone/>
              <a:defRPr/>
            </a:pPr>
            <a:endParaRPr lang="es-ES" sz="1000" dirty="0" smtClean="0"/>
          </a:p>
          <a:p>
            <a:pPr eaLnBrk="1" hangingPunct="1">
              <a:buFontTx/>
              <a:buNone/>
              <a:defRPr/>
            </a:pPr>
            <a:r>
              <a:rPr lang="es-ES" sz="1000" b="1" dirty="0" smtClean="0"/>
              <a:t>          </a:t>
            </a:r>
          </a:p>
          <a:p>
            <a:pPr marL="0" indent="0" eaLnBrk="1" hangingPunct="1">
              <a:buFontTx/>
              <a:buNone/>
              <a:defRPr/>
            </a:pPr>
            <a:endParaRPr lang="es-ES" sz="1000" dirty="0"/>
          </a:p>
          <a:p>
            <a:pPr marL="0" indent="0" eaLnBrk="1" hangingPunct="1">
              <a:buFontTx/>
              <a:buNone/>
              <a:defRPr/>
            </a:pPr>
            <a:endParaRPr lang="es-ES" dirty="0" smtClean="0"/>
          </a:p>
          <a:p>
            <a:pPr marL="0" indent="0" eaLnBrk="1" hangingPunct="1">
              <a:buFontTx/>
              <a:buNone/>
              <a:defRPr/>
            </a:pPr>
            <a:endParaRPr lang="es-ES" dirty="0" smtClean="0"/>
          </a:p>
          <a:p>
            <a:pPr marL="0" indent="0" eaLnBrk="1" hangingPunct="1">
              <a:buFontTx/>
              <a:buNone/>
              <a:defRPr/>
            </a:pPr>
            <a:endParaRPr lang="es-ES" dirty="0" smtClean="0"/>
          </a:p>
          <a:p>
            <a:pPr marL="0" indent="0" eaLnBrk="1" hangingPunct="1">
              <a:buFontTx/>
              <a:buNone/>
              <a:defRPr/>
            </a:pPr>
            <a:endParaRPr lang="es-ES" dirty="0" smtClean="0"/>
          </a:p>
          <a:p>
            <a:pPr marL="0" indent="0" eaLnBrk="1" hangingPunct="1">
              <a:buFontTx/>
              <a:buNone/>
              <a:defRPr/>
            </a:pPr>
            <a:endParaRPr lang="es-ES" dirty="0" smtClean="0"/>
          </a:p>
          <a:p>
            <a:pPr marL="0" indent="0" eaLnBrk="1" hangingPunct="1">
              <a:buFontTx/>
              <a:buNone/>
              <a:defRPr/>
            </a:pPr>
            <a:endParaRPr lang="es-ES" dirty="0" smtClean="0"/>
          </a:p>
          <a:p>
            <a:pPr marL="0" indent="0" eaLnBrk="1" hangingPunct="1">
              <a:buFontTx/>
              <a:buNone/>
              <a:defRPr/>
            </a:pPr>
            <a:endParaRPr lang="es-ES" dirty="0" smtClean="0"/>
          </a:p>
          <a:p>
            <a:pPr marL="0" indent="0" eaLnBrk="1" hangingPunct="1">
              <a:buFontTx/>
              <a:buNone/>
              <a:defRPr/>
            </a:pPr>
            <a:endParaRPr lang="es-ES" dirty="0" smtClean="0"/>
          </a:p>
          <a:p>
            <a:pPr marL="0" indent="0" eaLnBrk="1" hangingPunct="1">
              <a:buFontTx/>
              <a:buNone/>
              <a:defRPr/>
            </a:pPr>
            <a:endParaRPr lang="es-ES" dirty="0" smtClean="0"/>
          </a:p>
          <a:p>
            <a:pPr marL="0" indent="0" eaLnBrk="1" hangingPunct="1">
              <a:buFontTx/>
              <a:buNone/>
              <a:defRPr/>
            </a:pPr>
            <a:endParaRPr lang="es-ES" dirty="0" smtClean="0"/>
          </a:p>
          <a:p>
            <a:pPr marL="0" indent="0" eaLnBrk="1" hangingPunct="1">
              <a:buFontTx/>
              <a:buNone/>
              <a:defRPr/>
            </a:pPr>
            <a:endParaRPr lang="es-ES" dirty="0" smtClean="0"/>
          </a:p>
          <a:p>
            <a:pPr marL="0" indent="0" eaLnBrk="1" hangingPunct="1">
              <a:buFontTx/>
              <a:buNone/>
              <a:defRPr/>
            </a:pPr>
            <a:endParaRPr lang="es-ES" dirty="0"/>
          </a:p>
          <a:p>
            <a:pPr marL="0" indent="0" eaLnBrk="1" hangingPunct="1">
              <a:buFontTx/>
              <a:buNone/>
              <a:defRPr/>
            </a:pPr>
            <a:endParaRPr lang="es-ES" dirty="0"/>
          </a:p>
          <a:p>
            <a:pPr marL="0" indent="0" eaLnBrk="1" hangingPunct="1">
              <a:buFontTx/>
              <a:buNone/>
              <a:defRPr/>
            </a:pPr>
            <a:endParaRPr lang="es-ES" dirty="0"/>
          </a:p>
          <a:p>
            <a:pPr marL="0" indent="0" eaLnBrk="1" hangingPunct="1">
              <a:buFontTx/>
              <a:buNone/>
              <a:defRPr/>
            </a:pPr>
            <a:endParaRPr lang="es-ES" dirty="0"/>
          </a:p>
          <a:p>
            <a:pPr marL="0" indent="0" eaLnBrk="1" hangingPunct="1">
              <a:buFontTx/>
              <a:buNone/>
              <a:defRPr/>
            </a:pPr>
            <a:endParaRPr lang="es-ES" dirty="0"/>
          </a:p>
          <a:p>
            <a:pPr marL="0" indent="0" eaLnBrk="1" hangingPunct="1">
              <a:buFontTx/>
              <a:buNone/>
              <a:defRPr/>
            </a:pPr>
            <a:r>
              <a:rPr lang="es-ES" dirty="0"/>
              <a:t> </a:t>
            </a:r>
          </a:p>
          <a:p>
            <a:pPr marL="0" indent="0" eaLnBrk="1" hangingPunct="1">
              <a:buFontTx/>
              <a:buNone/>
              <a:defRPr/>
            </a:pPr>
            <a:endParaRPr lang="es-ES" dirty="0"/>
          </a:p>
          <a:p>
            <a:pPr marL="0" indent="0" eaLnBrk="1" hangingPunct="1">
              <a:buFontTx/>
              <a:buNone/>
              <a:defRPr/>
            </a:pPr>
            <a:endParaRPr lang="es-ES" dirty="0"/>
          </a:p>
          <a:p>
            <a:pPr marL="0" indent="0" eaLnBrk="1" hangingPunct="1">
              <a:buFontTx/>
              <a:buNone/>
              <a:defRPr/>
            </a:pPr>
            <a:endParaRPr lang="es-ES" dirty="0"/>
          </a:p>
          <a:p>
            <a:pPr marL="0" indent="0" eaLnBrk="1" hangingPunct="1">
              <a:buFontTx/>
              <a:buNone/>
              <a:defRPr/>
            </a:pPr>
            <a:endParaRPr lang="es-ES" dirty="0"/>
          </a:p>
          <a:p>
            <a:pPr marL="0" indent="0" eaLnBrk="1" hangingPunct="1">
              <a:buFontTx/>
              <a:buNone/>
              <a:defRPr/>
            </a:pPr>
            <a:endParaRPr lang="es-ES" dirty="0"/>
          </a:p>
          <a:p>
            <a:pPr marL="0" indent="0" eaLnBrk="1" hangingPunct="1">
              <a:buFontTx/>
              <a:buNone/>
              <a:defRPr/>
            </a:pPr>
            <a:r>
              <a:rPr lang="es-ES" dirty="0"/>
              <a:t> </a:t>
            </a:r>
          </a:p>
          <a:p>
            <a:pPr marL="0" indent="0" eaLnBrk="1" hangingPunct="1">
              <a:buFontTx/>
              <a:buNone/>
              <a:defRPr/>
            </a:pPr>
            <a:endParaRPr lang="es-ES" dirty="0"/>
          </a:p>
          <a:p>
            <a:pPr eaLnBrk="1" hangingPunct="1">
              <a:defRPr/>
            </a:pPr>
            <a:endParaRPr lang="es-ES" dirty="0"/>
          </a:p>
          <a:p>
            <a:pPr marL="0" indent="0" eaLnBrk="1" hangingPunct="1">
              <a:buFontTx/>
              <a:buNone/>
              <a:defRPr/>
            </a:pPr>
            <a:endParaRPr lang="es-ES" dirty="0"/>
          </a:p>
          <a:p>
            <a:pPr marL="0" indent="0" eaLnBrk="1" hangingPunct="1">
              <a:buFontTx/>
              <a:buNone/>
              <a:defRPr/>
            </a:pPr>
            <a:endParaRPr lang="es-ES" dirty="0"/>
          </a:p>
          <a:p>
            <a:pPr eaLnBrk="1" hangingPunct="1">
              <a:defRPr/>
            </a:pPr>
            <a:endParaRPr lang="es-ES" dirty="0"/>
          </a:p>
          <a:p>
            <a:pPr eaLnBrk="1" hangingPunct="1">
              <a:buFontTx/>
              <a:buNone/>
              <a:defRPr/>
            </a:pPr>
            <a:endParaRPr lang="es-ES" dirty="0"/>
          </a:p>
          <a:p>
            <a:pPr algn="ctr" eaLnBrk="1" hangingPunct="1">
              <a:buFontTx/>
              <a:buNone/>
              <a:defRPr/>
            </a:pPr>
            <a:endParaRPr lang="es-ES_tradnl" sz="2800" b="1" dirty="0"/>
          </a:p>
          <a:p>
            <a:pPr algn="ctr" eaLnBrk="1" hangingPunct="1">
              <a:buFontTx/>
              <a:buNone/>
              <a:defRPr/>
            </a:pPr>
            <a:r>
              <a:rPr lang="es-ES_tradnl" sz="2800" dirty="0"/>
              <a:t> </a:t>
            </a:r>
          </a:p>
          <a:p>
            <a:pPr algn="ctr" eaLnBrk="1" hangingPunct="1">
              <a:buFontTx/>
              <a:buNone/>
              <a:defRPr/>
            </a:pPr>
            <a:r>
              <a:rPr lang="es-ES" sz="2000" dirty="0">
                <a:latin typeface="+mj-lt"/>
              </a:rPr>
              <a:t> </a:t>
            </a:r>
          </a:p>
          <a:p>
            <a:pPr algn="ctr" eaLnBrk="1" hangingPunct="1">
              <a:buFontTx/>
              <a:buNone/>
              <a:defRPr/>
            </a:pPr>
            <a:endParaRPr lang="es-ES" sz="2000" dirty="0">
              <a:latin typeface="+mj-lt"/>
            </a:endParaRPr>
          </a:p>
          <a:p>
            <a:pPr algn="ctr" eaLnBrk="1" hangingPunct="1">
              <a:buFontTx/>
              <a:buNone/>
              <a:defRPr/>
            </a:pPr>
            <a:r>
              <a:rPr lang="es-ES" sz="2000" dirty="0">
                <a:latin typeface="+mj-lt"/>
              </a:rPr>
              <a:t>					</a:t>
            </a:r>
            <a:endParaRPr lang="es-ES" sz="20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2 Marcador de contenido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2930525" y="620713"/>
            <a:ext cx="62134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3366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s-ES" kern="0" dirty="0" smtClean="0"/>
              <a:t>2</a:t>
            </a:r>
            <a:r>
              <a:rPr lang="es-ES" kern="0" dirty="0"/>
              <a:t>. Análisis de la situación externa</a:t>
            </a:r>
            <a:endParaRPr lang="es-ES_tradnl" sz="2800" kern="0" dirty="0"/>
          </a:p>
          <a:p>
            <a:pPr algn="ctr" eaLnBrk="1" hangingPunct="1">
              <a:buFontTx/>
              <a:buNone/>
              <a:defRPr/>
            </a:pPr>
            <a:r>
              <a:rPr lang="es-ES" sz="2000" kern="0" dirty="0">
                <a:latin typeface="+mj-lt"/>
              </a:rPr>
              <a:t> </a:t>
            </a:r>
          </a:p>
          <a:p>
            <a:pPr algn="ctr" eaLnBrk="1" hangingPunct="1">
              <a:buFontTx/>
              <a:buNone/>
              <a:defRPr/>
            </a:pPr>
            <a:endParaRPr lang="es-ES" sz="2000" kern="0" dirty="0">
              <a:latin typeface="+mj-lt"/>
            </a:endParaRPr>
          </a:p>
          <a:p>
            <a:pPr algn="ctr" eaLnBrk="1" hangingPunct="1">
              <a:buFontTx/>
              <a:buNone/>
              <a:defRPr/>
            </a:pPr>
            <a:r>
              <a:rPr lang="es-ES" sz="2000" kern="0" dirty="0">
                <a:latin typeface="+mj-lt"/>
              </a:rPr>
              <a:t>					</a:t>
            </a:r>
            <a:endParaRPr lang="es-ES" sz="2000" b="1" kern="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24744"/>
            <a:ext cx="8158361" cy="5256212"/>
          </a:xfrm>
        </p:spPr>
        <p:txBody>
          <a:bodyPr/>
          <a:lstStyle/>
          <a:p>
            <a:pPr marL="228600" indent="-228600" eaLnBrk="1" hangingPunct="1">
              <a:buFontTx/>
              <a:buAutoNum type="arabicPeriod" startAt="2"/>
              <a:defRPr/>
            </a:pPr>
            <a:r>
              <a:rPr lang="es-ES" sz="1100" b="1" dirty="0" smtClean="0"/>
              <a:t>Clientes </a:t>
            </a:r>
            <a:endParaRPr lang="es-ES" sz="1100" b="1" dirty="0" smtClean="0"/>
          </a:p>
          <a:p>
            <a:pPr marL="228600" indent="-228600" eaLnBrk="1" hangingPunct="1">
              <a:buNone/>
              <a:defRPr/>
            </a:pPr>
            <a:endParaRPr lang="es-ES" sz="1000" dirty="0" smtClean="0"/>
          </a:p>
          <a:p>
            <a:pPr marL="0" indent="0" eaLnBrk="1" hangingPunct="1">
              <a:defRPr/>
            </a:pPr>
            <a:r>
              <a:rPr lang="es-ES" sz="1100" b="1" dirty="0" smtClean="0"/>
              <a:t> </a:t>
            </a:r>
            <a:r>
              <a:rPr lang="es-ES" sz="1100" b="1" u="sng" dirty="0" smtClean="0"/>
              <a:t>Cliente final</a:t>
            </a:r>
            <a:r>
              <a:rPr lang="es-ES" sz="1100" b="1" dirty="0" smtClean="0"/>
              <a:t>:</a:t>
            </a:r>
          </a:p>
          <a:p>
            <a:pPr marL="0" indent="0" eaLnBrk="1" hangingPunct="1">
              <a:defRPr/>
            </a:pPr>
            <a:r>
              <a:rPr lang="es-ES" sz="1100" b="1" dirty="0" smtClean="0"/>
              <a:t>¿ Cómo nos percibe el cliente final?</a:t>
            </a:r>
          </a:p>
          <a:p>
            <a:pPr marL="0" indent="0" eaLnBrk="1" hangingPunct="1">
              <a:buNone/>
              <a:defRPr/>
            </a:pPr>
            <a:r>
              <a:rPr lang="es-ES" sz="1100" dirty="0" smtClean="0"/>
              <a:t>Nos percibe como expertos en nuestro sector y queremos aportarles valor.</a:t>
            </a:r>
          </a:p>
          <a:p>
            <a:pPr marL="0" indent="0" eaLnBrk="1" hangingPunct="1">
              <a:buNone/>
              <a:defRPr/>
            </a:pPr>
            <a:r>
              <a:rPr lang="es-ES" sz="1100" dirty="0" smtClean="0"/>
              <a:t>Clientes exigentes que valoran nuestra buena relación calidad precio y profesionalidad que transmiten confianza y generan </a:t>
            </a:r>
            <a:r>
              <a:rPr lang="es-ES" sz="1100" dirty="0" err="1" smtClean="0"/>
              <a:t>fidelización</a:t>
            </a:r>
            <a:r>
              <a:rPr lang="es-ES" sz="1100" dirty="0" smtClean="0"/>
              <a:t>.</a:t>
            </a:r>
          </a:p>
          <a:p>
            <a:pPr marL="0" indent="0" eaLnBrk="1" hangingPunct="1">
              <a:buNone/>
              <a:defRPr/>
            </a:pPr>
            <a:r>
              <a:rPr lang="es-ES" sz="1100" dirty="0" smtClean="0"/>
              <a:t>Es </a:t>
            </a:r>
            <a:r>
              <a:rPr lang="es-ES" sz="1100" dirty="0" smtClean="0"/>
              <a:t>“el jefe” y sabe lo que quiere y qué precio está dispuesto a pagar por ello. En el sector de alojamiento los clientes tienen facilidad para cambiar de proveedor dada la accesibilidad de la información y la multitud de servicios sustitutivos existentes. </a:t>
            </a:r>
          </a:p>
          <a:p>
            <a:pPr marL="0" indent="0" eaLnBrk="1" hangingPunct="1">
              <a:buFontTx/>
              <a:buNone/>
              <a:defRPr/>
            </a:pPr>
            <a:r>
              <a:rPr lang="es-ES" sz="1100" dirty="0" smtClean="0"/>
              <a:t>La venta directa al cliente final es un objetivo para maximizar ingresos y </a:t>
            </a:r>
            <a:r>
              <a:rPr lang="es-ES" sz="1100" dirty="0" err="1" smtClean="0"/>
              <a:t>fidelizar</a:t>
            </a:r>
            <a:r>
              <a:rPr lang="es-ES" sz="1100" dirty="0" smtClean="0"/>
              <a:t>, </a:t>
            </a:r>
            <a:r>
              <a:rPr lang="es-ES" sz="1100" dirty="0" smtClean="0"/>
              <a:t>pero para conseguirlo hay que seducirlo. El cliente tiene necesidades y debemos satisfacerlas para que su percepción final del servicio supera las expectativas iniciales. </a:t>
            </a:r>
            <a:endParaRPr lang="es-ES" sz="1100" dirty="0" smtClean="0"/>
          </a:p>
          <a:p>
            <a:pPr marL="0" indent="0" eaLnBrk="1" hangingPunct="1">
              <a:defRPr/>
            </a:pPr>
            <a:endParaRPr lang="es-ES" sz="1100" b="1" dirty="0" smtClean="0"/>
          </a:p>
          <a:p>
            <a:pPr marL="0" indent="0" eaLnBrk="1" hangingPunct="1">
              <a:defRPr/>
            </a:pPr>
            <a:r>
              <a:rPr lang="es-ES" sz="1100" b="1" u="sng" dirty="0" smtClean="0"/>
              <a:t>Cliente </a:t>
            </a:r>
            <a:r>
              <a:rPr lang="es-ES" sz="1100" b="1" u="sng" dirty="0" smtClean="0"/>
              <a:t>comercial</a:t>
            </a:r>
            <a:r>
              <a:rPr lang="es-ES" sz="1100" b="1" dirty="0" smtClean="0"/>
              <a:t>: </a:t>
            </a:r>
            <a:endParaRPr lang="es-ES" sz="1100" b="1" dirty="0" smtClean="0"/>
          </a:p>
          <a:p>
            <a:pPr marL="0" indent="0" eaLnBrk="1" hangingPunct="1">
              <a:defRPr/>
            </a:pPr>
            <a:r>
              <a:rPr lang="es-ES" sz="1100" dirty="0" smtClean="0"/>
              <a:t> </a:t>
            </a:r>
            <a:r>
              <a:rPr lang="es-ES" sz="1100" b="1" dirty="0" smtClean="0"/>
              <a:t>¿ Cómo nos percibe el cliente comercial?</a:t>
            </a:r>
          </a:p>
          <a:p>
            <a:pPr marL="0" indent="0" eaLnBrk="1" hangingPunct="1">
              <a:buNone/>
              <a:defRPr/>
            </a:pPr>
            <a:r>
              <a:rPr lang="es-ES" sz="1100" dirty="0" smtClean="0"/>
              <a:t>Nos percibe como una empresa solvente, seria y con larga trayectoria en el sector.</a:t>
            </a:r>
          </a:p>
          <a:p>
            <a:pPr marL="0" indent="0" eaLnBrk="1" hangingPunct="1">
              <a:buNone/>
              <a:defRPr/>
            </a:pPr>
            <a:r>
              <a:rPr lang="es-ES" sz="1100" dirty="0" smtClean="0"/>
              <a:t>Empresa líder en la provincia de Castellón, perteneciente a Grupo empresarial fuerte y diversificado.</a:t>
            </a:r>
          </a:p>
          <a:p>
            <a:pPr marL="0" indent="0" eaLnBrk="1" hangingPunct="1">
              <a:buNone/>
              <a:defRPr/>
            </a:pPr>
            <a:r>
              <a:rPr lang="es-ES" sz="1100" u="sng" dirty="0" smtClean="0"/>
              <a:t>Tipología de clientes comerciales</a:t>
            </a:r>
            <a:r>
              <a:rPr lang="es-ES" sz="1100" dirty="0" smtClean="0"/>
              <a:t>.		</a:t>
            </a:r>
          </a:p>
          <a:p>
            <a:pPr marL="0" indent="0" eaLnBrk="1" hangingPunct="1">
              <a:defRPr/>
            </a:pPr>
            <a:r>
              <a:rPr lang="es-ES" sz="1100" dirty="0" smtClean="0"/>
              <a:t>OTA (agencia viajes online)			</a:t>
            </a:r>
            <a:r>
              <a:rPr lang="es-ES" sz="1100" dirty="0" smtClean="0"/>
              <a:t>Agencias mayoristas</a:t>
            </a:r>
          </a:p>
          <a:p>
            <a:pPr marL="0" indent="0" eaLnBrk="1" hangingPunct="1">
              <a:defRPr/>
            </a:pPr>
            <a:r>
              <a:rPr lang="es-ES" sz="1100" dirty="0" smtClean="0"/>
              <a:t>Agencias minoristas			</a:t>
            </a:r>
            <a:r>
              <a:rPr lang="es-ES" sz="1100" dirty="0" smtClean="0"/>
              <a:t>Empresas mercantiles</a:t>
            </a:r>
          </a:p>
          <a:p>
            <a:pPr marL="0" indent="0" eaLnBrk="1" hangingPunct="1">
              <a:defRPr/>
            </a:pPr>
            <a:r>
              <a:rPr lang="es-ES" sz="1100" dirty="0" smtClean="0"/>
              <a:t>Agencias de viajes especializadas en producto (</a:t>
            </a:r>
            <a:r>
              <a:rPr lang="es-ES" sz="1100" dirty="0" smtClean="0"/>
              <a:t>deportivo,)	Instituciones públicas</a:t>
            </a:r>
          </a:p>
          <a:p>
            <a:pPr marL="0" indent="0" eaLnBrk="1" hangingPunct="1">
              <a:defRPr/>
            </a:pPr>
            <a:r>
              <a:rPr lang="es-ES" sz="1100" dirty="0" smtClean="0"/>
              <a:t>Colectivos y asociaciones			Centrales de reservas</a:t>
            </a:r>
            <a:endParaRPr lang="es-ES" sz="1100" dirty="0" smtClean="0"/>
          </a:p>
          <a:p>
            <a:pPr marL="0" indent="0" eaLnBrk="1" hangingPunct="1">
              <a:defRPr/>
            </a:pPr>
            <a:endParaRPr lang="es-ES" sz="1100" dirty="0" smtClean="0"/>
          </a:p>
          <a:p>
            <a:pPr marL="0" indent="0" eaLnBrk="1" hangingPunct="1">
              <a:defRPr/>
            </a:pPr>
            <a:r>
              <a:rPr lang="es-ES" sz="1100" dirty="0" smtClean="0"/>
              <a:t>El </a:t>
            </a:r>
            <a:r>
              <a:rPr lang="es-ES" sz="1100" dirty="0" smtClean="0"/>
              <a:t>poder de negociación de los clientes comerciales  en la industria hotelera es ALTO. </a:t>
            </a:r>
            <a:r>
              <a:rPr lang="es-ES" sz="1100" u="sng" dirty="0" smtClean="0"/>
              <a:t>Éste depende de</a:t>
            </a:r>
            <a:r>
              <a:rPr lang="es-ES" sz="1100" dirty="0" smtClean="0"/>
              <a:t>: </a:t>
            </a:r>
          </a:p>
          <a:p>
            <a:pPr marL="400050" lvl="1" indent="0" eaLnBrk="1" hangingPunct="1">
              <a:buNone/>
              <a:defRPr/>
            </a:pPr>
            <a:r>
              <a:rPr lang="es-ES" sz="1100" dirty="0" smtClean="0"/>
              <a:t>Posibilidad </a:t>
            </a:r>
            <a:r>
              <a:rPr lang="es-ES" sz="1100" dirty="0" smtClean="0"/>
              <a:t>de concentración </a:t>
            </a:r>
            <a:r>
              <a:rPr lang="es-ES" sz="1100" dirty="0" smtClean="0"/>
              <a:t>		 Facilidad para cambiar de proveedor </a:t>
            </a:r>
            <a:endParaRPr lang="es-ES" sz="1100" dirty="0" smtClean="0"/>
          </a:p>
          <a:p>
            <a:pPr marL="400050" lvl="1" indent="0" eaLnBrk="1" hangingPunct="1">
              <a:buNone/>
              <a:defRPr/>
            </a:pPr>
            <a:r>
              <a:rPr lang="es-ES" sz="1100" dirty="0" smtClean="0"/>
              <a:t>Poder </a:t>
            </a:r>
            <a:r>
              <a:rPr lang="es-ES" sz="1100" dirty="0" smtClean="0"/>
              <a:t>para negociar el precio del servicio </a:t>
            </a:r>
            <a:r>
              <a:rPr lang="es-ES" sz="1100" dirty="0" smtClean="0"/>
              <a:t>	 Existencia de productos sustitutivos </a:t>
            </a:r>
            <a:endParaRPr lang="es-ES" sz="1100" dirty="0" smtClean="0"/>
          </a:p>
          <a:p>
            <a:pPr marL="400050" lvl="1" indent="0" eaLnBrk="1" hangingPunct="1">
              <a:buNone/>
              <a:defRPr/>
            </a:pPr>
            <a:r>
              <a:rPr lang="es-ES" sz="1100" dirty="0" smtClean="0"/>
              <a:t>Alta </a:t>
            </a:r>
            <a:r>
              <a:rPr lang="es-ES" sz="1100" dirty="0" smtClean="0"/>
              <a:t>sensibilidad al precio </a:t>
            </a:r>
            <a:r>
              <a:rPr lang="es-ES" sz="1100" dirty="0" smtClean="0"/>
              <a:t>		 Nivel de exclusividad del servicio </a:t>
            </a:r>
            <a:endParaRPr lang="es-ES" sz="1100" dirty="0" smtClean="0"/>
          </a:p>
          <a:p>
            <a:pPr marL="0" indent="0" eaLnBrk="1" hangingPunct="1">
              <a:buFontTx/>
              <a:buNone/>
              <a:defRPr/>
            </a:pPr>
            <a:endParaRPr lang="es-ES" sz="1100" dirty="0" smtClean="0"/>
          </a:p>
        </p:txBody>
      </p:sp>
      <p:sp>
        <p:nvSpPr>
          <p:cNvPr id="6" name="2 Marcador de contenido">
            <a:extLst>
              <a:ext uri="{FF2B5EF4-FFF2-40B4-BE49-F238E27FC236}"/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7313" y="404813"/>
            <a:ext cx="6624637" cy="720725"/>
          </a:xfrm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3366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66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2</a:t>
            </a:r>
            <a:r>
              <a:rPr lang="es-ES" dirty="0"/>
              <a:t>. Análisis de la situación externa</a:t>
            </a:r>
            <a:r>
              <a:rPr lang="es-ES_tradnl" sz="2800" dirty="0"/>
              <a:t/>
            </a:r>
            <a:br>
              <a:rPr lang="es-ES_tradnl" sz="2800" dirty="0"/>
            </a:br>
            <a:r>
              <a:rPr lang="es-ES" sz="2000" dirty="0">
                <a:latin typeface="+mj-lt"/>
              </a:rPr>
              <a:t> </a:t>
            </a:r>
            <a:br>
              <a:rPr lang="es-ES" sz="2000" dirty="0">
                <a:latin typeface="+mj-lt"/>
              </a:rPr>
            </a:br>
            <a:r>
              <a:rPr lang="es-ES" sz="2000" dirty="0">
                <a:latin typeface="+mj-lt"/>
              </a:rPr>
              <a:t/>
            </a:r>
            <a:br>
              <a:rPr lang="es-ES" sz="2000" dirty="0">
                <a:latin typeface="+mj-lt"/>
              </a:rPr>
            </a:br>
            <a:r>
              <a:rPr lang="es-ES" sz="2000" dirty="0">
                <a:latin typeface="+mj-lt"/>
              </a:rPr>
              <a:t>					</a:t>
            </a:r>
            <a:endParaRPr lang="es-ES" sz="20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2 Análisis de la situación externa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sz="1000" dirty="0" smtClean="0"/>
              <a:t>	</a:t>
            </a:r>
          </a:p>
          <a:p>
            <a:pPr>
              <a:buNone/>
            </a:pPr>
            <a:r>
              <a:rPr lang="es-ES" sz="1100" b="1" dirty="0" smtClean="0"/>
              <a:t>2.2 Análisis del entorno</a:t>
            </a:r>
          </a:p>
          <a:p>
            <a:pPr>
              <a:buNone/>
            </a:pPr>
            <a:endParaRPr lang="es-ES" sz="1100" b="1" dirty="0" smtClean="0"/>
          </a:p>
          <a:p>
            <a:r>
              <a:rPr lang="es-ES" sz="1100" b="1" dirty="0" smtClean="0"/>
              <a:t>Proveedores.</a:t>
            </a:r>
          </a:p>
          <a:p>
            <a:pPr>
              <a:buNone/>
            </a:pPr>
            <a:r>
              <a:rPr lang="es-ES" sz="1100" b="1" dirty="0" smtClean="0"/>
              <a:t>	</a:t>
            </a:r>
            <a:r>
              <a:rPr lang="es-ES" sz="1100" dirty="0" smtClean="0"/>
              <a:t>En principio, para todos los sectores del grupo de turismo, el poder de negociación de los proveedores sería relativamente bajo. </a:t>
            </a:r>
          </a:p>
          <a:p>
            <a:pPr>
              <a:buNone/>
            </a:pPr>
            <a:r>
              <a:rPr lang="es-ES" sz="1100" dirty="0" smtClean="0"/>
              <a:t>	Aún así, consideramos oportuno tener identificados proveedores alternativos que nos puedan asegurar la buena ejecución del servicio a prestar, apostando por colaborar con una amplia variedad de proveedores para evitar las presiones  de negociación y la dependencia hacia un producto o servicio en exclusiva. Estrategia “</a:t>
            </a:r>
            <a:r>
              <a:rPr lang="es-ES" sz="1100" dirty="0" err="1" smtClean="0"/>
              <a:t>mix</a:t>
            </a:r>
            <a:r>
              <a:rPr lang="es-ES" sz="1100" dirty="0" smtClean="0"/>
              <a:t> de proveedores</a:t>
            </a:r>
            <a:r>
              <a:rPr lang="es-ES" sz="1100" dirty="0" smtClean="0"/>
              <a:t>”. </a:t>
            </a:r>
          </a:p>
          <a:p>
            <a:pPr>
              <a:buNone/>
            </a:pPr>
            <a:r>
              <a:rPr lang="es-ES" sz="1100" dirty="0" smtClean="0"/>
              <a:t>	</a:t>
            </a:r>
            <a:r>
              <a:rPr lang="es-ES" sz="1100" dirty="0" smtClean="0"/>
              <a:t>Disposición de una central de compras del grupo favorece la negociación a gran escala.</a:t>
            </a:r>
          </a:p>
          <a:p>
            <a:pPr>
              <a:buNone/>
            </a:pPr>
            <a:r>
              <a:rPr lang="es-ES" sz="1100" dirty="0" smtClean="0"/>
              <a:t>	</a:t>
            </a:r>
            <a:r>
              <a:rPr lang="es-ES" sz="1100" u="sng" dirty="0" smtClean="0"/>
              <a:t>Excepciones</a:t>
            </a:r>
            <a:r>
              <a:rPr lang="es-ES" sz="1100" dirty="0" smtClean="0"/>
              <a:t>:</a:t>
            </a:r>
          </a:p>
          <a:p>
            <a:pPr>
              <a:buNone/>
            </a:pPr>
            <a:r>
              <a:rPr lang="es-ES" sz="1100" dirty="0" smtClean="0"/>
              <a:t>	</a:t>
            </a:r>
            <a:r>
              <a:rPr lang="es-ES" sz="1100" dirty="0" smtClean="0"/>
              <a:t>Propietarios de apartamentos con gran numero de unidades pueden ejercer un gran poder de negociación.</a:t>
            </a:r>
          </a:p>
          <a:p>
            <a:pPr>
              <a:buNone/>
            </a:pPr>
            <a:endParaRPr lang="es-ES" sz="1100" dirty="0" smtClean="0"/>
          </a:p>
          <a:p>
            <a:pPr>
              <a:buNone/>
            </a:pPr>
            <a:r>
              <a:rPr lang="es-ES" sz="1100" b="1" dirty="0" smtClean="0"/>
              <a:t>	Todo ello, concluye en un nivel de amenaza moderado. La amenaza viene más bien debida al elevado número de empresas pertenecientes al sector que saturan el mercado.</a:t>
            </a:r>
          </a:p>
          <a:p>
            <a:pPr>
              <a:buNone/>
            </a:pPr>
            <a:r>
              <a:rPr lang="es-ES" sz="1100" b="1" dirty="0" smtClean="0"/>
              <a:t>	</a:t>
            </a:r>
            <a:endParaRPr lang="es-ES" sz="11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2 Análisis de la situación externa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sz="1000" dirty="0" smtClean="0"/>
              <a:t>	</a:t>
            </a:r>
          </a:p>
          <a:p>
            <a:pPr>
              <a:buNone/>
            </a:pPr>
            <a:r>
              <a:rPr lang="es-ES" sz="1100" b="1" dirty="0" smtClean="0"/>
              <a:t>2.2 Análisis del entorno</a:t>
            </a:r>
          </a:p>
          <a:p>
            <a:pPr>
              <a:buNone/>
            </a:pPr>
            <a:endParaRPr lang="es-ES" sz="1100" b="1" dirty="0" smtClean="0"/>
          </a:p>
          <a:p>
            <a:r>
              <a:rPr lang="es-ES" sz="1200" b="1" dirty="0" smtClean="0"/>
              <a:t>Productos sustitutivos.</a:t>
            </a:r>
            <a:endParaRPr lang="es-ES" sz="1200" dirty="0" smtClean="0"/>
          </a:p>
          <a:p>
            <a:pPr lvl="1">
              <a:buFont typeface="+mj-lt"/>
              <a:buAutoNum type="arabicPeriod"/>
            </a:pPr>
            <a:r>
              <a:rPr lang="es-ES" sz="1100" dirty="0" smtClean="0"/>
              <a:t>Apartamentos turísticos, villas, viviendas urbanas (estandarización, identidad corporativa, estrategia HOME STAGING</a:t>
            </a:r>
            <a:r>
              <a:rPr lang="es-ES" sz="1100" dirty="0" smtClean="0"/>
              <a:t>*).</a:t>
            </a:r>
            <a:endParaRPr lang="es-ES" sz="1100" dirty="0" smtClean="0"/>
          </a:p>
          <a:p>
            <a:pPr lvl="1">
              <a:buFont typeface="+mj-lt"/>
              <a:buAutoNum type="arabicPeriod"/>
            </a:pPr>
            <a:r>
              <a:rPr lang="es-ES" sz="1100" dirty="0" err="1" smtClean="0"/>
              <a:t>Glamping</a:t>
            </a:r>
            <a:r>
              <a:rPr lang="es-ES" sz="1100" dirty="0" smtClean="0"/>
              <a:t>, Campings de lujo, </a:t>
            </a:r>
            <a:r>
              <a:rPr lang="es-ES" sz="1100" dirty="0" err="1" smtClean="0"/>
              <a:t>bungalows</a:t>
            </a:r>
            <a:r>
              <a:rPr lang="es-ES" sz="1100" dirty="0" smtClean="0"/>
              <a:t> </a:t>
            </a:r>
            <a:r>
              <a:rPr lang="es-ES" sz="1100" dirty="0" smtClean="0"/>
              <a:t>prefabricados.</a:t>
            </a:r>
            <a:endParaRPr lang="es-ES" sz="1100" dirty="0" smtClean="0"/>
          </a:p>
          <a:p>
            <a:pPr lvl="1">
              <a:buFont typeface="+mj-lt"/>
              <a:buAutoNum type="arabicPeriod"/>
            </a:pPr>
            <a:r>
              <a:rPr lang="es-ES" sz="1100" dirty="0" smtClean="0"/>
              <a:t>Hoteles portátiles	</a:t>
            </a:r>
            <a:endParaRPr lang="es-ES" sz="1100" dirty="0" smtClean="0"/>
          </a:p>
          <a:p>
            <a:pPr lvl="1">
              <a:buFont typeface="+mj-lt"/>
              <a:buAutoNum type="arabicPeriod"/>
            </a:pPr>
            <a:r>
              <a:rPr lang="es-ES" sz="1100" dirty="0" smtClean="0"/>
              <a:t>Cruceros</a:t>
            </a:r>
          </a:p>
          <a:p>
            <a:pPr lvl="1">
              <a:buFont typeface="+mj-lt"/>
              <a:buAutoNum type="arabicPeriod"/>
            </a:pPr>
            <a:r>
              <a:rPr lang="es-ES" sz="1100" dirty="0" smtClean="0"/>
              <a:t>Tren alta velocidad</a:t>
            </a:r>
          </a:p>
          <a:p>
            <a:pPr lvl="1">
              <a:buFont typeface="+mj-lt"/>
              <a:buAutoNum type="arabicPeriod"/>
            </a:pPr>
            <a:r>
              <a:rPr lang="es-ES" sz="1100" dirty="0" err="1" smtClean="0"/>
              <a:t>Autocaravanas</a:t>
            </a:r>
            <a:r>
              <a:rPr lang="es-ES" sz="1100" dirty="0" smtClean="0"/>
              <a:t> </a:t>
            </a:r>
            <a:endParaRPr lang="es-ES" sz="1100" dirty="0" smtClean="0"/>
          </a:p>
          <a:p>
            <a:pPr lvl="1">
              <a:buNone/>
            </a:pPr>
            <a:endParaRPr lang="es-ES" sz="1100" dirty="0" smtClean="0"/>
          </a:p>
          <a:p>
            <a:pPr lvl="1"/>
            <a:endParaRPr lang="es-ES" sz="800" dirty="0" smtClean="0"/>
          </a:p>
          <a:p>
            <a:pPr lvl="1"/>
            <a:endParaRPr lang="es-ES" sz="8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852936"/>
            <a:ext cx="4176463" cy="291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2 Análisis de la situación externa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sz="1000" dirty="0" smtClean="0"/>
              <a:t>	</a:t>
            </a:r>
          </a:p>
          <a:p>
            <a:pPr>
              <a:buNone/>
            </a:pPr>
            <a:r>
              <a:rPr lang="es-ES" sz="1100" b="1" dirty="0" smtClean="0"/>
              <a:t>2.2 </a:t>
            </a:r>
            <a:r>
              <a:rPr lang="es-ES" sz="1100" b="1" dirty="0" smtClean="0"/>
              <a:t>Análisis del entorno</a:t>
            </a:r>
          </a:p>
          <a:p>
            <a:pPr>
              <a:buNone/>
            </a:pPr>
            <a:endParaRPr lang="es-ES" sz="1100" b="1" dirty="0" smtClean="0"/>
          </a:p>
          <a:p>
            <a:r>
              <a:rPr lang="es-ES" sz="1200" b="1" dirty="0" smtClean="0"/>
              <a:t>Rivalidad entre Competidores</a:t>
            </a:r>
            <a:r>
              <a:rPr lang="es-ES" sz="1200" dirty="0" smtClean="0"/>
              <a:t>.</a:t>
            </a:r>
          </a:p>
          <a:p>
            <a:r>
              <a:rPr lang="es-ES" sz="1100" dirty="0" smtClean="0"/>
              <a:t>La rivalidad en la industria de alojamiento es alta, debido principalmente a:</a:t>
            </a:r>
          </a:p>
          <a:p>
            <a:r>
              <a:rPr lang="es-ES" sz="1100" dirty="0" smtClean="0"/>
              <a:t> </a:t>
            </a:r>
            <a:r>
              <a:rPr lang="es-ES" sz="1100" dirty="0" smtClean="0"/>
              <a:t>  + Gran número de competidores</a:t>
            </a:r>
          </a:p>
          <a:p>
            <a:r>
              <a:rPr lang="es-ES" sz="1100" dirty="0" smtClean="0"/>
              <a:t> </a:t>
            </a:r>
            <a:r>
              <a:rPr lang="es-ES" sz="1100" dirty="0" smtClean="0"/>
              <a:t>  + Diversidad en la tipología de alojamientos</a:t>
            </a:r>
          </a:p>
          <a:p>
            <a:r>
              <a:rPr lang="es-ES" sz="1100" dirty="0" smtClean="0"/>
              <a:t> </a:t>
            </a:r>
            <a:r>
              <a:rPr lang="es-ES" sz="1100" dirty="0" smtClean="0"/>
              <a:t>  + Alta sensibilidad al precio</a:t>
            </a:r>
          </a:p>
          <a:p>
            <a:r>
              <a:rPr lang="es-ES" sz="1100" dirty="0" smtClean="0"/>
              <a:t> </a:t>
            </a:r>
            <a:r>
              <a:rPr lang="es-ES" sz="1100" dirty="0" smtClean="0"/>
              <a:t>  + Eficiencia en gestión operativa </a:t>
            </a:r>
            <a:endParaRPr lang="es-ES" sz="700" dirty="0" smtClean="0"/>
          </a:p>
          <a:p>
            <a:pPr lvl="1">
              <a:buNone/>
            </a:pPr>
            <a:endParaRPr lang="es-ES" sz="1100" dirty="0" smtClean="0"/>
          </a:p>
          <a:p>
            <a:pPr lvl="0"/>
            <a:r>
              <a:rPr lang="es-ES" sz="1200" b="1" dirty="0" smtClean="0"/>
              <a:t>Competidores</a:t>
            </a:r>
            <a:r>
              <a:rPr lang="es-ES" sz="1200" dirty="0" smtClean="0"/>
              <a:t> </a:t>
            </a:r>
            <a:r>
              <a:rPr lang="es-ES" sz="1200" b="1" dirty="0" smtClean="0"/>
              <a:t>clave</a:t>
            </a:r>
          </a:p>
          <a:p>
            <a:pPr lvl="0"/>
            <a:r>
              <a:rPr lang="es-ES" sz="1200" b="1" dirty="0" smtClean="0"/>
              <a:t> </a:t>
            </a:r>
            <a:r>
              <a:rPr lang="es-ES" sz="1200" b="1" dirty="0" smtClean="0"/>
              <a:t>  </a:t>
            </a:r>
            <a:r>
              <a:rPr lang="es-ES" sz="1200" dirty="0" smtClean="0"/>
              <a:t>+ SH HOTELES</a:t>
            </a:r>
          </a:p>
          <a:p>
            <a:pPr lvl="0"/>
            <a:r>
              <a:rPr lang="es-ES" sz="1200" b="1" dirty="0" smtClean="0"/>
              <a:t> </a:t>
            </a:r>
            <a:r>
              <a:rPr lang="es-ES" sz="1200" b="1" dirty="0" smtClean="0"/>
              <a:t> </a:t>
            </a:r>
            <a:r>
              <a:rPr lang="es-ES" sz="1200" dirty="0" smtClean="0"/>
              <a:t> + SERVIGROUP</a:t>
            </a:r>
          </a:p>
          <a:p>
            <a:pPr lvl="0"/>
            <a:r>
              <a:rPr lang="es-ES" sz="1200" b="1" dirty="0" smtClean="0"/>
              <a:t> </a:t>
            </a:r>
            <a:r>
              <a:rPr lang="es-ES" sz="1200" b="1" dirty="0" smtClean="0"/>
              <a:t> </a:t>
            </a:r>
            <a:r>
              <a:rPr lang="es-ES" sz="1200" dirty="0" smtClean="0"/>
              <a:t> + ZT HOTELS</a:t>
            </a:r>
          </a:p>
          <a:p>
            <a:pPr lvl="0"/>
            <a:r>
              <a:rPr lang="es-ES" sz="1200" b="1" dirty="0" smtClean="0"/>
              <a:t> </a:t>
            </a:r>
            <a:r>
              <a:rPr lang="es-ES" sz="1200" b="1" dirty="0" smtClean="0"/>
              <a:t>  </a:t>
            </a:r>
            <a:r>
              <a:rPr lang="es-ES" sz="1200" dirty="0" smtClean="0"/>
              <a:t>+ PLAYA SENATOR</a:t>
            </a:r>
            <a:endParaRPr lang="es-ES" sz="1200" b="1" dirty="0" smtClean="0"/>
          </a:p>
          <a:p>
            <a:pPr lvl="1"/>
            <a:endParaRPr lang="es-ES" sz="800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429000"/>
            <a:ext cx="5183807" cy="180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16606</TotalTime>
  <Words>354</Words>
  <Application>Microsoft Office PowerPoint</Application>
  <PresentationFormat>Presentación en pantalla (4:3)</PresentationFormat>
  <Paragraphs>217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Diseño predeterminado</vt:lpstr>
      <vt:lpstr>Diapositiva 1</vt:lpstr>
      <vt:lpstr>Índice</vt:lpstr>
      <vt:lpstr>2 Análisis de la situación externa</vt:lpstr>
      <vt:lpstr>2 Análisis de la situación externa</vt:lpstr>
      <vt:lpstr>Diapositiva 5</vt:lpstr>
      <vt:lpstr>   2. Análisis de la situación externa         </vt:lpstr>
      <vt:lpstr>2 Análisis de la situación externa</vt:lpstr>
      <vt:lpstr>2 Análisis de la situación externa</vt:lpstr>
      <vt:lpstr>2 Análisis de la situación externa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cbeguer</dc:creator>
  <cp:lastModifiedBy>usuario</cp:lastModifiedBy>
  <cp:revision>1355</cp:revision>
  <dcterms:created xsi:type="dcterms:W3CDTF">2012-06-04T09:49:58Z</dcterms:created>
  <dcterms:modified xsi:type="dcterms:W3CDTF">2017-09-08T12:32:19Z</dcterms:modified>
</cp:coreProperties>
</file>