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69" r:id="rId4"/>
    <p:sldId id="274" r:id="rId5"/>
    <p:sldId id="275" r:id="rId6"/>
    <p:sldId id="277" r:id="rId7"/>
    <p:sldId id="273" r:id="rId8"/>
    <p:sldId id="276" r:id="rId9"/>
    <p:sldId id="268" r:id="rId10"/>
    <p:sldId id="278" r:id="rId11"/>
    <p:sldId id="270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602EDA78-2A6B-57C0-410A-ED2EDD17A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83F24904-A108-F7BD-E706-FF1EB6D46C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F7E316D1-56F3-886D-3FEC-558F275B7B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6211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602EDA78-2A6B-57C0-410A-ED2EDD17A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83F24904-A108-F7BD-E706-FF1EB6D46C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F7E316D1-56F3-886D-3FEC-558F275B7B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6211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/>
              <a:t>PSCS_15:Design of CYBER-SECURITY ENABLED SMART CONTROLLER for grid-connected Microgrid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820679" y="2271465"/>
            <a:ext cx="2803712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CCS01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217692"/>
            <a:ext cx="4949804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lang="en-GB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16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Ruhin Kouser R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 – Senior Scale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566067065"/>
              </p:ext>
            </p:extLst>
          </p:nvPr>
        </p:nvGraphicFramePr>
        <p:xfrm>
          <a:off x="947788" y="3063230"/>
          <a:ext cx="5239652" cy="100586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34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5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4901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20221CCS0004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20221CCS0055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Jason Paul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Adithya Shashidhar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3222535" y="30033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4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24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4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sz="24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946334" y="4280424"/>
            <a:ext cx="10482211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B.Tech – Computer Engineering (Cyber Security)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Dr.Anandaraj</a:t>
            </a:r>
            <a:r>
              <a:rPr lang="en-US" sz="18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S.P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i="0" u="none" strike="noStrike" cap="none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Dr.Sharmasth</a:t>
            </a: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Vali 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bg2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, Dr. Geetha A </a:t>
            </a:r>
            <a:endParaRPr sz="1800" b="1" i="0" u="none" strike="noStrike" cap="none" dirty="0">
              <a:solidFill>
                <a:schemeClr val="bg2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9C2407D5-8762-AF5F-3C98-AC70B7D58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3D1BCCDA-1716-23BC-FAD0-D4B5F8A18D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120" y="345758"/>
            <a:ext cx="1090168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Hardware and Software Requirements</a:t>
            </a: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B95897CB-B6E6-4876-DD20-89DFE97E4A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070575"/>
            <a:ext cx="10668000" cy="471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defRPr sz="1800"/>
            </a:pPr>
            <a:r>
              <a:rPr lang="en-IN" dirty="0"/>
              <a:t>Hardware:</a:t>
            </a:r>
          </a:p>
          <a:p>
            <a:pPr marL="76200" indent="0">
              <a:buNone/>
              <a:defRPr sz="1800"/>
            </a:pPr>
            <a:r>
              <a:rPr lang="en-IN" dirty="0"/>
              <a:t>     - Raspberry Pi / ESP32</a:t>
            </a:r>
          </a:p>
          <a:p>
            <a:pPr marL="76200" indent="0">
              <a:buNone/>
              <a:defRPr sz="1800"/>
            </a:pPr>
            <a:r>
              <a:rPr lang="en-IN" dirty="0"/>
              <a:t>     - Sensors: Voltage, Current, Temperature</a:t>
            </a:r>
          </a:p>
          <a:p>
            <a:pPr marL="76200" indent="0">
              <a:buNone/>
              <a:defRPr sz="1800"/>
            </a:pPr>
            <a:r>
              <a:rPr lang="en-IN" dirty="0"/>
              <a:t>     - Communication: Wi-Fi / ZigBee / Ethernet</a:t>
            </a:r>
          </a:p>
          <a:p>
            <a:pPr>
              <a:defRPr sz="1800"/>
            </a:pPr>
            <a:r>
              <a:rPr lang="en-IN" dirty="0"/>
              <a:t>Software:</a:t>
            </a:r>
          </a:p>
          <a:p>
            <a:pPr marL="76200" indent="0">
              <a:buNone/>
              <a:defRPr sz="1800"/>
            </a:pPr>
            <a:r>
              <a:rPr lang="en-IN" dirty="0"/>
              <a:t>     - MATLAB/Simulink, Python</a:t>
            </a:r>
          </a:p>
          <a:p>
            <a:pPr marL="76200" indent="0">
              <a:buNone/>
              <a:defRPr sz="1800"/>
            </a:pPr>
            <a:r>
              <a:rPr lang="en-IN" dirty="0"/>
              <a:t>     - MQTT/HTTPS protocol</a:t>
            </a:r>
          </a:p>
          <a:p>
            <a:pPr marL="76200" indent="0">
              <a:buNone/>
              <a:defRPr sz="1800"/>
            </a:pPr>
            <a:r>
              <a:rPr lang="en-IN" dirty="0"/>
              <a:t>     - MySQL/Firebase storage</a:t>
            </a:r>
          </a:p>
        </p:txBody>
      </p:sp>
    </p:spTree>
    <p:extLst>
      <p:ext uri="{BB962C8B-B14F-4D97-AF65-F5344CB8AC3E}">
        <p14:creationId xmlns:p14="http://schemas.microsoft.com/office/powerpoint/2010/main" val="282739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31520" y="452142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Project Timeline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BB040-FA1F-8CDB-8F6D-FEB6C2D1C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455" y="1071304"/>
            <a:ext cx="8209280" cy="492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21360" y="45751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62000" y="2050625"/>
            <a:ext cx="10668000" cy="474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defRPr sz="1800"/>
            </a:pPr>
            <a:r>
              <a:rPr lang="en-IN" sz="2800" dirty="0"/>
              <a:t>1. IEEE Transactions on Smart Grid, 2022</a:t>
            </a:r>
          </a:p>
          <a:p>
            <a:pPr>
              <a:defRPr sz="1800"/>
            </a:pPr>
            <a:r>
              <a:rPr lang="en-IN" sz="2800" dirty="0"/>
              <a:t>2. IEEE Access – Cyber Security for Microgrids, 2023</a:t>
            </a:r>
          </a:p>
          <a:p>
            <a:pPr>
              <a:defRPr sz="1800"/>
            </a:pPr>
            <a:r>
              <a:rPr lang="en-IN" sz="2800" dirty="0"/>
              <a:t>3. Springer – Blockchain in Power Systems, 2022</a:t>
            </a:r>
          </a:p>
          <a:p>
            <a:pPr>
              <a:defRPr sz="1800"/>
            </a:pPr>
            <a:r>
              <a:rPr lang="en-IN" sz="2800" dirty="0"/>
              <a:t>4. NIST Guidelines on Smart Grid Cybersecurity, 2020</a:t>
            </a:r>
          </a:p>
          <a:p>
            <a:pPr>
              <a:defRPr sz="1800"/>
            </a:pPr>
            <a:r>
              <a:rPr lang="en-IN" sz="2800" dirty="0"/>
              <a:t>5. MDPI Energies – Secure Control Frameworks, 2023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31520" y="45751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070610"/>
            <a:ext cx="10668000" cy="4974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95300" lvl="0" indent="-342900">
              <a:lnSpc>
                <a:spcPct val="200000"/>
              </a:lnSpc>
              <a:spcBef>
                <a:spcPts val="0"/>
              </a:spcBef>
              <a:buFont typeface="Verdana" panose="020B0604030504040204" pitchFamily="34" charset="0"/>
              <a:buChar char="–"/>
            </a:pPr>
            <a:r>
              <a:rPr lang="en-US" dirty="0"/>
              <a:t>Abstract</a:t>
            </a:r>
          </a:p>
          <a:p>
            <a:pPr marL="495300" lvl="0" indent="-342900">
              <a:lnSpc>
                <a:spcPct val="200000"/>
              </a:lnSpc>
              <a:spcBef>
                <a:spcPts val="0"/>
              </a:spcBef>
              <a:buFont typeface="Verdana" panose="020B0604030504040204" pitchFamily="34" charset="0"/>
              <a:buChar char="–"/>
            </a:pPr>
            <a:r>
              <a:rPr lang="en-US" dirty="0"/>
              <a:t>Literature Survey</a:t>
            </a:r>
          </a:p>
          <a:p>
            <a:pPr marL="495300" lvl="0" indent="-342900">
              <a:lnSpc>
                <a:spcPct val="200000"/>
              </a:lnSpc>
              <a:spcBef>
                <a:spcPts val="0"/>
              </a:spcBef>
              <a:buFont typeface="Verdana" panose="020B0604030504040204" pitchFamily="34" charset="0"/>
              <a:buChar char="–"/>
            </a:pPr>
            <a:r>
              <a:rPr lang="en-US" dirty="0"/>
              <a:t>Objectives</a:t>
            </a:r>
          </a:p>
          <a:p>
            <a:pPr marL="495300" lvl="0" indent="-342900">
              <a:lnSpc>
                <a:spcPct val="200000"/>
              </a:lnSpc>
              <a:spcBef>
                <a:spcPts val="0"/>
              </a:spcBef>
              <a:buFont typeface="Verdana" panose="020B0604030504040204" pitchFamily="34" charset="0"/>
              <a:buChar char="–"/>
            </a:pPr>
            <a:r>
              <a:rPr lang="en-US" dirty="0"/>
              <a:t>Existing System &amp; Drawbacks</a:t>
            </a:r>
          </a:p>
          <a:p>
            <a:pPr marL="495300" lvl="0" indent="-342900">
              <a:lnSpc>
                <a:spcPct val="200000"/>
              </a:lnSpc>
              <a:spcBef>
                <a:spcPts val="0"/>
              </a:spcBef>
              <a:buFont typeface="Verdana" panose="020B0604030504040204" pitchFamily="34" charset="0"/>
              <a:buChar char="–"/>
            </a:pPr>
            <a:r>
              <a:rPr lang="en-US" dirty="0"/>
              <a:t>Proposed Model &amp; Feasibility Study</a:t>
            </a:r>
          </a:p>
          <a:p>
            <a:pPr marL="495300" lvl="0" indent="-342900">
              <a:lnSpc>
                <a:spcPct val="200000"/>
              </a:lnSpc>
              <a:spcBef>
                <a:spcPts val="0"/>
              </a:spcBef>
              <a:buFont typeface="Verdana" panose="020B0604030504040204" pitchFamily="34" charset="0"/>
              <a:buChar char="–"/>
            </a:pPr>
            <a:r>
              <a:rPr lang="en-US" dirty="0"/>
              <a:t>Architecture Diagram</a:t>
            </a:r>
          </a:p>
          <a:p>
            <a:pPr marL="495300" lvl="0" indent="-342900">
              <a:lnSpc>
                <a:spcPct val="200000"/>
              </a:lnSpc>
              <a:spcBef>
                <a:spcPts val="0"/>
              </a:spcBef>
              <a:buFont typeface="Verdana" panose="020B0604030504040204" pitchFamily="34" charset="0"/>
              <a:buChar char="–"/>
            </a:pPr>
            <a:r>
              <a:rPr lang="en-US" dirty="0"/>
              <a:t>Modules</a:t>
            </a:r>
          </a:p>
          <a:p>
            <a:pPr marL="495300" lvl="0" indent="-342900">
              <a:lnSpc>
                <a:spcPct val="200000"/>
              </a:lnSpc>
              <a:spcBef>
                <a:spcPts val="0"/>
              </a:spcBef>
              <a:buFont typeface="Verdana" panose="020B0604030504040204" pitchFamily="34" charset="0"/>
              <a:buChar char="–"/>
            </a:pPr>
            <a:r>
              <a:rPr lang="en-US" dirty="0"/>
              <a:t>Hardware &amp; Software Details</a:t>
            </a:r>
          </a:p>
          <a:p>
            <a:pPr marL="495300" lvl="0" indent="-342900">
              <a:lnSpc>
                <a:spcPct val="200000"/>
              </a:lnSpc>
              <a:spcBef>
                <a:spcPts val="0"/>
              </a:spcBef>
              <a:buFont typeface="Verdana" panose="020B0604030504040204" pitchFamily="34" charset="0"/>
              <a:buChar char="–"/>
            </a:pPr>
            <a:r>
              <a:rPr lang="en-US" dirty="0"/>
              <a:t>Timeline of the Project</a:t>
            </a:r>
          </a:p>
          <a:p>
            <a:pPr marL="495300" lvl="0" indent="-342900">
              <a:lnSpc>
                <a:spcPct val="200000"/>
              </a:lnSpc>
              <a:spcBef>
                <a:spcPts val="0"/>
              </a:spcBef>
              <a:buFont typeface="Verdana" panose="020B0604030504040204" pitchFamily="34" charset="0"/>
              <a:buChar char="–"/>
            </a:pPr>
            <a:r>
              <a:rPr lang="en-US" dirty="0"/>
              <a:t>References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31520" y="416739"/>
            <a:ext cx="1074928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031241"/>
            <a:ext cx="10668000" cy="526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defRPr sz="1800"/>
            </a:pPr>
            <a:r>
              <a:rPr lang="en-US" sz="2800" dirty="0"/>
              <a:t>A cyber-security-enabled smart controller enhances the reliability and safety of grid-connected microgrids by integrating secure communication, real-time monitoring, and intelligent control algorithms. It ensures stable power exchange between distributed energy sources and the main grid while defending against cyber-attacks.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733F-011B-3121-4FF4-D61CFE77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37198"/>
            <a:ext cx="10668000" cy="4875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7B0A1-B6D6-B3FF-95B3-8FDCAAC51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615578"/>
            <a:ext cx="11582400" cy="5587862"/>
          </a:xfrm>
        </p:spPr>
        <p:txBody>
          <a:bodyPr>
            <a:normAutofit/>
          </a:bodyPr>
          <a:lstStyle/>
          <a:p>
            <a:r>
              <a:rPr lang="en-IN" sz="1600" dirty="0"/>
              <a:t>Recent studies highlight:</a:t>
            </a:r>
          </a:p>
          <a:p>
            <a:r>
              <a:rPr lang="en-IN" sz="1600" dirty="0"/>
              <a:t>AI-based anomaly detection in smart grids (IEEE 2022)</a:t>
            </a:r>
          </a:p>
          <a:p>
            <a:r>
              <a:rPr lang="en-IN" sz="1600" dirty="0"/>
              <a:t>Secure communication protocols for distributed energy systems</a:t>
            </a:r>
          </a:p>
          <a:p>
            <a:r>
              <a:rPr lang="en-IN" sz="1600" dirty="0"/>
              <a:t>Blockchain and IoT integration in microgrid management</a:t>
            </a:r>
          </a:p>
          <a:p>
            <a:r>
              <a:rPr lang="en-IN" sz="1600" dirty="0"/>
              <a:t>Vulnerabilities in SCADA and smart inverters</a:t>
            </a:r>
          </a:p>
          <a:p>
            <a:r>
              <a:rPr lang="en-IN" sz="1600" dirty="0"/>
              <a:t>Real-time intrusion detection using machine learning</a:t>
            </a:r>
          </a:p>
          <a:p>
            <a:r>
              <a:rPr lang="en-IN" sz="1600" dirty="0"/>
              <a:t>Cloud-based microgrid monitoring and risks</a:t>
            </a:r>
          </a:p>
          <a:p>
            <a:r>
              <a:rPr lang="en-IN" sz="1600" dirty="0"/>
              <a:t>Control system resilience under cyber-attack scenarios</a:t>
            </a:r>
          </a:p>
          <a:p>
            <a:r>
              <a:rPr lang="en-IN" sz="1600" dirty="0"/>
              <a:t>Role of encryption and authentication in DER networks</a:t>
            </a:r>
          </a:p>
          <a:p>
            <a:r>
              <a:rPr lang="en-IN" sz="1600" dirty="0"/>
              <a:t>Fault-tolerant control of hybrid energy systems</a:t>
            </a:r>
          </a:p>
          <a:p>
            <a:r>
              <a:rPr lang="en-IN" sz="1600" dirty="0"/>
              <a:t>Comparative analysis of centralized vs decentralized controllers</a:t>
            </a:r>
          </a:p>
        </p:txBody>
      </p:sp>
    </p:spTree>
    <p:extLst>
      <p:ext uri="{BB962C8B-B14F-4D97-AF65-F5344CB8AC3E}">
        <p14:creationId xmlns:p14="http://schemas.microsoft.com/office/powerpoint/2010/main" val="419564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C92F-1942-CCB8-DF82-2DD5764D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360" y="426899"/>
            <a:ext cx="10668000" cy="4875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E1E52-53F1-F32B-5B8F-481576F448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lang="en-US" sz="3200" dirty="0"/>
              <a:t>- Develop a secure and intelligent controller</a:t>
            </a:r>
          </a:p>
          <a:p>
            <a:pPr>
              <a:defRPr sz="1800"/>
            </a:pPr>
            <a:r>
              <a:rPr lang="en-US" sz="3200" dirty="0"/>
              <a:t>- Ensure stable energy flow</a:t>
            </a:r>
          </a:p>
          <a:p>
            <a:pPr>
              <a:defRPr sz="1800"/>
            </a:pPr>
            <a:r>
              <a:rPr lang="en-US" sz="3200" dirty="0"/>
              <a:t>- Implement cyber-protection mechanisms</a:t>
            </a:r>
          </a:p>
          <a:p>
            <a:pPr>
              <a:defRPr sz="1800"/>
            </a:pPr>
            <a:r>
              <a:rPr lang="en-US" sz="3200" dirty="0"/>
              <a:t>- Enhance reliability and confidentiality</a:t>
            </a:r>
          </a:p>
          <a:p>
            <a:pPr>
              <a:defRPr sz="1800"/>
            </a:pPr>
            <a:r>
              <a:rPr lang="en-US" sz="3200" dirty="0"/>
              <a:t>- Improve efficiency and resilience</a:t>
            </a:r>
          </a:p>
        </p:txBody>
      </p:sp>
    </p:spTree>
    <p:extLst>
      <p:ext uri="{BB962C8B-B14F-4D97-AF65-F5344CB8AC3E}">
        <p14:creationId xmlns:p14="http://schemas.microsoft.com/office/powerpoint/2010/main" val="56352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9C2407D5-8762-AF5F-3C98-AC70B7D58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3D1BCCDA-1716-23BC-FAD0-D4B5F8A18D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9120" y="345758"/>
            <a:ext cx="1090168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Existing Systems and Drawbacks</a:t>
            </a: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B95897CB-B6E6-4876-DD20-89DFE97E4A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365215"/>
            <a:ext cx="10668000" cy="471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defRPr sz="1800"/>
            </a:pPr>
            <a:r>
              <a:rPr lang="en-US" sz="2800" dirty="0"/>
              <a:t>- Lack integrated cyber-defense</a:t>
            </a:r>
          </a:p>
          <a:p>
            <a:pPr>
              <a:defRPr sz="1800"/>
            </a:pPr>
            <a:r>
              <a:rPr lang="en-US" sz="2800" dirty="0"/>
              <a:t>- SCADA vulnerabilities</a:t>
            </a:r>
          </a:p>
          <a:p>
            <a:pPr>
              <a:defRPr sz="1800"/>
            </a:pPr>
            <a:r>
              <a:rPr lang="en-US" sz="2800" dirty="0"/>
              <a:t>- Limited real-time anomaly response</a:t>
            </a:r>
          </a:p>
          <a:p>
            <a:pPr>
              <a:defRPr sz="1800"/>
            </a:pPr>
            <a:r>
              <a:rPr lang="en-US" sz="2800" dirty="0"/>
              <a:t>- Poor scalability</a:t>
            </a:r>
          </a:p>
          <a:p>
            <a:pPr>
              <a:defRPr sz="1800"/>
            </a:pPr>
            <a:r>
              <a:rPr lang="en-US" sz="2800" dirty="0"/>
              <a:t>- Weak encryption and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7048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579120" y="34575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/>
              <a:t>Proposed Model and Feasibility Study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16281" y="1189464"/>
            <a:ext cx="1090168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defRPr sz="1800"/>
            </a:pPr>
            <a:r>
              <a:rPr lang="en-IN" sz="3200" dirty="0"/>
              <a:t>- Smart Controller with AI anomaly detection &amp; blockchain-secured communication</a:t>
            </a:r>
          </a:p>
          <a:p>
            <a:pPr>
              <a:defRPr sz="1800"/>
            </a:pPr>
            <a:r>
              <a:rPr lang="en-IN" sz="3200" dirty="0"/>
              <a:t>- Hybrid encryption (AES + RSA)</a:t>
            </a:r>
          </a:p>
          <a:p>
            <a:pPr>
              <a:defRPr sz="1800"/>
            </a:pPr>
            <a:r>
              <a:rPr lang="en-IN" sz="3200" dirty="0"/>
              <a:t>- Simulation using MATLAB/Python</a:t>
            </a:r>
          </a:p>
          <a:p>
            <a:pPr>
              <a:defRPr sz="1800"/>
            </a:pPr>
            <a:r>
              <a:rPr lang="en-IN" sz="3200" dirty="0"/>
              <a:t>- Evaluation under attack scenarios</a:t>
            </a:r>
          </a:p>
          <a:p>
            <a:pPr>
              <a:defRPr sz="1800"/>
            </a:pPr>
            <a:r>
              <a:rPr lang="en-IN" sz="3200" dirty="0"/>
              <a:t>- Feasibility via IoT gateway prototypes</a:t>
            </a: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C025-F3D6-327C-D325-C56E85F92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47219"/>
            <a:ext cx="10668000" cy="487500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Architecture Diagram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005BE2-C626-AAAC-E465-4D651291A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4999"/>
            <a:ext cx="12192000" cy="320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21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558800" y="3762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558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>
              <a:defRPr sz="1800"/>
            </a:pPr>
            <a:r>
              <a:rPr lang="en-IN" sz="2800" dirty="0"/>
              <a:t>1. Data Acquisition</a:t>
            </a:r>
          </a:p>
          <a:p>
            <a:pPr>
              <a:defRPr sz="1800"/>
            </a:pPr>
            <a:r>
              <a:rPr lang="en-IN" sz="2800" dirty="0"/>
              <a:t>2. Control Module</a:t>
            </a:r>
          </a:p>
          <a:p>
            <a:pPr>
              <a:defRPr sz="1800"/>
            </a:pPr>
            <a:r>
              <a:rPr lang="en-IN" sz="2800" dirty="0"/>
              <a:t>3. Cyber-Security Module</a:t>
            </a:r>
          </a:p>
          <a:p>
            <a:pPr>
              <a:defRPr sz="1800"/>
            </a:pPr>
            <a:r>
              <a:rPr lang="en-IN" sz="2800" dirty="0"/>
              <a:t>4. Communication Module</a:t>
            </a:r>
          </a:p>
          <a:p>
            <a:pPr>
              <a:defRPr sz="1800"/>
            </a:pPr>
            <a:r>
              <a:rPr lang="en-IN" sz="2800" dirty="0"/>
              <a:t>5. Monitoring &amp; Analytics Module</a:t>
            </a: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473</Words>
  <Application>Microsoft Office PowerPoint</Application>
  <PresentationFormat>Widescreen</PresentationFormat>
  <Paragraphs>90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</vt:lpstr>
      <vt:lpstr>Verdana</vt:lpstr>
      <vt:lpstr>Bioinformatics</vt:lpstr>
      <vt:lpstr>PSCS_15:Design of CYBER-SECURITY ENABLED SMART CONTROLLER for grid-connected Microgrid</vt:lpstr>
      <vt:lpstr>Content</vt:lpstr>
      <vt:lpstr>Abstract</vt:lpstr>
      <vt:lpstr>Literature Survey</vt:lpstr>
      <vt:lpstr>Objectives</vt:lpstr>
      <vt:lpstr>Existing Systems and Drawbacks</vt:lpstr>
      <vt:lpstr>Proposed Model and Feasibility Study</vt:lpstr>
      <vt:lpstr>Architecture Diagram</vt:lpstr>
      <vt:lpstr>Modules</vt:lpstr>
      <vt:lpstr>Hardware and Software Requirements</vt:lpstr>
      <vt:lpstr>Project Timeline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Jason Paul</cp:lastModifiedBy>
  <cp:revision>48</cp:revision>
  <cp:lastPrinted>2025-08-20T09:03:29Z</cp:lastPrinted>
  <dcterms:modified xsi:type="dcterms:W3CDTF">2025-10-19T11:29:10Z</dcterms:modified>
</cp:coreProperties>
</file>