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Mono Medium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Medium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Medium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Medium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448709b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448709b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QOL: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Buchungsstartzeit nach wählen der Endzeit ändern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Pop-Up bei Tischbuchung, um alle verfügbaren und nicht verfügbaren Buchungszeiten anzeigen zu lassen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Verbesserungen: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Übersicht über Räume im Layoutdesigner → Editieren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Rollenzuweisungen und Rechte über bestimmte Räume buchen zu können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Neue Features: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Täglich Abonnieren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Nachrichtensystem überarbeiten (Live-Chat) mit Kommunikationstechnik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Räume übergeben an Gesprächspartner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Barrierefreiheit: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Kontrastmodi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Schrift- &amp; Symbolgrößen individuell gestalten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Auf Sehschwächen eingehen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778a10340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778a10340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778a10340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778a10340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778a1034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778a1034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7878ec5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7878ec5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778a1034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778a1034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778a103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778a103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778a1034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778a1034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Anzahl Commits, Issues, Meetings 14 </a:t>
            </a:r>
            <a:r>
              <a:rPr lang="de"/>
              <a:t>Betreuer Meetings, Projects in Github, Protokollführung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778a1034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778a1034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778a1034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778a1034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Wissen praktisch: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JavaScript, TypeScript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React Front-End Nutzung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Anlegen von REST APIs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GitHub Nutzung erneut ausgebaut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Issues, Milestones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Material 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6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11" Type="http://schemas.openxmlformats.org/officeDocument/2006/relationships/image" Target="../media/image19.png"/><Relationship Id="rId10" Type="http://schemas.openxmlformats.org/officeDocument/2006/relationships/image" Target="../media/image17.png"/><Relationship Id="rId12" Type="http://schemas.openxmlformats.org/officeDocument/2006/relationships/image" Target="../media/image24.png"/><Relationship Id="rId9" Type="http://schemas.openxmlformats.org/officeDocument/2006/relationships/image" Target="../media/image20.png"/><Relationship Id="rId5" Type="http://schemas.openxmlformats.org/officeDocument/2006/relationships/image" Target="../media/image32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4603650" y="0"/>
            <a:ext cx="3996300" cy="5016000"/>
          </a:xfrm>
          <a:prstGeom prst="rect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7400" y="111649"/>
            <a:ext cx="1704900" cy="832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7" name="Google Shape;57;p13"/>
          <p:cNvSpPr txBox="1"/>
          <p:nvPr/>
        </p:nvSpPr>
        <p:spPr>
          <a:xfrm>
            <a:off x="4480950" y="1694500"/>
            <a:ext cx="42417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Softwareprojekt</a:t>
            </a:r>
            <a:endParaRPr b="1" sz="3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Desk-Planner</a:t>
            </a:r>
            <a:endParaRPr b="1" sz="3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794900" y="3370125"/>
            <a:ext cx="36138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Pinar Goekcek, Jay Imort, 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Darios Pachtsinis, Rico Hofmann, 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Kyle Mezger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 flipH="1" rot="10800000">
            <a:off x="4726775" y="3141575"/>
            <a:ext cx="3930000" cy="2250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 txBox="1"/>
          <p:nvPr/>
        </p:nvSpPr>
        <p:spPr>
          <a:xfrm>
            <a:off x="4726775" y="111650"/>
            <a:ext cx="27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28</a:t>
            </a:r>
            <a:r>
              <a:rPr lang="de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.07.2022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/>
          <p:nvPr/>
        </p:nvSpPr>
        <p:spPr>
          <a:xfrm>
            <a:off x="306355" y="467500"/>
            <a:ext cx="2311500" cy="52770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844101" y="0"/>
            <a:ext cx="42998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2"/>
          <p:cNvSpPr txBox="1"/>
          <p:nvPr>
            <p:ph type="title"/>
          </p:nvPr>
        </p:nvSpPr>
        <p:spPr>
          <a:xfrm>
            <a:off x="426850" y="445025"/>
            <a:ext cx="183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Roboto Mono"/>
                <a:ea typeface="Roboto Mono"/>
                <a:cs typeface="Roboto Mono"/>
                <a:sym typeface="Roboto Mono"/>
              </a:rPr>
              <a:t>Ausblick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934925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Mono"/>
              <a:buChar char="●"/>
            </a:pPr>
            <a:r>
              <a:rPr lang="de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QOL Verbesserungen</a:t>
            </a:r>
            <a:br>
              <a:rPr lang="de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Mono"/>
              <a:buChar char="●"/>
            </a:pPr>
            <a:r>
              <a:rPr lang="de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Neue Features</a:t>
            </a:r>
            <a:br>
              <a:rPr lang="de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Mono"/>
              <a:buChar char="●"/>
            </a:pPr>
            <a:r>
              <a:rPr lang="de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Barrierefreiheit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 flipH="1">
            <a:off x="7239300" y="583450"/>
            <a:ext cx="1904700" cy="4559400"/>
          </a:xfrm>
          <a:prstGeom prst="rtTriangle">
            <a:avLst/>
          </a:prstGeom>
          <a:solidFill>
            <a:srgbClr val="003366">
              <a:alpha val="73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 flipH="1" rot="10800000">
            <a:off x="4821075" y="-7525"/>
            <a:ext cx="2241600" cy="5189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204300" y="467525"/>
            <a:ext cx="170100" cy="5277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760000" y="1304875"/>
            <a:ext cx="529800" cy="5277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759988" y="1979638"/>
            <a:ext cx="529800" cy="5277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760000" y="2654413"/>
            <a:ext cx="529800" cy="5277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275" y="2006888"/>
            <a:ext cx="473226" cy="47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575" y="1344003"/>
            <a:ext cx="416650" cy="4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425" y="2729563"/>
            <a:ext cx="670950" cy="3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2" name="Google Shape;2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4100" y="4172724"/>
            <a:ext cx="1704900" cy="832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3" name="Google Shape;223;p23"/>
          <p:cNvSpPr txBox="1"/>
          <p:nvPr/>
        </p:nvSpPr>
        <p:spPr>
          <a:xfrm rot="-2554812">
            <a:off x="2633218" y="2236391"/>
            <a:ext cx="2346363" cy="8369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85725">
              <a:srgbClr val="000000">
                <a:alpha val="22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4022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Fragen?</a:t>
            </a:r>
            <a:endParaRPr b="1" sz="2855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4" name="Google Shape;2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 flipH="1" rot="10800000">
            <a:off x="0" y="-25"/>
            <a:ext cx="9137100" cy="1291200"/>
          </a:xfrm>
          <a:prstGeom prst="rtTriangle">
            <a:avLst/>
          </a:prstGeom>
          <a:gradFill>
            <a:gsLst>
              <a:gs pos="0">
                <a:srgbClr val="395468"/>
              </a:gs>
              <a:gs pos="50000">
                <a:srgbClr val="003366"/>
              </a:gs>
              <a:gs pos="100000">
                <a:srgbClr val="39546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205000" y="203400"/>
            <a:ext cx="4209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Gliederung</a:t>
            </a:r>
            <a:endParaRPr b="1" sz="1333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1790800" y="1197350"/>
            <a:ext cx="1038300" cy="9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6311650" y="3229950"/>
            <a:ext cx="1038300" cy="94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4051225" y="3229950"/>
            <a:ext cx="1038300" cy="94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6311650" y="1197350"/>
            <a:ext cx="1038300" cy="94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4051225" y="1197350"/>
            <a:ext cx="1038300" cy="94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790800" y="3229950"/>
            <a:ext cx="1038300" cy="94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1418200" y="2145650"/>
            <a:ext cx="17835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Problem-</a:t>
            </a:r>
            <a:endParaRPr b="1"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stellung</a:t>
            </a:r>
            <a:endParaRPr b="1"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051225" y="1202475"/>
            <a:ext cx="1038300" cy="9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3678625" y="2150775"/>
            <a:ext cx="17835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Projekt-</a:t>
            </a:r>
            <a:endParaRPr b="1"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idee</a:t>
            </a:r>
            <a:endParaRPr b="1"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6311650" y="1202475"/>
            <a:ext cx="1038300" cy="9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5939050" y="2150775"/>
            <a:ext cx="17835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Aufgaben-</a:t>
            </a:r>
            <a:endParaRPr b="1"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verteilung</a:t>
            </a:r>
            <a:endParaRPr b="1"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1790800" y="3229950"/>
            <a:ext cx="1038300" cy="9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1350700" y="4168000"/>
            <a:ext cx="19185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Projekt-</a:t>
            </a:r>
            <a:endParaRPr b="1"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management</a:t>
            </a:r>
            <a:endParaRPr b="1"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4051225" y="3229950"/>
            <a:ext cx="1038300" cy="9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>
            <p:ph type="title"/>
          </p:nvPr>
        </p:nvSpPr>
        <p:spPr>
          <a:xfrm>
            <a:off x="3678625" y="4178250"/>
            <a:ext cx="17835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App-</a:t>
            </a:r>
            <a:endParaRPr b="1"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Vorstellung</a:t>
            </a:r>
            <a:endParaRPr b="1"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6311650" y="3229950"/>
            <a:ext cx="1038300" cy="9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>
            <p:ph type="title"/>
          </p:nvPr>
        </p:nvSpPr>
        <p:spPr>
          <a:xfrm>
            <a:off x="5939050" y="4178250"/>
            <a:ext cx="17835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Fazit und Ausblick</a:t>
            </a:r>
            <a:endParaRPr b="1"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029" y="3374300"/>
            <a:ext cx="874675" cy="659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5261" y="1297800"/>
            <a:ext cx="649390" cy="7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3442" y="3309955"/>
            <a:ext cx="874675" cy="788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5849" y="1262025"/>
            <a:ext cx="929908" cy="8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33025" y="1272933"/>
            <a:ext cx="874675" cy="807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72624" y="3294649"/>
            <a:ext cx="874675" cy="81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 rot="5400000">
            <a:off x="4000825" y="-4020050"/>
            <a:ext cx="1139100" cy="9150900"/>
          </a:xfrm>
          <a:prstGeom prst="homePlate">
            <a:avLst>
              <a:gd fmla="val 72571" name="adj"/>
            </a:avLst>
          </a:prstGeom>
          <a:gradFill>
            <a:gsLst>
              <a:gs pos="0">
                <a:srgbClr val="395468"/>
              </a:gs>
              <a:gs pos="50000">
                <a:srgbClr val="003366"/>
              </a:gs>
              <a:gs pos="100000">
                <a:srgbClr val="39546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3025200" y="201850"/>
            <a:ext cx="309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Problemstellung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350300" y="1152475"/>
            <a:ext cx="5207400" cy="3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</a:pPr>
            <a:r>
              <a:rPr lang="d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Arbeitsplatz Blockierung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</a:pPr>
            <a:r>
              <a:rPr lang="d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immungeschwächte Personen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</a:pPr>
            <a:r>
              <a:rPr lang="d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keine M</a:t>
            </a:r>
            <a:r>
              <a:rPr lang="d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öglichkeit die</a:t>
            </a:r>
            <a:r>
              <a:rPr lang="d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d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d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Belegschaft zu analysieren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cxnSp>
        <p:nvCxnSpPr>
          <p:cNvPr id="100" name="Google Shape;100;p15"/>
          <p:cNvCxnSpPr/>
          <p:nvPr/>
        </p:nvCxnSpPr>
        <p:spPr>
          <a:xfrm>
            <a:off x="4599625" y="1413775"/>
            <a:ext cx="4500" cy="262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-669825" y="1166625"/>
            <a:ext cx="5207400" cy="3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kein Überblick</a:t>
            </a:r>
            <a:br>
              <a:rPr lang="d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nicht ökonomisch und nachhaltig</a:t>
            </a:r>
            <a:br>
              <a:rPr lang="d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begrenzte Arbeitsplätze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237150" y="1221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Mono"/>
              <a:buChar char="●"/>
            </a:pPr>
            <a:r>
              <a:rPr lang="d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Web-Anwendung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Mono"/>
              <a:buChar char="●"/>
            </a:pPr>
            <a:r>
              <a:rPr lang="d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Zeitlich bestimmte Arbeitsplatzbuchung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Mono"/>
              <a:buChar char="●"/>
            </a:pPr>
            <a:r>
              <a:rPr lang="d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Graphische Buchungs Seite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Mono"/>
              <a:buChar char="●"/>
            </a:pPr>
            <a:r>
              <a:rPr lang="d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15 Minuten Zeitfenster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Mono"/>
              <a:buChar char="●"/>
            </a:pPr>
            <a:r>
              <a:rPr lang="d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Dauerbuchungen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Mono"/>
              <a:buChar char="●"/>
            </a:pPr>
            <a:r>
              <a:rPr lang="d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Chat-Funktion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Mono"/>
              <a:buChar char="●"/>
            </a:pPr>
            <a:r>
              <a:rPr lang="d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Layoutdesigner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" name="Google Shape;107;p16"/>
          <p:cNvSpPr/>
          <p:nvPr/>
        </p:nvSpPr>
        <p:spPr>
          <a:xfrm rot="5400000">
            <a:off x="4068025" y="-4087250"/>
            <a:ext cx="1004700" cy="9150900"/>
          </a:xfrm>
          <a:prstGeom prst="homePlate">
            <a:avLst>
              <a:gd fmla="val 50366" name="adj"/>
            </a:avLst>
          </a:prstGeom>
          <a:gradFill>
            <a:gsLst>
              <a:gs pos="0">
                <a:srgbClr val="395468"/>
              </a:gs>
              <a:gs pos="50000">
                <a:srgbClr val="003366"/>
              </a:gs>
              <a:gs pos="100000">
                <a:srgbClr val="39546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2378700" y="101700"/>
            <a:ext cx="4389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Projektvorstellung</a:t>
            </a:r>
            <a:endParaRPr b="1" sz="1333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625" y="2342046"/>
            <a:ext cx="4327618" cy="266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6"/>
          <p:cNvCxnSpPr/>
          <p:nvPr/>
        </p:nvCxnSpPr>
        <p:spPr>
          <a:xfrm flipH="1">
            <a:off x="489975" y="1457450"/>
            <a:ext cx="6900" cy="2893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1" name="Google Shape;111;p16"/>
          <p:cNvSpPr/>
          <p:nvPr/>
        </p:nvSpPr>
        <p:spPr>
          <a:xfrm>
            <a:off x="4071825" y="2228625"/>
            <a:ext cx="298800" cy="2779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 rot="5400000">
            <a:off x="5162475" y="1101600"/>
            <a:ext cx="75300" cy="22563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6"/>
          <p:cNvCxnSpPr>
            <a:stCxn id="112" idx="0"/>
          </p:cNvCxnSpPr>
          <p:nvPr/>
        </p:nvCxnSpPr>
        <p:spPr>
          <a:xfrm>
            <a:off x="6328275" y="2229750"/>
            <a:ext cx="2561100" cy="6000"/>
          </a:xfrm>
          <a:prstGeom prst="straightConnector1">
            <a:avLst/>
          </a:prstGeom>
          <a:noFill/>
          <a:ln cap="flat" cmpd="sng" w="76200">
            <a:solidFill>
              <a:srgbClr val="00336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5582"/>
            <a:ext cx="9144001" cy="471233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306342" y="467500"/>
            <a:ext cx="6175800" cy="52770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Roboto Mono"/>
                <a:ea typeface="Roboto Mono"/>
                <a:cs typeface="Roboto Mono"/>
                <a:sym typeface="Roboto Mono"/>
              </a:rPr>
              <a:t>Teamvorstellung + Aufteilung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1197600" y="1867525"/>
            <a:ext cx="2643900" cy="3416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Pinar Gökcek	</a:t>
            </a:r>
            <a:endParaRPr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Rico Hofmann	</a:t>
            </a:r>
            <a:endParaRPr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Darios Pachtsinis</a:t>
            </a:r>
            <a:br>
              <a:rPr lang="d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br>
              <a:rPr lang="d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d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	</a:t>
            </a:r>
            <a:endParaRPr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Jay Imort	</a:t>
            </a:r>
            <a:endParaRPr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Kyle Mezger	</a:t>
            </a:r>
            <a:r>
              <a:rPr lang="d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de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3563950" y="1995175"/>
            <a:ext cx="277500" cy="1147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3563950" y="3490475"/>
            <a:ext cx="249300" cy="815700"/>
          </a:xfrm>
          <a:prstGeom prst="rightBrace">
            <a:avLst>
              <a:gd fmla="val 38298" name="adj1"/>
              <a:gd fmla="val 4944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4043325" y="2368675"/>
            <a:ext cx="35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 Mono"/>
                <a:ea typeface="Roboto Mono"/>
                <a:cs typeface="Roboto Mono"/>
                <a:sym typeface="Roboto Mono"/>
              </a:rPr>
              <a:t>Front-End </a:t>
            </a:r>
            <a:r>
              <a:rPr lang="de"/>
              <a:t>→ </a:t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550" y="2223625"/>
            <a:ext cx="793774" cy="6902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4" name="Google Shape;134;p18"/>
          <p:cNvSpPr txBox="1"/>
          <p:nvPr/>
        </p:nvSpPr>
        <p:spPr>
          <a:xfrm>
            <a:off x="4043325" y="3698225"/>
            <a:ext cx="16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 Mono"/>
                <a:ea typeface="Roboto Mono"/>
                <a:cs typeface="Roboto Mono"/>
                <a:sym typeface="Roboto Mono"/>
              </a:rPr>
              <a:t>Back-End</a:t>
            </a:r>
            <a:r>
              <a:rPr lang="de"/>
              <a:t> →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4">
            <a:alphaModFix/>
          </a:blip>
          <a:srcRect b="0" l="27193" r="27872" t="0"/>
          <a:stretch/>
        </p:blipFill>
        <p:spPr>
          <a:xfrm>
            <a:off x="5533548" y="3527350"/>
            <a:ext cx="793775" cy="7419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6" name="Google Shape;136;p18"/>
          <p:cNvPicPr preferRelativeResize="0"/>
          <p:nvPr/>
        </p:nvPicPr>
        <p:blipFill rotWithShape="1">
          <a:blip r:embed="rId5">
            <a:alphaModFix/>
          </a:blip>
          <a:srcRect b="26957" l="14515" r="14952" t="9835"/>
          <a:stretch/>
        </p:blipFill>
        <p:spPr>
          <a:xfrm>
            <a:off x="6482050" y="3481525"/>
            <a:ext cx="793775" cy="8335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7" name="Google Shape;13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3875" y="2197800"/>
            <a:ext cx="741950" cy="74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/>
          <p:nvPr/>
        </p:nvSpPr>
        <p:spPr>
          <a:xfrm>
            <a:off x="204300" y="467525"/>
            <a:ext cx="170100" cy="5277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280500" y="2197800"/>
            <a:ext cx="882600" cy="1900800"/>
          </a:xfrm>
          <a:prstGeom prst="chevron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>
            <a:off x="0" y="0"/>
            <a:ext cx="2150700" cy="5175000"/>
          </a:xfrm>
          <a:prstGeom prst="rect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4853200" y="1255425"/>
            <a:ext cx="1041900" cy="1009200"/>
          </a:xfrm>
          <a:prstGeom prst="diamond">
            <a:avLst/>
          </a:prstGeom>
          <a:gradFill>
            <a:gsLst>
              <a:gs pos="0">
                <a:srgbClr val="D7D7D7"/>
              </a:gs>
              <a:gs pos="100000">
                <a:srgbClr val="59595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6140500" y="2239651"/>
            <a:ext cx="718800" cy="695700"/>
          </a:xfrm>
          <a:prstGeom prst="diamond">
            <a:avLst/>
          </a:prstGeom>
          <a:gradFill>
            <a:gsLst>
              <a:gs pos="0">
                <a:srgbClr val="D7D7D7"/>
              </a:gs>
              <a:gs pos="100000">
                <a:srgbClr val="59595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2659850" y="1846197"/>
            <a:ext cx="1514400" cy="1451100"/>
          </a:xfrm>
          <a:prstGeom prst="diamond">
            <a:avLst/>
          </a:prstGeom>
          <a:gradFill>
            <a:gsLst>
              <a:gs pos="0">
                <a:srgbClr val="D7D7D7"/>
              </a:gs>
              <a:gs pos="100000">
                <a:srgbClr val="59595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6745350" y="2662000"/>
            <a:ext cx="1928700" cy="1892700"/>
          </a:xfrm>
          <a:prstGeom prst="diamond">
            <a:avLst/>
          </a:prstGeom>
          <a:gradFill>
            <a:gsLst>
              <a:gs pos="0">
                <a:srgbClr val="D7D7D7"/>
              </a:gs>
              <a:gs pos="100000">
                <a:srgbClr val="59595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5535550" y="174700"/>
            <a:ext cx="1928700" cy="1892700"/>
          </a:xfrm>
          <a:prstGeom prst="diamond">
            <a:avLst/>
          </a:prstGeom>
          <a:gradFill>
            <a:gsLst>
              <a:gs pos="0">
                <a:srgbClr val="D7D7D7"/>
              </a:gs>
              <a:gs pos="100000">
                <a:srgbClr val="59595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470" y="494413"/>
            <a:ext cx="1100860" cy="11008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8617" y="2222682"/>
            <a:ext cx="1236849" cy="6957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3" name="Google Shape;15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7239" y="3103738"/>
            <a:ext cx="1009275" cy="1009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4" name="Google Shape;154;p19"/>
          <p:cNvSpPr txBox="1"/>
          <p:nvPr/>
        </p:nvSpPr>
        <p:spPr>
          <a:xfrm>
            <a:off x="46150" y="805600"/>
            <a:ext cx="19287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Projekt</a:t>
            </a:r>
            <a:endParaRPr b="1" sz="2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management</a:t>
            </a:r>
            <a:endParaRPr b="1" sz="2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3250900" y="2882822"/>
            <a:ext cx="1514400" cy="1451100"/>
          </a:xfrm>
          <a:prstGeom prst="diamond">
            <a:avLst/>
          </a:prstGeom>
          <a:gradFill>
            <a:gsLst>
              <a:gs pos="0">
                <a:srgbClr val="D7D7D7"/>
              </a:gs>
              <a:gs pos="100000">
                <a:srgbClr val="59595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3463" y="3103738"/>
            <a:ext cx="1009275" cy="10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/>
          <p:nvPr/>
        </p:nvSpPr>
        <p:spPr>
          <a:xfrm>
            <a:off x="7050325" y="1315125"/>
            <a:ext cx="810000" cy="769800"/>
          </a:xfrm>
          <a:prstGeom prst="diamond">
            <a:avLst/>
          </a:prstGeom>
          <a:gradFill>
            <a:gsLst>
              <a:gs pos="0">
                <a:srgbClr val="D7D7D7"/>
              </a:gs>
              <a:gs pos="100000">
                <a:srgbClr val="59595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4700" y="1438275"/>
            <a:ext cx="644642" cy="5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/>
          <p:nvPr/>
        </p:nvSpPr>
        <p:spPr>
          <a:xfrm>
            <a:off x="7662025" y="1771431"/>
            <a:ext cx="399000" cy="389700"/>
          </a:xfrm>
          <a:prstGeom prst="diamond">
            <a:avLst/>
          </a:prstGeom>
          <a:gradFill>
            <a:gsLst>
              <a:gs pos="0">
                <a:srgbClr val="D7D7D7"/>
              </a:gs>
              <a:gs pos="100000">
                <a:srgbClr val="59595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 rot="2700000">
            <a:off x="6561374" y="955051"/>
            <a:ext cx="2434851" cy="46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latin typeface="Roboto Mono"/>
                <a:ea typeface="Roboto Mono"/>
                <a:cs typeface="Roboto Mono"/>
                <a:sym typeface="Roboto Mono"/>
              </a:rPr>
              <a:t>Source Control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 rot="2700000">
            <a:off x="7129817" y="4377926"/>
            <a:ext cx="626214" cy="46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latin typeface="Roboto Mono"/>
                <a:ea typeface="Roboto Mono"/>
                <a:cs typeface="Roboto Mono"/>
                <a:sym typeface="Roboto Mono"/>
              </a:rPr>
              <a:t>IDE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 rot="2700000">
            <a:off x="2293168" y="3803925"/>
            <a:ext cx="2057256" cy="46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latin typeface="Roboto Mono"/>
                <a:ea typeface="Roboto Mono"/>
                <a:cs typeface="Roboto Mono"/>
                <a:sym typeface="Roboto Mono"/>
              </a:rPr>
              <a:t>Kommunikation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6745350" y="2408051"/>
            <a:ext cx="718800" cy="695700"/>
          </a:xfrm>
          <a:prstGeom prst="diamond">
            <a:avLst/>
          </a:prstGeom>
          <a:gradFill>
            <a:gsLst>
              <a:gs pos="0">
                <a:srgbClr val="D7D7D7"/>
              </a:gs>
              <a:gs pos="100000">
                <a:srgbClr val="59595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43000" y="2494151"/>
            <a:ext cx="523500" cy="5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02577" y="2434657"/>
            <a:ext cx="810000" cy="36712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/>
          <p:nvPr/>
        </p:nvSpPr>
        <p:spPr>
          <a:xfrm>
            <a:off x="4572000" y="420875"/>
            <a:ext cx="1041900" cy="1009200"/>
          </a:xfrm>
          <a:prstGeom prst="diamond">
            <a:avLst/>
          </a:prstGeom>
          <a:gradFill>
            <a:gsLst>
              <a:gs pos="0">
                <a:srgbClr val="D7D7D7"/>
              </a:gs>
              <a:gs pos="100000">
                <a:srgbClr val="59595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22873" y="607718"/>
            <a:ext cx="69532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12200" y="1498088"/>
            <a:ext cx="72390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/>
          <p:nvPr/>
        </p:nvSpPr>
        <p:spPr>
          <a:xfrm>
            <a:off x="4277225" y="494431"/>
            <a:ext cx="399000" cy="389700"/>
          </a:xfrm>
          <a:prstGeom prst="diamond">
            <a:avLst/>
          </a:prstGeom>
          <a:gradFill>
            <a:gsLst>
              <a:gs pos="0">
                <a:srgbClr val="D7D7D7"/>
              </a:gs>
              <a:gs pos="100000">
                <a:srgbClr val="59595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5819150" y="1771431"/>
            <a:ext cx="399000" cy="389700"/>
          </a:xfrm>
          <a:prstGeom prst="diamond">
            <a:avLst/>
          </a:prstGeom>
          <a:gradFill>
            <a:gsLst>
              <a:gs pos="0">
                <a:srgbClr val="D7D7D7"/>
              </a:gs>
              <a:gs pos="100000">
                <a:srgbClr val="59595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7104700" y="2081336"/>
            <a:ext cx="478200" cy="461100"/>
          </a:xfrm>
          <a:prstGeom prst="diamond">
            <a:avLst/>
          </a:prstGeom>
          <a:gradFill>
            <a:gsLst>
              <a:gs pos="0">
                <a:srgbClr val="D7D7D7"/>
              </a:gs>
              <a:gs pos="100000">
                <a:srgbClr val="59595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 rot="2700000">
            <a:off x="3718906" y="955050"/>
            <a:ext cx="1294430" cy="46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latin typeface="Roboto Mono"/>
                <a:ea typeface="Roboto Mono"/>
                <a:cs typeface="Roboto Mono"/>
                <a:sym typeface="Roboto Mono"/>
              </a:rPr>
              <a:t>Scrumban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4035475" y="2627956"/>
            <a:ext cx="399000" cy="389700"/>
          </a:xfrm>
          <a:prstGeom prst="diamond">
            <a:avLst/>
          </a:prstGeom>
          <a:gradFill>
            <a:gsLst>
              <a:gs pos="0">
                <a:srgbClr val="D7D7D7"/>
              </a:gs>
              <a:gs pos="100000">
                <a:srgbClr val="59595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3209275" y="1242871"/>
            <a:ext cx="644700" cy="647700"/>
          </a:xfrm>
          <a:prstGeom prst="diamond">
            <a:avLst/>
          </a:prstGeom>
          <a:gradFill>
            <a:gsLst>
              <a:gs pos="0">
                <a:srgbClr val="D7D7D7"/>
              </a:gs>
              <a:gs pos="100000">
                <a:srgbClr val="59595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274450" y="1338125"/>
            <a:ext cx="51435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/>
          <p:nvPr/>
        </p:nvSpPr>
        <p:spPr>
          <a:xfrm>
            <a:off x="2982600" y="1595306"/>
            <a:ext cx="399000" cy="389700"/>
          </a:xfrm>
          <a:prstGeom prst="diamond">
            <a:avLst/>
          </a:prstGeom>
          <a:gradFill>
            <a:gsLst>
              <a:gs pos="0">
                <a:srgbClr val="D7D7D7"/>
              </a:gs>
              <a:gs pos="100000">
                <a:srgbClr val="59595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3777288" y="1242881"/>
            <a:ext cx="399000" cy="389700"/>
          </a:xfrm>
          <a:prstGeom prst="diamond">
            <a:avLst/>
          </a:prstGeom>
          <a:gradFill>
            <a:gsLst>
              <a:gs pos="0">
                <a:srgbClr val="D7D7D7"/>
              </a:gs>
              <a:gs pos="100000">
                <a:srgbClr val="59595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>
            <a:off x="1890050" y="-31575"/>
            <a:ext cx="2198700" cy="5175000"/>
          </a:xfrm>
          <a:prstGeom prst="rect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2012400" y="774025"/>
            <a:ext cx="19287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 b="1" sz="2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244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Vorstellung</a:t>
            </a:r>
            <a:endParaRPr sz="2244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8064450" y="1980325"/>
            <a:ext cx="882600" cy="11955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133" y="6325"/>
            <a:ext cx="362218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/>
          <p:nvPr/>
        </p:nvSpPr>
        <p:spPr>
          <a:xfrm>
            <a:off x="0" y="-31575"/>
            <a:ext cx="9144000" cy="1152300"/>
          </a:xfrm>
          <a:prstGeom prst="rect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Fazit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311700" y="1914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Roboto Mono"/>
              <a:buChar char="●"/>
            </a:pPr>
            <a:r>
              <a:rPr lang="de" sz="16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Erfahrungen</a:t>
            </a:r>
            <a:br>
              <a:rPr lang="de" sz="16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6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Roboto Mono"/>
              <a:buChar char="●"/>
            </a:pPr>
            <a:r>
              <a:rPr lang="de" sz="16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Wissen umgesetzt </a:t>
            </a:r>
            <a:r>
              <a:rPr lang="de" sz="16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und</a:t>
            </a:r>
            <a:r>
              <a:rPr lang="de" sz="16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ausgebaut</a:t>
            </a:r>
            <a:br>
              <a:rPr lang="de" sz="16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6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Roboto Mono"/>
              <a:buChar char="●"/>
            </a:pPr>
            <a:r>
              <a:rPr lang="de" sz="16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Projektabschluss mit nutzbarem Produkt</a:t>
            </a:r>
            <a:br>
              <a:rPr lang="de" sz="16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6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Roboto Mono"/>
              <a:buChar char="●"/>
            </a:pPr>
            <a:r>
              <a:rPr lang="de" sz="16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Zufrieden</a:t>
            </a:r>
            <a:br>
              <a:rPr lang="de" sz="16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6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Roboto Mono"/>
              <a:buChar char="●"/>
            </a:pPr>
            <a:r>
              <a:rPr lang="de" sz="16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Kein perfektes Produkt → Schritt näher</a:t>
            </a:r>
            <a:endParaRPr sz="16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525" y="304800"/>
            <a:ext cx="4146350" cy="1983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080000" dist="76200">
              <a:srgbClr val="000000">
                <a:alpha val="50000"/>
              </a:srgbClr>
            </a:outerShdw>
          </a:effectLst>
        </p:spPr>
      </p:pic>
      <p:cxnSp>
        <p:nvCxnSpPr>
          <p:cNvPr id="196" name="Google Shape;196;p21"/>
          <p:cNvCxnSpPr/>
          <p:nvPr/>
        </p:nvCxnSpPr>
        <p:spPr>
          <a:xfrm>
            <a:off x="560421" y="2159200"/>
            <a:ext cx="7800" cy="230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97" name="Google Shape;1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5450" y="304800"/>
            <a:ext cx="1322125" cy="1586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800000" dist="85725">
              <a:srgbClr val="000000">
                <a:alpha val="50000"/>
              </a:srgbClr>
            </a:outerShdw>
          </a:effectLst>
        </p:spPr>
      </p:pic>
      <p:sp>
        <p:nvSpPr>
          <p:cNvPr id="198" name="Google Shape;1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