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Muli" charset="1" panose="00000500000000000000"/>
      <p:regular r:id="rId32"/>
    </p:embeddedFont>
    <p:embeddedFont>
      <p:font typeface="Cabin" charset="1" panose="00000500000000000000"/>
      <p:regular r:id="rId33"/>
    </p:embeddedFont>
    <p:embeddedFont>
      <p:font typeface="Cabin Bold" charset="1" panose="00000800000000000000"/>
      <p:regular r:id="rId34"/>
    </p:embeddedFont>
    <p:embeddedFont>
      <p:font typeface="Canva Sans" charset="1" panose="020B0503030501040103"/>
      <p:regular r:id="rId35"/>
    </p:embeddedFont>
    <p:embeddedFont>
      <p:font typeface="Cabin Semi-Bold" charset="1" panose="00000700000000000000"/>
      <p:regular r:id="rId36"/>
    </p:embeddedFont>
    <p:embeddedFont>
      <p:font typeface="Muli Bold" charset="1" panose="00000800000000000000"/>
      <p:regular r:id="rId37"/>
    </p:embeddedFont>
    <p:embeddedFont>
      <p:font typeface="Cabin Medium" charset="1" panose="000006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docs.google.com/document/d/1tKHfVfqRNssx2ew9ARSXgjjG1AsjmKJ6/edit#heading=h.3znysh7" TargetMode="External" Type="http://schemas.openxmlformats.org/officeDocument/2006/relationships/hyperlink"/><Relationship Id="rId5" Target="../media/image1.png" Type="http://schemas.openxmlformats.org/officeDocument/2006/relationships/image"/><Relationship Id="rId6"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351027">
            <a:off x="8709484" y="449431"/>
            <a:ext cx="14789087" cy="8416335"/>
          </a:xfrm>
          <a:custGeom>
            <a:avLst/>
            <a:gdLst/>
            <a:ahLst/>
            <a:cxnLst/>
            <a:rect r="r" b="b" t="t" l="l"/>
            <a:pathLst>
              <a:path h="8416335" w="14789087">
                <a:moveTo>
                  <a:pt x="0" y="0"/>
                </a:moveTo>
                <a:lnTo>
                  <a:pt x="14789087" y="0"/>
                </a:lnTo>
                <a:lnTo>
                  <a:pt x="14789087" y="8416335"/>
                </a:lnTo>
                <a:lnTo>
                  <a:pt x="0" y="841633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63612">
            <a:off x="10587906" y="5892731"/>
            <a:ext cx="7797166" cy="5869140"/>
          </a:xfrm>
          <a:custGeom>
            <a:avLst/>
            <a:gdLst/>
            <a:ahLst/>
            <a:cxnLst/>
            <a:rect r="r" b="b" t="t" l="l"/>
            <a:pathLst>
              <a:path h="5869140" w="7797166">
                <a:moveTo>
                  <a:pt x="0" y="0"/>
                </a:moveTo>
                <a:lnTo>
                  <a:pt x="7797166" y="0"/>
                </a:lnTo>
                <a:lnTo>
                  <a:pt x="7797166" y="5869140"/>
                </a:lnTo>
                <a:lnTo>
                  <a:pt x="0" y="586914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69924"/>
            <a:ext cx="4621447" cy="264160"/>
          </a:xfrm>
          <a:prstGeom prst="rect">
            <a:avLst/>
          </a:prstGeom>
        </p:spPr>
        <p:txBody>
          <a:bodyPr anchor="t" rtlCol="false" tIns="0" lIns="0" bIns="0" rIns="0">
            <a:spAutoFit/>
          </a:bodyPr>
          <a:lstStyle/>
          <a:p>
            <a:pPr algn="just" marL="0" indent="0" lvl="0">
              <a:lnSpc>
                <a:spcPts val="2239"/>
              </a:lnSpc>
            </a:pPr>
            <a:r>
              <a:rPr lang="en-US" sz="1599" spc="31">
                <a:solidFill>
                  <a:srgbClr val="000000"/>
                </a:solidFill>
                <a:latin typeface="Muli"/>
                <a:ea typeface="Muli"/>
                <a:cs typeface="Muli"/>
                <a:sym typeface="Muli"/>
              </a:rPr>
              <a:t>14-5-2025</a:t>
            </a:r>
          </a:p>
        </p:txBody>
      </p:sp>
      <p:sp>
        <p:nvSpPr>
          <p:cNvPr name="TextBox 5" id="5"/>
          <p:cNvSpPr txBox="true"/>
          <p:nvPr/>
        </p:nvSpPr>
        <p:spPr>
          <a:xfrm rot="0">
            <a:off x="1028700" y="3339253"/>
            <a:ext cx="16744597" cy="2280324"/>
          </a:xfrm>
          <a:prstGeom prst="rect">
            <a:avLst/>
          </a:prstGeom>
        </p:spPr>
        <p:txBody>
          <a:bodyPr anchor="t" rtlCol="false" tIns="0" lIns="0" bIns="0" rIns="0">
            <a:spAutoFit/>
          </a:bodyPr>
          <a:lstStyle/>
          <a:p>
            <a:pPr algn="l" marL="0" indent="0" lvl="0">
              <a:lnSpc>
                <a:spcPts val="9085"/>
              </a:lnSpc>
            </a:pPr>
            <a:r>
              <a:rPr lang="en-US" sz="6779" spc="135">
                <a:solidFill>
                  <a:srgbClr val="000000"/>
                </a:solidFill>
                <a:latin typeface="Cabin"/>
                <a:ea typeface="Cabin"/>
                <a:cs typeface="Cabin"/>
                <a:sym typeface="Cabin"/>
              </a:rPr>
              <a:t>BÁO CÁO GIỮA KỲ</a:t>
            </a:r>
          </a:p>
          <a:p>
            <a:pPr algn="l" marL="0" indent="0" lvl="0">
              <a:lnSpc>
                <a:spcPts val="9085"/>
              </a:lnSpc>
            </a:pPr>
            <a:r>
              <a:rPr lang="en-US" sz="6779" spc="135">
                <a:solidFill>
                  <a:srgbClr val="000000"/>
                </a:solidFill>
                <a:latin typeface="Cabin"/>
                <a:ea typeface="Cabin"/>
                <a:cs typeface="Cabin"/>
                <a:sym typeface="Cabin"/>
              </a:rPr>
              <a:t>ĐỀ TÀI: MENTOR-MENTEE NETWORK</a:t>
            </a:r>
          </a:p>
        </p:txBody>
      </p:sp>
      <p:grpSp>
        <p:nvGrpSpPr>
          <p:cNvPr name="Group 6" id="6"/>
          <p:cNvGrpSpPr/>
          <p:nvPr/>
        </p:nvGrpSpPr>
        <p:grpSpPr>
          <a:xfrm rot="0">
            <a:off x="1028700" y="7882127"/>
            <a:ext cx="7265559" cy="1142409"/>
            <a:chOff x="0" y="0"/>
            <a:chExt cx="9687412" cy="1523213"/>
          </a:xfrm>
        </p:grpSpPr>
        <p:sp>
          <p:nvSpPr>
            <p:cNvPr name="TextBox 7" id="7"/>
            <p:cNvSpPr txBox="true"/>
            <p:nvPr/>
          </p:nvSpPr>
          <p:spPr>
            <a:xfrm rot="0">
              <a:off x="0" y="746325"/>
              <a:ext cx="9687412" cy="776888"/>
            </a:xfrm>
            <a:prstGeom prst="rect">
              <a:avLst/>
            </a:prstGeom>
          </p:spPr>
          <p:txBody>
            <a:bodyPr anchor="t" rtlCol="false" tIns="0" lIns="0" bIns="0" rIns="0">
              <a:spAutoFit/>
            </a:bodyPr>
            <a:lstStyle/>
            <a:p>
              <a:pPr algn="l" marL="0" indent="0" lvl="0">
                <a:lnSpc>
                  <a:spcPts val="4930"/>
                </a:lnSpc>
                <a:spcBef>
                  <a:spcPct val="0"/>
                </a:spcBef>
              </a:pPr>
              <a:r>
                <a:rPr lang="en-US" b="true" sz="3521">
                  <a:solidFill>
                    <a:srgbClr val="A25FAD"/>
                  </a:solidFill>
                  <a:latin typeface="Cabin Bold"/>
                  <a:ea typeface="Cabin Bold"/>
                  <a:cs typeface="Cabin Bold"/>
                  <a:sym typeface="Cabin Bold"/>
                </a:rPr>
                <a:t>Trần Hồng Nghi</a:t>
              </a:r>
            </a:p>
          </p:txBody>
        </p:sp>
        <p:sp>
          <p:nvSpPr>
            <p:cNvPr name="TextBox 8" id="8"/>
            <p:cNvSpPr txBox="true"/>
            <p:nvPr/>
          </p:nvSpPr>
          <p:spPr>
            <a:xfrm rot="0">
              <a:off x="0" y="19050"/>
              <a:ext cx="9687412" cy="609085"/>
            </a:xfrm>
            <a:prstGeom prst="rect">
              <a:avLst/>
            </a:prstGeom>
          </p:spPr>
          <p:txBody>
            <a:bodyPr anchor="t" rtlCol="false" tIns="0" lIns="0" bIns="0" rIns="0">
              <a:spAutoFit/>
            </a:bodyPr>
            <a:lstStyle/>
            <a:p>
              <a:pPr algn="l" marL="0" indent="0" lvl="0">
                <a:lnSpc>
                  <a:spcPts val="3568"/>
                </a:lnSpc>
                <a:spcBef>
                  <a:spcPct val="0"/>
                </a:spcBef>
              </a:pPr>
              <a:r>
                <a:rPr lang="en-US" sz="3130" spc="31">
                  <a:solidFill>
                    <a:srgbClr val="000000"/>
                  </a:solidFill>
                  <a:latin typeface="Cabin"/>
                  <a:ea typeface="Cabin"/>
                  <a:cs typeface="Cabin"/>
                  <a:sym typeface="Cabin"/>
                </a:rPr>
                <a:t>GVHD: </a:t>
              </a:r>
            </a:p>
          </p:txBody>
        </p:sp>
      </p:grpSp>
      <p:grpSp>
        <p:nvGrpSpPr>
          <p:cNvPr name="Group 9" id="9"/>
          <p:cNvGrpSpPr/>
          <p:nvPr/>
        </p:nvGrpSpPr>
        <p:grpSpPr>
          <a:xfrm rot="0">
            <a:off x="13720984" y="8960133"/>
            <a:ext cx="3538316" cy="746265"/>
            <a:chOff x="0" y="0"/>
            <a:chExt cx="4717755" cy="995019"/>
          </a:xfrm>
        </p:grpSpPr>
        <p:sp>
          <p:nvSpPr>
            <p:cNvPr name="TextBox 10" id="10"/>
            <p:cNvSpPr txBox="true"/>
            <p:nvPr/>
          </p:nvSpPr>
          <p:spPr>
            <a:xfrm rot="0">
              <a:off x="1288286" y="305618"/>
              <a:ext cx="3429469" cy="351663"/>
            </a:xfrm>
            <a:prstGeom prst="rect">
              <a:avLst/>
            </a:prstGeom>
          </p:spPr>
          <p:txBody>
            <a:bodyPr anchor="t" rtlCol="false" tIns="0" lIns="0" bIns="0" rIns="0">
              <a:spAutoFit/>
            </a:bodyPr>
            <a:lstStyle/>
            <a:p>
              <a:pPr algn="l" marL="0" indent="0" lvl="0">
                <a:lnSpc>
                  <a:spcPts val="2052"/>
                </a:lnSpc>
              </a:pPr>
              <a:r>
                <a:rPr lang="en-US" sz="1800">
                  <a:solidFill>
                    <a:srgbClr val="000000"/>
                  </a:solidFill>
                  <a:latin typeface="Cabin"/>
                  <a:ea typeface="Cabin"/>
                  <a:cs typeface="Cabin"/>
                  <a:sym typeface="Cabin"/>
                </a:rPr>
                <a:t>NT106.P22</a:t>
              </a:r>
            </a:p>
          </p:txBody>
        </p:sp>
        <p:sp>
          <p:nvSpPr>
            <p:cNvPr name="Freeform 11" id="11"/>
            <p:cNvSpPr/>
            <p:nvPr/>
          </p:nvSpPr>
          <p:spPr>
            <a:xfrm flipH="false" flipV="false" rot="0">
              <a:off x="0" y="0"/>
              <a:ext cx="998651" cy="995019"/>
            </a:xfrm>
            <a:custGeom>
              <a:avLst/>
              <a:gdLst/>
              <a:ahLst/>
              <a:cxnLst/>
              <a:rect r="r" b="b" t="t" l="l"/>
              <a:pathLst>
                <a:path h="995019" w="998651">
                  <a:moveTo>
                    <a:pt x="0" y="0"/>
                  </a:moveTo>
                  <a:lnTo>
                    <a:pt x="998651" y="0"/>
                  </a:lnTo>
                  <a:lnTo>
                    <a:pt x="998651" y="995019"/>
                  </a:lnTo>
                  <a:lnTo>
                    <a:pt x="0" y="9950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2" id="12"/>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2083669"/>
            <a:ext cx="8115300" cy="6581480"/>
          </a:xfrm>
          <a:custGeom>
            <a:avLst/>
            <a:gdLst/>
            <a:ahLst/>
            <a:cxnLst/>
            <a:rect r="r" b="b" t="t" l="l"/>
            <a:pathLst>
              <a:path h="6581480" w="8115300">
                <a:moveTo>
                  <a:pt x="0" y="0"/>
                </a:moveTo>
                <a:lnTo>
                  <a:pt x="8115300" y="0"/>
                </a:lnTo>
                <a:lnTo>
                  <a:pt x="8115300" y="6581481"/>
                </a:lnTo>
                <a:lnTo>
                  <a:pt x="0" y="6581481"/>
                </a:lnTo>
                <a:lnTo>
                  <a:pt x="0" y="0"/>
                </a:lnTo>
                <a:close/>
              </a:path>
            </a:pathLst>
          </a:custGeom>
          <a:blipFill>
            <a:blip r:embed="rId6"/>
            <a:stretch>
              <a:fillRect l="0" t="0" r="0" b="0"/>
            </a:stretch>
          </a:blipFill>
        </p:spPr>
      </p:sp>
      <p:sp>
        <p:nvSpPr>
          <p:cNvPr name="TextBox 5" id="5"/>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10</a:t>
            </a:r>
          </a:p>
        </p:txBody>
      </p:sp>
      <p:sp>
        <p:nvSpPr>
          <p:cNvPr name="TextBox 6" id="6"/>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7" id="7"/>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8" id="8"/>
          <p:cNvSpPr txBox="true"/>
          <p:nvPr/>
        </p:nvSpPr>
        <p:spPr>
          <a:xfrm rot="0">
            <a:off x="1028700" y="2777389"/>
            <a:ext cx="7965235" cy="5637277"/>
          </a:xfrm>
          <a:prstGeom prst="rect">
            <a:avLst/>
          </a:prstGeom>
        </p:spPr>
        <p:txBody>
          <a:bodyPr anchor="t" rtlCol="false" tIns="0" lIns="0" bIns="0" rIns="0">
            <a:spAutoFit/>
          </a:bodyPr>
          <a:lstStyle/>
          <a:p>
            <a:pPr algn="l">
              <a:lnSpc>
                <a:spcPts val="7105"/>
              </a:lnSpc>
            </a:pPr>
            <a:r>
              <a:rPr lang="en-US" sz="3799" b="true">
                <a:solidFill>
                  <a:srgbClr val="000000"/>
                </a:solidFill>
                <a:latin typeface="Muli Bold"/>
                <a:ea typeface="Muli Bold"/>
                <a:cs typeface="Muli Bold"/>
                <a:sym typeface="Muli Bold"/>
              </a:rPr>
              <a:t>Đăng Kí:</a:t>
            </a:r>
          </a:p>
          <a:p>
            <a:pPr algn="l" marL="734059" indent="-367030" lvl="1">
              <a:lnSpc>
                <a:spcPts val="6357"/>
              </a:lnSpc>
              <a:buFont typeface="Arial"/>
              <a:buChar char="•"/>
            </a:pPr>
            <a:r>
              <a:rPr lang="en-US" sz="3399">
                <a:solidFill>
                  <a:srgbClr val="000000"/>
                </a:solidFill>
                <a:latin typeface="Muli"/>
                <a:ea typeface="Muli"/>
                <a:cs typeface="Muli"/>
                <a:sym typeface="Muli"/>
              </a:rPr>
              <a:t>Nhập username và password, ...</a:t>
            </a:r>
          </a:p>
          <a:p>
            <a:pPr algn="l" marL="734059" indent="-367030" lvl="1">
              <a:lnSpc>
                <a:spcPts val="6357"/>
              </a:lnSpc>
              <a:buFont typeface="Arial"/>
              <a:buChar char="•"/>
            </a:pPr>
            <a:r>
              <a:rPr lang="en-US" sz="3399">
                <a:solidFill>
                  <a:srgbClr val="000000"/>
                </a:solidFill>
                <a:latin typeface="Muli"/>
                <a:ea typeface="Muli"/>
                <a:cs typeface="Muli"/>
                <a:sym typeface="Muli"/>
              </a:rPr>
              <a:t>Kiểm tra dữ liệu:</a:t>
            </a:r>
          </a:p>
          <a:p>
            <a:pPr algn="l" marL="1468119" indent="-489373" lvl="2">
              <a:lnSpc>
                <a:spcPts val="6357"/>
              </a:lnSpc>
              <a:buFont typeface="Arial"/>
              <a:buChar char="⚬"/>
            </a:pPr>
            <a:r>
              <a:rPr lang="en-US" sz="3399">
                <a:solidFill>
                  <a:srgbClr val="000000"/>
                </a:solidFill>
                <a:latin typeface="Muli"/>
                <a:ea typeface="Muli"/>
                <a:cs typeface="Muli"/>
                <a:sym typeface="Muli"/>
              </a:rPr>
              <a:t>Có lỗi → Thông báo lỗi</a:t>
            </a:r>
          </a:p>
          <a:p>
            <a:pPr algn="l" marL="1468119" indent="-489373" lvl="2">
              <a:lnSpc>
                <a:spcPts val="6357"/>
              </a:lnSpc>
              <a:buFont typeface="Arial"/>
              <a:buChar char="⚬"/>
            </a:pPr>
            <a:r>
              <a:rPr lang="en-US" sz="3399">
                <a:solidFill>
                  <a:srgbClr val="000000"/>
                </a:solidFill>
                <a:latin typeface="Muli"/>
                <a:ea typeface="Muli"/>
                <a:cs typeface="Muli"/>
                <a:sym typeface="Muli"/>
              </a:rPr>
              <a:t>Không có lỗi → Đăng kí thành công</a:t>
            </a:r>
          </a:p>
          <a:p>
            <a:pPr algn="l" marL="734059" indent="-367030" lvl="1">
              <a:lnSpc>
                <a:spcPts val="6357"/>
              </a:lnSpc>
              <a:buFont typeface="Arial"/>
              <a:buChar char="•"/>
            </a:pPr>
            <a:r>
              <a:rPr lang="en-US" sz="3399">
                <a:solidFill>
                  <a:srgbClr val="000000"/>
                </a:solidFill>
                <a:latin typeface="Muli"/>
                <a:ea typeface="Muli"/>
                <a:cs typeface="Muli"/>
                <a:sym typeface="Muli"/>
              </a:rPr>
              <a:t>Cập nhật lên CSDL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048018" y="2526602"/>
            <a:ext cx="8211282" cy="5876733"/>
          </a:xfrm>
          <a:custGeom>
            <a:avLst/>
            <a:gdLst/>
            <a:ahLst/>
            <a:cxnLst/>
            <a:rect r="r" b="b" t="t" l="l"/>
            <a:pathLst>
              <a:path h="5876733" w="8211282">
                <a:moveTo>
                  <a:pt x="0" y="0"/>
                </a:moveTo>
                <a:lnTo>
                  <a:pt x="8211282" y="0"/>
                </a:lnTo>
                <a:lnTo>
                  <a:pt x="8211282" y="5876733"/>
                </a:lnTo>
                <a:lnTo>
                  <a:pt x="0" y="5876733"/>
                </a:lnTo>
                <a:lnTo>
                  <a:pt x="0" y="0"/>
                </a:lnTo>
                <a:close/>
              </a:path>
            </a:pathLst>
          </a:custGeom>
          <a:blipFill>
            <a:blip r:embed="rId6"/>
            <a:stretch>
              <a:fillRect l="-957" t="0" r="0" b="0"/>
            </a:stretch>
          </a:blipFill>
        </p:spPr>
      </p:sp>
      <p:sp>
        <p:nvSpPr>
          <p:cNvPr name="TextBox 5" id="5"/>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11</a:t>
            </a:r>
          </a:p>
        </p:txBody>
      </p:sp>
      <p:sp>
        <p:nvSpPr>
          <p:cNvPr name="TextBox 6" id="6"/>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7" id="7"/>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8" id="8"/>
          <p:cNvSpPr txBox="true"/>
          <p:nvPr/>
        </p:nvSpPr>
        <p:spPr>
          <a:xfrm rot="0">
            <a:off x="1028700" y="3015514"/>
            <a:ext cx="7907154" cy="4837177"/>
          </a:xfrm>
          <a:prstGeom prst="rect">
            <a:avLst/>
          </a:prstGeom>
        </p:spPr>
        <p:txBody>
          <a:bodyPr anchor="t" rtlCol="false" tIns="0" lIns="0" bIns="0" rIns="0">
            <a:spAutoFit/>
          </a:bodyPr>
          <a:lstStyle/>
          <a:p>
            <a:pPr algn="l">
              <a:lnSpc>
                <a:spcPts val="7105"/>
              </a:lnSpc>
            </a:pPr>
            <a:r>
              <a:rPr lang="en-US" sz="3799" b="true">
                <a:solidFill>
                  <a:srgbClr val="000000"/>
                </a:solidFill>
                <a:latin typeface="Muli Bold"/>
                <a:ea typeface="Muli Bold"/>
                <a:cs typeface="Muli Bold"/>
                <a:sym typeface="Muli Bold"/>
              </a:rPr>
              <a:t>Quên mật khẩu:</a:t>
            </a:r>
          </a:p>
          <a:p>
            <a:pPr algn="l" marL="734059" indent="-367030" lvl="1">
              <a:lnSpc>
                <a:spcPts val="6357"/>
              </a:lnSpc>
              <a:buFont typeface="Arial"/>
              <a:buChar char="•"/>
            </a:pPr>
            <a:r>
              <a:rPr lang="en-US" sz="3399">
                <a:solidFill>
                  <a:srgbClr val="000000"/>
                </a:solidFill>
                <a:latin typeface="Muli"/>
                <a:ea typeface="Muli"/>
                <a:cs typeface="Muli"/>
                <a:sym typeface="Muli"/>
              </a:rPr>
              <a:t>Nhập tên và email</a:t>
            </a:r>
          </a:p>
          <a:p>
            <a:pPr algn="l" marL="734059" indent="-367030" lvl="1">
              <a:lnSpc>
                <a:spcPts val="6357"/>
              </a:lnSpc>
              <a:buFont typeface="Arial"/>
              <a:buChar char="•"/>
            </a:pPr>
            <a:r>
              <a:rPr lang="en-US" sz="3399">
                <a:solidFill>
                  <a:srgbClr val="000000"/>
                </a:solidFill>
                <a:latin typeface="Muli"/>
                <a:ea typeface="Muli"/>
                <a:cs typeface="Muli"/>
                <a:sym typeface="Muli"/>
              </a:rPr>
              <a:t>Kiểm tra dữ liệu:</a:t>
            </a:r>
          </a:p>
          <a:p>
            <a:pPr algn="l" marL="1468119" indent="-489373" lvl="2">
              <a:lnSpc>
                <a:spcPts val="6357"/>
              </a:lnSpc>
              <a:buFont typeface="Arial"/>
              <a:buChar char="⚬"/>
            </a:pPr>
            <a:r>
              <a:rPr lang="en-US" sz="3399">
                <a:solidFill>
                  <a:srgbClr val="000000"/>
                </a:solidFill>
                <a:latin typeface="Muli"/>
                <a:ea typeface="Muli"/>
                <a:cs typeface="Muli"/>
                <a:sym typeface="Muli"/>
              </a:rPr>
              <a:t>Có lỗi → Thông báo lỗi</a:t>
            </a:r>
          </a:p>
          <a:p>
            <a:pPr algn="l" marL="1468119" indent="-489373" lvl="2">
              <a:lnSpc>
                <a:spcPts val="6357"/>
              </a:lnSpc>
              <a:buFont typeface="Arial"/>
              <a:buChar char="⚬"/>
            </a:pPr>
            <a:r>
              <a:rPr lang="en-US" sz="3399">
                <a:solidFill>
                  <a:srgbClr val="000000"/>
                </a:solidFill>
                <a:latin typeface="Muli"/>
                <a:ea typeface="Muli"/>
                <a:cs typeface="Muli"/>
                <a:sym typeface="Muli"/>
              </a:rPr>
              <a:t>Không có lỗi → Trả về mật khẩu qua email</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12</a:t>
            </a:r>
          </a:p>
        </p:txBody>
      </p:sp>
      <p:sp>
        <p:nvSpPr>
          <p:cNvPr name="TextBox 5" id="5"/>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7" id="7"/>
          <p:cNvSpPr txBox="true"/>
          <p:nvPr/>
        </p:nvSpPr>
        <p:spPr>
          <a:xfrm rot="0">
            <a:off x="1028700" y="2838047"/>
            <a:ext cx="17063358" cy="7043418"/>
          </a:xfrm>
          <a:prstGeom prst="rect">
            <a:avLst/>
          </a:prstGeom>
        </p:spPr>
        <p:txBody>
          <a:bodyPr anchor="t" rtlCol="false" tIns="0" lIns="0" bIns="0" rIns="0">
            <a:spAutoFit/>
          </a:bodyPr>
          <a:lstStyle/>
          <a:p>
            <a:pPr algn="l">
              <a:lnSpc>
                <a:spcPts val="5668"/>
              </a:lnSpc>
            </a:pPr>
            <a:r>
              <a:rPr lang="en-US" sz="3031" b="true">
                <a:solidFill>
                  <a:srgbClr val="000000"/>
                </a:solidFill>
                <a:latin typeface="Muli Bold"/>
                <a:ea typeface="Muli Bold"/>
                <a:cs typeface="Muli Bold"/>
                <a:sym typeface="Muli Bold"/>
              </a:rPr>
              <a:t>Nhắn tin:</a:t>
            </a:r>
          </a:p>
          <a:p>
            <a:pPr algn="l" marL="585615" indent="-292808" lvl="1">
              <a:lnSpc>
                <a:spcPts val="5072"/>
              </a:lnSpc>
              <a:buFont typeface="Arial"/>
              <a:buChar char="•"/>
            </a:pPr>
            <a:r>
              <a:rPr lang="en-US" sz="2712">
                <a:solidFill>
                  <a:srgbClr val="000000"/>
                </a:solidFill>
                <a:latin typeface="Muli"/>
                <a:ea typeface="Muli"/>
                <a:cs typeface="Muli"/>
                <a:sym typeface="Muli"/>
              </a:rPr>
              <a:t>Khởi tạo Phiên Chat và </a:t>
            </a:r>
            <a:r>
              <a:rPr lang="en-US" sz="2712">
                <a:solidFill>
                  <a:srgbClr val="000000"/>
                </a:solidFill>
                <a:latin typeface="Muli"/>
                <a:ea typeface="Muli"/>
                <a:cs typeface="Muli"/>
                <a:sym typeface="Muli"/>
              </a:rPr>
              <a:t>Kết nối</a:t>
            </a:r>
            <a:r>
              <a:rPr lang="en-US" sz="2712">
                <a:solidFill>
                  <a:srgbClr val="000000"/>
                </a:solidFill>
                <a:latin typeface="Muli"/>
                <a:ea typeface="Muli"/>
                <a:cs typeface="Muli"/>
                <a:sym typeface="Muli"/>
              </a:rPr>
              <a:t> </a:t>
            </a:r>
            <a:r>
              <a:rPr lang="en-US" sz="2712">
                <a:solidFill>
                  <a:srgbClr val="000000"/>
                </a:solidFill>
                <a:latin typeface="Muli"/>
                <a:ea typeface="Muli"/>
                <a:cs typeface="Muli"/>
                <a:sym typeface="Muli"/>
              </a:rPr>
              <a:t>We</a:t>
            </a:r>
            <a:r>
              <a:rPr lang="en-US" sz="2712">
                <a:solidFill>
                  <a:srgbClr val="000000"/>
                </a:solidFill>
                <a:latin typeface="Muli"/>
                <a:ea typeface="Muli"/>
                <a:cs typeface="Muli"/>
                <a:sym typeface="Muli"/>
              </a:rPr>
              <a:t>b</a:t>
            </a:r>
            <a:r>
              <a:rPr lang="en-US" sz="2712">
                <a:solidFill>
                  <a:srgbClr val="000000"/>
                </a:solidFill>
                <a:latin typeface="Muli"/>
                <a:ea typeface="Muli"/>
                <a:cs typeface="Muli"/>
                <a:sym typeface="Muli"/>
              </a:rPr>
              <a:t>S</a:t>
            </a:r>
            <a:r>
              <a:rPr lang="en-US" sz="2712">
                <a:solidFill>
                  <a:srgbClr val="000000"/>
                </a:solidFill>
                <a:latin typeface="Muli"/>
                <a:ea typeface="Muli"/>
                <a:cs typeface="Muli"/>
                <a:sym typeface="Muli"/>
              </a:rPr>
              <a:t>o</a:t>
            </a:r>
            <a:r>
              <a:rPr lang="en-US" sz="2712">
                <a:solidFill>
                  <a:srgbClr val="000000"/>
                </a:solidFill>
                <a:latin typeface="Muli"/>
                <a:ea typeface="Muli"/>
                <a:cs typeface="Muli"/>
                <a:sym typeface="Muli"/>
              </a:rPr>
              <a:t>cke</a:t>
            </a:r>
            <a:r>
              <a:rPr lang="en-US" sz="2712">
                <a:solidFill>
                  <a:srgbClr val="000000"/>
                </a:solidFill>
                <a:latin typeface="Muli"/>
                <a:ea typeface="Muli"/>
                <a:cs typeface="Muli"/>
                <a:sym typeface="Muli"/>
              </a:rPr>
              <a:t>t: </a:t>
            </a:r>
          </a:p>
          <a:p>
            <a:pPr algn="l" marL="1171230" indent="-390410" lvl="2">
              <a:lnSpc>
                <a:spcPts val="5072"/>
              </a:lnSpc>
              <a:buFont typeface="Arial"/>
              <a:buChar char="⚬"/>
            </a:pPr>
            <a:r>
              <a:rPr lang="en-US" sz="2712">
                <a:solidFill>
                  <a:srgbClr val="000000"/>
                </a:solidFill>
                <a:latin typeface="Muli"/>
                <a:ea typeface="Muli"/>
                <a:cs typeface="Muli"/>
                <a:sym typeface="Muli"/>
              </a:rPr>
              <a:t>Client A (Mentee) chọn B (Mentor), thiết lập/tái sử dụng kết nối SignalR với Server, gửi token xác thực.</a:t>
            </a:r>
          </a:p>
          <a:p>
            <a:pPr algn="l" marL="1171230" indent="-390410" lvl="2">
              <a:lnSpc>
                <a:spcPts val="5072"/>
              </a:lnSpc>
              <a:buFont typeface="Arial"/>
              <a:buChar char="⚬"/>
            </a:pPr>
            <a:r>
              <a:rPr lang="en-US" sz="2712">
                <a:solidFill>
                  <a:srgbClr val="000000"/>
                </a:solidFill>
                <a:latin typeface="Muli"/>
                <a:ea typeface="Muli"/>
                <a:cs typeface="Muli"/>
                <a:sym typeface="Muli"/>
              </a:rPr>
              <a:t>Client B duy trì kết nối SignalR khi trực tuyến.</a:t>
            </a:r>
          </a:p>
          <a:p>
            <a:pPr algn="l" marL="1171230" indent="-390410" lvl="2">
              <a:lnSpc>
                <a:spcPts val="5072"/>
              </a:lnSpc>
              <a:buFont typeface="Arial"/>
              <a:buChar char="⚬"/>
            </a:pPr>
            <a:r>
              <a:rPr lang="en-US" sz="2712">
                <a:solidFill>
                  <a:srgbClr val="000000"/>
                </a:solidFill>
                <a:latin typeface="Muli"/>
                <a:ea typeface="Muli"/>
                <a:cs typeface="Muli"/>
                <a:sym typeface="Muli"/>
              </a:rPr>
              <a:t>Ưu điểm SignalR: Tự động chọn giao thức, hỗ trợ reconnect, scale-out qua Redis, đơn giản hơn WebSocket.</a:t>
            </a:r>
          </a:p>
          <a:p>
            <a:pPr algn="l" marL="585615" indent="-292808" lvl="1">
              <a:lnSpc>
                <a:spcPts val="5072"/>
              </a:lnSpc>
              <a:buFont typeface="Arial"/>
              <a:buChar char="•"/>
            </a:pPr>
            <a:r>
              <a:rPr lang="en-US" sz="2712">
                <a:solidFill>
                  <a:srgbClr val="000000"/>
                </a:solidFill>
                <a:latin typeface="Muli"/>
                <a:ea typeface="Muli"/>
                <a:cs typeface="Muli"/>
                <a:sym typeface="Muli"/>
              </a:rPr>
              <a:t>Trao đổi Khóa Mã hóa (hệ thống tiến hành trao đổi khoá an toàn nếu chưa có khoá chung nào):</a:t>
            </a:r>
          </a:p>
          <a:p>
            <a:pPr algn="l" marL="1171230" indent="-390410" lvl="2">
              <a:lnSpc>
                <a:spcPts val="5072"/>
              </a:lnSpc>
              <a:buFont typeface="Arial"/>
              <a:buChar char="⚬"/>
            </a:pPr>
            <a:r>
              <a:rPr lang="en-US" sz="2712">
                <a:solidFill>
                  <a:srgbClr val="000000"/>
                </a:solidFill>
                <a:latin typeface="Muli"/>
                <a:ea typeface="Muli"/>
                <a:cs typeface="Muli"/>
                <a:sym typeface="Muli"/>
              </a:rPr>
              <a:t>A và B trao đổi khóa công khai RSA qua Server.</a:t>
            </a:r>
          </a:p>
          <a:p>
            <a:pPr algn="l" marL="1171230" indent="-390410" lvl="2">
              <a:lnSpc>
                <a:spcPts val="5072"/>
              </a:lnSpc>
              <a:buFont typeface="Arial"/>
              <a:buChar char="⚬"/>
            </a:pPr>
            <a:r>
              <a:rPr lang="en-US" sz="2712">
                <a:solidFill>
                  <a:srgbClr val="000000"/>
                </a:solidFill>
                <a:latin typeface="Muli"/>
                <a:ea typeface="Muli"/>
                <a:cs typeface="Muli"/>
                <a:sym typeface="Muli"/>
              </a:rPr>
              <a:t>A tạo khóa phiên AES, mã hóa bằng khóa RSA của B, gửi qua Server.</a:t>
            </a:r>
          </a:p>
          <a:p>
            <a:pPr algn="l" marL="1171230" indent="-390410" lvl="2">
              <a:lnSpc>
                <a:spcPts val="5072"/>
              </a:lnSpc>
              <a:buFont typeface="Arial"/>
              <a:buChar char="⚬"/>
            </a:pPr>
            <a:r>
              <a:rPr lang="en-US" sz="2712">
                <a:solidFill>
                  <a:srgbClr val="000000"/>
                </a:solidFill>
                <a:latin typeface="Muli"/>
                <a:ea typeface="Muli"/>
                <a:cs typeface="Muli"/>
                <a:sym typeface="Muli"/>
              </a:rPr>
              <a:t>B giải mã bằng khóa riêng RSA, lấy khóa AES.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13</a:t>
            </a:r>
          </a:p>
        </p:txBody>
      </p:sp>
      <p:sp>
        <p:nvSpPr>
          <p:cNvPr name="TextBox 5" id="5"/>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7" id="7"/>
          <p:cNvSpPr txBox="true"/>
          <p:nvPr/>
        </p:nvSpPr>
        <p:spPr>
          <a:xfrm rot="0">
            <a:off x="1028700" y="2786914"/>
            <a:ext cx="16230600" cy="7147825"/>
          </a:xfrm>
          <a:prstGeom prst="rect">
            <a:avLst/>
          </a:prstGeom>
        </p:spPr>
        <p:txBody>
          <a:bodyPr anchor="t" rtlCol="false" tIns="0" lIns="0" bIns="0" rIns="0">
            <a:spAutoFit/>
          </a:bodyPr>
          <a:lstStyle/>
          <a:p>
            <a:pPr algn="l">
              <a:lnSpc>
                <a:spcPts val="6976"/>
              </a:lnSpc>
            </a:pPr>
            <a:r>
              <a:rPr lang="en-US" sz="3730" b="true">
                <a:solidFill>
                  <a:srgbClr val="000000"/>
                </a:solidFill>
                <a:latin typeface="Muli Bold"/>
                <a:ea typeface="Muli Bold"/>
                <a:cs typeface="Muli Bold"/>
                <a:sym typeface="Muli Bold"/>
              </a:rPr>
              <a:t>Nhắn tin:</a:t>
            </a:r>
          </a:p>
          <a:p>
            <a:pPr algn="l" marL="720644" indent="-360322" lvl="1">
              <a:lnSpc>
                <a:spcPts val="6241"/>
              </a:lnSpc>
              <a:buFont typeface="Arial"/>
              <a:buChar char="•"/>
            </a:pPr>
            <a:r>
              <a:rPr lang="en-US" sz="3337">
                <a:solidFill>
                  <a:srgbClr val="000000"/>
                </a:solidFill>
                <a:latin typeface="Muli"/>
                <a:ea typeface="Muli"/>
                <a:cs typeface="Muli"/>
                <a:sym typeface="Muli"/>
              </a:rPr>
              <a:t>Gửi/nhận tin nhắn:</a:t>
            </a:r>
          </a:p>
          <a:p>
            <a:pPr algn="l" marL="1441288" indent="-480429" lvl="2">
              <a:lnSpc>
                <a:spcPts val="6241"/>
              </a:lnSpc>
              <a:buFont typeface="Arial"/>
              <a:buChar char="⚬"/>
            </a:pPr>
            <a:r>
              <a:rPr lang="en-US" sz="3337">
                <a:solidFill>
                  <a:srgbClr val="000000"/>
                </a:solidFill>
                <a:latin typeface="Muli"/>
                <a:ea typeface="Muli"/>
                <a:cs typeface="Muli"/>
                <a:sym typeface="Muli"/>
              </a:rPr>
              <a:t>A mã hóa </a:t>
            </a:r>
            <a:r>
              <a:rPr lang="en-US" sz="3337">
                <a:solidFill>
                  <a:srgbClr val="000000"/>
                </a:solidFill>
                <a:latin typeface="Muli"/>
                <a:ea typeface="Muli"/>
                <a:cs typeface="Muli"/>
                <a:sym typeface="Muli"/>
              </a:rPr>
              <a:t>tin nhắn</a:t>
            </a:r>
            <a:r>
              <a:rPr lang="en-US" sz="3337">
                <a:solidFill>
                  <a:srgbClr val="000000"/>
                </a:solidFill>
                <a:latin typeface="Muli"/>
                <a:ea typeface="Muli"/>
                <a:cs typeface="Muli"/>
                <a:sym typeface="Muli"/>
              </a:rPr>
              <a:t> bằng </a:t>
            </a:r>
            <a:r>
              <a:rPr lang="en-US" sz="3337">
                <a:solidFill>
                  <a:srgbClr val="000000"/>
                </a:solidFill>
                <a:latin typeface="Muli"/>
                <a:ea typeface="Muli"/>
                <a:cs typeface="Muli"/>
                <a:sym typeface="Muli"/>
              </a:rPr>
              <a:t>AES, gử</a:t>
            </a:r>
            <a:r>
              <a:rPr lang="en-US" sz="3337">
                <a:solidFill>
                  <a:srgbClr val="000000"/>
                </a:solidFill>
                <a:latin typeface="Muli"/>
                <a:ea typeface="Muli"/>
                <a:cs typeface="Muli"/>
                <a:sym typeface="Muli"/>
              </a:rPr>
              <a:t>i JSON (tin nhắn, ID B, timestamp) qua SignalR.</a:t>
            </a:r>
          </a:p>
          <a:p>
            <a:pPr algn="l" marL="1441288" indent="-480429" lvl="2">
              <a:lnSpc>
                <a:spcPts val="6241"/>
              </a:lnSpc>
              <a:buFont typeface="Arial"/>
              <a:buChar char="⚬"/>
            </a:pPr>
            <a:r>
              <a:rPr lang="en-US" sz="3337">
                <a:solidFill>
                  <a:srgbClr val="000000"/>
                </a:solidFill>
                <a:latin typeface="Muli"/>
                <a:ea typeface="Muli"/>
                <a:cs typeface="Muli"/>
                <a:sym typeface="Muli"/>
              </a:rPr>
              <a:t>Server chuyển tiếp tin nhắn mã hóa</a:t>
            </a:r>
            <a:r>
              <a:rPr lang="en-US" sz="3337">
                <a:solidFill>
                  <a:srgbClr val="000000"/>
                </a:solidFill>
                <a:latin typeface="Muli"/>
                <a:ea typeface="Muli"/>
                <a:cs typeface="Muli"/>
                <a:sym typeface="Muli"/>
              </a:rPr>
              <a:t> </a:t>
            </a:r>
            <a:r>
              <a:rPr lang="en-US" sz="3337">
                <a:solidFill>
                  <a:srgbClr val="000000"/>
                </a:solidFill>
                <a:latin typeface="Muli"/>
                <a:ea typeface="Muli"/>
                <a:cs typeface="Muli"/>
                <a:sym typeface="Muli"/>
              </a:rPr>
              <a:t>đến</a:t>
            </a:r>
            <a:r>
              <a:rPr lang="en-US" sz="3337">
                <a:solidFill>
                  <a:srgbClr val="000000"/>
                </a:solidFill>
                <a:latin typeface="Muli"/>
                <a:ea typeface="Muli"/>
                <a:cs typeface="Muli"/>
                <a:sym typeface="Muli"/>
              </a:rPr>
              <a:t> B </a:t>
            </a:r>
            <a:r>
              <a:rPr lang="en-US" sz="3337">
                <a:solidFill>
                  <a:srgbClr val="000000"/>
                </a:solidFill>
                <a:latin typeface="Muli"/>
                <a:ea typeface="Muli"/>
                <a:cs typeface="Muli"/>
                <a:sym typeface="Muli"/>
              </a:rPr>
              <a:t>dựa </a:t>
            </a:r>
            <a:r>
              <a:rPr lang="en-US" sz="3337">
                <a:solidFill>
                  <a:srgbClr val="000000"/>
                </a:solidFill>
                <a:latin typeface="Muli"/>
                <a:ea typeface="Muli"/>
                <a:cs typeface="Muli"/>
                <a:sym typeface="Muli"/>
              </a:rPr>
              <a:t>tr</a:t>
            </a:r>
            <a:r>
              <a:rPr lang="en-US" sz="3337">
                <a:solidFill>
                  <a:srgbClr val="000000"/>
                </a:solidFill>
                <a:latin typeface="Muli"/>
                <a:ea typeface="Muli"/>
                <a:cs typeface="Muli"/>
                <a:sym typeface="Muli"/>
              </a:rPr>
              <a:t>ên ID.</a:t>
            </a:r>
          </a:p>
          <a:p>
            <a:pPr algn="l" marL="1441288" indent="-480429" lvl="2">
              <a:lnSpc>
                <a:spcPts val="6241"/>
              </a:lnSpc>
              <a:buFont typeface="Arial"/>
              <a:buChar char="⚬"/>
            </a:pPr>
            <a:r>
              <a:rPr lang="en-US" sz="3337">
                <a:solidFill>
                  <a:srgbClr val="000000"/>
                </a:solidFill>
                <a:latin typeface="Muli"/>
                <a:ea typeface="Muli"/>
                <a:cs typeface="Muli"/>
                <a:sym typeface="Muli"/>
              </a:rPr>
              <a:t>B</a:t>
            </a:r>
            <a:r>
              <a:rPr lang="en-US" sz="3337">
                <a:solidFill>
                  <a:srgbClr val="000000"/>
                </a:solidFill>
                <a:latin typeface="Muli"/>
                <a:ea typeface="Muli"/>
                <a:cs typeface="Muli"/>
                <a:sym typeface="Muli"/>
              </a:rPr>
              <a:t> </a:t>
            </a:r>
            <a:r>
              <a:rPr lang="en-US" sz="3337">
                <a:solidFill>
                  <a:srgbClr val="000000"/>
                </a:solidFill>
                <a:latin typeface="Muli"/>
                <a:ea typeface="Muli"/>
                <a:cs typeface="Muli"/>
                <a:sym typeface="Muli"/>
              </a:rPr>
              <a:t>giả</a:t>
            </a:r>
            <a:r>
              <a:rPr lang="en-US" sz="3337">
                <a:solidFill>
                  <a:srgbClr val="000000"/>
                </a:solidFill>
                <a:latin typeface="Muli"/>
                <a:ea typeface="Muli"/>
                <a:cs typeface="Muli"/>
                <a:sym typeface="Muli"/>
              </a:rPr>
              <a:t>i </a:t>
            </a:r>
            <a:r>
              <a:rPr lang="en-US" sz="3337">
                <a:solidFill>
                  <a:srgbClr val="000000"/>
                </a:solidFill>
                <a:latin typeface="Muli"/>
                <a:ea typeface="Muli"/>
                <a:cs typeface="Muli"/>
                <a:sym typeface="Muli"/>
              </a:rPr>
              <a:t>mã, hiển thị tin n</a:t>
            </a:r>
            <a:r>
              <a:rPr lang="en-US" sz="3337">
                <a:solidFill>
                  <a:srgbClr val="000000"/>
                </a:solidFill>
                <a:latin typeface="Muli"/>
                <a:ea typeface="Muli"/>
                <a:cs typeface="Muli"/>
                <a:sym typeface="Muli"/>
              </a:rPr>
              <a:t>h</a:t>
            </a:r>
            <a:r>
              <a:rPr lang="en-US" sz="3337">
                <a:solidFill>
                  <a:srgbClr val="000000"/>
                </a:solidFill>
                <a:latin typeface="Muli"/>
                <a:ea typeface="Muli"/>
                <a:cs typeface="Muli"/>
                <a:sym typeface="Muli"/>
              </a:rPr>
              <a:t>ắn</a:t>
            </a:r>
            <a:r>
              <a:rPr lang="en-US" sz="3337">
                <a:solidFill>
                  <a:srgbClr val="000000"/>
                </a:solidFill>
                <a:latin typeface="Muli"/>
                <a:ea typeface="Muli"/>
                <a:cs typeface="Muli"/>
                <a:sym typeface="Muli"/>
              </a:rPr>
              <a:t> kèm thông tin A và </a:t>
            </a:r>
            <a:r>
              <a:rPr lang="en-US" sz="3337">
                <a:solidFill>
                  <a:srgbClr val="000000"/>
                </a:solidFill>
                <a:latin typeface="Muli"/>
                <a:ea typeface="Muli"/>
                <a:cs typeface="Muli"/>
                <a:sym typeface="Muli"/>
              </a:rPr>
              <a:t>thời gian</a:t>
            </a:r>
            <a:r>
              <a:rPr lang="en-US" sz="3337">
                <a:solidFill>
                  <a:srgbClr val="000000"/>
                </a:solidFill>
                <a:latin typeface="Muli"/>
                <a:ea typeface="Muli"/>
                <a:cs typeface="Muli"/>
                <a:sym typeface="Muli"/>
              </a:rPr>
              <a:t>.</a:t>
            </a:r>
          </a:p>
          <a:p>
            <a:pPr algn="l" marL="720644" indent="-360322" lvl="1">
              <a:lnSpc>
                <a:spcPts val="6241"/>
              </a:lnSpc>
              <a:buFont typeface="Arial"/>
              <a:buChar char="•"/>
            </a:pPr>
            <a:r>
              <a:rPr lang="en-US" sz="3337">
                <a:solidFill>
                  <a:srgbClr val="000000"/>
                </a:solidFill>
                <a:latin typeface="Muli"/>
                <a:ea typeface="Muli"/>
                <a:cs typeface="Muli"/>
                <a:sym typeface="Muli"/>
              </a:rPr>
              <a:t>Lưu</a:t>
            </a:r>
            <a:r>
              <a:rPr lang="en-US" sz="3337">
                <a:solidFill>
                  <a:srgbClr val="000000"/>
                </a:solidFill>
                <a:latin typeface="Muli"/>
                <a:ea typeface="Muli"/>
                <a:cs typeface="Muli"/>
                <a:sym typeface="Muli"/>
              </a:rPr>
              <a:t> t</a:t>
            </a:r>
            <a:r>
              <a:rPr lang="en-US" sz="3337">
                <a:solidFill>
                  <a:srgbClr val="000000"/>
                </a:solidFill>
                <a:latin typeface="Muli"/>
                <a:ea typeface="Muli"/>
                <a:cs typeface="Muli"/>
                <a:sym typeface="Muli"/>
              </a:rPr>
              <a:t>rữ:</a:t>
            </a:r>
            <a:r>
              <a:rPr lang="en-US" sz="3337">
                <a:solidFill>
                  <a:srgbClr val="000000"/>
                </a:solidFill>
                <a:latin typeface="Muli"/>
                <a:ea typeface="Muli"/>
                <a:cs typeface="Muli"/>
                <a:sym typeface="Muli"/>
              </a:rPr>
              <a:t> </a:t>
            </a:r>
            <a:r>
              <a:rPr lang="en-US" sz="3337">
                <a:solidFill>
                  <a:srgbClr val="000000"/>
                </a:solidFill>
                <a:latin typeface="Muli"/>
                <a:ea typeface="Muli"/>
                <a:cs typeface="Muli"/>
                <a:sym typeface="Muli"/>
              </a:rPr>
              <a:t>Tin</a:t>
            </a:r>
            <a:r>
              <a:rPr lang="en-US" sz="3337">
                <a:solidFill>
                  <a:srgbClr val="000000"/>
                </a:solidFill>
                <a:latin typeface="Muli"/>
                <a:ea typeface="Muli"/>
                <a:cs typeface="Muli"/>
                <a:sym typeface="Muli"/>
              </a:rPr>
              <a:t> </a:t>
            </a:r>
            <a:r>
              <a:rPr lang="en-US" sz="3337">
                <a:solidFill>
                  <a:srgbClr val="000000"/>
                </a:solidFill>
                <a:latin typeface="Muli"/>
                <a:ea typeface="Muli"/>
                <a:cs typeface="Muli"/>
                <a:sym typeface="Muli"/>
              </a:rPr>
              <a:t>n</a:t>
            </a:r>
            <a:r>
              <a:rPr lang="en-US" sz="3337">
                <a:solidFill>
                  <a:srgbClr val="000000"/>
                </a:solidFill>
                <a:latin typeface="Muli"/>
                <a:ea typeface="Muli"/>
                <a:cs typeface="Muli"/>
                <a:sym typeface="Muli"/>
              </a:rPr>
              <a:t>h</a:t>
            </a:r>
            <a:r>
              <a:rPr lang="en-US" sz="3337">
                <a:solidFill>
                  <a:srgbClr val="000000"/>
                </a:solidFill>
                <a:latin typeface="Muli"/>
                <a:ea typeface="Muli"/>
                <a:cs typeface="Muli"/>
                <a:sym typeface="Muli"/>
              </a:rPr>
              <a:t>ắ</a:t>
            </a:r>
            <a:r>
              <a:rPr lang="en-US" sz="3337">
                <a:solidFill>
                  <a:srgbClr val="000000"/>
                </a:solidFill>
                <a:latin typeface="Muli"/>
                <a:ea typeface="Muli"/>
                <a:cs typeface="Muli"/>
                <a:sym typeface="Muli"/>
              </a:rPr>
              <a:t>n mã hóa </a:t>
            </a:r>
            <a:r>
              <a:rPr lang="en-US" sz="3337">
                <a:solidFill>
                  <a:srgbClr val="000000"/>
                </a:solidFill>
                <a:latin typeface="Muli"/>
                <a:ea typeface="Muli"/>
                <a:cs typeface="Muli"/>
                <a:sym typeface="Muli"/>
              </a:rPr>
              <a:t>lưu</a:t>
            </a:r>
            <a:r>
              <a:rPr lang="en-US" sz="3337">
                <a:solidFill>
                  <a:srgbClr val="000000"/>
                </a:solidFill>
                <a:latin typeface="Muli"/>
                <a:ea typeface="Muli"/>
                <a:cs typeface="Muli"/>
                <a:sym typeface="Muli"/>
              </a:rPr>
              <a:t> </a:t>
            </a:r>
            <a:r>
              <a:rPr lang="en-US" sz="3337">
                <a:solidFill>
                  <a:srgbClr val="000000"/>
                </a:solidFill>
                <a:latin typeface="Muli"/>
                <a:ea typeface="Muli"/>
                <a:cs typeface="Muli"/>
                <a:sym typeface="Muli"/>
              </a:rPr>
              <a:t>trê</a:t>
            </a:r>
            <a:r>
              <a:rPr lang="en-US" sz="3337">
                <a:solidFill>
                  <a:srgbClr val="000000"/>
                </a:solidFill>
                <a:latin typeface="Muli"/>
                <a:ea typeface="Muli"/>
                <a:cs typeface="Muli"/>
                <a:sym typeface="Muli"/>
              </a:rPr>
              <a:t>n S</a:t>
            </a:r>
            <a:r>
              <a:rPr lang="en-US" sz="3337">
                <a:solidFill>
                  <a:srgbClr val="000000"/>
                </a:solidFill>
                <a:latin typeface="Muli"/>
                <a:ea typeface="Muli"/>
                <a:cs typeface="Muli"/>
                <a:sym typeface="Muli"/>
              </a:rPr>
              <a:t>erver</a:t>
            </a:r>
            <a:r>
              <a:rPr lang="en-US" sz="3337">
                <a:solidFill>
                  <a:srgbClr val="000000"/>
                </a:solidFill>
                <a:latin typeface="Muli"/>
                <a:ea typeface="Muli"/>
                <a:cs typeface="Muli"/>
                <a:sym typeface="Muli"/>
              </a:rPr>
              <a:t> , được </a:t>
            </a:r>
            <a:r>
              <a:rPr lang="en-US" sz="3337">
                <a:solidFill>
                  <a:srgbClr val="000000"/>
                </a:solidFill>
                <a:latin typeface="Muli"/>
                <a:ea typeface="Muli"/>
                <a:cs typeface="Muli"/>
                <a:sym typeface="Muli"/>
              </a:rPr>
              <a:t>tả</a:t>
            </a:r>
            <a:r>
              <a:rPr lang="en-US" sz="3337">
                <a:solidFill>
                  <a:srgbClr val="000000"/>
                </a:solidFill>
                <a:latin typeface="Muli"/>
                <a:ea typeface="Muli"/>
                <a:cs typeface="Muli"/>
                <a:sym typeface="Muli"/>
              </a:rPr>
              <a:t>i </a:t>
            </a:r>
            <a:r>
              <a:rPr lang="en-US" sz="3337">
                <a:solidFill>
                  <a:srgbClr val="000000"/>
                </a:solidFill>
                <a:latin typeface="Muli"/>
                <a:ea typeface="Muli"/>
                <a:cs typeface="Muli"/>
                <a:sym typeface="Muli"/>
              </a:rPr>
              <a:t>về</a:t>
            </a:r>
            <a:r>
              <a:rPr lang="en-US" sz="3337">
                <a:solidFill>
                  <a:srgbClr val="000000"/>
                </a:solidFill>
                <a:latin typeface="Muli"/>
                <a:ea typeface="Muli"/>
                <a:cs typeface="Muli"/>
                <a:sym typeface="Muli"/>
              </a:rPr>
              <a:t> v</a:t>
            </a:r>
            <a:r>
              <a:rPr lang="en-US" sz="3337">
                <a:solidFill>
                  <a:srgbClr val="000000"/>
                </a:solidFill>
                <a:latin typeface="Muli"/>
                <a:ea typeface="Muli"/>
                <a:cs typeface="Muli"/>
                <a:sym typeface="Muli"/>
              </a:rPr>
              <a:t>à</a:t>
            </a:r>
            <a:r>
              <a:rPr lang="en-US" sz="3337">
                <a:solidFill>
                  <a:srgbClr val="000000"/>
                </a:solidFill>
                <a:latin typeface="Muli"/>
                <a:ea typeface="Muli"/>
                <a:cs typeface="Muli"/>
                <a:sym typeface="Muli"/>
              </a:rPr>
              <a:t> giải mã </a:t>
            </a:r>
            <a:r>
              <a:rPr lang="en-US" sz="3337">
                <a:solidFill>
                  <a:srgbClr val="000000"/>
                </a:solidFill>
                <a:latin typeface="Muli"/>
                <a:ea typeface="Muli"/>
                <a:cs typeface="Muli"/>
                <a:sym typeface="Muli"/>
              </a:rPr>
              <a:t>tại Clie</a:t>
            </a:r>
            <a:r>
              <a:rPr lang="en-US" sz="3337">
                <a:solidFill>
                  <a:srgbClr val="000000"/>
                </a:solidFill>
                <a:latin typeface="Muli"/>
                <a:ea typeface="Muli"/>
                <a:cs typeface="Muli"/>
                <a:sym typeface="Muli"/>
              </a:rPr>
              <a:t>n</a:t>
            </a:r>
            <a:r>
              <a:rPr lang="en-US" sz="3337">
                <a:solidFill>
                  <a:srgbClr val="000000"/>
                </a:solidFill>
                <a:latin typeface="Muli"/>
                <a:ea typeface="Muli"/>
                <a:cs typeface="Muli"/>
                <a:sym typeface="Muli"/>
              </a:rPr>
              <a:t>t</a:t>
            </a:r>
            <a:r>
              <a:rPr lang="en-US" sz="3337">
                <a:solidFill>
                  <a:srgbClr val="000000"/>
                </a:solidFill>
                <a:latin typeface="Muli"/>
                <a:ea typeface="Muli"/>
                <a:cs typeface="Muli"/>
                <a:sym typeface="Muli"/>
              </a:rPr>
              <a:t> khi người dùng </a:t>
            </a:r>
            <a:r>
              <a:rPr lang="en-US" sz="3337">
                <a:solidFill>
                  <a:srgbClr val="000000"/>
                </a:solidFill>
                <a:latin typeface="Muli"/>
                <a:ea typeface="Muli"/>
                <a:cs typeface="Muli"/>
                <a:sym typeface="Muli"/>
              </a:rPr>
              <a:t>xem</a:t>
            </a:r>
            <a:r>
              <a:rPr lang="en-US" sz="3337">
                <a:solidFill>
                  <a:srgbClr val="000000"/>
                </a:solidFill>
                <a:latin typeface="Muli"/>
                <a:ea typeface="Muli"/>
                <a:cs typeface="Muli"/>
                <a:sym typeface="Muli"/>
              </a:rPr>
              <a:t> l</a:t>
            </a:r>
            <a:r>
              <a:rPr lang="en-US" sz="3337">
                <a:solidFill>
                  <a:srgbClr val="000000"/>
                </a:solidFill>
                <a:latin typeface="Muli"/>
                <a:ea typeface="Muli"/>
                <a:cs typeface="Muli"/>
                <a:sym typeface="Muli"/>
              </a:rPr>
              <a:t>ịc</a:t>
            </a:r>
            <a:r>
              <a:rPr lang="en-US" sz="3337">
                <a:solidFill>
                  <a:srgbClr val="000000"/>
                </a:solidFill>
                <a:latin typeface="Muli"/>
                <a:ea typeface="Muli"/>
                <a:cs typeface="Muli"/>
                <a:sym typeface="Muli"/>
              </a:rPr>
              <a:t>h </a:t>
            </a:r>
            <a:r>
              <a:rPr lang="en-US" sz="3337">
                <a:solidFill>
                  <a:srgbClr val="000000"/>
                </a:solidFill>
                <a:latin typeface="Muli"/>
                <a:ea typeface="Muli"/>
                <a:cs typeface="Muli"/>
                <a:sym typeface="Muli"/>
              </a:rPr>
              <a:t>sử</a:t>
            </a:r>
            <a:r>
              <a:rPr lang="en-US" sz="3337">
                <a:solidFill>
                  <a:srgbClr val="000000"/>
                </a:solidFill>
                <a:latin typeface="Muli"/>
                <a:ea typeface="Muli"/>
                <a:cs typeface="Muli"/>
                <a:sym typeface="Muli"/>
              </a:rPr>
              <a:t>.</a:t>
            </a:r>
          </a:p>
          <a:p>
            <a:pPr algn="l">
              <a:lnSpc>
                <a:spcPts val="624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14</a:t>
            </a:r>
          </a:p>
        </p:txBody>
      </p:sp>
      <p:sp>
        <p:nvSpPr>
          <p:cNvPr name="TextBox 5" id="5"/>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7" id="7"/>
          <p:cNvSpPr txBox="true"/>
          <p:nvPr/>
        </p:nvSpPr>
        <p:spPr>
          <a:xfrm rot="0">
            <a:off x="1028700" y="2786914"/>
            <a:ext cx="15860219" cy="6263194"/>
          </a:xfrm>
          <a:prstGeom prst="rect">
            <a:avLst/>
          </a:prstGeom>
        </p:spPr>
        <p:txBody>
          <a:bodyPr anchor="t" rtlCol="false" tIns="0" lIns="0" bIns="0" rIns="0">
            <a:spAutoFit/>
          </a:bodyPr>
          <a:lstStyle/>
          <a:p>
            <a:pPr algn="l">
              <a:lnSpc>
                <a:spcPts val="6868"/>
              </a:lnSpc>
            </a:pPr>
            <a:r>
              <a:rPr lang="en-US" sz="3673" b="true">
                <a:solidFill>
                  <a:srgbClr val="000000"/>
                </a:solidFill>
                <a:latin typeface="Muli Bold"/>
                <a:ea typeface="Muli Bold"/>
                <a:cs typeface="Muli Bold"/>
                <a:sym typeface="Muli Bold"/>
              </a:rPr>
              <a:t>Tìm kiếm người dùng:</a:t>
            </a:r>
          </a:p>
          <a:p>
            <a:pPr algn="l" marL="709567" indent="-354784" lvl="1">
              <a:lnSpc>
                <a:spcPts val="6145"/>
              </a:lnSpc>
              <a:buFont typeface="Arial"/>
              <a:buChar char="•"/>
            </a:pPr>
            <a:r>
              <a:rPr lang="en-US" sz="3286">
                <a:solidFill>
                  <a:srgbClr val="000000"/>
                </a:solidFill>
                <a:latin typeface="Muli"/>
                <a:ea typeface="Muli"/>
                <a:cs typeface="Muli"/>
                <a:sym typeface="Muli"/>
              </a:rPr>
              <a:t>Mô tả:</a:t>
            </a:r>
          </a:p>
          <a:p>
            <a:pPr algn="l" marL="1419134" indent="-473045" lvl="2">
              <a:lnSpc>
                <a:spcPts val="6145"/>
              </a:lnSpc>
              <a:buFont typeface="Arial"/>
              <a:buChar char="⚬"/>
            </a:pPr>
            <a:r>
              <a:rPr lang="en-US" sz="3286">
                <a:solidFill>
                  <a:srgbClr val="000000"/>
                </a:solidFill>
                <a:latin typeface="Muli"/>
                <a:ea typeface="Muli"/>
                <a:cs typeface="Muli"/>
                <a:sym typeface="Muli"/>
              </a:rPr>
              <a:t>Người dùng đăng nhập tìm kiếm username theo </a:t>
            </a:r>
            <a:r>
              <a:rPr lang="en-US" sz="3286">
                <a:solidFill>
                  <a:srgbClr val="000000"/>
                </a:solidFill>
                <a:latin typeface="Muli"/>
                <a:ea typeface="Muli"/>
                <a:cs typeface="Muli"/>
                <a:sym typeface="Muli"/>
              </a:rPr>
              <a:t>từ khóa</a:t>
            </a:r>
            <a:r>
              <a:rPr lang="en-US" sz="3286">
                <a:solidFill>
                  <a:srgbClr val="000000"/>
                </a:solidFill>
                <a:latin typeface="Muli"/>
                <a:ea typeface="Muli"/>
                <a:cs typeface="Muli"/>
                <a:sym typeface="Muli"/>
              </a:rPr>
              <a:t> (query).</a:t>
            </a:r>
          </a:p>
          <a:p>
            <a:pPr algn="l" marL="1419134" indent="-473045" lvl="2">
              <a:lnSpc>
                <a:spcPts val="6145"/>
              </a:lnSpc>
              <a:buFont typeface="Arial"/>
              <a:buChar char="⚬"/>
            </a:pPr>
            <a:r>
              <a:rPr lang="en-US" sz="3286">
                <a:solidFill>
                  <a:srgbClr val="000000"/>
                </a:solidFill>
                <a:latin typeface="Muli"/>
                <a:ea typeface="Muli"/>
                <a:cs typeface="Muli"/>
                <a:sym typeface="Muli"/>
              </a:rPr>
              <a:t>Trả về</a:t>
            </a:r>
            <a:r>
              <a:rPr lang="en-US" sz="3286">
                <a:solidFill>
                  <a:srgbClr val="000000"/>
                </a:solidFill>
                <a:latin typeface="Muli"/>
                <a:ea typeface="Muli"/>
                <a:cs typeface="Muli"/>
                <a:sym typeface="Muli"/>
              </a:rPr>
              <a:t> tố</a:t>
            </a:r>
            <a:r>
              <a:rPr lang="en-US" sz="3286">
                <a:solidFill>
                  <a:srgbClr val="000000"/>
                </a:solidFill>
                <a:latin typeface="Muli"/>
                <a:ea typeface="Muli"/>
                <a:cs typeface="Muli"/>
                <a:sym typeface="Muli"/>
              </a:rPr>
              <a:t>i đa 12 username chứa từ khóa, trừ username của người tìm kiếm.</a:t>
            </a:r>
          </a:p>
          <a:p>
            <a:pPr algn="l" marL="709567" indent="-354784" lvl="1">
              <a:lnSpc>
                <a:spcPts val="6145"/>
              </a:lnSpc>
              <a:buFont typeface="Arial"/>
              <a:buChar char="•"/>
            </a:pPr>
            <a:r>
              <a:rPr lang="en-US" sz="3286">
                <a:solidFill>
                  <a:srgbClr val="000000"/>
                </a:solidFill>
                <a:latin typeface="Muli"/>
                <a:ea typeface="Muli"/>
                <a:cs typeface="Muli"/>
                <a:sym typeface="Muli"/>
              </a:rPr>
              <a:t>Xử lý:</a:t>
            </a:r>
          </a:p>
          <a:p>
            <a:pPr algn="l" marL="1419134" indent="-473045" lvl="2">
              <a:lnSpc>
                <a:spcPts val="6145"/>
              </a:lnSpc>
              <a:buFont typeface="Arial"/>
              <a:buChar char="⚬"/>
            </a:pPr>
            <a:r>
              <a:rPr lang="en-US" sz="3286">
                <a:solidFill>
                  <a:srgbClr val="000000"/>
                </a:solidFill>
                <a:latin typeface="Muli"/>
                <a:ea typeface="Muli"/>
                <a:cs typeface="Muli"/>
                <a:sym typeface="Muli"/>
              </a:rPr>
              <a:t>Input: Tham số query (từ khóa).</a:t>
            </a:r>
          </a:p>
          <a:p>
            <a:pPr algn="l" marL="1419134" indent="-473045" lvl="2">
              <a:lnSpc>
                <a:spcPts val="6145"/>
              </a:lnSpc>
              <a:buFont typeface="Arial"/>
              <a:buChar char="⚬"/>
            </a:pPr>
            <a:r>
              <a:rPr lang="en-US" sz="3286">
                <a:solidFill>
                  <a:srgbClr val="000000"/>
                </a:solidFill>
                <a:latin typeface="Muli"/>
                <a:ea typeface="Muli"/>
                <a:cs typeface="Muli"/>
                <a:sym typeface="Muli"/>
              </a:rPr>
              <a:t>Nếu</a:t>
            </a:r>
            <a:r>
              <a:rPr lang="en-US" sz="3286">
                <a:solidFill>
                  <a:srgbClr val="000000"/>
                </a:solidFill>
                <a:latin typeface="Muli"/>
                <a:ea typeface="Muli"/>
                <a:cs typeface="Muli"/>
                <a:sym typeface="Muli"/>
              </a:rPr>
              <a:t> query</a:t>
            </a:r>
            <a:r>
              <a:rPr lang="en-US" sz="3286">
                <a:solidFill>
                  <a:srgbClr val="000000"/>
                </a:solidFill>
                <a:latin typeface="Muli"/>
                <a:ea typeface="Muli"/>
                <a:cs typeface="Muli"/>
                <a:sym typeface="Muli"/>
              </a:rPr>
              <a:t> </a:t>
            </a:r>
            <a:r>
              <a:rPr lang="en-US" sz="3286">
                <a:solidFill>
                  <a:srgbClr val="000000"/>
                </a:solidFill>
                <a:latin typeface="Muli"/>
                <a:ea typeface="Muli"/>
                <a:cs typeface="Muli"/>
                <a:sym typeface="Muli"/>
              </a:rPr>
              <a:t>trố</a:t>
            </a:r>
            <a:r>
              <a:rPr lang="en-US" sz="3286">
                <a:solidFill>
                  <a:srgbClr val="000000"/>
                </a:solidFill>
                <a:latin typeface="Muli"/>
                <a:ea typeface="Muli"/>
                <a:cs typeface="Muli"/>
                <a:sym typeface="Muli"/>
              </a:rPr>
              <a:t>ng →</a:t>
            </a:r>
            <a:r>
              <a:rPr lang="en-US" sz="3286">
                <a:solidFill>
                  <a:srgbClr val="000000"/>
                </a:solidFill>
                <a:latin typeface="Muli"/>
                <a:ea typeface="Muli"/>
                <a:cs typeface="Muli"/>
                <a:sym typeface="Muli"/>
              </a:rPr>
              <a:t> Tr</a:t>
            </a:r>
            <a:r>
              <a:rPr lang="en-US" sz="3286">
                <a:solidFill>
                  <a:srgbClr val="000000"/>
                </a:solidFill>
                <a:latin typeface="Muli"/>
                <a:ea typeface="Muli"/>
                <a:cs typeface="Muli"/>
                <a:sym typeface="Muli"/>
              </a:rPr>
              <a:t>ả</a:t>
            </a:r>
            <a:r>
              <a:rPr lang="en-US" sz="3286">
                <a:solidFill>
                  <a:srgbClr val="000000"/>
                </a:solidFill>
                <a:latin typeface="Muli"/>
                <a:ea typeface="Muli"/>
                <a:cs typeface="Muli"/>
                <a:sym typeface="Muli"/>
              </a:rPr>
              <a:t> về</a:t>
            </a:r>
            <a:r>
              <a:rPr lang="en-US" sz="3286">
                <a:solidFill>
                  <a:srgbClr val="000000"/>
                </a:solidFill>
                <a:latin typeface="Muli"/>
                <a:ea typeface="Muli"/>
                <a:cs typeface="Muli"/>
                <a:sym typeface="Muli"/>
              </a:rPr>
              <a:t> danh sách rỗng.</a:t>
            </a:r>
          </a:p>
          <a:p>
            <a:pPr algn="l" marL="1419134" indent="-473045" lvl="2">
              <a:lnSpc>
                <a:spcPts val="6145"/>
              </a:lnSpc>
              <a:buFont typeface="Arial"/>
              <a:buChar char="⚬"/>
            </a:pPr>
            <a:r>
              <a:rPr lang="en-US" sz="3286">
                <a:solidFill>
                  <a:srgbClr val="000000"/>
                </a:solidFill>
                <a:latin typeface="Muli"/>
                <a:ea typeface="Muli"/>
                <a:cs typeface="Muli"/>
                <a:sym typeface="Muli"/>
              </a:rPr>
              <a:t>Lấy userna</a:t>
            </a:r>
            <a:r>
              <a:rPr lang="en-US" sz="3286">
                <a:solidFill>
                  <a:srgbClr val="000000"/>
                </a:solidFill>
                <a:latin typeface="Muli"/>
                <a:ea typeface="Muli"/>
                <a:cs typeface="Muli"/>
                <a:sym typeface="Muli"/>
              </a:rPr>
              <a:t>me từ token ngư</a:t>
            </a:r>
            <a:r>
              <a:rPr lang="en-US" sz="3286">
                <a:solidFill>
                  <a:srgbClr val="000000"/>
                </a:solidFill>
                <a:latin typeface="Muli"/>
                <a:ea typeface="Muli"/>
                <a:cs typeface="Muli"/>
                <a:sym typeface="Muli"/>
              </a:rPr>
              <a:t>ời dùng</a:t>
            </a:r>
            <a:r>
              <a:rPr lang="en-US" sz="3286">
                <a:solidFill>
                  <a:srgbClr val="000000"/>
                </a:solidFill>
                <a:latin typeface="Muli"/>
                <a:ea typeface="Muli"/>
                <a:cs typeface="Muli"/>
                <a:sym typeface="Muli"/>
              </a:rPr>
              <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15</a:t>
            </a:r>
          </a:p>
        </p:txBody>
      </p:sp>
      <p:sp>
        <p:nvSpPr>
          <p:cNvPr name="TextBox 5" id="5"/>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7" id="7"/>
          <p:cNvSpPr txBox="true"/>
          <p:nvPr/>
        </p:nvSpPr>
        <p:spPr>
          <a:xfrm rot="0">
            <a:off x="1028700" y="2786914"/>
            <a:ext cx="16230600" cy="3985525"/>
          </a:xfrm>
          <a:prstGeom prst="rect">
            <a:avLst/>
          </a:prstGeom>
        </p:spPr>
        <p:txBody>
          <a:bodyPr anchor="t" rtlCol="false" tIns="0" lIns="0" bIns="0" rIns="0">
            <a:spAutoFit/>
          </a:bodyPr>
          <a:lstStyle/>
          <a:p>
            <a:pPr algn="l">
              <a:lnSpc>
                <a:spcPts val="6976"/>
              </a:lnSpc>
            </a:pPr>
            <a:r>
              <a:rPr lang="en-US" sz="3730" b="true">
                <a:solidFill>
                  <a:srgbClr val="000000"/>
                </a:solidFill>
                <a:latin typeface="Muli Bold"/>
                <a:ea typeface="Muli Bold"/>
                <a:cs typeface="Muli Bold"/>
                <a:sym typeface="Muli Bold"/>
              </a:rPr>
              <a:t>Tìm kiếm người dùng:</a:t>
            </a:r>
          </a:p>
          <a:p>
            <a:pPr algn="l" marL="720644" indent="-360322" lvl="1">
              <a:lnSpc>
                <a:spcPts val="6241"/>
              </a:lnSpc>
              <a:buFont typeface="Arial"/>
              <a:buChar char="•"/>
            </a:pPr>
            <a:r>
              <a:rPr lang="en-US" sz="3337">
                <a:solidFill>
                  <a:srgbClr val="000000"/>
                </a:solidFill>
                <a:latin typeface="Muli"/>
                <a:ea typeface="Muli"/>
                <a:cs typeface="Muli"/>
                <a:sym typeface="Muli"/>
              </a:rPr>
              <a:t>Xử lý:</a:t>
            </a:r>
          </a:p>
          <a:p>
            <a:pPr algn="l" marL="1441288" indent="-480429" lvl="2">
              <a:lnSpc>
                <a:spcPts val="6241"/>
              </a:lnSpc>
              <a:buFont typeface="Arial"/>
              <a:buChar char="⚬"/>
            </a:pPr>
            <a:r>
              <a:rPr lang="en-US" sz="3337">
                <a:solidFill>
                  <a:srgbClr val="000000"/>
                </a:solidFill>
                <a:latin typeface="Muli"/>
                <a:ea typeface="Muli"/>
                <a:cs typeface="Muli"/>
                <a:sym typeface="Muli"/>
              </a:rPr>
              <a:t>Tìm các user có username chứa query, loại trừ người gọi API.</a:t>
            </a:r>
          </a:p>
          <a:p>
            <a:pPr algn="l" marL="1441288" indent="-480429" lvl="2">
              <a:lnSpc>
                <a:spcPts val="6241"/>
              </a:lnSpc>
              <a:buFont typeface="Arial"/>
              <a:buChar char="⚬"/>
            </a:pPr>
            <a:r>
              <a:rPr lang="en-US" sz="3337">
                <a:solidFill>
                  <a:srgbClr val="000000"/>
                </a:solidFill>
                <a:latin typeface="Muli"/>
                <a:ea typeface="Muli"/>
                <a:cs typeface="Muli"/>
                <a:sym typeface="Muli"/>
              </a:rPr>
              <a:t>Giới hạ</a:t>
            </a:r>
            <a:r>
              <a:rPr lang="en-US" sz="3337">
                <a:solidFill>
                  <a:srgbClr val="000000"/>
                </a:solidFill>
                <a:latin typeface="Muli"/>
                <a:ea typeface="Muli"/>
                <a:cs typeface="Muli"/>
                <a:sym typeface="Muli"/>
              </a:rPr>
              <a:t>n</a:t>
            </a:r>
            <a:r>
              <a:rPr lang="en-US" sz="3337">
                <a:solidFill>
                  <a:srgbClr val="000000"/>
                </a:solidFill>
                <a:latin typeface="Muli"/>
                <a:ea typeface="Muli"/>
                <a:cs typeface="Muli"/>
                <a:sym typeface="Muli"/>
              </a:rPr>
              <a:t>: Tối đa 12 kết</a:t>
            </a:r>
            <a:r>
              <a:rPr lang="en-US" sz="3337">
                <a:solidFill>
                  <a:srgbClr val="000000"/>
                </a:solidFill>
                <a:latin typeface="Muli"/>
                <a:ea typeface="Muli"/>
                <a:cs typeface="Muli"/>
                <a:sym typeface="Muli"/>
              </a:rPr>
              <a:t> quả.</a:t>
            </a:r>
          </a:p>
          <a:p>
            <a:pPr algn="l" marL="1441288" indent="-480429" lvl="2">
              <a:lnSpc>
                <a:spcPts val="6241"/>
              </a:lnSpc>
              <a:buFont typeface="Arial"/>
              <a:buChar char="⚬"/>
            </a:pPr>
            <a:r>
              <a:rPr lang="en-US" b="true" sz="3337">
                <a:solidFill>
                  <a:srgbClr val="000000"/>
                </a:solidFill>
                <a:latin typeface="Muli Bold"/>
                <a:ea typeface="Muli Bold"/>
                <a:cs typeface="Muli Bold"/>
                <a:sym typeface="Muli Bold"/>
              </a:rPr>
              <a:t>Kết quả:</a:t>
            </a:r>
            <a:r>
              <a:rPr lang="en-US" sz="3337">
                <a:solidFill>
                  <a:srgbClr val="000000"/>
                </a:solidFill>
                <a:latin typeface="Muli"/>
                <a:ea typeface="Muli"/>
                <a:cs typeface="Muli"/>
                <a:sym typeface="Muli"/>
              </a:rPr>
              <a:t> List chứa các username phù hợp.</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16</a:t>
            </a:r>
          </a:p>
        </p:txBody>
      </p:sp>
      <p:sp>
        <p:nvSpPr>
          <p:cNvPr name="TextBox 5" id="5"/>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7" id="7"/>
          <p:cNvSpPr txBox="true"/>
          <p:nvPr/>
        </p:nvSpPr>
        <p:spPr>
          <a:xfrm rot="0">
            <a:off x="1028700" y="2786914"/>
            <a:ext cx="15860219" cy="5484771"/>
          </a:xfrm>
          <a:prstGeom prst="rect">
            <a:avLst/>
          </a:prstGeom>
        </p:spPr>
        <p:txBody>
          <a:bodyPr anchor="t" rtlCol="false" tIns="0" lIns="0" bIns="0" rIns="0">
            <a:spAutoFit/>
          </a:bodyPr>
          <a:lstStyle/>
          <a:p>
            <a:pPr algn="l">
              <a:lnSpc>
                <a:spcPts val="6868"/>
              </a:lnSpc>
            </a:pPr>
            <a:r>
              <a:rPr lang="en-US" sz="3673" b="true">
                <a:solidFill>
                  <a:srgbClr val="000000"/>
                </a:solidFill>
                <a:latin typeface="Muli Bold"/>
                <a:ea typeface="Muli Bold"/>
                <a:cs typeface="Muli Bold"/>
                <a:sym typeface="Muli Bold"/>
              </a:rPr>
              <a:t>Kết bạn:</a:t>
            </a:r>
          </a:p>
          <a:p>
            <a:pPr algn="l" marL="709567" indent="-354784" lvl="1">
              <a:lnSpc>
                <a:spcPts val="6145"/>
              </a:lnSpc>
              <a:buFont typeface="Arial"/>
              <a:buChar char="•"/>
            </a:pPr>
            <a:r>
              <a:rPr lang="en-US" sz="3286">
                <a:solidFill>
                  <a:srgbClr val="000000"/>
                </a:solidFill>
                <a:latin typeface="Muli"/>
                <a:ea typeface="Muli"/>
                <a:cs typeface="Muli"/>
                <a:sym typeface="Muli"/>
              </a:rPr>
              <a:t>Gửi lời mời kết bạn:</a:t>
            </a:r>
          </a:p>
          <a:p>
            <a:pPr algn="l" marL="1419134" indent="-473045" lvl="2">
              <a:lnSpc>
                <a:spcPts val="6145"/>
              </a:lnSpc>
              <a:buFont typeface="Arial"/>
              <a:buChar char="⚬"/>
            </a:pPr>
            <a:r>
              <a:rPr lang="en-US" sz="3286">
                <a:solidFill>
                  <a:srgbClr val="000000"/>
                </a:solidFill>
                <a:latin typeface="Muli"/>
                <a:ea typeface="Muli"/>
                <a:cs typeface="Muli"/>
                <a:sym typeface="Muli"/>
              </a:rPr>
              <a:t>Người dùng (Mentor ↔ Mente</a:t>
            </a:r>
            <a:r>
              <a:rPr lang="en-US" sz="3286">
                <a:solidFill>
                  <a:srgbClr val="000000"/>
                </a:solidFill>
                <a:latin typeface="Muli"/>
                <a:ea typeface="Muli"/>
                <a:cs typeface="Muli"/>
                <a:sym typeface="Muli"/>
              </a:rPr>
              <a:t>e) gửi</a:t>
            </a:r>
            <a:r>
              <a:rPr lang="en-US" sz="3286">
                <a:solidFill>
                  <a:srgbClr val="000000"/>
                </a:solidFill>
                <a:latin typeface="Muli"/>
                <a:ea typeface="Muli"/>
                <a:cs typeface="Muli"/>
                <a:sym typeface="Muli"/>
              </a:rPr>
              <a:t> lờ</a:t>
            </a:r>
            <a:r>
              <a:rPr lang="en-US" sz="3286">
                <a:solidFill>
                  <a:srgbClr val="000000"/>
                </a:solidFill>
                <a:latin typeface="Muli"/>
                <a:ea typeface="Muli"/>
                <a:cs typeface="Muli"/>
                <a:sym typeface="Muli"/>
              </a:rPr>
              <a:t>i mời.</a:t>
            </a:r>
          </a:p>
          <a:p>
            <a:pPr algn="l" marL="1419134" indent="-473045" lvl="2">
              <a:lnSpc>
                <a:spcPts val="6145"/>
              </a:lnSpc>
              <a:buFont typeface="Arial"/>
              <a:buChar char="⚬"/>
            </a:pPr>
            <a:r>
              <a:rPr lang="en-US" sz="3286">
                <a:solidFill>
                  <a:srgbClr val="000000"/>
                </a:solidFill>
                <a:latin typeface="Muli"/>
                <a:ea typeface="Muli"/>
                <a:cs typeface="Muli"/>
                <a:sym typeface="Muli"/>
              </a:rPr>
              <a:t>Không cho phép gửi tới chính mình hoặc trùng lặp.</a:t>
            </a:r>
          </a:p>
          <a:p>
            <a:pPr algn="l" marL="1419134" indent="-473045" lvl="2">
              <a:lnSpc>
                <a:spcPts val="6145"/>
              </a:lnSpc>
              <a:buFont typeface="Arial"/>
              <a:buChar char="⚬"/>
            </a:pPr>
            <a:r>
              <a:rPr lang="en-US" sz="3286">
                <a:solidFill>
                  <a:srgbClr val="000000"/>
                </a:solidFill>
                <a:latin typeface="Muli"/>
                <a:ea typeface="Muli"/>
                <a:cs typeface="Muli"/>
                <a:sym typeface="Muli"/>
              </a:rPr>
              <a:t>Tạo mối quan hệ</a:t>
            </a:r>
            <a:r>
              <a:rPr lang="en-US" sz="3286">
                <a:solidFill>
                  <a:srgbClr val="000000"/>
                </a:solidFill>
                <a:latin typeface="Muli"/>
                <a:ea typeface="Muli"/>
                <a:cs typeface="Muli"/>
                <a:sym typeface="Muli"/>
              </a:rPr>
              <a:t> trạng</a:t>
            </a:r>
            <a:r>
              <a:rPr lang="en-US" sz="3286">
                <a:solidFill>
                  <a:srgbClr val="000000"/>
                </a:solidFill>
                <a:latin typeface="Muli"/>
                <a:ea typeface="Muli"/>
                <a:cs typeface="Muli"/>
                <a:sym typeface="Muli"/>
              </a:rPr>
              <a:t> </a:t>
            </a:r>
            <a:r>
              <a:rPr lang="en-US" sz="3286">
                <a:solidFill>
                  <a:srgbClr val="000000"/>
                </a:solidFill>
                <a:latin typeface="Muli"/>
                <a:ea typeface="Muli"/>
                <a:cs typeface="Muli"/>
                <a:sym typeface="Muli"/>
              </a:rPr>
              <a:t>thái pendi</a:t>
            </a:r>
            <a:r>
              <a:rPr lang="en-US" sz="3286">
                <a:solidFill>
                  <a:srgbClr val="000000"/>
                </a:solidFill>
                <a:latin typeface="Muli"/>
                <a:ea typeface="Muli"/>
                <a:cs typeface="Muli"/>
                <a:sym typeface="Muli"/>
              </a:rPr>
              <a:t>ng.</a:t>
            </a:r>
          </a:p>
          <a:p>
            <a:pPr algn="l" marL="709567" indent="-354784" lvl="1">
              <a:lnSpc>
                <a:spcPts val="6145"/>
              </a:lnSpc>
              <a:buFont typeface="Arial"/>
              <a:buChar char="•"/>
            </a:pPr>
            <a:r>
              <a:rPr lang="en-US" sz="3286">
                <a:solidFill>
                  <a:srgbClr val="000000"/>
                </a:solidFill>
                <a:latin typeface="Muli"/>
                <a:ea typeface="Muli"/>
                <a:cs typeface="Muli"/>
                <a:sym typeface="Muli"/>
              </a:rPr>
              <a:t>Chấp nhận</a:t>
            </a:r>
            <a:r>
              <a:rPr lang="en-US" sz="3286">
                <a:solidFill>
                  <a:srgbClr val="000000"/>
                </a:solidFill>
                <a:latin typeface="Muli"/>
                <a:ea typeface="Muli"/>
                <a:cs typeface="Muli"/>
                <a:sym typeface="Muli"/>
              </a:rPr>
              <a:t> lời mời:</a:t>
            </a:r>
          </a:p>
          <a:p>
            <a:pPr algn="l" marL="1419134" indent="-473045" lvl="2">
              <a:lnSpc>
                <a:spcPts val="6145"/>
              </a:lnSpc>
              <a:buFont typeface="Arial"/>
              <a:buChar char="⚬"/>
            </a:pPr>
            <a:r>
              <a:rPr lang="en-US" sz="3286">
                <a:solidFill>
                  <a:srgbClr val="000000"/>
                </a:solidFill>
                <a:latin typeface="Muli"/>
                <a:ea typeface="Muli"/>
                <a:cs typeface="Muli"/>
                <a:sym typeface="Muli"/>
              </a:rPr>
              <a:t>Người</a:t>
            </a:r>
            <a:r>
              <a:rPr lang="en-US" sz="3286">
                <a:solidFill>
                  <a:srgbClr val="000000"/>
                </a:solidFill>
                <a:latin typeface="Muli"/>
                <a:ea typeface="Muli"/>
                <a:cs typeface="Muli"/>
                <a:sym typeface="Muli"/>
              </a:rPr>
              <a:t> nhận chấp nhận,</a:t>
            </a:r>
            <a:r>
              <a:rPr lang="en-US" sz="3286">
                <a:solidFill>
                  <a:srgbClr val="000000"/>
                </a:solidFill>
                <a:latin typeface="Muli"/>
                <a:ea typeface="Muli"/>
                <a:cs typeface="Muli"/>
                <a:sym typeface="Muli"/>
              </a:rPr>
              <a:t> cập nhật trạng thá</a:t>
            </a:r>
            <a:r>
              <a:rPr lang="en-US" sz="3286">
                <a:solidFill>
                  <a:srgbClr val="000000"/>
                </a:solidFill>
                <a:latin typeface="Muli"/>
                <a:ea typeface="Muli"/>
                <a:cs typeface="Muli"/>
                <a:sym typeface="Muli"/>
              </a:rPr>
              <a:t>i: pending → accepted</a:t>
            </a:r>
            <a:r>
              <a:rPr lang="en-US" sz="3286">
                <a:solidFill>
                  <a:srgbClr val="000000"/>
                </a:solidFill>
                <a:latin typeface="Muli"/>
                <a:ea typeface="Muli"/>
                <a:cs typeface="Muli"/>
                <a:sym typeface="Muli"/>
              </a:rPr>
              <a: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17</a:t>
            </a:r>
          </a:p>
        </p:txBody>
      </p:sp>
      <p:sp>
        <p:nvSpPr>
          <p:cNvPr name="TextBox 5" id="5"/>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7" id="7"/>
          <p:cNvSpPr txBox="true"/>
          <p:nvPr/>
        </p:nvSpPr>
        <p:spPr>
          <a:xfrm rot="0">
            <a:off x="1028700" y="2786914"/>
            <a:ext cx="15860219" cy="4706347"/>
          </a:xfrm>
          <a:prstGeom prst="rect">
            <a:avLst/>
          </a:prstGeom>
        </p:spPr>
        <p:txBody>
          <a:bodyPr anchor="t" rtlCol="false" tIns="0" lIns="0" bIns="0" rIns="0">
            <a:spAutoFit/>
          </a:bodyPr>
          <a:lstStyle/>
          <a:p>
            <a:pPr algn="l">
              <a:lnSpc>
                <a:spcPts val="6868"/>
              </a:lnSpc>
            </a:pPr>
            <a:r>
              <a:rPr lang="en-US" sz="3673" b="true">
                <a:solidFill>
                  <a:srgbClr val="000000"/>
                </a:solidFill>
                <a:latin typeface="Muli Bold"/>
                <a:ea typeface="Muli Bold"/>
                <a:cs typeface="Muli Bold"/>
                <a:sym typeface="Muli Bold"/>
              </a:rPr>
              <a:t>Kết bạn:</a:t>
            </a:r>
          </a:p>
          <a:p>
            <a:pPr algn="l" marL="709567" indent="-354784" lvl="1">
              <a:lnSpc>
                <a:spcPts val="6145"/>
              </a:lnSpc>
              <a:buFont typeface="Arial"/>
              <a:buChar char="•"/>
            </a:pPr>
            <a:r>
              <a:rPr lang="en-US" sz="3286">
                <a:solidFill>
                  <a:srgbClr val="000000"/>
                </a:solidFill>
                <a:latin typeface="Muli"/>
                <a:ea typeface="Muli"/>
                <a:cs typeface="Muli"/>
                <a:sym typeface="Muli"/>
              </a:rPr>
              <a:t>Từ chối lời mời:</a:t>
            </a:r>
          </a:p>
          <a:p>
            <a:pPr algn="l" marL="1419134" indent="-473045" lvl="2">
              <a:lnSpc>
                <a:spcPts val="6145"/>
              </a:lnSpc>
              <a:buFont typeface="Arial"/>
              <a:buChar char="⚬"/>
            </a:pPr>
            <a:r>
              <a:rPr lang="en-US" sz="3286">
                <a:solidFill>
                  <a:srgbClr val="000000"/>
                </a:solidFill>
                <a:latin typeface="Muli"/>
                <a:ea typeface="Muli"/>
                <a:cs typeface="Muli"/>
                <a:sym typeface="Muli"/>
              </a:rPr>
              <a:t>Người nhận từ</a:t>
            </a:r>
            <a:r>
              <a:rPr lang="en-US" sz="3286">
                <a:solidFill>
                  <a:srgbClr val="000000"/>
                </a:solidFill>
                <a:latin typeface="Muli"/>
                <a:ea typeface="Muli"/>
                <a:cs typeface="Muli"/>
                <a:sym typeface="Muli"/>
              </a:rPr>
              <a:t> chối,</a:t>
            </a:r>
            <a:r>
              <a:rPr lang="en-US" sz="3286">
                <a:solidFill>
                  <a:srgbClr val="000000"/>
                </a:solidFill>
                <a:latin typeface="Muli"/>
                <a:ea typeface="Muli"/>
                <a:cs typeface="Muli"/>
                <a:sym typeface="Muli"/>
              </a:rPr>
              <a:t> cập</a:t>
            </a:r>
            <a:r>
              <a:rPr lang="en-US" sz="3286">
                <a:solidFill>
                  <a:srgbClr val="000000"/>
                </a:solidFill>
                <a:latin typeface="Muli"/>
                <a:ea typeface="Muli"/>
                <a:cs typeface="Muli"/>
                <a:sym typeface="Muli"/>
              </a:rPr>
              <a:t> nhật trạng thái: pending → rejected.</a:t>
            </a:r>
          </a:p>
          <a:p>
            <a:pPr algn="l" marL="709567" indent="-354784" lvl="1">
              <a:lnSpc>
                <a:spcPts val="6145"/>
              </a:lnSpc>
              <a:buFont typeface="Arial"/>
              <a:buChar char="•"/>
            </a:pPr>
            <a:r>
              <a:rPr lang="en-US" sz="3286">
                <a:solidFill>
                  <a:srgbClr val="000000"/>
                </a:solidFill>
                <a:latin typeface="Muli"/>
                <a:ea typeface="Muli"/>
                <a:cs typeface="Muli"/>
                <a:sym typeface="Muli"/>
              </a:rPr>
              <a:t>Hủy kết bạn:</a:t>
            </a:r>
          </a:p>
          <a:p>
            <a:pPr algn="l" marL="1419134" indent="-473045" lvl="2">
              <a:lnSpc>
                <a:spcPts val="6145"/>
              </a:lnSpc>
              <a:buFont typeface="Arial"/>
              <a:buChar char="⚬"/>
            </a:pPr>
            <a:r>
              <a:rPr lang="en-US" sz="3286">
                <a:solidFill>
                  <a:srgbClr val="000000"/>
                </a:solidFill>
                <a:latin typeface="Muli"/>
                <a:ea typeface="Muli"/>
                <a:cs typeface="Muli"/>
                <a:sym typeface="Muli"/>
              </a:rPr>
              <a:t>Xóa</a:t>
            </a:r>
            <a:r>
              <a:rPr lang="en-US" sz="3286">
                <a:solidFill>
                  <a:srgbClr val="000000"/>
                </a:solidFill>
                <a:latin typeface="Muli"/>
                <a:ea typeface="Muli"/>
                <a:cs typeface="Muli"/>
                <a:sym typeface="Muli"/>
              </a:rPr>
              <a:t> mối quan hệ</a:t>
            </a:r>
            <a:r>
              <a:rPr lang="en-US" sz="3286">
                <a:solidFill>
                  <a:srgbClr val="000000"/>
                </a:solidFill>
                <a:latin typeface="Muli"/>
                <a:ea typeface="Muli"/>
                <a:cs typeface="Muli"/>
                <a:sym typeface="Muli"/>
              </a:rPr>
              <a:t> nếu trạng</a:t>
            </a:r>
            <a:r>
              <a:rPr lang="en-US" sz="3286">
                <a:solidFill>
                  <a:srgbClr val="000000"/>
                </a:solidFill>
                <a:latin typeface="Muli"/>
                <a:ea typeface="Muli"/>
                <a:cs typeface="Muli"/>
                <a:sym typeface="Muli"/>
              </a:rPr>
              <a:t> </a:t>
            </a:r>
            <a:r>
              <a:rPr lang="en-US" sz="3286">
                <a:solidFill>
                  <a:srgbClr val="000000"/>
                </a:solidFill>
                <a:latin typeface="Muli"/>
                <a:ea typeface="Muli"/>
                <a:cs typeface="Muli"/>
                <a:sym typeface="Muli"/>
              </a:rPr>
              <a:t>thái là accepted</a:t>
            </a:r>
            <a:r>
              <a:rPr lang="en-US" sz="3286">
                <a:solidFill>
                  <a:srgbClr val="000000"/>
                </a:solidFill>
                <a:latin typeface="Muli"/>
                <a:ea typeface="Muli"/>
                <a:cs typeface="Muli"/>
                <a:sym typeface="Muli"/>
              </a:rPr>
              <a:t>.</a:t>
            </a:r>
          </a:p>
          <a:p>
            <a:pPr algn="l" marL="1419134" indent="-473045" lvl="2">
              <a:lnSpc>
                <a:spcPts val="6145"/>
              </a:lnSpc>
              <a:buFont typeface="Arial"/>
              <a:buChar char="⚬"/>
            </a:pPr>
            <a:r>
              <a:rPr lang="en-US" sz="3286">
                <a:solidFill>
                  <a:srgbClr val="000000"/>
                </a:solidFill>
                <a:latin typeface="Muli"/>
                <a:ea typeface="Muli"/>
                <a:cs typeface="Muli"/>
                <a:sym typeface="Muli"/>
              </a:rPr>
              <a:t>Hỗ</a:t>
            </a:r>
            <a:r>
              <a:rPr lang="en-US" sz="3286">
                <a:solidFill>
                  <a:srgbClr val="000000"/>
                </a:solidFill>
                <a:latin typeface="Muli"/>
                <a:ea typeface="Muli"/>
                <a:cs typeface="Muli"/>
                <a:sym typeface="Muli"/>
              </a:rPr>
              <a:t> trợ</a:t>
            </a:r>
            <a:r>
              <a:rPr lang="en-US" sz="3286">
                <a:solidFill>
                  <a:srgbClr val="000000"/>
                </a:solidFill>
                <a:latin typeface="Muli"/>
                <a:ea typeface="Muli"/>
                <a:cs typeface="Muli"/>
                <a:sym typeface="Muli"/>
              </a:rPr>
              <a:t> kiểm</a:t>
            </a:r>
            <a:r>
              <a:rPr lang="en-US" sz="3286">
                <a:solidFill>
                  <a:srgbClr val="000000"/>
                </a:solidFill>
                <a:latin typeface="Muli"/>
                <a:ea typeface="Muli"/>
                <a:cs typeface="Muli"/>
                <a:sym typeface="Muli"/>
              </a:rPr>
              <a:t> tra hai</a:t>
            </a:r>
            <a:r>
              <a:rPr lang="en-US" sz="3286">
                <a:solidFill>
                  <a:srgbClr val="000000"/>
                </a:solidFill>
                <a:latin typeface="Muli"/>
                <a:ea typeface="Muli"/>
                <a:cs typeface="Muli"/>
                <a:sym typeface="Muli"/>
              </a:rPr>
              <a:t> chiều (Mentor–Ment</a:t>
            </a:r>
            <a:r>
              <a:rPr lang="en-US" sz="3286">
                <a:solidFill>
                  <a:srgbClr val="000000"/>
                </a:solidFill>
                <a:latin typeface="Muli"/>
                <a:ea typeface="Muli"/>
                <a:cs typeface="Muli"/>
                <a:sym typeface="Muli"/>
              </a:rPr>
              <a:t>ee và ngược lại)</a:t>
            </a:r>
            <a:r>
              <a:rPr lang="en-US" sz="3286">
                <a:solidFill>
                  <a:srgbClr val="000000"/>
                </a:solidFill>
                <a:latin typeface="Muli"/>
                <a:ea typeface="Muli"/>
                <a:cs typeface="Muli"/>
                <a:sym typeface="Muli"/>
              </a:rPr>
              <a: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839321" y="2941972"/>
            <a:ext cx="10104570" cy="1364117"/>
          </a:xfrm>
          <a:custGeom>
            <a:avLst/>
            <a:gdLst/>
            <a:ahLst/>
            <a:cxnLst/>
            <a:rect r="r" b="b" t="t" l="l"/>
            <a:pathLst>
              <a:path h="1364117" w="10104570">
                <a:moveTo>
                  <a:pt x="0" y="0"/>
                </a:moveTo>
                <a:lnTo>
                  <a:pt x="10104570" y="0"/>
                </a:lnTo>
                <a:lnTo>
                  <a:pt x="10104570" y="1364117"/>
                </a:lnTo>
                <a:lnTo>
                  <a:pt x="0" y="1364117"/>
                </a:lnTo>
                <a:lnTo>
                  <a:pt x="0" y="0"/>
                </a:lnTo>
                <a:close/>
              </a:path>
            </a:pathLst>
          </a:custGeom>
          <a:blipFill>
            <a:blip r:embed="rId2"/>
            <a:stretch>
              <a:fillRect l="0" t="0" r="0" b="0"/>
            </a:stretch>
          </a:blipFill>
        </p:spPr>
      </p:sp>
      <p:sp>
        <p:nvSpPr>
          <p:cNvPr name="Freeform 3" id="3"/>
          <p:cNvSpPr/>
          <p:nvPr/>
        </p:nvSpPr>
        <p:spPr>
          <a:xfrm flipH="false" flipV="false" rot="0">
            <a:off x="10428303" y="4975300"/>
            <a:ext cx="7227578" cy="3613789"/>
          </a:xfrm>
          <a:custGeom>
            <a:avLst/>
            <a:gdLst/>
            <a:ahLst/>
            <a:cxnLst/>
            <a:rect r="r" b="b" t="t" l="l"/>
            <a:pathLst>
              <a:path h="3613789" w="7227578">
                <a:moveTo>
                  <a:pt x="0" y="0"/>
                </a:moveTo>
                <a:lnTo>
                  <a:pt x="7227578" y="0"/>
                </a:lnTo>
                <a:lnTo>
                  <a:pt x="7227578" y="3613789"/>
                </a:lnTo>
                <a:lnTo>
                  <a:pt x="0" y="3613789"/>
                </a:lnTo>
                <a:lnTo>
                  <a:pt x="0" y="0"/>
                </a:lnTo>
                <a:close/>
              </a:path>
            </a:pathLst>
          </a:custGeom>
          <a:blipFill>
            <a:blip r:embed="rId3"/>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18</a:t>
            </a:r>
          </a:p>
        </p:txBody>
      </p:sp>
      <p:sp>
        <p:nvSpPr>
          <p:cNvPr name="TextBox 5" id="5"/>
          <p:cNvSpPr txBox="true"/>
          <p:nvPr/>
        </p:nvSpPr>
        <p:spPr>
          <a:xfrm rot="0">
            <a:off x="1028700" y="395287"/>
            <a:ext cx="16063999"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3.   GIAO D</a:t>
            </a:r>
            <a:r>
              <a:rPr lang="en-US" sz="8499">
                <a:solidFill>
                  <a:srgbClr val="000000"/>
                </a:solidFill>
                <a:latin typeface="Cabin"/>
                <a:ea typeface="Cabin"/>
                <a:cs typeface="Cabin"/>
                <a:sym typeface="Cabin"/>
              </a:rPr>
              <a:t>IỆN VÀ CHỨC NĂNG</a:t>
            </a:r>
          </a:p>
        </p:txBody>
      </p:sp>
      <p:sp>
        <p:nvSpPr>
          <p:cNvPr name="TextBox 6" id="6"/>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3.1     Mã hóa mật khẩu</a:t>
            </a:r>
          </a:p>
        </p:txBody>
      </p:sp>
      <p:sp>
        <p:nvSpPr>
          <p:cNvPr name="TextBox 7" id="7"/>
          <p:cNvSpPr txBox="true"/>
          <p:nvPr/>
        </p:nvSpPr>
        <p:spPr>
          <a:xfrm rot="0">
            <a:off x="1028700" y="3095024"/>
            <a:ext cx="12044973" cy="6987762"/>
          </a:xfrm>
          <a:prstGeom prst="rect">
            <a:avLst/>
          </a:prstGeom>
        </p:spPr>
        <p:txBody>
          <a:bodyPr anchor="t" rtlCol="false" tIns="0" lIns="0" bIns="0" rIns="0">
            <a:spAutoFit/>
          </a:bodyPr>
          <a:lstStyle/>
          <a:p>
            <a:pPr algn="l" marL="542931" indent="-271466" lvl="1">
              <a:lnSpc>
                <a:spcPts val="4702"/>
              </a:lnSpc>
              <a:buFont typeface="Arial"/>
              <a:buChar char="•"/>
            </a:pPr>
            <a:r>
              <a:rPr lang="en-US" sz="2514">
                <a:solidFill>
                  <a:srgbClr val="000000"/>
                </a:solidFill>
                <a:latin typeface="Muli"/>
                <a:ea typeface="Muli"/>
                <a:cs typeface="Muli"/>
                <a:sym typeface="Muli"/>
              </a:rPr>
              <a:t>Đăng ký tài khoản:</a:t>
            </a:r>
          </a:p>
          <a:p>
            <a:pPr algn="l" marL="1085863" indent="-361954" lvl="2">
              <a:lnSpc>
                <a:spcPts val="4702"/>
              </a:lnSpc>
              <a:buFont typeface="Arial"/>
              <a:buChar char="⚬"/>
            </a:pPr>
            <a:r>
              <a:rPr lang="en-US" sz="2514">
                <a:solidFill>
                  <a:srgbClr val="000000"/>
                </a:solidFill>
                <a:latin typeface="Muli"/>
                <a:ea typeface="Muli"/>
                <a:cs typeface="Muli"/>
                <a:sym typeface="Muli"/>
              </a:rPr>
              <a:t>Người dùng nhập mật khẩu </a:t>
            </a:r>
            <a:r>
              <a:rPr lang="en-US" sz="2514">
                <a:solidFill>
                  <a:srgbClr val="000000"/>
                </a:solidFill>
                <a:latin typeface="Muli"/>
                <a:ea typeface="Muli"/>
                <a:cs typeface="Muli"/>
                <a:sym typeface="Muli"/>
              </a:rPr>
              <a:t>trên Client.</a:t>
            </a:r>
          </a:p>
          <a:p>
            <a:pPr algn="l" marL="1085863" indent="-361954" lvl="2">
              <a:lnSpc>
                <a:spcPts val="4702"/>
              </a:lnSpc>
              <a:buFont typeface="Arial"/>
              <a:buChar char="⚬"/>
            </a:pPr>
            <a:r>
              <a:rPr lang="en-US" sz="2514">
                <a:solidFill>
                  <a:srgbClr val="000000"/>
                </a:solidFill>
                <a:latin typeface="Muli"/>
                <a:ea typeface="Muli"/>
                <a:cs typeface="Muli"/>
                <a:sym typeface="Muli"/>
              </a:rPr>
              <a:t>Mật khẩu được</a:t>
            </a:r>
            <a:r>
              <a:rPr lang="en-US" sz="2514">
                <a:solidFill>
                  <a:srgbClr val="000000"/>
                </a:solidFill>
                <a:latin typeface="Muli"/>
                <a:ea typeface="Muli"/>
                <a:cs typeface="Muli"/>
                <a:sym typeface="Muli"/>
              </a:rPr>
              <a:t> mã </a:t>
            </a:r>
            <a:r>
              <a:rPr lang="en-US" sz="2514">
                <a:solidFill>
                  <a:srgbClr val="000000"/>
                </a:solidFill>
                <a:latin typeface="Muli"/>
                <a:ea typeface="Muli"/>
                <a:cs typeface="Muli"/>
                <a:sym typeface="Muli"/>
              </a:rPr>
              <a:t>hóa</a:t>
            </a:r>
            <a:r>
              <a:rPr lang="en-US" sz="2514">
                <a:solidFill>
                  <a:srgbClr val="000000"/>
                </a:solidFill>
                <a:latin typeface="Muli"/>
                <a:ea typeface="Muli"/>
                <a:cs typeface="Muli"/>
                <a:sym typeface="Muli"/>
              </a:rPr>
              <a:t> bằng</a:t>
            </a:r>
            <a:r>
              <a:rPr lang="en-US" sz="2514">
                <a:solidFill>
                  <a:srgbClr val="000000"/>
                </a:solidFill>
                <a:latin typeface="Muli"/>
                <a:ea typeface="Muli"/>
                <a:cs typeface="Muli"/>
                <a:sym typeface="Muli"/>
              </a:rPr>
              <a:t> Bcrypt (dựa trên Blowfish).</a:t>
            </a:r>
          </a:p>
          <a:p>
            <a:pPr algn="l" marL="1085863" indent="-361954" lvl="2">
              <a:lnSpc>
                <a:spcPts val="4702"/>
              </a:lnSpc>
              <a:buFont typeface="Arial"/>
              <a:buChar char="⚬"/>
            </a:pPr>
            <a:r>
              <a:rPr lang="en-US" sz="2514">
                <a:solidFill>
                  <a:srgbClr val="000000"/>
                </a:solidFill>
                <a:latin typeface="Muli"/>
                <a:ea typeface="Muli"/>
                <a:cs typeface="Muli"/>
                <a:sym typeface="Muli"/>
              </a:rPr>
              <a:t>Mật khẩu băm gửi lên SQL Server để lưu trữ an</a:t>
            </a:r>
            <a:r>
              <a:rPr lang="en-US" sz="2514">
                <a:solidFill>
                  <a:srgbClr val="000000"/>
                </a:solidFill>
                <a:latin typeface="Muli"/>
                <a:ea typeface="Muli"/>
                <a:cs typeface="Muli"/>
                <a:sym typeface="Muli"/>
              </a:rPr>
              <a:t> toà</a:t>
            </a:r>
            <a:r>
              <a:rPr lang="en-US" sz="2514">
                <a:solidFill>
                  <a:srgbClr val="000000"/>
                </a:solidFill>
                <a:latin typeface="Muli"/>
                <a:ea typeface="Muli"/>
                <a:cs typeface="Muli"/>
                <a:sym typeface="Muli"/>
              </a:rPr>
              <a:t>n.</a:t>
            </a:r>
          </a:p>
          <a:p>
            <a:pPr algn="l" marL="542931" indent="-271466" lvl="1">
              <a:lnSpc>
                <a:spcPts val="4702"/>
              </a:lnSpc>
              <a:buFont typeface="Arial"/>
              <a:buChar char="•"/>
            </a:pPr>
            <a:r>
              <a:rPr lang="en-US" sz="2514">
                <a:solidFill>
                  <a:srgbClr val="000000"/>
                </a:solidFill>
                <a:latin typeface="Muli"/>
                <a:ea typeface="Muli"/>
                <a:cs typeface="Muli"/>
                <a:sym typeface="Muli"/>
              </a:rPr>
              <a:t>Đăng</a:t>
            </a:r>
            <a:r>
              <a:rPr lang="en-US" sz="2514">
                <a:solidFill>
                  <a:srgbClr val="000000"/>
                </a:solidFill>
                <a:latin typeface="Muli"/>
                <a:ea typeface="Muli"/>
                <a:cs typeface="Muli"/>
                <a:sym typeface="Muli"/>
              </a:rPr>
              <a:t> nhập:</a:t>
            </a:r>
          </a:p>
          <a:p>
            <a:pPr algn="l" marL="1085863" indent="-361954" lvl="2">
              <a:lnSpc>
                <a:spcPts val="4702"/>
              </a:lnSpc>
              <a:buFont typeface="Arial"/>
              <a:buChar char="⚬"/>
            </a:pPr>
            <a:r>
              <a:rPr lang="en-US" sz="2514">
                <a:solidFill>
                  <a:srgbClr val="000000"/>
                </a:solidFill>
                <a:latin typeface="Muli"/>
                <a:ea typeface="Muli"/>
                <a:cs typeface="Muli"/>
                <a:sym typeface="Muli"/>
              </a:rPr>
              <a:t>N</a:t>
            </a:r>
            <a:r>
              <a:rPr lang="en-US" sz="2514">
                <a:solidFill>
                  <a:srgbClr val="000000"/>
                </a:solidFill>
                <a:latin typeface="Muli"/>
                <a:ea typeface="Muli"/>
                <a:cs typeface="Muli"/>
                <a:sym typeface="Muli"/>
              </a:rPr>
              <a:t>gườ</a:t>
            </a:r>
            <a:r>
              <a:rPr lang="en-US" sz="2514">
                <a:solidFill>
                  <a:srgbClr val="000000"/>
                </a:solidFill>
                <a:latin typeface="Muli"/>
                <a:ea typeface="Muli"/>
                <a:cs typeface="Muli"/>
                <a:sym typeface="Muli"/>
              </a:rPr>
              <a:t>i dù</a:t>
            </a:r>
            <a:r>
              <a:rPr lang="en-US" sz="2514">
                <a:solidFill>
                  <a:srgbClr val="000000"/>
                </a:solidFill>
                <a:latin typeface="Muli"/>
                <a:ea typeface="Muli"/>
                <a:cs typeface="Muli"/>
                <a:sym typeface="Muli"/>
              </a:rPr>
              <a:t>ng n</a:t>
            </a:r>
            <a:r>
              <a:rPr lang="en-US" sz="2514">
                <a:solidFill>
                  <a:srgbClr val="000000"/>
                </a:solidFill>
                <a:latin typeface="Muli"/>
                <a:ea typeface="Muli"/>
                <a:cs typeface="Muli"/>
                <a:sym typeface="Muli"/>
              </a:rPr>
              <a:t>hập mật khẩu</a:t>
            </a:r>
            <a:r>
              <a:rPr lang="en-US" sz="2514">
                <a:solidFill>
                  <a:srgbClr val="000000"/>
                </a:solidFill>
                <a:latin typeface="Muli"/>
                <a:ea typeface="Muli"/>
                <a:cs typeface="Muli"/>
                <a:sym typeface="Muli"/>
              </a:rPr>
              <a:t>,</a:t>
            </a:r>
            <a:r>
              <a:rPr lang="en-US" sz="2514">
                <a:solidFill>
                  <a:srgbClr val="000000"/>
                </a:solidFill>
                <a:latin typeface="Muli"/>
                <a:ea typeface="Muli"/>
                <a:cs typeface="Muli"/>
                <a:sym typeface="Muli"/>
              </a:rPr>
              <a:t> Cl</a:t>
            </a:r>
            <a:r>
              <a:rPr lang="en-US" sz="2514">
                <a:solidFill>
                  <a:srgbClr val="000000"/>
                </a:solidFill>
                <a:latin typeface="Muli"/>
                <a:ea typeface="Muli"/>
                <a:cs typeface="Muli"/>
                <a:sym typeface="Muli"/>
              </a:rPr>
              <a:t>ient</a:t>
            </a:r>
            <a:r>
              <a:rPr lang="en-US" sz="2514">
                <a:solidFill>
                  <a:srgbClr val="000000"/>
                </a:solidFill>
                <a:latin typeface="Muli"/>
                <a:ea typeface="Muli"/>
                <a:cs typeface="Muli"/>
                <a:sym typeface="Muli"/>
              </a:rPr>
              <a:t> mã </a:t>
            </a:r>
            <a:r>
              <a:rPr lang="en-US" sz="2514">
                <a:solidFill>
                  <a:srgbClr val="000000"/>
                </a:solidFill>
                <a:latin typeface="Muli"/>
                <a:ea typeface="Muli"/>
                <a:cs typeface="Muli"/>
                <a:sym typeface="Muli"/>
              </a:rPr>
              <a:t>hóa bằng Bcrypt</a:t>
            </a:r>
            <a:r>
              <a:rPr lang="en-US" sz="2514">
                <a:solidFill>
                  <a:srgbClr val="000000"/>
                </a:solidFill>
                <a:latin typeface="Muli"/>
                <a:ea typeface="Muli"/>
                <a:cs typeface="Muli"/>
                <a:sym typeface="Muli"/>
              </a:rPr>
              <a:t>.</a:t>
            </a:r>
          </a:p>
          <a:p>
            <a:pPr algn="l" marL="1085863" indent="-361954" lvl="2">
              <a:lnSpc>
                <a:spcPts val="4702"/>
              </a:lnSpc>
              <a:buFont typeface="Arial"/>
              <a:buChar char="⚬"/>
            </a:pPr>
            <a:r>
              <a:rPr lang="en-US" sz="2514">
                <a:solidFill>
                  <a:srgbClr val="000000"/>
                </a:solidFill>
                <a:latin typeface="Muli"/>
                <a:ea typeface="Muli"/>
                <a:cs typeface="Muli"/>
                <a:sym typeface="Muli"/>
              </a:rPr>
              <a:t>So</a:t>
            </a:r>
            <a:r>
              <a:rPr lang="en-US" sz="2514">
                <a:solidFill>
                  <a:srgbClr val="000000"/>
                </a:solidFill>
                <a:latin typeface="Muli"/>
                <a:ea typeface="Muli"/>
                <a:cs typeface="Muli"/>
                <a:sym typeface="Muli"/>
              </a:rPr>
              <a:t> sá</a:t>
            </a:r>
            <a:r>
              <a:rPr lang="en-US" sz="2514">
                <a:solidFill>
                  <a:srgbClr val="000000"/>
                </a:solidFill>
                <a:latin typeface="Muli"/>
                <a:ea typeface="Muli"/>
                <a:cs typeface="Muli"/>
                <a:sym typeface="Muli"/>
              </a:rPr>
              <a:t>n</a:t>
            </a:r>
            <a:r>
              <a:rPr lang="en-US" sz="2514">
                <a:solidFill>
                  <a:srgbClr val="000000"/>
                </a:solidFill>
                <a:latin typeface="Muli"/>
                <a:ea typeface="Muli"/>
                <a:cs typeface="Muli"/>
                <a:sym typeface="Muli"/>
              </a:rPr>
              <a:t>h mật khẩu băm với dữ </a:t>
            </a:r>
            <a:r>
              <a:rPr lang="en-US" sz="2514">
                <a:solidFill>
                  <a:srgbClr val="000000"/>
                </a:solidFill>
                <a:latin typeface="Muli"/>
                <a:ea typeface="Muli"/>
                <a:cs typeface="Muli"/>
                <a:sym typeface="Muli"/>
              </a:rPr>
              <a:t>liệu</a:t>
            </a:r>
            <a:r>
              <a:rPr lang="en-US" sz="2514">
                <a:solidFill>
                  <a:srgbClr val="000000"/>
                </a:solidFill>
                <a:latin typeface="Muli"/>
                <a:ea typeface="Muli"/>
                <a:cs typeface="Muli"/>
                <a:sym typeface="Muli"/>
              </a:rPr>
              <a:t> </a:t>
            </a:r>
            <a:r>
              <a:rPr lang="en-US" sz="2514">
                <a:solidFill>
                  <a:srgbClr val="000000"/>
                </a:solidFill>
                <a:latin typeface="Muli"/>
                <a:ea typeface="Muli"/>
                <a:cs typeface="Muli"/>
                <a:sym typeface="Muli"/>
              </a:rPr>
              <a:t>trê</a:t>
            </a:r>
            <a:r>
              <a:rPr lang="en-US" sz="2514">
                <a:solidFill>
                  <a:srgbClr val="000000"/>
                </a:solidFill>
                <a:latin typeface="Muli"/>
                <a:ea typeface="Muli"/>
                <a:cs typeface="Muli"/>
                <a:sym typeface="Muli"/>
              </a:rPr>
              <a:t>n SQL S</a:t>
            </a:r>
            <a:r>
              <a:rPr lang="en-US" sz="2514">
                <a:solidFill>
                  <a:srgbClr val="000000"/>
                </a:solidFill>
                <a:latin typeface="Muli"/>
                <a:ea typeface="Muli"/>
                <a:cs typeface="Muli"/>
                <a:sym typeface="Muli"/>
              </a:rPr>
              <a:t>erver.</a:t>
            </a:r>
          </a:p>
          <a:p>
            <a:pPr algn="l" marL="1085863" indent="-361954" lvl="2">
              <a:lnSpc>
                <a:spcPts val="4702"/>
              </a:lnSpc>
              <a:buFont typeface="Arial"/>
              <a:buChar char="⚬"/>
            </a:pPr>
            <a:r>
              <a:rPr lang="en-US" sz="2514">
                <a:solidFill>
                  <a:srgbClr val="000000"/>
                </a:solidFill>
                <a:latin typeface="Muli"/>
                <a:ea typeface="Muli"/>
                <a:cs typeface="Muli"/>
                <a:sym typeface="Muli"/>
              </a:rPr>
              <a:t>Trùng</a:t>
            </a:r>
            <a:r>
              <a:rPr lang="en-US" sz="2514">
                <a:solidFill>
                  <a:srgbClr val="000000"/>
                </a:solidFill>
                <a:latin typeface="Muli"/>
                <a:ea typeface="Muli"/>
                <a:cs typeface="Muli"/>
                <a:sym typeface="Muli"/>
              </a:rPr>
              <a:t> k</a:t>
            </a:r>
            <a:r>
              <a:rPr lang="en-US" sz="2514">
                <a:solidFill>
                  <a:srgbClr val="000000"/>
                </a:solidFill>
                <a:latin typeface="Muli"/>
                <a:ea typeface="Muli"/>
                <a:cs typeface="Muli"/>
                <a:sym typeface="Muli"/>
              </a:rPr>
              <a:t>hớp</a:t>
            </a:r>
            <a:r>
              <a:rPr lang="en-US" sz="2514">
                <a:solidFill>
                  <a:srgbClr val="000000"/>
                </a:solidFill>
                <a:latin typeface="Muli"/>
                <a:ea typeface="Muli"/>
                <a:cs typeface="Muli"/>
                <a:sym typeface="Muli"/>
              </a:rPr>
              <a:t> → Đăng nhập th</a:t>
            </a:r>
            <a:r>
              <a:rPr lang="en-US" sz="2514">
                <a:solidFill>
                  <a:srgbClr val="000000"/>
                </a:solidFill>
                <a:latin typeface="Muli"/>
                <a:ea typeface="Muli"/>
                <a:cs typeface="Muli"/>
                <a:sym typeface="Muli"/>
              </a:rPr>
              <a:t>ành</a:t>
            </a:r>
            <a:r>
              <a:rPr lang="en-US" sz="2514">
                <a:solidFill>
                  <a:srgbClr val="000000"/>
                </a:solidFill>
                <a:latin typeface="Muli"/>
                <a:ea typeface="Muli"/>
                <a:cs typeface="Muli"/>
                <a:sym typeface="Muli"/>
              </a:rPr>
              <a:t> công.</a:t>
            </a:r>
          </a:p>
          <a:p>
            <a:pPr algn="l" marL="542931" indent="-271466" lvl="1">
              <a:lnSpc>
                <a:spcPts val="4702"/>
              </a:lnSpc>
              <a:buFont typeface="Arial"/>
              <a:buChar char="•"/>
            </a:pPr>
            <a:r>
              <a:rPr lang="en-US" sz="2514">
                <a:solidFill>
                  <a:srgbClr val="000000"/>
                </a:solidFill>
                <a:latin typeface="Muli"/>
                <a:ea typeface="Muli"/>
                <a:cs typeface="Muli"/>
                <a:sym typeface="Muli"/>
              </a:rPr>
              <a:t>Tính bảo mật:</a:t>
            </a:r>
          </a:p>
          <a:p>
            <a:pPr algn="l" marL="1085863" indent="-361954" lvl="2">
              <a:lnSpc>
                <a:spcPts val="4702"/>
              </a:lnSpc>
              <a:buFont typeface="Arial"/>
              <a:buChar char="⚬"/>
            </a:pPr>
            <a:r>
              <a:rPr lang="en-US" sz="2514">
                <a:solidFill>
                  <a:srgbClr val="000000"/>
                </a:solidFill>
                <a:latin typeface="Muli"/>
                <a:ea typeface="Muli"/>
                <a:cs typeface="Muli"/>
                <a:sym typeface="Muli"/>
              </a:rPr>
              <a:t>Bcrypt đảm bảo mậ</a:t>
            </a:r>
            <a:r>
              <a:rPr lang="en-US" sz="2514">
                <a:solidFill>
                  <a:srgbClr val="000000"/>
                </a:solidFill>
                <a:latin typeface="Muli"/>
                <a:ea typeface="Muli"/>
                <a:cs typeface="Muli"/>
                <a:sym typeface="Muli"/>
              </a:rPr>
              <a:t>t khẩu không lưu dạng plaintext.</a:t>
            </a:r>
          </a:p>
          <a:p>
            <a:pPr algn="l" marL="1085863" indent="-361954" lvl="2">
              <a:lnSpc>
                <a:spcPts val="4702"/>
              </a:lnSpc>
              <a:buFont typeface="Arial"/>
              <a:buChar char="⚬"/>
            </a:pPr>
            <a:r>
              <a:rPr lang="en-US" sz="2514">
                <a:solidFill>
                  <a:srgbClr val="000000"/>
                </a:solidFill>
                <a:latin typeface="Muli"/>
                <a:ea typeface="Muli"/>
                <a:cs typeface="Muli"/>
                <a:sym typeface="Muli"/>
              </a:rPr>
              <a:t>Khá</a:t>
            </a:r>
            <a:r>
              <a:rPr lang="en-US" sz="2514">
                <a:solidFill>
                  <a:srgbClr val="000000"/>
                </a:solidFill>
                <a:latin typeface="Muli"/>
                <a:ea typeface="Muli"/>
                <a:cs typeface="Muli"/>
                <a:sym typeface="Muli"/>
              </a:rPr>
              <a:t>ng bru</a:t>
            </a:r>
            <a:r>
              <a:rPr lang="en-US" sz="2514">
                <a:solidFill>
                  <a:srgbClr val="000000"/>
                </a:solidFill>
                <a:latin typeface="Muli"/>
                <a:ea typeface="Muli"/>
                <a:cs typeface="Muli"/>
                <a:sym typeface="Muli"/>
              </a:rPr>
              <a:t>te-force</a:t>
            </a:r>
            <a:r>
              <a:rPr lang="en-US" sz="2514">
                <a:solidFill>
                  <a:srgbClr val="000000"/>
                </a:solidFill>
                <a:latin typeface="Muli"/>
                <a:ea typeface="Muli"/>
                <a:cs typeface="Muli"/>
                <a:sym typeface="Muli"/>
              </a:rPr>
              <a:t> nhờ cơ </a:t>
            </a:r>
            <a:r>
              <a:rPr lang="en-US" sz="2514">
                <a:solidFill>
                  <a:srgbClr val="000000"/>
                </a:solidFill>
                <a:latin typeface="Muli"/>
                <a:ea typeface="Muli"/>
                <a:cs typeface="Muli"/>
                <a:sym typeface="Muli"/>
              </a:rPr>
              <a:t>c</a:t>
            </a:r>
            <a:r>
              <a:rPr lang="en-US" sz="2514">
                <a:solidFill>
                  <a:srgbClr val="000000"/>
                </a:solidFill>
                <a:latin typeface="Muli"/>
                <a:ea typeface="Muli"/>
                <a:cs typeface="Muli"/>
                <a:sym typeface="Muli"/>
              </a:rPr>
              <a:t>hế băm chậm.</a:t>
            </a:r>
          </a:p>
          <a:p>
            <a:pPr algn="l">
              <a:lnSpc>
                <a:spcPts val="4246"/>
              </a:lnSpc>
            </a:pPr>
          </a:p>
        </p:txBody>
      </p:sp>
      <p:sp>
        <p:nvSpPr>
          <p:cNvPr name="Freeform 8" id="8"/>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4350" y="2127288"/>
            <a:ext cx="6417473" cy="6032424"/>
          </a:xfrm>
          <a:custGeom>
            <a:avLst/>
            <a:gdLst/>
            <a:ahLst/>
            <a:cxnLst/>
            <a:rect r="r" b="b" t="t" l="l"/>
            <a:pathLst>
              <a:path h="6032424" w="6417473">
                <a:moveTo>
                  <a:pt x="0" y="0"/>
                </a:moveTo>
                <a:lnTo>
                  <a:pt x="6417473" y="0"/>
                </a:lnTo>
                <a:lnTo>
                  <a:pt x="6417473" y="6032424"/>
                </a:lnTo>
                <a:lnTo>
                  <a:pt x="0" y="6032424"/>
                </a:lnTo>
                <a:lnTo>
                  <a:pt x="0" y="0"/>
                </a:lnTo>
                <a:close/>
              </a:path>
            </a:pathLst>
          </a:custGeom>
          <a:blipFill>
            <a:blip r:embed="rId2"/>
            <a:stretch>
              <a:fillRect l="0" t="0" r="0" b="0"/>
            </a:stretch>
          </a:blipFill>
        </p:spPr>
      </p:sp>
      <p:sp>
        <p:nvSpPr>
          <p:cNvPr name="TextBox 3" id="3"/>
          <p:cNvSpPr txBox="true"/>
          <p:nvPr/>
        </p:nvSpPr>
        <p:spPr>
          <a:xfrm rot="0">
            <a:off x="17259300" y="9239250"/>
            <a:ext cx="152400" cy="171450"/>
          </a:xfrm>
          <a:prstGeom prst="rect">
            <a:avLst/>
          </a:prstGeom>
        </p:spPr>
        <p:txBody>
          <a:bodyPr anchor="t" rtlCol="false" tIns="0" lIns="0" bIns="0" rIns="0" wrap="none">
            <a:spAutoFit/>
          </a:bodyPr>
          <a:lstStyle/>
          <a:p>
            <a:pPr algn="ctr">
              <a:lnSpc>
                <a:spcPts val="839"/>
              </a:lnSpc>
              <a:spcBef>
                <a:spcPct val="0"/>
              </a:spcBef>
            </a:pPr>
            <a:r>
              <a:rPr lang="en-US" sz="600">
                <a:solidFill>
                  <a:srgbClr val="000000"/>
                </a:solidFill>
                <a:latin typeface="Cabin"/>
                <a:ea typeface="Cabin"/>
                <a:cs typeface="Cabin"/>
                <a:sym typeface="Cabin"/>
              </a:rPr>
              <a:t>19</a:t>
            </a:r>
          </a:p>
        </p:txBody>
      </p:sp>
      <p:sp>
        <p:nvSpPr>
          <p:cNvPr name="TextBox 4" id="4"/>
          <p:cNvSpPr txBox="true"/>
          <p:nvPr/>
        </p:nvSpPr>
        <p:spPr>
          <a:xfrm rot="0">
            <a:off x="7410373" y="3293548"/>
            <a:ext cx="11244052" cy="952500"/>
          </a:xfrm>
          <a:prstGeom prst="rect">
            <a:avLst/>
          </a:prstGeom>
        </p:spPr>
        <p:txBody>
          <a:bodyPr anchor="t" rtlCol="false" tIns="0" lIns="0" bIns="0" rIns="0">
            <a:spAutoFit/>
          </a:bodyPr>
          <a:lstStyle/>
          <a:p>
            <a:pPr algn="l" marL="0" indent="0" lvl="0">
              <a:lnSpc>
                <a:spcPts val="7559"/>
              </a:lnSpc>
            </a:pPr>
            <a:r>
              <a:rPr lang="en-US" sz="6300">
                <a:solidFill>
                  <a:srgbClr val="000000"/>
                </a:solidFill>
                <a:latin typeface="Cabin"/>
                <a:ea typeface="Cabin"/>
                <a:cs typeface="Cabin"/>
                <a:sym typeface="Cabin"/>
              </a:rPr>
              <a:t>3.   GIAO DIỆN VÀ CHỨC NĂNG</a:t>
            </a:r>
          </a:p>
        </p:txBody>
      </p:sp>
      <p:sp>
        <p:nvSpPr>
          <p:cNvPr name="TextBox 5" id="5"/>
          <p:cNvSpPr txBox="true"/>
          <p:nvPr/>
        </p:nvSpPr>
        <p:spPr>
          <a:xfrm rot="0">
            <a:off x="7410373" y="5224291"/>
            <a:ext cx="8693378" cy="4191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Cabin"/>
                <a:ea typeface="Cabin"/>
                <a:cs typeface="Cabin"/>
                <a:sym typeface="Cabin"/>
              </a:rPr>
              <a:t>3.2    Giao diện đăng nhập</a:t>
            </a:r>
          </a:p>
        </p:txBody>
      </p:sp>
      <p:sp>
        <p:nvSpPr>
          <p:cNvPr name="TextBox 6" id="6"/>
          <p:cNvSpPr txBox="true"/>
          <p:nvPr/>
        </p:nvSpPr>
        <p:spPr>
          <a:xfrm rot="0">
            <a:off x="7410373" y="6399727"/>
            <a:ext cx="8693378" cy="1289050"/>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Muli"/>
                <a:ea typeface="Muli"/>
                <a:cs typeface="Muli"/>
                <a:sym typeface="Muli"/>
              </a:rPr>
              <a:t>Cầ</a:t>
            </a:r>
            <a:r>
              <a:rPr lang="en-US" sz="2499">
                <a:solidFill>
                  <a:srgbClr val="000000"/>
                </a:solidFill>
                <a:latin typeface="Muli"/>
                <a:ea typeface="Muli"/>
                <a:cs typeface="Muli"/>
                <a:sym typeface="Muli"/>
              </a:rPr>
              <a:t>n điền đầy đủ thông tin trước khi đăng nhập nếu không sẽ không thể đăng nhập và có thông báo yêu cầu người dùng điền đầy đủ thông tin.</a:t>
            </a:r>
          </a:p>
        </p:txBody>
      </p:sp>
      <p:sp>
        <p:nvSpPr>
          <p:cNvPr name="AutoShape 7" id="7"/>
          <p:cNvSpPr/>
          <p:nvPr/>
        </p:nvSpPr>
        <p:spPr>
          <a:xfrm>
            <a:off x="7410373" y="6150146"/>
            <a:ext cx="8693378" cy="0"/>
          </a:xfrm>
          <a:prstGeom prst="line">
            <a:avLst/>
          </a:prstGeom>
          <a:ln cap="rnd" w="9525">
            <a:solidFill>
              <a:srgbClr val="000000"/>
            </a:solidFill>
            <a:prstDash val="solid"/>
            <a:headEnd type="none" len="sm" w="sm"/>
            <a:tailEnd type="none" len="sm" w="sm"/>
          </a:ln>
        </p:spPr>
      </p:sp>
      <p:sp>
        <p:nvSpPr>
          <p:cNvPr name="Freeform 8" id="8"/>
          <p:cNvSpPr/>
          <p:nvPr/>
        </p:nvSpPr>
        <p:spPr>
          <a:xfrm flipH="false" flipV="false" rot="7315972">
            <a:off x="8531737" y="-2309420"/>
            <a:ext cx="13460495" cy="7660246"/>
          </a:xfrm>
          <a:custGeom>
            <a:avLst/>
            <a:gdLst/>
            <a:ahLst/>
            <a:cxnLst/>
            <a:rect r="r" b="b" t="t" l="l"/>
            <a:pathLst>
              <a:path h="7660246" w="13460495">
                <a:moveTo>
                  <a:pt x="0" y="0"/>
                </a:moveTo>
                <a:lnTo>
                  <a:pt x="13460495" y="0"/>
                </a:lnTo>
                <a:lnTo>
                  <a:pt x="13460495" y="7660245"/>
                </a:lnTo>
                <a:lnTo>
                  <a:pt x="0" y="76602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563612">
            <a:off x="2616875" y="5776713"/>
            <a:ext cx="14547722" cy="10950467"/>
          </a:xfrm>
          <a:custGeom>
            <a:avLst/>
            <a:gdLst/>
            <a:ahLst/>
            <a:cxnLst/>
            <a:rect r="r" b="b" t="t" l="l"/>
            <a:pathLst>
              <a:path h="10950467" w="14547722">
                <a:moveTo>
                  <a:pt x="0" y="0"/>
                </a:moveTo>
                <a:lnTo>
                  <a:pt x="14547722" y="0"/>
                </a:lnTo>
                <a:lnTo>
                  <a:pt x="14547722" y="10950466"/>
                </a:lnTo>
                <a:lnTo>
                  <a:pt x="0" y="10950466"/>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Turquoise Diagonal Gradient"/>
          <p:cNvSpPr/>
          <p:nvPr/>
        </p:nvSpPr>
        <p:spPr>
          <a:xfrm flipH="false" flipV="false" rot="1459989">
            <a:off x="-2273499" y="6784079"/>
            <a:ext cx="6976151" cy="5251139"/>
          </a:xfrm>
          <a:custGeom>
            <a:avLst/>
            <a:gdLst/>
            <a:ahLst/>
            <a:cxnLst/>
            <a:rect r="r" b="b" t="t" l="l"/>
            <a:pathLst>
              <a:path h="5251139" w="6976151">
                <a:moveTo>
                  <a:pt x="0" y="0"/>
                </a:moveTo>
                <a:lnTo>
                  <a:pt x="6976151" y="0"/>
                </a:lnTo>
                <a:lnTo>
                  <a:pt x="6976151" y="5251139"/>
                </a:lnTo>
                <a:lnTo>
                  <a:pt x="0" y="525113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descr="Pink Quadrant Gradient"/>
          <p:cNvSpPr/>
          <p:nvPr/>
        </p:nvSpPr>
        <p:spPr>
          <a:xfrm flipH="false" flipV="false" rot="4096543">
            <a:off x="13525489" y="-393057"/>
            <a:ext cx="8976429" cy="5108404"/>
          </a:xfrm>
          <a:custGeom>
            <a:avLst/>
            <a:gdLst/>
            <a:ahLst/>
            <a:cxnLst/>
            <a:rect r="r" b="b" t="t" l="l"/>
            <a:pathLst>
              <a:path h="5108404" w="8976429">
                <a:moveTo>
                  <a:pt x="0" y="0"/>
                </a:moveTo>
                <a:lnTo>
                  <a:pt x="8976429" y="0"/>
                </a:lnTo>
                <a:lnTo>
                  <a:pt x="8976429" y="5108404"/>
                </a:lnTo>
                <a:lnTo>
                  <a:pt x="0" y="5108404"/>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12371" y="1917742"/>
            <a:ext cx="10863257" cy="12287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000000"/>
                </a:solidFill>
                <a:latin typeface="Cabin"/>
                <a:ea typeface="Cabin"/>
                <a:cs typeface="Cabin"/>
                <a:sym typeface="Cabin"/>
              </a:rPr>
              <a:t>Thành viên</a:t>
            </a:r>
          </a:p>
        </p:txBody>
      </p:sp>
      <p:sp>
        <p:nvSpPr>
          <p:cNvPr name="TextBox 5" id="5"/>
          <p:cNvSpPr txBox="true"/>
          <p:nvPr/>
        </p:nvSpPr>
        <p:spPr>
          <a:xfrm rot="0">
            <a:off x="1634798" y="5701061"/>
            <a:ext cx="4580058" cy="1077595"/>
          </a:xfrm>
          <a:prstGeom prst="rect">
            <a:avLst/>
          </a:prstGeom>
        </p:spPr>
        <p:txBody>
          <a:bodyPr anchor="t" rtlCol="false" tIns="0" lIns="0" bIns="0" rIns="0">
            <a:spAutoFit/>
          </a:bodyPr>
          <a:lstStyle/>
          <a:p>
            <a:pPr algn="ctr">
              <a:lnSpc>
                <a:spcPts val="4620"/>
              </a:lnSpc>
            </a:pPr>
            <a:r>
              <a:rPr lang="en-US" sz="4200">
                <a:solidFill>
                  <a:srgbClr val="000000"/>
                </a:solidFill>
                <a:latin typeface="Muli"/>
                <a:ea typeface="Muli"/>
                <a:cs typeface="Muli"/>
                <a:sym typeface="Muli"/>
              </a:rPr>
              <a:t>Trần Hữu Đức</a:t>
            </a:r>
          </a:p>
          <a:p>
            <a:pPr algn="ctr">
              <a:lnSpc>
                <a:spcPts val="3850"/>
              </a:lnSpc>
            </a:pPr>
            <a:r>
              <a:rPr lang="en-US" sz="3500">
                <a:solidFill>
                  <a:srgbClr val="000000"/>
                </a:solidFill>
                <a:latin typeface="Muli"/>
                <a:ea typeface="Muli"/>
                <a:cs typeface="Muli"/>
                <a:sym typeface="Muli"/>
              </a:rPr>
              <a:t>23520321</a:t>
            </a:r>
          </a:p>
        </p:txBody>
      </p:sp>
      <p:sp>
        <p:nvSpPr>
          <p:cNvPr name="TextBox 6" id="6"/>
          <p:cNvSpPr txBox="true"/>
          <p:nvPr/>
        </p:nvSpPr>
        <p:spPr>
          <a:xfrm rot="0">
            <a:off x="6853971" y="5701061"/>
            <a:ext cx="4580058" cy="1077595"/>
          </a:xfrm>
          <a:prstGeom prst="rect">
            <a:avLst/>
          </a:prstGeom>
        </p:spPr>
        <p:txBody>
          <a:bodyPr anchor="t" rtlCol="false" tIns="0" lIns="0" bIns="0" rIns="0">
            <a:spAutoFit/>
          </a:bodyPr>
          <a:lstStyle/>
          <a:p>
            <a:pPr algn="ctr">
              <a:lnSpc>
                <a:spcPts val="4620"/>
              </a:lnSpc>
            </a:pPr>
            <a:r>
              <a:rPr lang="en-US" sz="4200">
                <a:solidFill>
                  <a:srgbClr val="000000"/>
                </a:solidFill>
                <a:latin typeface="Muli"/>
                <a:ea typeface="Muli"/>
                <a:cs typeface="Muli"/>
                <a:sym typeface="Muli"/>
              </a:rPr>
              <a:t>Võ Minh An </a:t>
            </a:r>
          </a:p>
          <a:p>
            <a:pPr algn="ctr">
              <a:lnSpc>
                <a:spcPts val="3850"/>
              </a:lnSpc>
            </a:pPr>
            <a:r>
              <a:rPr lang="en-US" sz="3500">
                <a:solidFill>
                  <a:srgbClr val="000000"/>
                </a:solidFill>
                <a:latin typeface="Muli"/>
                <a:ea typeface="Muli"/>
                <a:cs typeface="Muli"/>
                <a:sym typeface="Muli"/>
              </a:rPr>
              <a:t>23520033</a:t>
            </a:r>
          </a:p>
        </p:txBody>
      </p:sp>
      <p:sp>
        <p:nvSpPr>
          <p:cNvPr name="TextBox 7" id="7"/>
          <p:cNvSpPr txBox="true"/>
          <p:nvPr/>
        </p:nvSpPr>
        <p:spPr>
          <a:xfrm rot="0">
            <a:off x="12072204" y="5701061"/>
            <a:ext cx="4580058" cy="1077595"/>
          </a:xfrm>
          <a:prstGeom prst="rect">
            <a:avLst/>
          </a:prstGeom>
        </p:spPr>
        <p:txBody>
          <a:bodyPr anchor="t" rtlCol="false" tIns="0" lIns="0" bIns="0" rIns="0">
            <a:spAutoFit/>
          </a:bodyPr>
          <a:lstStyle/>
          <a:p>
            <a:pPr algn="ctr">
              <a:lnSpc>
                <a:spcPts val="4620"/>
              </a:lnSpc>
            </a:pPr>
            <a:r>
              <a:rPr lang="en-US" sz="4200">
                <a:solidFill>
                  <a:srgbClr val="000000"/>
                </a:solidFill>
                <a:latin typeface="Muli"/>
                <a:ea typeface="Muli"/>
                <a:cs typeface="Muli"/>
                <a:sym typeface="Muli"/>
              </a:rPr>
              <a:t>Nguyễn Gia Bảo</a:t>
            </a:r>
          </a:p>
          <a:p>
            <a:pPr algn="ctr">
              <a:lnSpc>
                <a:spcPts val="3850"/>
              </a:lnSpc>
            </a:pPr>
            <a:r>
              <a:rPr lang="en-US" sz="3500">
                <a:solidFill>
                  <a:srgbClr val="000000"/>
                </a:solidFill>
                <a:latin typeface="Muli"/>
                <a:ea typeface="Muli"/>
                <a:cs typeface="Muli"/>
                <a:sym typeface="Muli"/>
              </a:rPr>
              <a:t>22520107</a:t>
            </a:r>
          </a:p>
        </p:txBody>
      </p:sp>
      <p:sp>
        <p:nvSpPr>
          <p:cNvPr name="TextBox 8" id="8"/>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4350" y="1145075"/>
            <a:ext cx="6417473" cy="7996851"/>
          </a:xfrm>
          <a:custGeom>
            <a:avLst/>
            <a:gdLst/>
            <a:ahLst/>
            <a:cxnLst/>
            <a:rect r="r" b="b" t="t" l="l"/>
            <a:pathLst>
              <a:path h="7996851" w="6417473">
                <a:moveTo>
                  <a:pt x="0" y="0"/>
                </a:moveTo>
                <a:lnTo>
                  <a:pt x="6417473" y="0"/>
                </a:lnTo>
                <a:lnTo>
                  <a:pt x="6417473" y="7996850"/>
                </a:lnTo>
                <a:lnTo>
                  <a:pt x="0" y="7996850"/>
                </a:lnTo>
                <a:lnTo>
                  <a:pt x="0" y="0"/>
                </a:lnTo>
                <a:close/>
              </a:path>
            </a:pathLst>
          </a:custGeom>
          <a:blipFill>
            <a:blip r:embed="rId2"/>
            <a:stretch>
              <a:fillRect l="0" t="0" r="0" b="0"/>
            </a:stretch>
          </a:blipFill>
        </p:spPr>
      </p:sp>
      <p:sp>
        <p:nvSpPr>
          <p:cNvPr name="TextBox 3" id="3"/>
          <p:cNvSpPr txBox="true"/>
          <p:nvPr/>
        </p:nvSpPr>
        <p:spPr>
          <a:xfrm rot="0">
            <a:off x="7410373" y="3293548"/>
            <a:ext cx="11244052" cy="952500"/>
          </a:xfrm>
          <a:prstGeom prst="rect">
            <a:avLst/>
          </a:prstGeom>
        </p:spPr>
        <p:txBody>
          <a:bodyPr anchor="t" rtlCol="false" tIns="0" lIns="0" bIns="0" rIns="0">
            <a:spAutoFit/>
          </a:bodyPr>
          <a:lstStyle/>
          <a:p>
            <a:pPr algn="l" marL="0" indent="0" lvl="0">
              <a:lnSpc>
                <a:spcPts val="7559"/>
              </a:lnSpc>
            </a:pPr>
            <a:r>
              <a:rPr lang="en-US" sz="6300">
                <a:solidFill>
                  <a:srgbClr val="000000"/>
                </a:solidFill>
                <a:latin typeface="Cabin"/>
                <a:ea typeface="Cabin"/>
                <a:cs typeface="Cabin"/>
                <a:sym typeface="Cabin"/>
              </a:rPr>
              <a:t>3.   GIAO DIỆN VÀ CHỨC NĂNG</a:t>
            </a:r>
          </a:p>
        </p:txBody>
      </p:sp>
      <p:sp>
        <p:nvSpPr>
          <p:cNvPr name="TextBox 4" id="4"/>
          <p:cNvSpPr txBox="true"/>
          <p:nvPr/>
        </p:nvSpPr>
        <p:spPr>
          <a:xfrm rot="0">
            <a:off x="7410373" y="5224291"/>
            <a:ext cx="8693378" cy="4191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Cabin"/>
                <a:ea typeface="Cabin"/>
                <a:cs typeface="Cabin"/>
                <a:sym typeface="Cabin"/>
              </a:rPr>
              <a:t>3.2    Giao diện đăng ký</a:t>
            </a:r>
          </a:p>
        </p:txBody>
      </p:sp>
      <p:sp>
        <p:nvSpPr>
          <p:cNvPr name="TextBox 5" id="5"/>
          <p:cNvSpPr txBox="true"/>
          <p:nvPr/>
        </p:nvSpPr>
        <p:spPr>
          <a:xfrm rot="0">
            <a:off x="7410373" y="6618802"/>
            <a:ext cx="8693378" cy="850900"/>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Muli"/>
                <a:ea typeface="Muli"/>
                <a:cs typeface="Muli"/>
                <a:sym typeface="Muli"/>
              </a:rPr>
              <a:t>Người dùng sẽ phải điền đầy đủ các thông tin thì mới đăng ký được.</a:t>
            </a:r>
          </a:p>
        </p:txBody>
      </p:sp>
      <p:sp>
        <p:nvSpPr>
          <p:cNvPr name="AutoShape 6" id="6"/>
          <p:cNvSpPr/>
          <p:nvPr/>
        </p:nvSpPr>
        <p:spPr>
          <a:xfrm>
            <a:off x="7410373" y="6150146"/>
            <a:ext cx="8693378"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7259300" y="9239250"/>
            <a:ext cx="152400" cy="171450"/>
          </a:xfrm>
          <a:prstGeom prst="rect">
            <a:avLst/>
          </a:prstGeom>
        </p:spPr>
        <p:txBody>
          <a:bodyPr anchor="t" rtlCol="false" tIns="0" lIns="0" bIns="0" rIns="0" wrap="none">
            <a:spAutoFit/>
          </a:bodyPr>
          <a:lstStyle/>
          <a:p>
            <a:pPr algn="ctr">
              <a:lnSpc>
                <a:spcPts val="839"/>
              </a:lnSpc>
              <a:spcBef>
                <a:spcPct val="0"/>
              </a:spcBef>
            </a:pPr>
            <a:r>
              <a:rPr lang="en-US" sz="600">
                <a:solidFill>
                  <a:srgbClr val="000000"/>
                </a:solidFill>
                <a:latin typeface="Cabin"/>
                <a:ea typeface="Cabin"/>
                <a:cs typeface="Cabin"/>
                <a:sym typeface="Cabin"/>
              </a:rPr>
              <a:t>20</a:t>
            </a:r>
          </a:p>
        </p:txBody>
      </p:sp>
      <p:sp>
        <p:nvSpPr>
          <p:cNvPr name="Freeform 8" id="8"/>
          <p:cNvSpPr/>
          <p:nvPr/>
        </p:nvSpPr>
        <p:spPr>
          <a:xfrm flipH="false" flipV="false" rot="7315972">
            <a:off x="8531737" y="-2309420"/>
            <a:ext cx="13460495" cy="7660246"/>
          </a:xfrm>
          <a:custGeom>
            <a:avLst/>
            <a:gdLst/>
            <a:ahLst/>
            <a:cxnLst/>
            <a:rect r="r" b="b" t="t" l="l"/>
            <a:pathLst>
              <a:path h="7660246" w="13460495">
                <a:moveTo>
                  <a:pt x="0" y="0"/>
                </a:moveTo>
                <a:lnTo>
                  <a:pt x="13460495" y="0"/>
                </a:lnTo>
                <a:lnTo>
                  <a:pt x="13460495" y="7660245"/>
                </a:lnTo>
                <a:lnTo>
                  <a:pt x="0" y="76602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563612">
            <a:off x="2616875" y="5776713"/>
            <a:ext cx="14547722" cy="10950467"/>
          </a:xfrm>
          <a:custGeom>
            <a:avLst/>
            <a:gdLst/>
            <a:ahLst/>
            <a:cxnLst/>
            <a:rect r="r" b="b" t="t" l="l"/>
            <a:pathLst>
              <a:path h="10950467" w="14547722">
                <a:moveTo>
                  <a:pt x="0" y="0"/>
                </a:moveTo>
                <a:lnTo>
                  <a:pt x="14547722" y="0"/>
                </a:lnTo>
                <a:lnTo>
                  <a:pt x="14547722" y="10950466"/>
                </a:lnTo>
                <a:lnTo>
                  <a:pt x="0" y="10950466"/>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7410373" y="6150146"/>
            <a:ext cx="8693378" cy="0"/>
          </a:xfrm>
          <a:prstGeom prst="line">
            <a:avLst/>
          </a:prstGeom>
          <a:ln cap="rnd" w="9525">
            <a:solidFill>
              <a:srgbClr val="000000"/>
            </a:solidFill>
            <a:prstDash val="solid"/>
            <a:headEnd type="none" len="sm" w="sm"/>
            <a:tailEnd type="none" len="sm" w="sm"/>
          </a:ln>
        </p:spPr>
      </p:sp>
      <p:sp>
        <p:nvSpPr>
          <p:cNvPr name="Freeform 3" id="3"/>
          <p:cNvSpPr/>
          <p:nvPr/>
        </p:nvSpPr>
        <p:spPr>
          <a:xfrm flipH="false" flipV="false" rot="0">
            <a:off x="488567" y="2268196"/>
            <a:ext cx="6702442" cy="5820090"/>
          </a:xfrm>
          <a:custGeom>
            <a:avLst/>
            <a:gdLst/>
            <a:ahLst/>
            <a:cxnLst/>
            <a:rect r="r" b="b" t="t" l="l"/>
            <a:pathLst>
              <a:path h="5820090" w="6702442">
                <a:moveTo>
                  <a:pt x="0" y="0"/>
                </a:moveTo>
                <a:lnTo>
                  <a:pt x="6702442" y="0"/>
                </a:lnTo>
                <a:lnTo>
                  <a:pt x="6702442" y="5820090"/>
                </a:lnTo>
                <a:lnTo>
                  <a:pt x="0" y="5820090"/>
                </a:lnTo>
                <a:lnTo>
                  <a:pt x="0" y="0"/>
                </a:lnTo>
                <a:close/>
              </a:path>
            </a:pathLst>
          </a:custGeom>
          <a:blipFill>
            <a:blip r:embed="rId2"/>
            <a:stretch>
              <a:fillRect l="0" t="0" r="-38936" b="0"/>
            </a:stretch>
          </a:blipFill>
        </p:spPr>
      </p:sp>
      <p:sp>
        <p:nvSpPr>
          <p:cNvPr name="TextBox 4" id="4"/>
          <p:cNvSpPr txBox="true"/>
          <p:nvPr/>
        </p:nvSpPr>
        <p:spPr>
          <a:xfrm rot="0">
            <a:off x="7410373" y="3293548"/>
            <a:ext cx="11244052" cy="952500"/>
          </a:xfrm>
          <a:prstGeom prst="rect">
            <a:avLst/>
          </a:prstGeom>
        </p:spPr>
        <p:txBody>
          <a:bodyPr anchor="t" rtlCol="false" tIns="0" lIns="0" bIns="0" rIns="0">
            <a:spAutoFit/>
          </a:bodyPr>
          <a:lstStyle/>
          <a:p>
            <a:pPr algn="l" marL="0" indent="0" lvl="0">
              <a:lnSpc>
                <a:spcPts val="7559"/>
              </a:lnSpc>
            </a:pPr>
            <a:r>
              <a:rPr lang="en-US" sz="6300">
                <a:solidFill>
                  <a:srgbClr val="000000"/>
                </a:solidFill>
                <a:latin typeface="Cabin"/>
                <a:ea typeface="Cabin"/>
                <a:cs typeface="Cabin"/>
                <a:sym typeface="Cabin"/>
              </a:rPr>
              <a:t>3.   GIAO DIỆN VÀ CHỨC NĂNG</a:t>
            </a:r>
          </a:p>
        </p:txBody>
      </p:sp>
      <p:sp>
        <p:nvSpPr>
          <p:cNvPr name="TextBox 5" id="5"/>
          <p:cNvSpPr txBox="true"/>
          <p:nvPr/>
        </p:nvSpPr>
        <p:spPr>
          <a:xfrm rot="0">
            <a:off x="7410373" y="5224291"/>
            <a:ext cx="8693378" cy="419100"/>
          </a:xfrm>
          <a:prstGeom prst="rect">
            <a:avLst/>
          </a:prstGeom>
        </p:spPr>
        <p:txBody>
          <a:bodyPr anchor="t" rtlCol="false" tIns="0" lIns="0" bIns="0" rIns="0">
            <a:spAutoFit/>
          </a:bodyPr>
          <a:lstStyle/>
          <a:p>
            <a:pPr algn="l" marL="0" indent="0" lvl="0">
              <a:lnSpc>
                <a:spcPts val="3359"/>
              </a:lnSpc>
            </a:pPr>
            <a:r>
              <a:rPr lang="en-US" sz="2799">
                <a:solidFill>
                  <a:srgbClr val="000000"/>
                </a:solidFill>
                <a:latin typeface="Cabin"/>
                <a:ea typeface="Cabin"/>
                <a:cs typeface="Cabin"/>
                <a:sym typeface="Cabin"/>
              </a:rPr>
              <a:t>3.2    Giao diện trang chủ</a:t>
            </a:r>
          </a:p>
        </p:txBody>
      </p:sp>
      <p:sp>
        <p:nvSpPr>
          <p:cNvPr name="TextBox 6" id="6"/>
          <p:cNvSpPr txBox="true"/>
          <p:nvPr/>
        </p:nvSpPr>
        <p:spPr>
          <a:xfrm rot="0">
            <a:off x="7410373" y="6180652"/>
            <a:ext cx="8693378" cy="1727200"/>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Muli"/>
                <a:ea typeface="Muli"/>
                <a:cs typeface="Muli"/>
                <a:sym typeface="Muli"/>
              </a:rPr>
              <a:t>Kh</a:t>
            </a:r>
            <a:r>
              <a:rPr lang="en-US" sz="2499">
                <a:solidFill>
                  <a:srgbClr val="000000"/>
                </a:solidFill>
                <a:latin typeface="Muli"/>
                <a:ea typeface="Muli"/>
                <a:cs typeface="Muli"/>
                <a:sym typeface="Muli"/>
              </a:rPr>
              <a:t>i đăng nhập thành công thì hệ thống sẽ chuyển đến trang chủ đầu tiên. Ngoài ra thanh Vertical Navigation Bar  còn có các nút điều hướng tới trang khác như:Trang chủ, Nhắn tin, Cài đặt, Đăng xuất.</a:t>
            </a:r>
          </a:p>
        </p:txBody>
      </p:sp>
      <p:sp>
        <p:nvSpPr>
          <p:cNvPr name="TextBox 7" id="7"/>
          <p:cNvSpPr txBox="true"/>
          <p:nvPr/>
        </p:nvSpPr>
        <p:spPr>
          <a:xfrm rot="0">
            <a:off x="17259300" y="9239250"/>
            <a:ext cx="152400" cy="171450"/>
          </a:xfrm>
          <a:prstGeom prst="rect">
            <a:avLst/>
          </a:prstGeom>
        </p:spPr>
        <p:txBody>
          <a:bodyPr anchor="t" rtlCol="false" tIns="0" lIns="0" bIns="0" rIns="0" wrap="none">
            <a:spAutoFit/>
          </a:bodyPr>
          <a:lstStyle/>
          <a:p>
            <a:pPr algn="ctr">
              <a:lnSpc>
                <a:spcPts val="839"/>
              </a:lnSpc>
              <a:spcBef>
                <a:spcPct val="0"/>
              </a:spcBef>
            </a:pPr>
            <a:r>
              <a:rPr lang="en-US" sz="600">
                <a:solidFill>
                  <a:srgbClr val="000000"/>
                </a:solidFill>
                <a:latin typeface="Cabin"/>
                <a:ea typeface="Cabin"/>
                <a:cs typeface="Cabin"/>
                <a:sym typeface="Cabin"/>
              </a:rPr>
              <a:t>21</a:t>
            </a:r>
          </a:p>
        </p:txBody>
      </p:sp>
      <p:sp>
        <p:nvSpPr>
          <p:cNvPr name="Freeform 8" id="8"/>
          <p:cNvSpPr/>
          <p:nvPr/>
        </p:nvSpPr>
        <p:spPr>
          <a:xfrm flipH="false" flipV="false" rot="-563612">
            <a:off x="2616875" y="5776713"/>
            <a:ext cx="14547722" cy="10950467"/>
          </a:xfrm>
          <a:custGeom>
            <a:avLst/>
            <a:gdLst/>
            <a:ahLst/>
            <a:cxnLst/>
            <a:rect r="r" b="b" t="t" l="l"/>
            <a:pathLst>
              <a:path h="10950467" w="14547722">
                <a:moveTo>
                  <a:pt x="0" y="0"/>
                </a:moveTo>
                <a:lnTo>
                  <a:pt x="14547722" y="0"/>
                </a:lnTo>
                <a:lnTo>
                  <a:pt x="14547722" y="10950466"/>
                </a:lnTo>
                <a:lnTo>
                  <a:pt x="0" y="10950466"/>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7315972">
            <a:off x="8531737" y="-2309420"/>
            <a:ext cx="13460495" cy="7660246"/>
          </a:xfrm>
          <a:custGeom>
            <a:avLst/>
            <a:gdLst/>
            <a:ahLst/>
            <a:cxnLst/>
            <a:rect r="r" b="b" t="t" l="l"/>
            <a:pathLst>
              <a:path h="7660246" w="13460495">
                <a:moveTo>
                  <a:pt x="0" y="0"/>
                </a:moveTo>
                <a:lnTo>
                  <a:pt x="13460495" y="0"/>
                </a:lnTo>
                <a:lnTo>
                  <a:pt x="13460495" y="7660245"/>
                </a:lnTo>
                <a:lnTo>
                  <a:pt x="0" y="7660245"/>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22</a:t>
            </a:r>
          </a:p>
        </p:txBody>
      </p:sp>
      <p:sp>
        <p:nvSpPr>
          <p:cNvPr name="TextBox 3" id="3"/>
          <p:cNvSpPr txBox="true"/>
          <p:nvPr/>
        </p:nvSpPr>
        <p:spPr>
          <a:xfrm rot="0">
            <a:off x="417992" y="395287"/>
            <a:ext cx="18086122"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4.   KẾT QUẢ</a:t>
            </a:r>
            <a:r>
              <a:rPr lang="en-US" sz="8499">
                <a:solidFill>
                  <a:srgbClr val="000000"/>
                </a:solidFill>
                <a:latin typeface="Cabin"/>
                <a:ea typeface="Cabin"/>
                <a:cs typeface="Cabin"/>
                <a:sym typeface="Cabin"/>
              </a:rPr>
              <a:t> VÀ HƯỚNG PHÁT TRIỂN</a:t>
            </a:r>
          </a:p>
        </p:txBody>
      </p:sp>
      <p:sp>
        <p:nvSpPr>
          <p:cNvPr name="TextBox 4" id="4"/>
          <p:cNvSpPr txBox="true"/>
          <p:nvPr/>
        </p:nvSpPr>
        <p:spPr>
          <a:xfrm rot="0">
            <a:off x="499419" y="3461406"/>
            <a:ext cx="15132251" cy="4982623"/>
          </a:xfrm>
          <a:prstGeom prst="rect">
            <a:avLst/>
          </a:prstGeom>
        </p:spPr>
        <p:txBody>
          <a:bodyPr anchor="t" rtlCol="false" tIns="0" lIns="0" bIns="0" rIns="0">
            <a:spAutoFit/>
          </a:bodyPr>
          <a:lstStyle/>
          <a:p>
            <a:pPr algn="l" marL="1020925" indent="-510463" lvl="1">
              <a:lnSpc>
                <a:spcPts val="6620"/>
              </a:lnSpc>
              <a:buFont typeface="Arial"/>
              <a:buChar char="•"/>
            </a:pPr>
            <a:r>
              <a:rPr lang="en-US" sz="4728">
                <a:solidFill>
                  <a:srgbClr val="000000"/>
                </a:solidFill>
                <a:latin typeface="Muli"/>
                <a:ea typeface="Muli"/>
                <a:cs typeface="Muli"/>
                <a:sym typeface="Muli"/>
              </a:rPr>
              <a:t>Vận </a:t>
            </a:r>
            <a:r>
              <a:rPr lang="en-US" sz="4728">
                <a:solidFill>
                  <a:srgbClr val="000000"/>
                </a:solidFill>
                <a:latin typeface="Muli"/>
                <a:ea typeface="Muli"/>
                <a:cs typeface="Muli"/>
                <a:sym typeface="Muli"/>
              </a:rPr>
              <a:t>dụng được các kiến thức đã học được trong môn Lập trình mạng căn bản để tạo ra được một sản phẩm thực tế.</a:t>
            </a:r>
          </a:p>
          <a:p>
            <a:pPr algn="l" marL="1020925" indent="-510463" lvl="1">
              <a:lnSpc>
                <a:spcPts val="6620"/>
              </a:lnSpc>
              <a:buFont typeface="Arial"/>
              <a:buChar char="•"/>
            </a:pPr>
            <a:r>
              <a:rPr lang="en-US" sz="4728">
                <a:solidFill>
                  <a:srgbClr val="000000"/>
                </a:solidFill>
                <a:latin typeface="Muli"/>
                <a:ea typeface="Muli"/>
                <a:cs typeface="Muli"/>
                <a:sym typeface="Muli"/>
              </a:rPr>
              <a:t>Học hỏi được nhiều kinh nghiệm trong hoạt động làm việc nhóm.</a:t>
            </a:r>
          </a:p>
          <a:p>
            <a:pPr algn="l" marL="1020925" indent="-510463" lvl="1">
              <a:lnSpc>
                <a:spcPts val="6620"/>
              </a:lnSpc>
              <a:buFont typeface="Arial"/>
              <a:buChar char="•"/>
            </a:pPr>
            <a:r>
              <a:rPr lang="en-US" sz="4728">
                <a:solidFill>
                  <a:srgbClr val="000000"/>
                </a:solidFill>
                <a:latin typeface="Muli"/>
                <a:ea typeface="Muli"/>
                <a:cs typeface="Muli"/>
                <a:sym typeface="Muli"/>
              </a:rPr>
              <a:t>Học được các dùng C# và công cụ winforms.</a:t>
            </a:r>
          </a:p>
        </p:txBody>
      </p:sp>
      <p:sp>
        <p:nvSpPr>
          <p:cNvPr name="TextBox 5" id="5"/>
          <p:cNvSpPr txBox="true"/>
          <p:nvPr/>
        </p:nvSpPr>
        <p:spPr>
          <a:xfrm rot="0">
            <a:off x="499419" y="1766205"/>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4.1    Kết quả đạt được</a:t>
            </a:r>
          </a:p>
        </p:txBody>
      </p:sp>
      <p:sp>
        <p:nvSpPr>
          <p:cNvPr name="Freeform 6" id="6"/>
          <p:cNvSpPr/>
          <p:nvPr/>
        </p:nvSpPr>
        <p:spPr>
          <a:xfrm flipH="false" flipV="false" rot="6547243">
            <a:off x="14738198" y="-232802"/>
            <a:ext cx="9118540" cy="5189278"/>
          </a:xfrm>
          <a:custGeom>
            <a:avLst/>
            <a:gdLst/>
            <a:ahLst/>
            <a:cxnLst/>
            <a:rect r="r" b="b" t="t" l="l"/>
            <a:pathLst>
              <a:path h="5189278" w="9118540">
                <a:moveTo>
                  <a:pt x="0" y="0"/>
                </a:moveTo>
                <a:lnTo>
                  <a:pt x="9118540" y="0"/>
                </a:lnTo>
                <a:lnTo>
                  <a:pt x="9118540" y="5189278"/>
                </a:lnTo>
                <a:lnTo>
                  <a:pt x="0" y="518927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4613198">
            <a:off x="-4037866" y="7232141"/>
            <a:ext cx="8075731" cy="4595825"/>
          </a:xfrm>
          <a:custGeom>
            <a:avLst/>
            <a:gdLst/>
            <a:ahLst/>
            <a:cxnLst/>
            <a:rect r="r" b="b" t="t" l="l"/>
            <a:pathLst>
              <a:path h="4595825" w="8075731">
                <a:moveTo>
                  <a:pt x="0" y="0"/>
                </a:moveTo>
                <a:lnTo>
                  <a:pt x="8075732" y="0"/>
                </a:lnTo>
                <a:lnTo>
                  <a:pt x="8075732" y="4595825"/>
                </a:lnTo>
                <a:lnTo>
                  <a:pt x="0" y="459582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23</a:t>
            </a:r>
          </a:p>
        </p:txBody>
      </p:sp>
      <p:sp>
        <p:nvSpPr>
          <p:cNvPr name="TextBox 3" id="3"/>
          <p:cNvSpPr txBox="true"/>
          <p:nvPr/>
        </p:nvSpPr>
        <p:spPr>
          <a:xfrm rot="0">
            <a:off x="417992" y="395287"/>
            <a:ext cx="18086122"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4.   KẾT QUẢ</a:t>
            </a:r>
            <a:r>
              <a:rPr lang="en-US" sz="8499">
                <a:solidFill>
                  <a:srgbClr val="000000"/>
                </a:solidFill>
                <a:latin typeface="Cabin"/>
                <a:ea typeface="Cabin"/>
                <a:cs typeface="Cabin"/>
                <a:sym typeface="Cabin"/>
              </a:rPr>
              <a:t> VÀ HƯỚNG PHÁT TRIỂN</a:t>
            </a:r>
          </a:p>
        </p:txBody>
      </p:sp>
      <p:sp>
        <p:nvSpPr>
          <p:cNvPr name="TextBox 4" id="4"/>
          <p:cNvSpPr txBox="true"/>
          <p:nvPr/>
        </p:nvSpPr>
        <p:spPr>
          <a:xfrm rot="0">
            <a:off x="499419" y="1766205"/>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4.2   Hạn chế</a:t>
            </a:r>
          </a:p>
        </p:txBody>
      </p:sp>
      <p:sp>
        <p:nvSpPr>
          <p:cNvPr name="TextBox 5" id="5"/>
          <p:cNvSpPr txBox="true"/>
          <p:nvPr/>
        </p:nvSpPr>
        <p:spPr>
          <a:xfrm rot="0">
            <a:off x="499419" y="3442356"/>
            <a:ext cx="15825965" cy="4128940"/>
          </a:xfrm>
          <a:prstGeom prst="rect">
            <a:avLst/>
          </a:prstGeom>
        </p:spPr>
        <p:txBody>
          <a:bodyPr anchor="t" rtlCol="false" tIns="0" lIns="0" bIns="0" rIns="0">
            <a:spAutoFit/>
          </a:bodyPr>
          <a:lstStyle/>
          <a:p>
            <a:pPr algn="l" marL="1273579" indent="-636789" lvl="1">
              <a:lnSpc>
                <a:spcPts val="8258"/>
              </a:lnSpc>
              <a:buFont typeface="Arial"/>
              <a:buChar char="•"/>
            </a:pPr>
            <a:r>
              <a:rPr lang="en-US" sz="5898">
                <a:solidFill>
                  <a:srgbClr val="000000"/>
                </a:solidFill>
                <a:latin typeface="Muli"/>
                <a:ea typeface="Muli"/>
                <a:cs typeface="Muli"/>
                <a:sym typeface="Muli"/>
              </a:rPr>
              <a:t>Cơ sở </a:t>
            </a:r>
            <a:r>
              <a:rPr lang="en-US" sz="5898">
                <a:solidFill>
                  <a:srgbClr val="000000"/>
                </a:solidFill>
                <a:latin typeface="Muli"/>
                <a:ea typeface="Muli"/>
                <a:cs typeface="Muli"/>
                <a:sym typeface="Muli"/>
              </a:rPr>
              <a:t>dữ liệu còn nhiều khuyết điểm</a:t>
            </a:r>
          </a:p>
          <a:p>
            <a:pPr algn="l" marL="1273579" indent="-636789" lvl="1">
              <a:lnSpc>
                <a:spcPts val="8258"/>
              </a:lnSpc>
              <a:buFont typeface="Arial"/>
              <a:buChar char="•"/>
            </a:pPr>
            <a:r>
              <a:rPr lang="en-US" sz="5898">
                <a:solidFill>
                  <a:srgbClr val="000000"/>
                </a:solidFill>
                <a:latin typeface="Muli"/>
                <a:ea typeface="Muli"/>
                <a:cs typeface="Muli"/>
                <a:sym typeface="Muli"/>
              </a:rPr>
              <a:t>Một số lỗi logic mà nhóm vẫn chưa thể khắc phục kịp thời.</a:t>
            </a:r>
          </a:p>
          <a:p>
            <a:pPr algn="l" marL="1273579" indent="-636789" lvl="1">
              <a:lnSpc>
                <a:spcPts val="8258"/>
              </a:lnSpc>
              <a:buFont typeface="Arial"/>
              <a:buChar char="•"/>
            </a:pPr>
            <a:r>
              <a:rPr lang="en-US" sz="5898">
                <a:solidFill>
                  <a:srgbClr val="000000"/>
                </a:solidFill>
                <a:latin typeface="Muli"/>
                <a:ea typeface="Muli"/>
                <a:cs typeface="Muli"/>
                <a:sym typeface="Muli"/>
              </a:rPr>
              <a:t>Còn khá ít tính năng.</a:t>
            </a:r>
          </a:p>
        </p:txBody>
      </p:sp>
      <p:sp>
        <p:nvSpPr>
          <p:cNvPr name="Freeform 6" id="6"/>
          <p:cNvSpPr/>
          <p:nvPr/>
        </p:nvSpPr>
        <p:spPr>
          <a:xfrm flipH="false" flipV="false" rot="-4613198">
            <a:off x="-4037866" y="7232141"/>
            <a:ext cx="8075731" cy="4595825"/>
          </a:xfrm>
          <a:custGeom>
            <a:avLst/>
            <a:gdLst/>
            <a:ahLst/>
            <a:cxnLst/>
            <a:rect r="r" b="b" t="t" l="l"/>
            <a:pathLst>
              <a:path h="4595825" w="8075731">
                <a:moveTo>
                  <a:pt x="0" y="0"/>
                </a:moveTo>
                <a:lnTo>
                  <a:pt x="8075732" y="0"/>
                </a:lnTo>
                <a:lnTo>
                  <a:pt x="8075732" y="4595825"/>
                </a:lnTo>
                <a:lnTo>
                  <a:pt x="0" y="459582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6547243">
            <a:off x="14738198" y="-232802"/>
            <a:ext cx="9118540" cy="5189278"/>
          </a:xfrm>
          <a:custGeom>
            <a:avLst/>
            <a:gdLst/>
            <a:ahLst/>
            <a:cxnLst/>
            <a:rect r="r" b="b" t="t" l="l"/>
            <a:pathLst>
              <a:path h="5189278" w="9118540">
                <a:moveTo>
                  <a:pt x="0" y="0"/>
                </a:moveTo>
                <a:lnTo>
                  <a:pt x="9118540" y="0"/>
                </a:lnTo>
                <a:lnTo>
                  <a:pt x="9118540" y="5189278"/>
                </a:lnTo>
                <a:lnTo>
                  <a:pt x="0" y="518927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24</a:t>
            </a:r>
          </a:p>
        </p:txBody>
      </p:sp>
      <p:sp>
        <p:nvSpPr>
          <p:cNvPr name="TextBox 3" id="3"/>
          <p:cNvSpPr txBox="true"/>
          <p:nvPr/>
        </p:nvSpPr>
        <p:spPr>
          <a:xfrm rot="0">
            <a:off x="417992" y="395287"/>
            <a:ext cx="18086122"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4.   KẾT QUẢ</a:t>
            </a:r>
            <a:r>
              <a:rPr lang="en-US" sz="8499">
                <a:solidFill>
                  <a:srgbClr val="000000"/>
                </a:solidFill>
                <a:latin typeface="Cabin"/>
                <a:ea typeface="Cabin"/>
                <a:cs typeface="Cabin"/>
                <a:sym typeface="Cabin"/>
              </a:rPr>
              <a:t> VÀ HƯỚNG PHÁT TRIỂN</a:t>
            </a:r>
          </a:p>
        </p:txBody>
      </p:sp>
      <p:sp>
        <p:nvSpPr>
          <p:cNvPr name="TextBox 4" id="4"/>
          <p:cNvSpPr txBox="true"/>
          <p:nvPr/>
        </p:nvSpPr>
        <p:spPr>
          <a:xfrm rot="0">
            <a:off x="499419" y="1766205"/>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4.3   Hướng phát triển tiếp theo</a:t>
            </a:r>
          </a:p>
        </p:txBody>
      </p:sp>
      <p:sp>
        <p:nvSpPr>
          <p:cNvPr name="TextBox 5" id="5"/>
          <p:cNvSpPr txBox="true"/>
          <p:nvPr/>
        </p:nvSpPr>
        <p:spPr>
          <a:xfrm rot="0">
            <a:off x="770845" y="3536471"/>
            <a:ext cx="16377719" cy="5788634"/>
          </a:xfrm>
          <a:prstGeom prst="rect">
            <a:avLst/>
          </a:prstGeom>
        </p:spPr>
        <p:txBody>
          <a:bodyPr anchor="t" rtlCol="false" tIns="0" lIns="0" bIns="0" rIns="0">
            <a:spAutoFit/>
          </a:bodyPr>
          <a:lstStyle/>
          <a:p>
            <a:pPr algn="l" marL="790367" indent="-395183" lvl="1">
              <a:lnSpc>
                <a:spcPts val="5125"/>
              </a:lnSpc>
              <a:buFont typeface="Arial"/>
              <a:buChar char="•"/>
            </a:pPr>
            <a:r>
              <a:rPr lang="en-US" sz="3660">
                <a:solidFill>
                  <a:srgbClr val="000000"/>
                </a:solidFill>
                <a:latin typeface="Muli"/>
                <a:ea typeface="Muli"/>
                <a:cs typeface="Muli"/>
                <a:sym typeface="Muli"/>
              </a:rPr>
              <a:t>Giải quyết được các</a:t>
            </a:r>
            <a:r>
              <a:rPr lang="en-US" sz="3660">
                <a:solidFill>
                  <a:srgbClr val="000000"/>
                </a:solidFill>
                <a:latin typeface="Muli"/>
                <a:ea typeface="Muli"/>
                <a:cs typeface="Muli"/>
                <a:sym typeface="Muli"/>
              </a:rPr>
              <a:t> lỗi logic mà người dùng có thể gặp phải trong quá trình trải nghiệm ứng dụng.</a:t>
            </a:r>
          </a:p>
          <a:p>
            <a:pPr algn="l" marL="790367" indent="-395183" lvl="1">
              <a:lnSpc>
                <a:spcPts val="5125"/>
              </a:lnSpc>
              <a:buFont typeface="Arial"/>
              <a:buChar char="•"/>
            </a:pPr>
            <a:r>
              <a:rPr lang="en-US" sz="3660">
                <a:solidFill>
                  <a:srgbClr val="000000"/>
                </a:solidFill>
                <a:latin typeface="Muli"/>
                <a:ea typeface="Muli"/>
                <a:cs typeface="Muli"/>
                <a:sym typeface="Muli"/>
              </a:rPr>
              <a:t>Xây dựng một cơ sở dữ liệu tốt hơn</a:t>
            </a:r>
          </a:p>
          <a:p>
            <a:pPr algn="l" marL="790367" indent="-395183" lvl="1">
              <a:lnSpc>
                <a:spcPts val="5125"/>
              </a:lnSpc>
              <a:buFont typeface="Arial"/>
              <a:buChar char="•"/>
            </a:pPr>
            <a:r>
              <a:rPr lang="en-US" sz="3660">
                <a:solidFill>
                  <a:srgbClr val="000000"/>
                </a:solidFill>
                <a:latin typeface="Muli"/>
                <a:ea typeface="Muli"/>
                <a:cs typeface="Muli"/>
                <a:sym typeface="Muli"/>
              </a:rPr>
              <a:t>Bổ sung thêm một số chức năng để chương trình ngày càng hoàn thiện hơn.</a:t>
            </a:r>
          </a:p>
          <a:p>
            <a:pPr algn="l" marL="790367" indent="-395183" lvl="1">
              <a:lnSpc>
                <a:spcPts val="5125"/>
              </a:lnSpc>
              <a:buFont typeface="Arial"/>
              <a:buChar char="•"/>
            </a:pPr>
            <a:r>
              <a:rPr lang="en-US" sz="3660">
                <a:solidFill>
                  <a:srgbClr val="000000"/>
                </a:solidFill>
                <a:latin typeface="Muli"/>
                <a:ea typeface="Muli"/>
                <a:cs typeface="Muli"/>
                <a:sym typeface="Muli"/>
              </a:rPr>
              <a:t>Hoàn thiện tốt hơn về phần lập trình bằng ngôn ngữ C# và ngôn ngữ truy vấn dữ liệu.</a:t>
            </a:r>
          </a:p>
          <a:p>
            <a:pPr algn="l" marL="790367" indent="-395183" lvl="1">
              <a:lnSpc>
                <a:spcPts val="5125"/>
              </a:lnSpc>
              <a:buFont typeface="Arial"/>
              <a:buChar char="•"/>
            </a:pPr>
            <a:r>
              <a:rPr lang="en-US" sz="3660">
                <a:solidFill>
                  <a:srgbClr val="000000"/>
                </a:solidFill>
                <a:latin typeface="Muli"/>
                <a:ea typeface="Muli"/>
                <a:cs typeface="Muli"/>
                <a:sym typeface="Muli"/>
              </a:rPr>
              <a:t>Triển khai ứng dụng trên Internet để có thể tiếp cận được tới nhiều đối tượng khách hàng hơn.</a:t>
            </a:r>
          </a:p>
        </p:txBody>
      </p:sp>
      <p:sp>
        <p:nvSpPr>
          <p:cNvPr name="Freeform 6" id="6"/>
          <p:cNvSpPr/>
          <p:nvPr/>
        </p:nvSpPr>
        <p:spPr>
          <a:xfrm flipH="false" flipV="false" rot="-4613198">
            <a:off x="-4037866" y="7232141"/>
            <a:ext cx="8075731" cy="4595825"/>
          </a:xfrm>
          <a:custGeom>
            <a:avLst/>
            <a:gdLst/>
            <a:ahLst/>
            <a:cxnLst/>
            <a:rect r="r" b="b" t="t" l="l"/>
            <a:pathLst>
              <a:path h="4595825" w="8075731">
                <a:moveTo>
                  <a:pt x="0" y="0"/>
                </a:moveTo>
                <a:lnTo>
                  <a:pt x="8075732" y="0"/>
                </a:lnTo>
                <a:lnTo>
                  <a:pt x="8075732" y="4595825"/>
                </a:lnTo>
                <a:lnTo>
                  <a:pt x="0" y="459582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6547243">
            <a:off x="14738198" y="-232802"/>
            <a:ext cx="9118540" cy="5189278"/>
          </a:xfrm>
          <a:custGeom>
            <a:avLst/>
            <a:gdLst/>
            <a:ahLst/>
            <a:cxnLst/>
            <a:rect r="r" b="b" t="t" l="l"/>
            <a:pathLst>
              <a:path h="5189278" w="9118540">
                <a:moveTo>
                  <a:pt x="0" y="0"/>
                </a:moveTo>
                <a:lnTo>
                  <a:pt x="9118540" y="0"/>
                </a:lnTo>
                <a:lnTo>
                  <a:pt x="9118540" y="5189278"/>
                </a:lnTo>
                <a:lnTo>
                  <a:pt x="0" y="518927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005261" y="3995850"/>
            <a:ext cx="9119963" cy="6864845"/>
          </a:xfrm>
          <a:custGeom>
            <a:avLst/>
            <a:gdLst/>
            <a:ahLst/>
            <a:cxnLst/>
            <a:rect r="r" b="b" t="t" l="l"/>
            <a:pathLst>
              <a:path h="6864845" w="9119963">
                <a:moveTo>
                  <a:pt x="0" y="0"/>
                </a:moveTo>
                <a:lnTo>
                  <a:pt x="9119963" y="0"/>
                </a:lnTo>
                <a:lnTo>
                  <a:pt x="9119963" y="6864845"/>
                </a:lnTo>
                <a:lnTo>
                  <a:pt x="0" y="68648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57171">
            <a:off x="-2419198" y="-2082104"/>
            <a:ext cx="9981902" cy="5680610"/>
          </a:xfrm>
          <a:custGeom>
            <a:avLst/>
            <a:gdLst/>
            <a:ahLst/>
            <a:cxnLst/>
            <a:rect r="r" b="b" t="t" l="l"/>
            <a:pathLst>
              <a:path h="5680610" w="9981902">
                <a:moveTo>
                  <a:pt x="0" y="0"/>
                </a:moveTo>
                <a:lnTo>
                  <a:pt x="9981903" y="0"/>
                </a:lnTo>
                <a:lnTo>
                  <a:pt x="9981903" y="5680610"/>
                </a:lnTo>
                <a:lnTo>
                  <a:pt x="0" y="568061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25</a:t>
            </a:r>
          </a:p>
        </p:txBody>
      </p:sp>
      <p:sp>
        <p:nvSpPr>
          <p:cNvPr name="TextBox 5" id="5"/>
          <p:cNvSpPr txBox="true"/>
          <p:nvPr/>
        </p:nvSpPr>
        <p:spPr>
          <a:xfrm rot="0">
            <a:off x="6031587" y="3400335"/>
            <a:ext cx="6224826" cy="3142461"/>
          </a:xfrm>
          <a:prstGeom prst="rect">
            <a:avLst/>
          </a:prstGeom>
        </p:spPr>
        <p:txBody>
          <a:bodyPr anchor="t" rtlCol="false" tIns="0" lIns="0" bIns="0" rIns="0">
            <a:spAutoFit/>
          </a:bodyPr>
          <a:lstStyle/>
          <a:p>
            <a:pPr algn="ctr">
              <a:lnSpc>
                <a:spcPts val="25768"/>
              </a:lnSpc>
            </a:pPr>
            <a:r>
              <a:rPr lang="en-US" sz="18406" b="true">
                <a:solidFill>
                  <a:srgbClr val="000000"/>
                </a:solidFill>
                <a:latin typeface="Cabin Medium"/>
                <a:ea typeface="Cabin Medium"/>
                <a:cs typeface="Cabin Medium"/>
                <a:sym typeface="Cabin Medium"/>
              </a:rPr>
              <a:t>Demo</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005261" y="3995850"/>
            <a:ext cx="9119963" cy="6864845"/>
          </a:xfrm>
          <a:custGeom>
            <a:avLst/>
            <a:gdLst/>
            <a:ahLst/>
            <a:cxnLst/>
            <a:rect r="r" b="b" t="t" l="l"/>
            <a:pathLst>
              <a:path h="6864845" w="9119963">
                <a:moveTo>
                  <a:pt x="0" y="0"/>
                </a:moveTo>
                <a:lnTo>
                  <a:pt x="9119963" y="0"/>
                </a:lnTo>
                <a:lnTo>
                  <a:pt x="9119963" y="6864845"/>
                </a:lnTo>
                <a:lnTo>
                  <a:pt x="0" y="68648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57171">
            <a:off x="-2419198" y="-2082104"/>
            <a:ext cx="9981902" cy="5680610"/>
          </a:xfrm>
          <a:custGeom>
            <a:avLst/>
            <a:gdLst/>
            <a:ahLst/>
            <a:cxnLst/>
            <a:rect r="r" b="b" t="t" l="l"/>
            <a:pathLst>
              <a:path h="5680610" w="9981902">
                <a:moveTo>
                  <a:pt x="0" y="0"/>
                </a:moveTo>
                <a:lnTo>
                  <a:pt x="9981903" y="0"/>
                </a:lnTo>
                <a:lnTo>
                  <a:pt x="9981903" y="5680610"/>
                </a:lnTo>
                <a:lnTo>
                  <a:pt x="0" y="568061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26</a:t>
            </a:r>
          </a:p>
        </p:txBody>
      </p:sp>
      <p:sp>
        <p:nvSpPr>
          <p:cNvPr name="TextBox 5" id="5"/>
          <p:cNvSpPr txBox="true"/>
          <p:nvPr/>
        </p:nvSpPr>
        <p:spPr>
          <a:xfrm rot="0">
            <a:off x="3992106" y="3400335"/>
            <a:ext cx="10303789" cy="3142461"/>
          </a:xfrm>
          <a:prstGeom prst="rect">
            <a:avLst/>
          </a:prstGeom>
        </p:spPr>
        <p:txBody>
          <a:bodyPr anchor="t" rtlCol="false" tIns="0" lIns="0" bIns="0" rIns="0">
            <a:spAutoFit/>
          </a:bodyPr>
          <a:lstStyle/>
          <a:p>
            <a:pPr algn="ctr">
              <a:lnSpc>
                <a:spcPts val="25768"/>
              </a:lnSpc>
            </a:pPr>
            <a:r>
              <a:rPr lang="en-US" sz="18406" b="true">
                <a:solidFill>
                  <a:srgbClr val="000000"/>
                </a:solidFill>
                <a:latin typeface="Cabin Medium"/>
                <a:ea typeface="Cabin Medium"/>
                <a:cs typeface="Cabin Medium"/>
                <a:sym typeface="Cabin Medium"/>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19338" y="1038225"/>
            <a:ext cx="6910589"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Nội dung</a:t>
            </a:r>
          </a:p>
        </p:txBody>
      </p:sp>
      <p:sp>
        <p:nvSpPr>
          <p:cNvPr name="Freeform 3" id="3"/>
          <p:cNvSpPr/>
          <p:nvPr/>
        </p:nvSpPr>
        <p:spPr>
          <a:xfrm flipH="false" flipV="false" rot="1459989">
            <a:off x="-2273499" y="6784079"/>
            <a:ext cx="6976151" cy="5251139"/>
          </a:xfrm>
          <a:custGeom>
            <a:avLst/>
            <a:gdLst/>
            <a:ahLst/>
            <a:cxnLst/>
            <a:rect r="r" b="b" t="t" l="l"/>
            <a:pathLst>
              <a:path h="5251139" w="6976151">
                <a:moveTo>
                  <a:pt x="0" y="0"/>
                </a:moveTo>
                <a:lnTo>
                  <a:pt x="6976151" y="0"/>
                </a:lnTo>
                <a:lnTo>
                  <a:pt x="6976151" y="5251139"/>
                </a:lnTo>
                <a:lnTo>
                  <a:pt x="0" y="5251139"/>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aphicFrame>
        <p:nvGraphicFramePr>
          <p:cNvPr name="Table 4" id="4"/>
          <p:cNvGraphicFramePr>
            <a:graphicFrameLocks noGrp="true"/>
          </p:cNvGraphicFramePr>
          <p:nvPr/>
        </p:nvGraphicFramePr>
        <p:xfrm>
          <a:off x="2019338" y="2817953"/>
          <a:ext cx="9584575" cy="4648200"/>
        </p:xfrm>
        <a:graphic>
          <a:graphicData uri="http://schemas.openxmlformats.org/drawingml/2006/table">
            <a:tbl>
              <a:tblPr/>
              <a:tblGrid>
                <a:gridCol w="9584575"/>
              </a:tblGrid>
              <a:tr h="1154892">
                <a:tc>
                  <a:txBody>
                    <a:bodyPr anchor="t" rtlCol="false"/>
                    <a:lstStyle/>
                    <a:p>
                      <a:pPr algn="just">
                        <a:lnSpc>
                          <a:spcPts val="5319"/>
                        </a:lnSpc>
                        <a:defRPr/>
                      </a:pPr>
                      <a:r>
                        <a:rPr lang="en-US" sz="3799">
                          <a:solidFill>
                            <a:srgbClr val="000000"/>
                          </a:solidFill>
                          <a:latin typeface="Muli"/>
                          <a:ea typeface="Muli"/>
                          <a:cs typeface="Muli"/>
                          <a:sym typeface="Muli"/>
                        </a:rPr>
                        <a:t>1.</a:t>
                      </a:r>
                      <a:r>
                        <a:rPr lang="en-US" sz="3799">
                          <a:solidFill>
                            <a:srgbClr val="000000"/>
                          </a:solidFill>
                          <a:latin typeface="Muli"/>
                          <a:ea typeface="Muli"/>
                          <a:cs typeface="Muli"/>
                          <a:sym typeface="Muli"/>
                          <a:hlinkClick r:id="rId4" tooltip="https://docs.google.com/document/d/1tKHfVfqRNssx2ew9ARSXgjjG1AsjmKJ6/edit#heading=h.3znysh7"/>
                        </a:rPr>
                        <a:t>  </a:t>
                      </a:r>
                      <a:r>
                        <a:rPr lang="en-US" sz="3799">
                          <a:solidFill>
                            <a:srgbClr val="000000"/>
                          </a:solidFill>
                          <a:latin typeface="Muli"/>
                          <a:ea typeface="Muli"/>
                          <a:cs typeface="Muli"/>
                          <a:sym typeface="Muli"/>
                        </a:rPr>
                        <a:t> TỔNG QUAN ĐỀ TÀI</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164436">
                <a:tc>
                  <a:txBody>
                    <a:bodyPr anchor="t" rtlCol="false"/>
                    <a:lstStyle/>
                    <a:p>
                      <a:pPr algn="just">
                        <a:lnSpc>
                          <a:spcPts val="5319"/>
                        </a:lnSpc>
                        <a:defRPr/>
                      </a:pPr>
                      <a:r>
                        <a:rPr lang="en-US" sz="3799">
                          <a:solidFill>
                            <a:srgbClr val="000000"/>
                          </a:solidFill>
                          <a:latin typeface="Muli"/>
                          <a:ea typeface="Muli"/>
                          <a:cs typeface="Muli"/>
                          <a:sym typeface="Muli"/>
                        </a:rPr>
                        <a:t>2.   THIẾT KẾ HỆ THỐNG</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164436">
                <a:tc>
                  <a:txBody>
                    <a:bodyPr anchor="t" rtlCol="false"/>
                    <a:lstStyle/>
                    <a:p>
                      <a:pPr algn="just">
                        <a:lnSpc>
                          <a:spcPts val="5319"/>
                        </a:lnSpc>
                        <a:defRPr/>
                      </a:pPr>
                      <a:r>
                        <a:rPr lang="en-US" sz="3799">
                          <a:solidFill>
                            <a:srgbClr val="000000"/>
                          </a:solidFill>
                          <a:latin typeface="Muli"/>
                          <a:ea typeface="Muli"/>
                          <a:cs typeface="Muli"/>
                          <a:sym typeface="Muli"/>
                        </a:rPr>
                        <a:t>3.   GIAO DIỆN VÀ CHỨC NĂNG</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r h="1164436">
                <a:tc>
                  <a:txBody>
                    <a:bodyPr anchor="t" rtlCol="false"/>
                    <a:lstStyle/>
                    <a:p>
                      <a:pPr algn="just">
                        <a:lnSpc>
                          <a:spcPts val="5319"/>
                        </a:lnSpc>
                        <a:defRPr/>
                      </a:pPr>
                      <a:r>
                        <a:rPr lang="en-US" sz="3799">
                          <a:solidFill>
                            <a:srgbClr val="000000"/>
                          </a:solidFill>
                          <a:latin typeface="Muli"/>
                          <a:ea typeface="Muli"/>
                          <a:cs typeface="Muli"/>
                          <a:sym typeface="Muli"/>
                        </a:rPr>
                        <a:t>4.   KẾT QUẢ VÀ HƯỚNG PHÁT TRIỂN</a:t>
                      </a:r>
                      <a:endParaRPr lang="en-US" sz="1100"/>
                    </a:p>
                  </a:txBody>
                  <a:tcPr marL="190500" marR="190500" marT="190500" marB="190500" anchor="ctr">
                    <a:lnL cmpd="sng" algn="ctr" cap="flat" w="0">
                      <a:solidFill>
                        <a:srgbClr val="CDCDCD"/>
                      </a:solidFill>
                      <a:prstDash val="solid"/>
                      <a:round/>
                      <a:headEnd type="none" w="med" len="med"/>
                      <a:tailEnd type="none" w="med" len="med"/>
                    </a:lnL>
                    <a:lnR cmpd="sng" algn="ctr" cap="flat" w="0">
                      <a:solidFill>
                        <a:srgbClr val="CDCDCD"/>
                      </a:solidFill>
                      <a:prstDash val="solid"/>
                      <a:round/>
                      <a:headEnd type="none" w="med" len="med"/>
                      <a:tailEnd type="none" w="med" len="med"/>
                    </a:lnR>
                    <a:lnT cmpd="sng" algn="ctr" cap="flat" w="0">
                      <a:solidFill>
                        <a:srgbClr val="CDCDCD"/>
                      </a:solidFill>
                      <a:prstDash val="solid"/>
                      <a:round/>
                      <a:headEnd type="none" w="med" len="med"/>
                      <a:tailEnd type="none" w="med" len="med"/>
                    </a:lnT>
                    <a:lnB cmpd="sng" algn="ctr" cap="flat" w="19050">
                      <a:solidFill>
                        <a:srgbClr val="CDCDCD"/>
                      </a:solidFill>
                      <a:prstDash val="solid"/>
                      <a:round/>
                      <a:headEnd type="none" w="med" len="med"/>
                      <a:tailEnd type="none" w="med" len="med"/>
                    </a:lnB>
                  </a:tcPr>
                </a:tc>
              </a:tr>
            </a:tbl>
          </a:graphicData>
        </a:graphic>
      </p:graphicFrame>
      <p:sp>
        <p:nvSpPr>
          <p:cNvPr name="Freeform 5" id="5"/>
          <p:cNvSpPr/>
          <p:nvPr/>
        </p:nvSpPr>
        <p:spPr>
          <a:xfrm flipH="false" flipV="false" rot="4096543">
            <a:off x="13525489" y="-393057"/>
            <a:ext cx="8976429" cy="5108404"/>
          </a:xfrm>
          <a:custGeom>
            <a:avLst/>
            <a:gdLst/>
            <a:ahLst/>
            <a:cxnLst/>
            <a:rect r="r" b="b" t="t" l="l"/>
            <a:pathLst>
              <a:path h="5108404" w="8976429">
                <a:moveTo>
                  <a:pt x="0" y="0"/>
                </a:moveTo>
                <a:lnTo>
                  <a:pt x="8976429" y="0"/>
                </a:lnTo>
                <a:lnTo>
                  <a:pt x="8976429" y="5108404"/>
                </a:lnTo>
                <a:lnTo>
                  <a:pt x="0" y="5108404"/>
                </a:lnTo>
                <a:lnTo>
                  <a:pt x="0" y="0"/>
                </a:lnTo>
                <a:close/>
              </a:path>
            </a:pathLst>
          </a:custGeom>
          <a:blipFill>
            <a:blip r:embed="rId5">
              <a:alphaModFix amt="50000"/>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032178">
            <a:off x="-1741631" y="4032256"/>
            <a:ext cx="8225556" cy="7133801"/>
          </a:xfrm>
          <a:custGeom>
            <a:avLst/>
            <a:gdLst/>
            <a:ahLst/>
            <a:cxnLst/>
            <a:rect r="r" b="b" t="t" l="l"/>
            <a:pathLst>
              <a:path h="7133801" w="8225556">
                <a:moveTo>
                  <a:pt x="0" y="0"/>
                </a:moveTo>
                <a:lnTo>
                  <a:pt x="8225557" y="0"/>
                </a:lnTo>
                <a:lnTo>
                  <a:pt x="8225557" y="7133800"/>
                </a:lnTo>
                <a:lnTo>
                  <a:pt x="0" y="713380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44046" y="524599"/>
            <a:ext cx="4162300" cy="4162300"/>
          </a:xfrm>
          <a:custGeom>
            <a:avLst/>
            <a:gdLst/>
            <a:ahLst/>
            <a:cxnLst/>
            <a:rect r="r" b="b" t="t" l="l"/>
            <a:pathLst>
              <a:path h="4162300" w="4162300">
                <a:moveTo>
                  <a:pt x="0" y="0"/>
                </a:moveTo>
                <a:lnTo>
                  <a:pt x="4162299" y="0"/>
                </a:lnTo>
                <a:lnTo>
                  <a:pt x="4162299" y="4162299"/>
                </a:lnTo>
                <a:lnTo>
                  <a:pt x="0" y="41622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70301"/>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1.   </a:t>
            </a:r>
            <a:r>
              <a:rPr lang="en-US" sz="8499">
                <a:solidFill>
                  <a:srgbClr val="000000"/>
                </a:solidFill>
                <a:latin typeface="Cabin"/>
                <a:ea typeface="Cabin"/>
                <a:cs typeface="Cabin"/>
                <a:sym typeface="Cabin"/>
              </a:rPr>
              <a:t>TỔNG QUAN ĐỀ TÀI</a:t>
            </a:r>
          </a:p>
        </p:txBody>
      </p:sp>
      <p:sp>
        <p:nvSpPr>
          <p:cNvPr name="TextBox 5" id="5"/>
          <p:cNvSpPr txBox="true"/>
          <p:nvPr/>
        </p:nvSpPr>
        <p:spPr>
          <a:xfrm rot="0">
            <a:off x="1028700" y="2770178"/>
            <a:ext cx="7334726" cy="995680"/>
          </a:xfrm>
          <a:prstGeom prst="rect">
            <a:avLst/>
          </a:prstGeom>
        </p:spPr>
        <p:txBody>
          <a:bodyPr anchor="t" rtlCol="false" tIns="0" lIns="0" bIns="0" rIns="0">
            <a:spAutoFit/>
          </a:bodyPr>
          <a:lstStyle/>
          <a:p>
            <a:pPr algn="ctr">
              <a:lnSpc>
                <a:spcPts val="8119"/>
              </a:lnSpc>
            </a:pPr>
            <a:r>
              <a:rPr lang="en-US" sz="5799" b="true">
                <a:solidFill>
                  <a:srgbClr val="000000"/>
                </a:solidFill>
                <a:latin typeface="Cabin Semi-Bold"/>
                <a:ea typeface="Cabin Semi-Bold"/>
                <a:cs typeface="Cabin Semi-Bold"/>
                <a:sym typeface="Cabin Semi-Bold"/>
              </a:rPr>
              <a:t>1.1    GIỚI THIỆU ĐỀ TÀI</a:t>
            </a:r>
          </a:p>
        </p:txBody>
      </p:sp>
      <p:sp>
        <p:nvSpPr>
          <p:cNvPr name="TextBox 6" id="6"/>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4</a:t>
            </a:r>
          </a:p>
        </p:txBody>
      </p:sp>
      <p:sp>
        <p:nvSpPr>
          <p:cNvPr name="TextBox 7" id="7"/>
          <p:cNvSpPr txBox="true"/>
          <p:nvPr/>
        </p:nvSpPr>
        <p:spPr>
          <a:xfrm rot="0">
            <a:off x="955685" y="4427486"/>
            <a:ext cx="16376630" cy="4830814"/>
          </a:xfrm>
          <a:prstGeom prst="rect">
            <a:avLst/>
          </a:prstGeom>
        </p:spPr>
        <p:txBody>
          <a:bodyPr anchor="t" rtlCol="false" tIns="0" lIns="0" bIns="0" rIns="0">
            <a:spAutoFit/>
          </a:bodyPr>
          <a:lstStyle/>
          <a:p>
            <a:pPr algn="l">
              <a:lnSpc>
                <a:spcPts val="5643"/>
              </a:lnSpc>
            </a:pPr>
            <a:r>
              <a:rPr lang="en-US" sz="4031" b="true">
                <a:solidFill>
                  <a:srgbClr val="000000"/>
                </a:solidFill>
                <a:latin typeface="Muli Bold"/>
                <a:ea typeface="Muli Bold"/>
                <a:cs typeface="Muli Bold"/>
                <a:sym typeface="Muli Bold"/>
              </a:rPr>
              <a:t>Mentor-Mentee Network: Kết nối và</a:t>
            </a:r>
            <a:r>
              <a:rPr lang="en-US" sz="4031" b="true">
                <a:solidFill>
                  <a:srgbClr val="000000"/>
                </a:solidFill>
                <a:latin typeface="Muli Bold"/>
                <a:ea typeface="Muli Bold"/>
                <a:cs typeface="Muli Bold"/>
                <a:sym typeface="Muli Bold"/>
              </a:rPr>
              <a:t> Phát triển</a:t>
            </a:r>
          </a:p>
          <a:p>
            <a:pPr algn="just" marL="721084" indent="-360542" lvl="1">
              <a:lnSpc>
                <a:spcPts val="4675"/>
              </a:lnSpc>
              <a:buFont typeface="Arial"/>
              <a:buChar char="•"/>
            </a:pPr>
            <a:r>
              <a:rPr lang="en-US" sz="3339">
                <a:solidFill>
                  <a:srgbClr val="000000"/>
                </a:solidFill>
                <a:latin typeface="Muli"/>
                <a:ea typeface="Muli"/>
                <a:cs typeface="Muli"/>
                <a:sym typeface="Muli"/>
              </a:rPr>
              <a:t>Bối cảnh: Nhu cầu chia sẻ kiến thức, phát triển kỹ năng tăng cao trong xã hội hiện đại.</a:t>
            </a:r>
          </a:p>
          <a:p>
            <a:pPr algn="just" marL="721084" indent="-360542" lvl="1">
              <a:lnSpc>
                <a:spcPts val="4675"/>
              </a:lnSpc>
              <a:buFont typeface="Arial"/>
              <a:buChar char="•"/>
            </a:pPr>
            <a:r>
              <a:rPr lang="en-US" sz="3339">
                <a:solidFill>
                  <a:srgbClr val="000000"/>
                </a:solidFill>
                <a:latin typeface="Muli"/>
                <a:ea typeface="Muli"/>
                <a:cs typeface="Muli"/>
                <a:sym typeface="Muli"/>
              </a:rPr>
              <a:t>Thách thức: Khó tìm Mentor/Mentee phù hợp; kết nối truyền thống ngẫu nhiên, thiếu hiệu quả.</a:t>
            </a:r>
          </a:p>
          <a:p>
            <a:pPr algn="just" marL="721084" indent="-360542" lvl="1">
              <a:lnSpc>
                <a:spcPts val="4675"/>
              </a:lnSpc>
              <a:buFont typeface="Arial"/>
              <a:buChar char="•"/>
            </a:pPr>
            <a:r>
              <a:rPr lang="en-US" sz="3339">
                <a:solidFill>
                  <a:srgbClr val="000000"/>
                </a:solidFill>
                <a:latin typeface="Muli"/>
                <a:ea typeface="Muli"/>
                <a:cs typeface="Muli"/>
                <a:sym typeface="Muli"/>
              </a:rPr>
              <a:t>Giải pháp: Ứng dụng kết nối Mentor-Mentee:</a:t>
            </a:r>
          </a:p>
          <a:p>
            <a:pPr algn="just" marL="721084" indent="-360542" lvl="1">
              <a:lnSpc>
                <a:spcPts val="4675"/>
              </a:lnSpc>
              <a:buFont typeface="Arial"/>
              <a:buChar char="•"/>
            </a:pPr>
            <a:r>
              <a:rPr lang="en-US" sz="3339">
                <a:solidFill>
                  <a:srgbClr val="000000"/>
                </a:solidFill>
                <a:latin typeface="Muli"/>
                <a:ea typeface="Muli"/>
                <a:cs typeface="Muli"/>
                <a:sym typeface="Muli"/>
              </a:rPr>
              <a:t>Giá trị: Thúc đẩy học hỏi, áp dụng lập trình mạng/cơ sở dữ liệu, xây dựng cộng đồng bền vững.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34983">
            <a:off x="-594388" y="6948052"/>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5</a:t>
            </a:r>
          </a:p>
        </p:txBody>
      </p:sp>
      <p:sp>
        <p:nvSpPr>
          <p:cNvPr name="TextBox 5" id="5"/>
          <p:cNvSpPr txBox="true"/>
          <p:nvPr/>
        </p:nvSpPr>
        <p:spPr>
          <a:xfrm rot="0">
            <a:off x="1028700" y="870301"/>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1.   </a:t>
            </a:r>
            <a:r>
              <a:rPr lang="en-US" sz="8499">
                <a:solidFill>
                  <a:srgbClr val="000000"/>
                </a:solidFill>
                <a:latin typeface="Cabin"/>
                <a:ea typeface="Cabin"/>
                <a:cs typeface="Cabin"/>
                <a:sym typeface="Cabin"/>
              </a:rPr>
              <a:t>TỔNG QUAN ĐỀ TÀI</a:t>
            </a:r>
          </a:p>
        </p:txBody>
      </p:sp>
      <p:sp>
        <p:nvSpPr>
          <p:cNvPr name="TextBox 6" id="6"/>
          <p:cNvSpPr txBox="true"/>
          <p:nvPr/>
        </p:nvSpPr>
        <p:spPr>
          <a:xfrm rot="0">
            <a:off x="1039762" y="2827702"/>
            <a:ext cx="6579751" cy="995680"/>
          </a:xfrm>
          <a:prstGeom prst="rect">
            <a:avLst/>
          </a:prstGeom>
        </p:spPr>
        <p:txBody>
          <a:bodyPr anchor="t" rtlCol="false" tIns="0" lIns="0" bIns="0" rIns="0">
            <a:spAutoFit/>
          </a:bodyPr>
          <a:lstStyle/>
          <a:p>
            <a:pPr algn="ctr">
              <a:lnSpc>
                <a:spcPts val="8119"/>
              </a:lnSpc>
            </a:pPr>
            <a:r>
              <a:rPr lang="en-US" sz="5799" b="true">
                <a:solidFill>
                  <a:srgbClr val="000000"/>
                </a:solidFill>
                <a:latin typeface="Cabin Semi-Bold"/>
                <a:ea typeface="Cabin Semi-Bold"/>
                <a:cs typeface="Cabin Semi-Bold"/>
                <a:sym typeface="Cabin Semi-Bold"/>
              </a:rPr>
              <a:t>1.2    TIẾN ĐỘ ĐỀ TÀI</a:t>
            </a:r>
          </a:p>
        </p:txBody>
      </p:sp>
      <p:sp>
        <p:nvSpPr>
          <p:cNvPr name="TextBox 7" id="7"/>
          <p:cNvSpPr txBox="true"/>
          <p:nvPr/>
        </p:nvSpPr>
        <p:spPr>
          <a:xfrm rot="0">
            <a:off x="1028700" y="4561583"/>
            <a:ext cx="16230600" cy="5287267"/>
          </a:xfrm>
          <a:prstGeom prst="rect">
            <a:avLst/>
          </a:prstGeom>
        </p:spPr>
        <p:txBody>
          <a:bodyPr anchor="t" rtlCol="false" tIns="0" lIns="0" bIns="0" rIns="0">
            <a:spAutoFit/>
          </a:bodyPr>
          <a:lstStyle/>
          <a:p>
            <a:pPr algn="just" marL="721084" indent="-360542" lvl="1">
              <a:lnSpc>
                <a:spcPts val="4675"/>
              </a:lnSpc>
              <a:buFont typeface="Arial"/>
              <a:buChar char="•"/>
            </a:pPr>
            <a:r>
              <a:rPr lang="en-US" sz="3339">
                <a:solidFill>
                  <a:srgbClr val="000000"/>
                </a:solidFill>
                <a:latin typeface="Muli"/>
                <a:ea typeface="Muli"/>
                <a:cs typeface="Muli"/>
                <a:sym typeface="Muli"/>
              </a:rPr>
              <a:t>Hoàn thành </a:t>
            </a:r>
            <a:r>
              <a:rPr lang="en-US" sz="3339">
                <a:solidFill>
                  <a:srgbClr val="000000"/>
                </a:solidFill>
                <a:latin typeface="Muli"/>
                <a:ea typeface="Muli"/>
                <a:cs typeface="Muli"/>
                <a:sym typeface="Muli"/>
              </a:rPr>
              <a:t>phân tích yêu cầu và thiết kế kiến trúc hệ thống: </a:t>
            </a:r>
          </a:p>
          <a:p>
            <a:pPr algn="just" marL="1442169" indent="-480723" lvl="2">
              <a:lnSpc>
                <a:spcPts val="4675"/>
              </a:lnSpc>
              <a:buFont typeface="Arial"/>
              <a:buChar char="⚬"/>
            </a:pPr>
            <a:r>
              <a:rPr lang="en-US" sz="3339">
                <a:solidFill>
                  <a:srgbClr val="000000"/>
                </a:solidFill>
                <a:latin typeface="Muli"/>
                <a:ea typeface="Muli"/>
                <a:cs typeface="Muli"/>
                <a:sym typeface="Muli"/>
              </a:rPr>
              <a:t>Kiến trúc client-server</a:t>
            </a:r>
          </a:p>
          <a:p>
            <a:pPr algn="just" marL="1442169" indent="-480723" lvl="2">
              <a:lnSpc>
                <a:spcPts val="4675"/>
              </a:lnSpc>
              <a:buFont typeface="Arial"/>
              <a:buChar char="⚬"/>
            </a:pPr>
            <a:r>
              <a:rPr lang="en-US" sz="3339">
                <a:solidFill>
                  <a:srgbClr val="000000"/>
                </a:solidFill>
                <a:latin typeface="Muli"/>
                <a:ea typeface="Muli"/>
                <a:cs typeface="Muli"/>
                <a:sym typeface="Muli"/>
              </a:rPr>
              <a:t>T</a:t>
            </a:r>
            <a:r>
              <a:rPr lang="en-US" sz="3339">
                <a:solidFill>
                  <a:srgbClr val="000000"/>
                </a:solidFill>
                <a:latin typeface="Muli"/>
                <a:ea typeface="Muli"/>
                <a:cs typeface="Muli"/>
                <a:sym typeface="Muli"/>
              </a:rPr>
              <a:t>hiết kế cơ sở dữ liệu sơ bộ</a:t>
            </a:r>
          </a:p>
          <a:p>
            <a:pPr algn="just" marL="1442169" indent="-480723" lvl="2">
              <a:lnSpc>
                <a:spcPts val="4675"/>
              </a:lnSpc>
              <a:buFont typeface="Arial"/>
              <a:buChar char="⚬"/>
            </a:pPr>
            <a:r>
              <a:rPr lang="en-US" sz="3339">
                <a:solidFill>
                  <a:srgbClr val="000000"/>
                </a:solidFill>
                <a:latin typeface="Muli"/>
                <a:ea typeface="Muli"/>
                <a:cs typeface="Muli"/>
                <a:sym typeface="Muli"/>
              </a:rPr>
              <a:t>L</a:t>
            </a:r>
            <a:r>
              <a:rPr lang="en-US" sz="3339">
                <a:solidFill>
                  <a:srgbClr val="000000"/>
                </a:solidFill>
                <a:latin typeface="Muli"/>
                <a:ea typeface="Muli"/>
                <a:cs typeface="Muli"/>
                <a:sym typeface="Muli"/>
              </a:rPr>
              <a:t>uồng hoạt động của các tính năng chính.</a:t>
            </a:r>
          </a:p>
          <a:p>
            <a:pPr algn="just" marL="721084" indent="-360542" lvl="1">
              <a:lnSpc>
                <a:spcPts val="4675"/>
              </a:lnSpc>
              <a:buFont typeface="Arial"/>
              <a:buChar char="•"/>
            </a:pPr>
            <a:r>
              <a:rPr lang="en-US" sz="3339">
                <a:solidFill>
                  <a:srgbClr val="000000"/>
                </a:solidFill>
                <a:latin typeface="Muli"/>
                <a:ea typeface="Muli"/>
                <a:cs typeface="Muli"/>
                <a:sym typeface="Muli"/>
              </a:rPr>
              <a:t>Xây dựng và triển k</a:t>
            </a:r>
            <a:r>
              <a:rPr lang="en-US" sz="3339">
                <a:solidFill>
                  <a:srgbClr val="000000"/>
                </a:solidFill>
                <a:latin typeface="Muli"/>
                <a:ea typeface="Muli"/>
                <a:cs typeface="Muli"/>
                <a:sym typeface="Muli"/>
              </a:rPr>
              <a:t>hai thành công các chức năng nền tảng của ứng dụng như: </a:t>
            </a:r>
          </a:p>
          <a:p>
            <a:pPr algn="just" marL="1442169" indent="-480723" lvl="2">
              <a:lnSpc>
                <a:spcPts val="4675"/>
              </a:lnSpc>
              <a:buFont typeface="Arial"/>
              <a:buChar char="⚬"/>
            </a:pPr>
            <a:r>
              <a:rPr lang="en-US" sz="3339">
                <a:solidFill>
                  <a:srgbClr val="000000"/>
                </a:solidFill>
                <a:latin typeface="Muli"/>
                <a:ea typeface="Muli"/>
                <a:cs typeface="Muli"/>
                <a:sym typeface="Muli"/>
              </a:rPr>
              <a:t>Đ</a:t>
            </a:r>
            <a:r>
              <a:rPr lang="en-US" sz="3339">
                <a:solidFill>
                  <a:srgbClr val="000000"/>
                </a:solidFill>
                <a:latin typeface="Muli"/>
                <a:ea typeface="Muli"/>
                <a:cs typeface="Muli"/>
                <a:sym typeface="Muli"/>
              </a:rPr>
              <a:t>ăng ký tài khoản</a:t>
            </a:r>
          </a:p>
          <a:p>
            <a:pPr algn="just" marL="1442169" indent="-480723" lvl="2">
              <a:lnSpc>
                <a:spcPts val="4675"/>
              </a:lnSpc>
              <a:buFont typeface="Arial"/>
              <a:buChar char="⚬"/>
            </a:pPr>
            <a:r>
              <a:rPr lang="en-US" sz="3339">
                <a:solidFill>
                  <a:srgbClr val="000000"/>
                </a:solidFill>
                <a:latin typeface="Muli"/>
                <a:ea typeface="Muli"/>
                <a:cs typeface="Muli"/>
                <a:sym typeface="Muli"/>
              </a:rPr>
              <a:t>Đ</a:t>
            </a:r>
            <a:r>
              <a:rPr lang="en-US" sz="3339">
                <a:solidFill>
                  <a:srgbClr val="000000"/>
                </a:solidFill>
                <a:latin typeface="Muli"/>
                <a:ea typeface="Muli"/>
                <a:cs typeface="Muli"/>
                <a:sym typeface="Muli"/>
              </a:rPr>
              <a:t>ăng nhập</a:t>
            </a:r>
          </a:p>
          <a:p>
            <a:pPr algn="just" marL="1442169" indent="-480723" lvl="2">
              <a:lnSpc>
                <a:spcPts val="4675"/>
              </a:lnSpc>
              <a:buFont typeface="Arial"/>
              <a:buChar char="⚬"/>
            </a:pPr>
            <a:r>
              <a:rPr lang="en-US" sz="3339">
                <a:solidFill>
                  <a:srgbClr val="000000"/>
                </a:solidFill>
                <a:latin typeface="Muli"/>
                <a:ea typeface="Muli"/>
                <a:cs typeface="Muli"/>
                <a:sym typeface="Muli"/>
              </a:rPr>
              <a:t>H</a:t>
            </a:r>
            <a:r>
              <a:rPr lang="en-US" sz="3339">
                <a:solidFill>
                  <a:srgbClr val="000000"/>
                </a:solidFill>
                <a:latin typeface="Muli"/>
                <a:ea typeface="Muli"/>
                <a:cs typeface="Muli"/>
                <a:sym typeface="Muli"/>
              </a:rPr>
              <a:t>iển thị trang cá nhân cơ bản cho người dùng.</a:t>
            </a:r>
          </a:p>
          <a:p>
            <a:pPr algn="just" marL="1442169" indent="-480723" lvl="2">
              <a:lnSpc>
                <a:spcPts val="4675"/>
              </a:lnSpc>
              <a:buFont typeface="Arial"/>
              <a:buChar char="⚬"/>
            </a:pPr>
            <a:r>
              <a:rPr lang="en-US" sz="3339">
                <a:solidFill>
                  <a:srgbClr val="000000"/>
                </a:solidFill>
                <a:latin typeface="Muli"/>
                <a:ea typeface="Muli"/>
                <a:cs typeface="Muli"/>
                <a:sym typeface="Muli"/>
              </a:rPr>
              <a:t>Nhắn tin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706643">
            <a:off x="11786541" y="-635925"/>
            <a:ext cx="9673751" cy="5505244"/>
          </a:xfrm>
          <a:custGeom>
            <a:avLst/>
            <a:gdLst/>
            <a:ahLst/>
            <a:cxnLst/>
            <a:rect r="r" b="b" t="t" l="l"/>
            <a:pathLst>
              <a:path h="5505244" w="9673751">
                <a:moveTo>
                  <a:pt x="0" y="0"/>
                </a:moveTo>
                <a:lnTo>
                  <a:pt x="9673751" y="0"/>
                </a:lnTo>
                <a:lnTo>
                  <a:pt x="9673751" y="5505244"/>
                </a:lnTo>
                <a:lnTo>
                  <a:pt x="0" y="550524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34983">
            <a:off x="-594388" y="6948052"/>
            <a:ext cx="5347863" cy="4025482"/>
          </a:xfrm>
          <a:custGeom>
            <a:avLst/>
            <a:gdLst/>
            <a:ahLst/>
            <a:cxnLst/>
            <a:rect r="r" b="b" t="t" l="l"/>
            <a:pathLst>
              <a:path h="4025482" w="5347863">
                <a:moveTo>
                  <a:pt x="0" y="0"/>
                </a:moveTo>
                <a:lnTo>
                  <a:pt x="5347863" y="0"/>
                </a:lnTo>
                <a:lnTo>
                  <a:pt x="5347863" y="4025482"/>
                </a:lnTo>
                <a:lnTo>
                  <a:pt x="0" y="4025482"/>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6</a:t>
            </a:r>
          </a:p>
        </p:txBody>
      </p:sp>
      <p:sp>
        <p:nvSpPr>
          <p:cNvPr name="TextBox 5" id="5"/>
          <p:cNvSpPr txBox="true"/>
          <p:nvPr/>
        </p:nvSpPr>
        <p:spPr>
          <a:xfrm rot="0">
            <a:off x="1028700" y="870301"/>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1.   </a:t>
            </a:r>
            <a:r>
              <a:rPr lang="en-US" sz="8499">
                <a:solidFill>
                  <a:srgbClr val="000000"/>
                </a:solidFill>
                <a:latin typeface="Cabin"/>
                <a:ea typeface="Cabin"/>
                <a:cs typeface="Cabin"/>
                <a:sym typeface="Cabin"/>
              </a:rPr>
              <a:t>TỔNG QUAN ĐỀ TÀI</a:t>
            </a:r>
          </a:p>
        </p:txBody>
      </p:sp>
      <p:sp>
        <p:nvSpPr>
          <p:cNvPr name="TextBox 6" id="6"/>
          <p:cNvSpPr txBox="true"/>
          <p:nvPr/>
        </p:nvSpPr>
        <p:spPr>
          <a:xfrm rot="0">
            <a:off x="1028700" y="2827702"/>
            <a:ext cx="6579751" cy="995680"/>
          </a:xfrm>
          <a:prstGeom prst="rect">
            <a:avLst/>
          </a:prstGeom>
        </p:spPr>
        <p:txBody>
          <a:bodyPr anchor="t" rtlCol="false" tIns="0" lIns="0" bIns="0" rIns="0">
            <a:spAutoFit/>
          </a:bodyPr>
          <a:lstStyle/>
          <a:p>
            <a:pPr algn="ctr">
              <a:lnSpc>
                <a:spcPts val="8119"/>
              </a:lnSpc>
            </a:pPr>
            <a:r>
              <a:rPr lang="en-US" sz="5799" b="true">
                <a:solidFill>
                  <a:srgbClr val="000000"/>
                </a:solidFill>
                <a:latin typeface="Cabin Semi-Bold"/>
                <a:ea typeface="Cabin Semi-Bold"/>
                <a:cs typeface="Cabin Semi-Bold"/>
                <a:sym typeface="Cabin Semi-Bold"/>
              </a:rPr>
              <a:t>1.2    TIẾN ĐỘ ĐỀ TÀI</a:t>
            </a:r>
          </a:p>
        </p:txBody>
      </p:sp>
      <p:sp>
        <p:nvSpPr>
          <p:cNvPr name="TextBox 7" id="7"/>
          <p:cNvSpPr txBox="true"/>
          <p:nvPr/>
        </p:nvSpPr>
        <p:spPr>
          <a:xfrm rot="0">
            <a:off x="1028700" y="4513958"/>
            <a:ext cx="16230600" cy="3846758"/>
          </a:xfrm>
          <a:prstGeom prst="rect">
            <a:avLst/>
          </a:prstGeom>
        </p:spPr>
        <p:txBody>
          <a:bodyPr anchor="t" rtlCol="false" tIns="0" lIns="0" bIns="0" rIns="0">
            <a:spAutoFit/>
          </a:bodyPr>
          <a:lstStyle/>
          <a:p>
            <a:pPr algn="just" marL="721084" indent="-360542" lvl="1">
              <a:lnSpc>
                <a:spcPts val="5143"/>
              </a:lnSpc>
              <a:buFont typeface="Arial"/>
              <a:buChar char="•"/>
            </a:pPr>
            <a:r>
              <a:rPr lang="en-US" sz="3339">
                <a:solidFill>
                  <a:srgbClr val="000000"/>
                </a:solidFill>
                <a:latin typeface="Muli"/>
                <a:ea typeface="Muli"/>
                <a:cs typeface="Muli"/>
                <a:sym typeface="Muli"/>
              </a:rPr>
              <a:t>Nghiên cứu và thiết lập được kết nối SignalR cơ bản giữa client (WPF/WinForms) và server (ASP.NET Core) làm tiền đề cho tính năng chat realtime.</a:t>
            </a:r>
          </a:p>
          <a:p>
            <a:pPr algn="just" marL="721084" indent="-360542" lvl="1">
              <a:lnSpc>
                <a:spcPts val="5143"/>
              </a:lnSpc>
              <a:buFont typeface="Arial"/>
              <a:buChar char="•"/>
            </a:pPr>
            <a:r>
              <a:rPr lang="en-US" sz="3339">
                <a:solidFill>
                  <a:srgbClr val="000000"/>
                </a:solidFill>
                <a:latin typeface="Muli"/>
                <a:ea typeface="Muli"/>
                <a:cs typeface="Muli"/>
                <a:sym typeface="Muli"/>
              </a:rPr>
              <a:t>Bắt đầu nghiên cứu và triển khai các biện pháp bảo mật ban đầu cho ứng dụng, bao gồm tìm hiểu về TLS cho kênh truyền và các thuật toán mã hóa tin nhắn như AES/RSA.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9380293" y="-1369818"/>
            <a:ext cx="11445127" cy="6513318"/>
          </a:xfrm>
          <a:custGeom>
            <a:avLst/>
            <a:gdLst/>
            <a:ahLst/>
            <a:cxnLst/>
            <a:rect r="r" b="b" t="t" l="l"/>
            <a:pathLst>
              <a:path h="6513318" w="11445127">
                <a:moveTo>
                  <a:pt x="11445126" y="6513318"/>
                </a:moveTo>
                <a:lnTo>
                  <a:pt x="0" y="6513318"/>
                </a:lnTo>
                <a:lnTo>
                  <a:pt x="0" y="0"/>
                </a:lnTo>
                <a:lnTo>
                  <a:pt x="11445126" y="0"/>
                </a:lnTo>
                <a:lnTo>
                  <a:pt x="11445126" y="6513318"/>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613198">
            <a:off x="-5240593" y="6966762"/>
            <a:ext cx="13737732" cy="7818019"/>
          </a:xfrm>
          <a:custGeom>
            <a:avLst/>
            <a:gdLst/>
            <a:ahLst/>
            <a:cxnLst/>
            <a:rect r="r" b="b" t="t" l="l"/>
            <a:pathLst>
              <a:path h="7818019" w="13737732">
                <a:moveTo>
                  <a:pt x="0" y="0"/>
                </a:moveTo>
                <a:lnTo>
                  <a:pt x="13737733" y="0"/>
                </a:lnTo>
                <a:lnTo>
                  <a:pt x="13737733" y="7818019"/>
                </a:lnTo>
                <a:lnTo>
                  <a:pt x="0" y="781801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7</a:t>
            </a:r>
          </a:p>
        </p:txBody>
      </p:sp>
      <p:sp>
        <p:nvSpPr>
          <p:cNvPr name="TextBox 5" id="5"/>
          <p:cNvSpPr txBox="true"/>
          <p:nvPr/>
        </p:nvSpPr>
        <p:spPr>
          <a:xfrm rot="0">
            <a:off x="1028700" y="870301"/>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1.   </a:t>
            </a:r>
            <a:r>
              <a:rPr lang="en-US" sz="8499">
                <a:solidFill>
                  <a:srgbClr val="000000"/>
                </a:solidFill>
                <a:latin typeface="Cabin"/>
                <a:ea typeface="Cabin"/>
                <a:cs typeface="Cabin"/>
                <a:sym typeface="Cabin"/>
              </a:rPr>
              <a:t>TỔNG QUAN ĐỀ TÀI</a:t>
            </a:r>
          </a:p>
        </p:txBody>
      </p:sp>
      <p:sp>
        <p:nvSpPr>
          <p:cNvPr name="TextBox 6" id="6"/>
          <p:cNvSpPr txBox="true"/>
          <p:nvPr/>
        </p:nvSpPr>
        <p:spPr>
          <a:xfrm rot="0">
            <a:off x="1028700" y="2744164"/>
            <a:ext cx="10030948"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1.3    CÔNG NGHỆ SỬ DỤNG</a:t>
            </a:r>
          </a:p>
        </p:txBody>
      </p:sp>
      <p:sp>
        <p:nvSpPr>
          <p:cNvPr name="TextBox 7" id="7"/>
          <p:cNvSpPr txBox="true"/>
          <p:nvPr/>
        </p:nvSpPr>
        <p:spPr>
          <a:xfrm rot="0">
            <a:off x="1028700" y="4209158"/>
            <a:ext cx="14470814" cy="5049142"/>
          </a:xfrm>
          <a:prstGeom prst="rect">
            <a:avLst/>
          </a:prstGeom>
        </p:spPr>
        <p:txBody>
          <a:bodyPr anchor="t" rtlCol="false" tIns="0" lIns="0" bIns="0" rIns="0">
            <a:spAutoFit/>
          </a:bodyPr>
          <a:lstStyle/>
          <a:p>
            <a:pPr algn="just" marL="1056772" indent="-528386" lvl="1">
              <a:lnSpc>
                <a:spcPts val="10229"/>
              </a:lnSpc>
              <a:buFont typeface="Arial"/>
              <a:buChar char="•"/>
            </a:pPr>
            <a:r>
              <a:rPr lang="en-US" sz="4894">
                <a:solidFill>
                  <a:srgbClr val="000000"/>
                </a:solidFill>
                <a:latin typeface="Muli"/>
                <a:ea typeface="Muli"/>
                <a:cs typeface="Muli"/>
                <a:sym typeface="Muli"/>
              </a:rPr>
              <a:t>Ngôn ngữ lập trình chính: C#</a:t>
            </a:r>
          </a:p>
          <a:p>
            <a:pPr algn="just" marL="1056772" indent="-528386" lvl="1">
              <a:lnSpc>
                <a:spcPts val="10229"/>
              </a:lnSpc>
              <a:buFont typeface="Arial"/>
              <a:buChar char="•"/>
            </a:pPr>
            <a:r>
              <a:rPr lang="en-US" sz="4894">
                <a:solidFill>
                  <a:srgbClr val="000000"/>
                </a:solidFill>
                <a:latin typeface="Muli"/>
                <a:ea typeface="Muli"/>
                <a:cs typeface="Muli"/>
                <a:sym typeface="Muli"/>
              </a:rPr>
              <a:t>Thiết kế giao diện: Windows Forms</a:t>
            </a:r>
          </a:p>
          <a:p>
            <a:pPr algn="just" marL="1056772" indent="-528386" lvl="1">
              <a:lnSpc>
                <a:spcPts val="10229"/>
              </a:lnSpc>
              <a:buFont typeface="Arial"/>
              <a:buChar char="•"/>
            </a:pPr>
            <a:r>
              <a:rPr lang="en-US" sz="4894">
                <a:solidFill>
                  <a:srgbClr val="000000"/>
                </a:solidFill>
                <a:latin typeface="Muli"/>
                <a:ea typeface="Muli"/>
                <a:cs typeface="Muli"/>
                <a:sym typeface="Muli"/>
              </a:rPr>
              <a:t>Cơ sở dữ liệu: Microsoft SQL Server</a:t>
            </a:r>
          </a:p>
          <a:p>
            <a:pPr algn="just" marL="1056772" indent="-528386" lvl="1">
              <a:lnSpc>
                <a:spcPts val="10229"/>
              </a:lnSpc>
              <a:buFont typeface="Arial"/>
              <a:buChar char="•"/>
            </a:pPr>
            <a:r>
              <a:rPr lang="en-US" sz="4894">
                <a:solidFill>
                  <a:srgbClr val="000000"/>
                </a:solidFill>
                <a:latin typeface="Muli"/>
                <a:ea typeface="Muli"/>
                <a:cs typeface="Muli"/>
                <a:sym typeface="Muli"/>
              </a:rPr>
              <a:t>Quản lý dự án: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100000">
            <a:off x="-1005261" y="3995850"/>
            <a:ext cx="9119963" cy="6864845"/>
          </a:xfrm>
          <a:custGeom>
            <a:avLst/>
            <a:gdLst/>
            <a:ahLst/>
            <a:cxnLst/>
            <a:rect r="r" b="b" t="t" l="l"/>
            <a:pathLst>
              <a:path h="6864845" w="9119963">
                <a:moveTo>
                  <a:pt x="0" y="0"/>
                </a:moveTo>
                <a:lnTo>
                  <a:pt x="9119963" y="0"/>
                </a:lnTo>
                <a:lnTo>
                  <a:pt x="9119963" y="6864845"/>
                </a:lnTo>
                <a:lnTo>
                  <a:pt x="0" y="686484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57171">
            <a:off x="-2419198" y="-2082104"/>
            <a:ext cx="9981902" cy="5680610"/>
          </a:xfrm>
          <a:custGeom>
            <a:avLst/>
            <a:gdLst/>
            <a:ahLst/>
            <a:cxnLst/>
            <a:rect r="r" b="b" t="t" l="l"/>
            <a:pathLst>
              <a:path h="5680610" w="9981902">
                <a:moveTo>
                  <a:pt x="0" y="0"/>
                </a:moveTo>
                <a:lnTo>
                  <a:pt x="9981903" y="0"/>
                </a:lnTo>
                <a:lnTo>
                  <a:pt x="9981903" y="5680610"/>
                </a:lnTo>
                <a:lnTo>
                  <a:pt x="0" y="568061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554721" y="2553018"/>
            <a:ext cx="10797881" cy="7733982"/>
          </a:xfrm>
          <a:custGeom>
            <a:avLst/>
            <a:gdLst/>
            <a:ahLst/>
            <a:cxnLst/>
            <a:rect r="r" b="b" t="t" l="l"/>
            <a:pathLst>
              <a:path h="7733982" w="10797881">
                <a:moveTo>
                  <a:pt x="0" y="0"/>
                </a:moveTo>
                <a:lnTo>
                  <a:pt x="10797880" y="0"/>
                </a:lnTo>
                <a:lnTo>
                  <a:pt x="10797880" y="7733982"/>
                </a:lnTo>
                <a:lnTo>
                  <a:pt x="0" y="7733982"/>
                </a:lnTo>
                <a:lnTo>
                  <a:pt x="0" y="0"/>
                </a:lnTo>
                <a:close/>
              </a:path>
            </a:pathLst>
          </a:custGeom>
          <a:blipFill>
            <a:blip r:embed="rId6"/>
            <a:stretch>
              <a:fillRect l="0" t="0" r="0" b="0"/>
            </a:stretch>
          </a:blipFill>
        </p:spPr>
      </p:sp>
      <p:sp>
        <p:nvSpPr>
          <p:cNvPr name="TextBox 5" id="5"/>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8</a:t>
            </a:r>
          </a:p>
        </p:txBody>
      </p:sp>
      <p:sp>
        <p:nvSpPr>
          <p:cNvPr name="TextBox 6" id="6"/>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7" id="7"/>
          <p:cNvSpPr txBox="true"/>
          <p:nvPr/>
        </p:nvSpPr>
        <p:spPr>
          <a:xfrm rot="0">
            <a:off x="1028700" y="155733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2.1     Tổng quan kiến trúc hệ thống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8412591">
            <a:off x="2658032" y="7595992"/>
            <a:ext cx="8032012" cy="4570945"/>
          </a:xfrm>
          <a:custGeom>
            <a:avLst/>
            <a:gdLst/>
            <a:ahLst/>
            <a:cxnLst/>
            <a:rect r="r" b="b" t="t" l="l"/>
            <a:pathLst>
              <a:path h="4570945" w="8032012">
                <a:moveTo>
                  <a:pt x="8032013" y="0"/>
                </a:moveTo>
                <a:lnTo>
                  <a:pt x="0" y="0"/>
                </a:lnTo>
                <a:lnTo>
                  <a:pt x="0" y="4570945"/>
                </a:lnTo>
                <a:lnTo>
                  <a:pt x="8032013" y="4570945"/>
                </a:lnTo>
                <a:lnTo>
                  <a:pt x="8032013"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22125">
            <a:off x="4018837" y="-3526560"/>
            <a:ext cx="9318325" cy="5302974"/>
          </a:xfrm>
          <a:custGeom>
            <a:avLst/>
            <a:gdLst/>
            <a:ahLst/>
            <a:cxnLst/>
            <a:rect r="r" b="b" t="t" l="l"/>
            <a:pathLst>
              <a:path h="5302974" w="9318325">
                <a:moveTo>
                  <a:pt x="0" y="0"/>
                </a:moveTo>
                <a:lnTo>
                  <a:pt x="9318325" y="0"/>
                </a:lnTo>
                <a:lnTo>
                  <a:pt x="9318325" y="5302975"/>
                </a:lnTo>
                <a:lnTo>
                  <a:pt x="0" y="5302975"/>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993935" y="1671637"/>
            <a:ext cx="7991024" cy="7062208"/>
          </a:xfrm>
          <a:custGeom>
            <a:avLst/>
            <a:gdLst/>
            <a:ahLst/>
            <a:cxnLst/>
            <a:rect r="r" b="b" t="t" l="l"/>
            <a:pathLst>
              <a:path h="7062208" w="7991024">
                <a:moveTo>
                  <a:pt x="0" y="0"/>
                </a:moveTo>
                <a:lnTo>
                  <a:pt x="7991024" y="0"/>
                </a:lnTo>
                <a:lnTo>
                  <a:pt x="7991024" y="7062208"/>
                </a:lnTo>
                <a:lnTo>
                  <a:pt x="0" y="7062208"/>
                </a:lnTo>
                <a:lnTo>
                  <a:pt x="0" y="0"/>
                </a:lnTo>
                <a:close/>
              </a:path>
            </a:pathLst>
          </a:custGeom>
          <a:blipFill>
            <a:blip r:embed="rId6"/>
            <a:stretch>
              <a:fillRect l="0" t="0" r="0" b="0"/>
            </a:stretch>
          </a:blipFill>
        </p:spPr>
      </p:sp>
      <p:sp>
        <p:nvSpPr>
          <p:cNvPr name="TextBox 5" id="5"/>
          <p:cNvSpPr txBox="true"/>
          <p:nvPr/>
        </p:nvSpPr>
        <p:spPr>
          <a:xfrm rot="0">
            <a:off x="17259300" y="9182100"/>
            <a:ext cx="152400" cy="228600"/>
          </a:xfrm>
          <a:prstGeom prst="rect">
            <a:avLst/>
          </a:prstGeom>
        </p:spPr>
        <p:txBody>
          <a:bodyPr anchor="t" rtlCol="false" tIns="0" lIns="0" bIns="0" rIns="0" wrap="none">
            <a:spAutoFit/>
          </a:bodyPr>
          <a:lstStyle/>
          <a:p>
            <a:pPr algn="ctr">
              <a:lnSpc>
                <a:spcPts val="5319"/>
              </a:lnSpc>
              <a:spcBef>
                <a:spcPct val="0"/>
              </a:spcBef>
            </a:pPr>
            <a:r>
              <a:rPr lang="en-US" sz="3799">
                <a:solidFill>
                  <a:srgbClr val="000000"/>
                </a:solidFill>
                <a:latin typeface="Canva Sans"/>
                <a:ea typeface="Canva Sans"/>
                <a:cs typeface="Canva Sans"/>
                <a:sym typeface="Canva Sans"/>
              </a:rPr>
              <a:t>9</a:t>
            </a:r>
          </a:p>
        </p:txBody>
      </p:sp>
      <p:sp>
        <p:nvSpPr>
          <p:cNvPr name="TextBox 6" id="6"/>
          <p:cNvSpPr txBox="true"/>
          <p:nvPr/>
        </p:nvSpPr>
        <p:spPr>
          <a:xfrm rot="0">
            <a:off x="1028700" y="395287"/>
            <a:ext cx="11504044" cy="1276350"/>
          </a:xfrm>
          <a:prstGeom prst="rect">
            <a:avLst/>
          </a:prstGeom>
        </p:spPr>
        <p:txBody>
          <a:bodyPr anchor="t" rtlCol="false" tIns="0" lIns="0" bIns="0" rIns="0">
            <a:spAutoFit/>
          </a:bodyPr>
          <a:lstStyle/>
          <a:p>
            <a:pPr algn="l">
              <a:lnSpc>
                <a:spcPts val="10199"/>
              </a:lnSpc>
            </a:pPr>
            <a:r>
              <a:rPr lang="en-US" sz="8499">
                <a:solidFill>
                  <a:srgbClr val="000000"/>
                </a:solidFill>
                <a:latin typeface="Cabin"/>
                <a:ea typeface="Cabin"/>
                <a:cs typeface="Cabin"/>
                <a:sym typeface="Cabin"/>
              </a:rPr>
              <a:t>2.   </a:t>
            </a:r>
            <a:r>
              <a:rPr lang="en-US" sz="8499">
                <a:solidFill>
                  <a:srgbClr val="000000"/>
                </a:solidFill>
                <a:latin typeface="Cabin"/>
                <a:ea typeface="Cabin"/>
                <a:cs typeface="Cabin"/>
                <a:sym typeface="Cabin"/>
              </a:rPr>
              <a:t>THIẾT KẾ HỆ THỐNG</a:t>
            </a:r>
          </a:p>
        </p:txBody>
      </p:sp>
      <p:sp>
        <p:nvSpPr>
          <p:cNvPr name="TextBox 7" id="7"/>
          <p:cNvSpPr txBox="true"/>
          <p:nvPr/>
        </p:nvSpPr>
        <p:spPr>
          <a:xfrm rot="0">
            <a:off x="1028700" y="1793348"/>
            <a:ext cx="13193060" cy="995680"/>
          </a:xfrm>
          <a:prstGeom prst="rect">
            <a:avLst/>
          </a:prstGeom>
        </p:spPr>
        <p:txBody>
          <a:bodyPr anchor="t" rtlCol="false" tIns="0" lIns="0" bIns="0" rIns="0">
            <a:spAutoFit/>
          </a:bodyPr>
          <a:lstStyle/>
          <a:p>
            <a:pPr algn="l">
              <a:lnSpc>
                <a:spcPts val="8119"/>
              </a:lnSpc>
            </a:pPr>
            <a:r>
              <a:rPr lang="en-US" sz="5799" b="true">
                <a:solidFill>
                  <a:srgbClr val="000000"/>
                </a:solidFill>
                <a:latin typeface="Cabin Semi-Bold"/>
                <a:ea typeface="Cabin Semi-Bold"/>
                <a:cs typeface="Cabin Semi-Bold"/>
                <a:sym typeface="Cabin Semi-Bold"/>
              </a:rPr>
              <a:t>2.2    Sơ đồ use-case</a:t>
            </a:r>
          </a:p>
        </p:txBody>
      </p:sp>
      <p:sp>
        <p:nvSpPr>
          <p:cNvPr name="TextBox 8" id="8"/>
          <p:cNvSpPr txBox="true"/>
          <p:nvPr/>
        </p:nvSpPr>
        <p:spPr>
          <a:xfrm rot="0">
            <a:off x="1028700" y="2777389"/>
            <a:ext cx="7965235" cy="5637277"/>
          </a:xfrm>
          <a:prstGeom prst="rect">
            <a:avLst/>
          </a:prstGeom>
        </p:spPr>
        <p:txBody>
          <a:bodyPr anchor="t" rtlCol="false" tIns="0" lIns="0" bIns="0" rIns="0">
            <a:spAutoFit/>
          </a:bodyPr>
          <a:lstStyle/>
          <a:p>
            <a:pPr algn="l">
              <a:lnSpc>
                <a:spcPts val="7105"/>
              </a:lnSpc>
            </a:pPr>
            <a:r>
              <a:rPr lang="en-US" sz="3799" b="true">
                <a:solidFill>
                  <a:srgbClr val="000000"/>
                </a:solidFill>
                <a:latin typeface="Muli Bold"/>
                <a:ea typeface="Muli Bold"/>
                <a:cs typeface="Muli Bold"/>
                <a:sym typeface="Muli Bold"/>
              </a:rPr>
              <a:t>Đăng Nhập:</a:t>
            </a:r>
          </a:p>
          <a:p>
            <a:pPr algn="l" marL="734059" indent="-367030" lvl="1">
              <a:lnSpc>
                <a:spcPts val="6357"/>
              </a:lnSpc>
              <a:buFont typeface="Arial"/>
              <a:buChar char="•"/>
            </a:pPr>
            <a:r>
              <a:rPr lang="en-US" sz="3399">
                <a:solidFill>
                  <a:srgbClr val="000000"/>
                </a:solidFill>
                <a:latin typeface="Muli"/>
                <a:ea typeface="Muli"/>
                <a:cs typeface="Muli"/>
                <a:sym typeface="Muli"/>
              </a:rPr>
              <a:t>Nhập username và password</a:t>
            </a:r>
          </a:p>
          <a:p>
            <a:pPr algn="l" marL="734059" indent="-367030" lvl="1">
              <a:lnSpc>
                <a:spcPts val="6357"/>
              </a:lnSpc>
              <a:buFont typeface="Arial"/>
              <a:buChar char="•"/>
            </a:pPr>
            <a:r>
              <a:rPr lang="en-US" sz="3399">
                <a:solidFill>
                  <a:srgbClr val="000000"/>
                </a:solidFill>
                <a:latin typeface="Muli"/>
                <a:ea typeface="Muli"/>
                <a:cs typeface="Muli"/>
                <a:sym typeface="Muli"/>
              </a:rPr>
              <a:t>Kiểm tra cơ sở dữ liệu:</a:t>
            </a:r>
          </a:p>
          <a:p>
            <a:pPr algn="l" marL="1468119" indent="-489373" lvl="2">
              <a:lnSpc>
                <a:spcPts val="6357"/>
              </a:lnSpc>
              <a:buFont typeface="Arial"/>
              <a:buChar char="⚬"/>
            </a:pPr>
            <a:r>
              <a:rPr lang="en-US" sz="3399">
                <a:solidFill>
                  <a:srgbClr val="000000"/>
                </a:solidFill>
                <a:latin typeface="Muli"/>
                <a:ea typeface="Muli"/>
                <a:cs typeface="Muli"/>
                <a:sym typeface="Muli"/>
              </a:rPr>
              <a:t>Có → Đăng nhập thành công</a:t>
            </a:r>
          </a:p>
          <a:p>
            <a:pPr algn="l" marL="1468119" indent="-489373" lvl="2">
              <a:lnSpc>
                <a:spcPts val="6357"/>
              </a:lnSpc>
              <a:buFont typeface="Arial"/>
              <a:buChar char="⚬"/>
            </a:pPr>
            <a:r>
              <a:rPr lang="en-US" sz="3399">
                <a:solidFill>
                  <a:srgbClr val="000000"/>
                </a:solidFill>
                <a:latin typeface="Muli"/>
                <a:ea typeface="Muli"/>
                <a:cs typeface="Muli"/>
                <a:sym typeface="Muli"/>
              </a:rPr>
              <a:t>Không → Thông báo lỗi</a:t>
            </a:r>
          </a:p>
          <a:p>
            <a:pPr algn="l" marL="734059" indent="-367030" lvl="1">
              <a:lnSpc>
                <a:spcPts val="6357"/>
              </a:lnSpc>
              <a:buFont typeface="Arial"/>
              <a:buChar char="•"/>
            </a:pPr>
            <a:r>
              <a:rPr lang="en-US" sz="3399">
                <a:solidFill>
                  <a:srgbClr val="000000"/>
                </a:solidFill>
                <a:latin typeface="Muli"/>
                <a:ea typeface="Muli"/>
                <a:cs typeface="Muli"/>
                <a:sym typeface="Muli"/>
              </a:rPr>
              <a:t>Hiển thị giao diện sau khi đăng nhập thành công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DAGnTfa3Nyo</dc:identifier>
  <dcterms:modified xsi:type="dcterms:W3CDTF">2011-08-01T06:04:30Z</dcterms:modified>
  <cp:revision>1</cp:revision>
  <dc:title>Bài thuyết trình: Báo cáo giữa kỳ NT106</dc:title>
</cp:coreProperties>
</file>