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7" r:id="rId3"/>
    <p:sldId id="256" r:id="rId4"/>
    <p:sldId id="265" r:id="rId5"/>
    <p:sldId id="264" r:id="rId6"/>
    <p:sldId id="258" r:id="rId7"/>
    <p:sldId id="259" r:id="rId8"/>
    <p:sldId id="260" r:id="rId9"/>
    <p:sldId id="266" r:id="rId10"/>
    <p:sldId id="261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59" d="100"/>
          <a:sy n="59" d="100"/>
        </p:scale>
        <p:origin x="-2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7FA2-F31C-422F-8B1B-0E7A0C16E90A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495A-C66F-48C5-B246-D079197932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1556792"/>
            <a:ext cx="5040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  </a:t>
            </a:r>
            <a:r>
              <a:rPr lang="zh-CN" altLang="en-US" sz="3200" dirty="0" smtClean="0"/>
              <a:t>课堂翻转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dirty="0" smtClean="0"/>
              <a:t>     </a:t>
            </a:r>
            <a:r>
              <a:rPr lang="en-US" altLang="zh-CN" sz="2800" dirty="0" err="1" smtClean="0"/>
              <a:t>Simulink</a:t>
            </a:r>
            <a:r>
              <a:rPr lang="zh-CN" altLang="en-US" sz="2800" dirty="0" smtClean="0"/>
              <a:t>解决数学问题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在下落的过程中，蹦极者几乎处于失重状态。按照牛顿运动定律，自由下落的物体的位置由下面的式子确定：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348880"/>
            <a:ext cx="35909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9592" y="3284984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为物体质量，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为重力加速度，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为物体的位置，</a:t>
            </a:r>
            <a:r>
              <a:rPr lang="en-US" altLang="zh-CN" dirty="0" smtClean="0"/>
              <a:t>a 1​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 2</a:t>
            </a:r>
            <a:r>
              <a:rPr lang="zh-CN" altLang="en-US" dirty="0" smtClean="0"/>
              <a:t>表示空气阻力的系数。  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现选择蹦极者起跳位置为起点（即</a:t>
            </a:r>
            <a:r>
              <a:rPr lang="en-US" altLang="zh-CN" dirty="0" smtClean="0"/>
              <a:t>x=0</a:t>
            </a:r>
            <a:r>
              <a:rPr lang="zh-CN" altLang="en-US" dirty="0" smtClean="0"/>
              <a:t>处），低于起点位置为正，高于起点为负。如果物体系在一个弹性系数为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的弹力绳索上，绳索的原始长度为</a:t>
            </a:r>
            <a:r>
              <a:rPr lang="en-US" altLang="zh-CN" dirty="0" smtClean="0"/>
              <a:t>x 0 ​</a:t>
            </a:r>
            <a:r>
              <a:rPr lang="zh-CN" altLang="en-US" dirty="0" smtClean="0"/>
              <a:t>，则则其对下落物体位置的作用力为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13176"/>
            <a:ext cx="2981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4168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+b(x)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33265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设蹦极者起跳位置距离地面 </a:t>
            </a:r>
            <a:r>
              <a:rPr lang="en-US" altLang="zh-CN" dirty="0" smtClean="0"/>
              <a:t>100m </a:t>
            </a:r>
            <a:r>
              <a:rPr lang="zh-CN" altLang="en-US" dirty="0" smtClean="0"/>
              <a:t>，绳索原始长度</a:t>
            </a:r>
            <a:r>
              <a:rPr lang="en-US" altLang="zh-CN" dirty="0" smtClean="0"/>
              <a:t>x 0 = 30 m </a:t>
            </a:r>
            <a:r>
              <a:rPr lang="zh-CN" altLang="en-US" dirty="0" smtClean="0"/>
              <a:t>，蹦极者起始速度为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￼。其余参数分别为</a:t>
            </a:r>
            <a:r>
              <a:rPr lang="en-US" altLang="zh-CN" dirty="0" smtClean="0"/>
              <a:t>k = 18.45 , a 1 = 1.3 , a 2 = 1.1 , m = 70 k g , g= 9.8 m / s²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设蹦极者起跳位置距离地面 </a:t>
            </a:r>
            <a:r>
              <a:rPr lang="en-US" altLang="zh-CN" dirty="0" smtClean="0"/>
              <a:t>100m </a:t>
            </a:r>
            <a:r>
              <a:rPr lang="zh-CN" altLang="en-US" dirty="0" smtClean="0"/>
              <a:t>，绳索原始长度</a:t>
            </a:r>
            <a:r>
              <a:rPr lang="en-US" altLang="zh-CN" dirty="0" smtClean="0"/>
              <a:t>x 0 = 30 m </a:t>
            </a:r>
            <a:r>
              <a:rPr lang="zh-CN" altLang="en-US" dirty="0" smtClean="0"/>
              <a:t>，蹦极者起始速度为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￼。其余参数分别为</a:t>
            </a:r>
            <a:r>
              <a:rPr lang="en-US" altLang="zh-CN" dirty="0" smtClean="0"/>
              <a:t>k = 18.45 , a 1 = 1.3 , a 2 = 1.1 , m = 70 k g , g= 9.8 m / s²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149080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mg</a:t>
            </a:r>
            <a:r>
              <a:rPr lang="zh-CN" altLang="en-US" dirty="0" smtClean="0"/>
              <a:t>模块：常值设为</a:t>
            </a:r>
            <a:r>
              <a:rPr lang="en-US" altLang="zh-CN" dirty="0" smtClean="0"/>
              <a:t>70*9.8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模块：常值设为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x0</a:t>
            </a:r>
            <a:r>
              <a:rPr lang="zh-CN" altLang="en-US" dirty="0" smtClean="0"/>
              <a:t>模块：常值设为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模块：常值设为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-k</a:t>
            </a:r>
            <a:r>
              <a:rPr lang="zh-CN" altLang="en-US" dirty="0" smtClean="0"/>
              <a:t>模块：增益设为</a:t>
            </a:r>
            <a:r>
              <a:rPr lang="en-US" altLang="zh-CN" dirty="0" smtClean="0"/>
              <a:t>-18.45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a1</a:t>
            </a:r>
            <a:r>
              <a:rPr lang="zh-CN" altLang="en-US" dirty="0" smtClean="0"/>
              <a:t>模块：增益设为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a2</a:t>
            </a:r>
            <a:r>
              <a:rPr lang="zh-CN" altLang="en-US" dirty="0" smtClean="0"/>
              <a:t>模块：增益设为</a:t>
            </a:r>
            <a:r>
              <a:rPr lang="en-US" altLang="zh-CN" dirty="0" smtClean="0"/>
              <a:t>1.1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1/m</a:t>
            </a:r>
            <a:r>
              <a:rPr lang="zh-CN" altLang="en-US" dirty="0" smtClean="0"/>
              <a:t>模块：增益设为</a:t>
            </a:r>
            <a:r>
              <a:rPr lang="en-US" altLang="zh-CN" dirty="0" smtClean="0"/>
              <a:t>1/70</a:t>
            </a:r>
            <a:r>
              <a:rPr lang="zh-CN" altLang="en-US" dirty="0" smtClean="0"/>
              <a:t>。  </a:t>
            </a:r>
            <a:endParaRPr lang="en-US" altLang="zh-CN" dirty="0" smtClean="0"/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模块：</a:t>
            </a:r>
            <a:r>
              <a:rPr lang="en-US" altLang="zh-CN" dirty="0" smtClean="0"/>
              <a:t>b(x)</a:t>
            </a:r>
            <a:r>
              <a:rPr lang="zh-CN" altLang="en-US" dirty="0" smtClean="0"/>
              <a:t>的分段函数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2482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6136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计算空气阻力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717032"/>
            <a:ext cx="5505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0112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B(x)</a:t>
            </a:r>
            <a:r>
              <a:rPr lang="zh-CN" altLang="en-US" dirty="0" smtClean="0"/>
              <a:t>分段函数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340768"/>
            <a:ext cx="845012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6926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完整模块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72816"/>
            <a:ext cx="534987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1680" y="62068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人体重</a:t>
            </a:r>
            <a:r>
              <a:rPr lang="en-US" altLang="zh-CN" dirty="0" smtClean="0"/>
              <a:t>70kg,</a:t>
            </a:r>
            <a:r>
              <a:rPr lang="zh-CN" altLang="en-US" dirty="0" smtClean="0"/>
              <a:t>距离地面高度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，初始绳长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，可以看到，示波器显示，人高度在</a:t>
            </a:r>
            <a:r>
              <a:rPr lang="en-US" altLang="zh-CN" dirty="0" smtClean="0"/>
              <a:t>5-10s</a:t>
            </a:r>
            <a:r>
              <a:rPr lang="zh-CN" altLang="en-US" dirty="0" smtClean="0"/>
              <a:t>中是负数，则证明此时并不安全，需要调整参数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9391"/>
            <a:ext cx="428396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88024" y="90872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人体重</a:t>
            </a:r>
            <a:r>
              <a:rPr lang="en-US" altLang="zh-CN" dirty="0" smtClean="0"/>
              <a:t>70kg,</a:t>
            </a:r>
            <a:r>
              <a:rPr lang="zh-CN" altLang="en-US" dirty="0" smtClean="0"/>
              <a:t>距离地面高度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，初始绳长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，可以看到，此时安全。</a:t>
            </a: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3001"/>
            <a:ext cx="4355976" cy="357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60032" y="429309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人体重</a:t>
            </a:r>
            <a:r>
              <a:rPr lang="en-US" altLang="zh-CN" dirty="0" smtClean="0"/>
              <a:t>90kg,</a:t>
            </a:r>
            <a:r>
              <a:rPr lang="zh-CN" altLang="en-US" dirty="0" smtClean="0"/>
              <a:t>距离地面高度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，初始绳长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，可以看到，出现负数，此时不安全。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8864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此外，还可以更改绳子劲度系数、绳长、体重等参数测试系统安全性。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3744416" cy="33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27984" y="155679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人体重</a:t>
            </a:r>
            <a:r>
              <a:rPr lang="en-US" altLang="zh-CN" dirty="0" smtClean="0"/>
              <a:t>70kg,</a:t>
            </a:r>
            <a:r>
              <a:rPr lang="zh-CN" altLang="en-US" dirty="0" smtClean="0"/>
              <a:t>距离地面高度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，初始绳长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，绳劲度系数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，此前都是</a:t>
            </a:r>
            <a:r>
              <a:rPr lang="en-US" altLang="zh-CN" dirty="0" smtClean="0"/>
              <a:t>18.45</a:t>
            </a:r>
            <a:r>
              <a:rPr lang="zh-CN" altLang="en-US" dirty="0" smtClean="0"/>
              <a:t>，波形某处值出现负数，不安全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7831"/>
            <a:ext cx="3901117" cy="349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83968" y="479715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人体重</a:t>
            </a:r>
            <a:r>
              <a:rPr lang="en-US" altLang="zh-CN" dirty="0" smtClean="0"/>
              <a:t>70kg,</a:t>
            </a:r>
            <a:r>
              <a:rPr lang="zh-CN" altLang="en-US" dirty="0" smtClean="0"/>
              <a:t>距离地面高度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，初始绳长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，绳劲度系数，绳长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，此前绳长都是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，波形某处值出现负数，不安全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7505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206084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simulink</a:t>
            </a:r>
            <a:r>
              <a:rPr lang="zh-CN" altLang="en-US" dirty="0" smtClean="0"/>
              <a:t>中对微分方程的求解往往是利用积分而不是微分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先将微分方程按最高阶导数写在左边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其实就是要找</a:t>
            </a:r>
            <a:r>
              <a:rPr lang="en-US" altLang="zh-CN" dirty="0" smtClean="0"/>
              <a:t>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2105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68093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0648"/>
            <a:ext cx="7505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3608" y="551723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、输入在左输出在右；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∑</a:t>
            </a:r>
            <a:r>
              <a:rPr lang="zh-CN" altLang="en-US" dirty="0" smtClean="0"/>
              <a:t>后面紧接着的输出即为最高阶导数，经多次积分后得到输出；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、等号右边减去的其余两项在乘以相应的系数后负反馈给</a:t>
            </a:r>
            <a:r>
              <a:rPr lang="en-US" altLang="zh-CN" dirty="0" smtClean="0"/>
              <a:t>∑</a:t>
            </a:r>
            <a:r>
              <a:rPr lang="zh-CN" altLang="en-US" dirty="0" smtClean="0"/>
              <a:t>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052736"/>
            <a:ext cx="2105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04664"/>
            <a:ext cx="3238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9672" y="7647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根据题目要求，</a:t>
            </a:r>
            <a:r>
              <a:rPr lang="en-US" altLang="zh-CN" dirty="0" smtClean="0"/>
              <a:t>y(0)=0.5</a:t>
            </a:r>
            <a:r>
              <a:rPr lang="zh-CN" altLang="en-US" dirty="0" smtClean="0"/>
              <a:t>，点击第二个积分器设置初值为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10287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91680" y="328498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gain</a:t>
            </a:r>
            <a:r>
              <a:rPr lang="zh-CN" altLang="en-US" dirty="0" smtClean="0"/>
              <a:t>增益模块</a:t>
            </a:r>
            <a:endParaRPr lang="en-US" altLang="zh-CN" dirty="0" smtClean="0"/>
          </a:p>
          <a:p>
            <a:r>
              <a:rPr lang="zh-CN" altLang="en-US" dirty="0" smtClean="0"/>
              <a:t>实现常数乘法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797152"/>
            <a:ext cx="2552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19672" y="494116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积分模块，两次积分后可得到因变量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68760"/>
            <a:ext cx="5421883" cy="48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299695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结果：示波器显示该函数波形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64283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75656" y="5229200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Mux</a:t>
            </a:r>
            <a:r>
              <a:rPr lang="zh-CN" altLang="en-US" dirty="0" smtClean="0"/>
              <a:t>模块：按顺序将信号束在一起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数据不发生耦合，像是一根电缆内部包含了许许多多的信号线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To workspace </a:t>
            </a:r>
            <a:r>
              <a:rPr lang="zh-CN" altLang="en-US" dirty="0" smtClean="0"/>
              <a:t>模块：将数据导到工作区，可在工作区画图。</a:t>
            </a:r>
          </a:p>
          <a:p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809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877272"/>
            <a:ext cx="1304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052736"/>
            <a:ext cx="881291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88640"/>
            <a:ext cx="2160240" cy="655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1879624" cy="651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263691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可以看到，在工作区已显示</a:t>
            </a:r>
            <a:r>
              <a:rPr lang="en-US" altLang="zh-CN" dirty="0" err="1" smtClean="0"/>
              <a:t>simout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tout</a:t>
            </a:r>
            <a:r>
              <a:rPr lang="zh-CN" altLang="en-US" dirty="0" smtClean="0"/>
              <a:t>变量值，此时就可以直接输入命令就能显示波形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683895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04248" y="2060848"/>
            <a:ext cx="2339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输入命令</a:t>
            </a:r>
            <a:endParaRPr lang="en-US" altLang="zh-CN" sz="3200" dirty="0" smtClean="0"/>
          </a:p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simout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4716016" cy="340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47499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20072" y="11967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函数波形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simout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908720"/>
            <a:ext cx="197167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553</Words>
  <Application>Microsoft Office PowerPoint</Application>
  <PresentationFormat>全屏显示(4:3)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Jason</dc:creator>
  <cp:lastModifiedBy>Jason</cp:lastModifiedBy>
  <cp:revision>41</cp:revision>
  <dcterms:created xsi:type="dcterms:W3CDTF">2021-04-27T11:42:37Z</dcterms:created>
  <dcterms:modified xsi:type="dcterms:W3CDTF">2022-02-09T08:45:45Z</dcterms:modified>
</cp:coreProperties>
</file>