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Default Extension="vml" ContentType="application/vnd.openxmlformats-officedocument.vmlDrawing"/>
  <Override PartName="/ppt/tags/tag157.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141.xml" ContentType="application/vnd.openxmlformats-officedocument.presentationml.tags+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10" r:id="rId3"/>
    <p:sldId id="431" r:id="rId4"/>
    <p:sldId id="433" r:id="rId5"/>
    <p:sldId id="434" r:id="rId6"/>
    <p:sldId id="435" r:id="rId7"/>
    <p:sldId id="436" r:id="rId8"/>
    <p:sldId id="437" r:id="rId9"/>
    <p:sldId id="438" r:id="rId10"/>
    <p:sldId id="439" r:id="rId11"/>
    <p:sldId id="440" r:id="rId12"/>
    <p:sldId id="441" r:id="rId13"/>
    <p:sldId id="442" r:id="rId14"/>
    <p:sldId id="443" r:id="rId15"/>
    <p:sldId id="444" r:id="rId16"/>
    <p:sldId id="445" r:id="rId17"/>
    <p:sldId id="446" r:id="rId18"/>
    <p:sldId id="447" r:id="rId19"/>
    <p:sldId id="424" r:id="rId20"/>
    <p:sldId id="465" r:id="rId21"/>
    <p:sldId id="448" r:id="rId22"/>
    <p:sldId id="449" r:id="rId23"/>
    <p:sldId id="450" r:id="rId24"/>
    <p:sldId id="451" r:id="rId25"/>
    <p:sldId id="412" r:id="rId26"/>
    <p:sldId id="452" r:id="rId27"/>
    <p:sldId id="468" r:id="rId28"/>
    <p:sldId id="453" r:id="rId29"/>
    <p:sldId id="467" r:id="rId30"/>
    <p:sldId id="456" r:id="rId31"/>
    <p:sldId id="469" r:id="rId32"/>
    <p:sldId id="470" r:id="rId33"/>
    <p:sldId id="471" r:id="rId34"/>
    <p:sldId id="425" r:id="rId35"/>
    <p:sldId id="457" r:id="rId36"/>
    <p:sldId id="458" r:id="rId37"/>
    <p:sldId id="459" r:id="rId38"/>
    <p:sldId id="460" r:id="rId39"/>
    <p:sldId id="461" r:id="rId40"/>
    <p:sldId id="463" r:id="rId41"/>
    <p:sldId id="46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b7e6b0a1-7541-4a8f-a4ab-8692a6f1314b}">
          <p14:sldIdLst>
            <p14:sldId id="409"/>
            <p14:sldId id="410"/>
            <p14:sldId id="431"/>
            <p14:sldId id="433"/>
            <p14:sldId id="434"/>
            <p14:sldId id="435"/>
            <p14:sldId id="436"/>
            <p14:sldId id="437"/>
            <p14:sldId id="438"/>
            <p14:sldId id="439"/>
            <p14:sldId id="440"/>
            <p14:sldId id="441"/>
            <p14:sldId id="442"/>
            <p14:sldId id="443"/>
            <p14:sldId id="444"/>
            <p14:sldId id="445"/>
            <p14:sldId id="446"/>
            <p14:sldId id="447"/>
            <p14:sldId id="424"/>
            <p14:sldId id="465"/>
            <p14:sldId id="448"/>
            <p14:sldId id="449"/>
            <p14:sldId id="450"/>
            <p14:sldId id="451"/>
            <p14:sldId id="412"/>
            <p14:sldId id="452"/>
            <p14:sldId id="468"/>
            <p14:sldId id="453"/>
            <p14:sldId id="467"/>
            <p14:sldId id="456"/>
            <p14:sldId id="469"/>
            <p14:sldId id="470"/>
            <p14:sldId id="471"/>
            <p14:sldId id="425"/>
            <p14:sldId id="457"/>
            <p14:sldId id="458"/>
            <p14:sldId id="459"/>
            <p14:sldId id="460"/>
            <p14:sldId id="461"/>
            <p14:sldId id="463"/>
            <p14:sldId id="46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p:scale>
          <a:sx n="50" d="100"/>
          <a:sy n="50" d="100"/>
        </p:scale>
        <p:origin x="0" y="-284"/>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1.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1.xml"/><Relationship Id="rId7" Type="http://schemas.openxmlformats.org/officeDocument/2006/relationships/image" Target="../media/image2.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Master" Target="../slideMasters/slideMaster1.xml"/><Relationship Id="rId5" Type="http://schemas.openxmlformats.org/officeDocument/2006/relationships/tags" Target="../tags/tag83.xml"/><Relationship Id="rId4" Type="http://schemas.openxmlformats.org/officeDocument/2006/relationships/tags" Target="../tags/tag82.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image" Target="../media/image1.png"/><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Master" Target="../slideMasters/slideMaster1.xml"/><Relationship Id="rId5" Type="http://schemas.openxmlformats.org/officeDocument/2006/relationships/tags" Target="../tags/tag101.xml"/><Relationship Id="rId4" Type="http://schemas.openxmlformats.org/officeDocument/2006/relationships/tags" Target="../tags/tag100.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4.png"/><Relationship Id="rId5" Type="http://schemas.openxmlformats.org/officeDocument/2006/relationships/tags" Target="../tags/tag106.xml"/><Relationship Id="rId10" Type="http://schemas.openxmlformats.org/officeDocument/2006/relationships/image" Target="../media/image3.png"/><Relationship Id="rId4" Type="http://schemas.openxmlformats.org/officeDocument/2006/relationships/tags" Target="../tags/tag105.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2.png"/><Relationship Id="rId4" Type="http://schemas.openxmlformats.org/officeDocument/2006/relationships/tags" Target="../tags/tag113.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10" Type="http://schemas.openxmlformats.org/officeDocument/2006/relationships/image" Target="../media/image5.png"/><Relationship Id="rId4" Type="http://schemas.openxmlformats.org/officeDocument/2006/relationships/tags" Target="../tags/tag121.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2.png"/><Relationship Id="rId4" Type="http://schemas.openxmlformats.org/officeDocument/2006/relationships/tags" Target="../tags/tag129.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slideMaster" Target="../slideMasters/slideMaster1.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7.png"/><Relationship Id="rId5" Type="http://schemas.openxmlformats.org/officeDocument/2006/relationships/tags" Target="../tags/tag148.xml"/><Relationship Id="rId10" Type="http://schemas.openxmlformats.org/officeDocument/2006/relationships/image" Target="../media/image6.png"/><Relationship Id="rId4" Type="http://schemas.openxmlformats.org/officeDocument/2006/relationships/tags" Target="../tags/tag147.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6" Type="http://schemas.openxmlformats.org/officeDocument/2006/relationships/image" Target="../media/image1.png"/><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Master" Target="../slideMasters/slideMaster1.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2.png"/><Relationship Id="rId5" Type="http://schemas.openxmlformats.org/officeDocument/2006/relationships/tags" Target="../tags/tag50.xml"/><Relationship Id="rId10" Type="http://schemas.openxmlformats.org/officeDocument/2006/relationships/slideMaster" Target="../slideMasters/slideMaster1.xml"/><Relationship Id="rId4" Type="http://schemas.openxmlformats.org/officeDocument/2006/relationships/tags" Target="../tags/tag49.xml"/><Relationship Id="rId9" Type="http://schemas.openxmlformats.org/officeDocument/2006/relationships/tags" Target="../tags/tag54.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10" Type="http://schemas.openxmlformats.org/officeDocument/2006/relationships/image" Target="../media/image1.png"/><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5.xml"/><Relationship Id="rId7"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8" name="图文框 7"/>
          <p:cNvSpPr/>
          <p:nvPr>
            <p:custDataLst>
              <p:tags r:id="rId1"/>
            </p:custDataLst>
          </p:nvPr>
        </p:nvSpPr>
        <p:spPr>
          <a:xfrm>
            <a:off x="447675" y="290830"/>
            <a:ext cx="11296650" cy="6276975"/>
          </a:xfrm>
          <a:prstGeom prst="frame">
            <a:avLst>
              <a:gd name="adj1" fmla="val 142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9" name="图片 8"/>
          <p:cNvPicPr>
            <a:picLocks noChangeAspect="1"/>
          </p:cNvPicPr>
          <p:nvPr>
            <p:custDataLst>
              <p:tags r:id="rId2"/>
            </p:custDataLst>
          </p:nvPr>
        </p:nvPicPr>
        <p:blipFill>
          <a:blip r:embed="rId14" cstate="print"/>
          <a:stretch>
            <a:fillRect/>
          </a:stretch>
        </p:blipFill>
        <p:spPr>
          <a:xfrm>
            <a:off x="635" y="1270"/>
            <a:ext cx="2932430" cy="4913630"/>
          </a:xfrm>
          <a:prstGeom prst="rect">
            <a:avLst/>
          </a:prstGeom>
        </p:spPr>
      </p:pic>
      <p:pic>
        <p:nvPicPr>
          <p:cNvPr id="10" name="图片 9"/>
          <p:cNvPicPr>
            <a:picLocks noChangeAspect="1"/>
          </p:cNvPicPr>
          <p:nvPr>
            <p:custDataLst>
              <p:tags r:id="rId3"/>
            </p:custDataLst>
          </p:nvPr>
        </p:nvPicPr>
        <p:blipFill>
          <a:blip r:embed="rId14" cstate="print"/>
          <a:stretch>
            <a:fillRect/>
          </a:stretch>
        </p:blipFill>
        <p:spPr>
          <a:xfrm rot="10800000">
            <a:off x="9258935" y="1944370"/>
            <a:ext cx="2932430" cy="4913630"/>
          </a:xfrm>
          <a:prstGeom prst="rect">
            <a:avLst/>
          </a:prstGeom>
        </p:spPr>
      </p:pic>
      <p:cxnSp>
        <p:nvCxnSpPr>
          <p:cNvPr id="12" name="稻壳儿搜索【幻雨工作室】_3"/>
          <p:cNvCxnSpPr/>
          <p:nvPr>
            <p:custDataLst>
              <p:tags r:id="rId4"/>
            </p:custDataLst>
          </p:nvPr>
        </p:nvCxnSpPr>
        <p:spPr>
          <a:xfrm>
            <a:off x="2244090" y="2209800"/>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稻壳儿搜索【幻雨工作室】_4"/>
          <p:cNvCxnSpPr/>
          <p:nvPr>
            <p:custDataLst>
              <p:tags r:id="rId5"/>
            </p:custDataLst>
          </p:nvPr>
        </p:nvCxnSpPr>
        <p:spPr>
          <a:xfrm>
            <a:off x="2434590" y="2032000"/>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稻壳儿搜索【幻雨工作室】_5"/>
          <p:cNvCxnSpPr/>
          <p:nvPr>
            <p:custDataLst>
              <p:tags r:id="rId6"/>
            </p:custDataLst>
          </p:nvPr>
        </p:nvCxnSpPr>
        <p:spPr>
          <a:xfrm rot="10800000">
            <a:off x="8677910" y="5026660"/>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稻壳儿搜索【幻雨工作室】_6"/>
          <p:cNvCxnSpPr/>
          <p:nvPr>
            <p:custDataLst>
              <p:tags r:id="rId7"/>
            </p:custDataLst>
          </p:nvPr>
        </p:nvCxnSpPr>
        <p:spPr>
          <a:xfrm rot="10800000">
            <a:off x="9757410" y="4391660"/>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pPr/>
              <a:t>2022/2/9</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pPr/>
              <a:t>‹#›</a:t>
            </a:fld>
            <a:endParaRPr lang="zh-CN" altLang="en-US" dirty="0"/>
          </a:p>
        </p:txBody>
      </p:sp>
      <p:sp>
        <p:nvSpPr>
          <p:cNvPr id="2" name="标题 1"/>
          <p:cNvSpPr>
            <a:spLocks noGrp="1"/>
          </p:cNvSpPr>
          <p:nvPr>
            <p:ph type="ctrTitle" hasCustomPrompt="1"/>
            <p:custDataLst>
              <p:tags r:id="rId11"/>
            </p:custDataLst>
          </p:nvPr>
        </p:nvSpPr>
        <p:spPr>
          <a:xfrm>
            <a:off x="2859871" y="2631823"/>
            <a:ext cx="6472258" cy="899167"/>
          </a:xfrm>
        </p:spPr>
        <p:txBody>
          <a:bodyPr lIns="90000" tIns="46800" rIns="90000" bIns="0" anchor="t" anchorCtr="0">
            <a:normAutofit/>
          </a:bodyPr>
          <a:lstStyle>
            <a:lvl1pPr algn="ctr">
              <a:defRPr sz="5400" spc="600" baseline="0">
                <a:solidFill>
                  <a:schemeClr val="accent1">
                    <a:lumMod val="50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2859871" y="3609702"/>
            <a:ext cx="6472258" cy="950984"/>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accent1">
                    <a:lumMod val="50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cstate="print"/>
          <a:stretch>
            <a:fillRect/>
          </a:stretch>
        </p:blipFill>
        <p:spPr>
          <a:xfrm rot="10800000">
            <a:off x="10838180" y="4589780"/>
            <a:ext cx="1353185" cy="2268220"/>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2243984" y="2031816"/>
            <a:ext cx="7704033" cy="3172499"/>
            <a:chOff x="2243984" y="2031816"/>
            <a:chExt cx="7704033" cy="3172499"/>
          </a:xfrm>
        </p:grpSpPr>
        <p:cxnSp>
          <p:nvCxnSpPr>
            <p:cNvPr id="11" name="稻壳儿搜索【幻雨工作室】_3"/>
            <p:cNvCxnSpPr/>
            <p:nvPr>
              <p:custDataLst>
                <p:tags r:id="rId10"/>
              </p:custDataLst>
            </p:nvPr>
          </p:nvCxnSpPr>
          <p:spPr>
            <a:xfrm>
              <a:off x="2243984" y="2209616"/>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稻壳儿搜索【幻雨工作室】_4"/>
            <p:cNvCxnSpPr/>
            <p:nvPr>
              <p:custDataLst>
                <p:tags r:id="rId11"/>
              </p:custDataLst>
            </p:nvPr>
          </p:nvCxnSpPr>
          <p:spPr>
            <a:xfrm>
              <a:off x="2434484" y="2031816"/>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稻壳儿搜索【幻雨工作室】_5"/>
            <p:cNvCxnSpPr/>
            <p:nvPr>
              <p:custDataLst>
                <p:tags r:id="rId12"/>
              </p:custDataLst>
            </p:nvPr>
          </p:nvCxnSpPr>
          <p:spPr>
            <a:xfrm rot="10800000">
              <a:off x="8678017" y="5026515"/>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稻壳儿搜索【幻雨工作室】_6"/>
            <p:cNvCxnSpPr/>
            <p:nvPr>
              <p:custDataLst>
                <p:tags r:id="rId13"/>
              </p:custDataLst>
            </p:nvPr>
          </p:nvCxnSpPr>
          <p:spPr>
            <a:xfrm rot="10800000">
              <a:off x="9757517" y="4391515"/>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custDataLst>
              <p:tags r:id="rId2"/>
            </p:custDataLst>
          </p:nvPr>
        </p:nvGrpSpPr>
        <p:grpSpPr>
          <a:xfrm>
            <a:off x="543" y="1087"/>
            <a:ext cx="12190914" cy="6856913"/>
            <a:chOff x="543" y="1087"/>
            <a:chExt cx="12190914" cy="6856913"/>
          </a:xfrm>
        </p:grpSpPr>
        <p:sp>
          <p:nvSpPr>
            <p:cNvPr id="7" name="图文框 6"/>
            <p:cNvSpPr/>
            <p:nvPr userDrawn="1">
              <p:custDataLst>
                <p:tags r:id="rId7"/>
              </p:custDataLst>
            </p:nvPr>
          </p:nvSpPr>
          <p:spPr>
            <a:xfrm>
              <a:off x="447675" y="290513"/>
              <a:ext cx="11296650" cy="6276975"/>
            </a:xfrm>
            <a:prstGeom prst="frame">
              <a:avLst>
                <a:gd name="adj1" fmla="val 142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8" name="图片 7"/>
            <p:cNvPicPr>
              <a:picLocks noChangeAspect="1"/>
            </p:cNvPicPr>
            <p:nvPr userDrawn="1">
              <p:custDataLst>
                <p:tags r:id="rId8"/>
              </p:custDataLst>
            </p:nvPr>
          </p:nvPicPr>
          <p:blipFill>
            <a:blip r:embed="rId15" cstate="print"/>
            <a:stretch>
              <a:fillRect/>
            </a:stretch>
          </p:blipFill>
          <p:spPr>
            <a:xfrm>
              <a:off x="543" y="1087"/>
              <a:ext cx="2932430" cy="4913802"/>
            </a:xfrm>
            <a:prstGeom prst="rect">
              <a:avLst/>
            </a:prstGeom>
          </p:spPr>
        </p:pic>
        <p:pic>
          <p:nvPicPr>
            <p:cNvPr id="9" name="图片 8"/>
            <p:cNvPicPr>
              <a:picLocks noChangeAspect="1"/>
            </p:cNvPicPr>
            <p:nvPr userDrawn="1">
              <p:custDataLst>
                <p:tags r:id="rId9"/>
              </p:custDataLst>
            </p:nvPr>
          </p:nvPicPr>
          <p:blipFill>
            <a:blip r:embed="rId15" cstate="print"/>
            <a:stretch>
              <a:fillRect/>
            </a:stretch>
          </p:blipFill>
          <p:spPr>
            <a:xfrm rot="10800000">
              <a:off x="9259027" y="1944198"/>
              <a:ext cx="2932430" cy="4913802"/>
            </a:xfrm>
            <a:prstGeom prst="rect">
              <a:avLst/>
            </a:prstGeom>
          </p:spPr>
        </p:pic>
      </p:gr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6"/>
            </p:custDataLst>
          </p:nvPr>
        </p:nvSpPr>
        <p:spPr>
          <a:xfrm>
            <a:off x="3646032" y="2833190"/>
            <a:ext cx="4899935" cy="133676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1">
                    <a:lumMod val="50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cstate="print"/>
          <a:stretch>
            <a:fillRect/>
          </a:stretch>
        </p:blipFill>
        <p:spPr>
          <a:xfrm rot="10800000">
            <a:off x="10838180" y="4589780"/>
            <a:ext cx="1353185" cy="2268220"/>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pPr/>
              <a:t>‹#›</a:t>
            </a:fld>
            <a:endParaRPr lang="zh-CN" altLang="en-US" dirty="0"/>
          </a:p>
        </p:txBody>
      </p:sp>
      <p:sp>
        <p:nvSpPr>
          <p:cNvPr id="2" name="标题 1"/>
          <p:cNvSpPr>
            <a:spLocks noGrp="1"/>
          </p:cNvSpPr>
          <p:nvPr>
            <p:ph type="title"/>
            <p:custDataLst>
              <p:tags r:id="rId5"/>
            </p:custDataLst>
          </p:nvPr>
        </p:nvSpPr>
        <p:spPr/>
        <p:txBody>
          <a:bodyPr>
            <a:normAutofit/>
          </a:bodyPr>
          <a:lstStyle>
            <a:lvl1pPr>
              <a:defRPr baseline="0"/>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447040" y="290195"/>
            <a:ext cx="11296650" cy="627761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9" name="图片 8"/>
          <p:cNvPicPr>
            <a:picLocks noChangeAspect="1"/>
          </p:cNvPicPr>
          <p:nvPr>
            <p:custDataLst>
              <p:tags r:id="rId2"/>
            </p:custDataLst>
          </p:nvPr>
        </p:nvPicPr>
        <p:blipFill>
          <a:blip r:embed="rId10" cstate="print"/>
          <a:stretch>
            <a:fillRect/>
          </a:stretch>
        </p:blipFill>
        <p:spPr>
          <a:xfrm>
            <a:off x="635" y="1270"/>
            <a:ext cx="1578610" cy="2646045"/>
          </a:xfrm>
          <a:prstGeom prst="rect">
            <a:avLst/>
          </a:prstGeom>
        </p:spPr>
      </p:pic>
      <p:pic>
        <p:nvPicPr>
          <p:cNvPr id="10" name="图片 9"/>
          <p:cNvPicPr>
            <a:picLocks noChangeAspect="1"/>
          </p:cNvPicPr>
          <p:nvPr>
            <p:custDataLst>
              <p:tags r:id="rId3"/>
            </p:custDataLst>
          </p:nvPr>
        </p:nvPicPr>
        <p:blipFill>
          <a:blip r:embed="rId11" cstate="print"/>
          <a:stretch>
            <a:fillRect/>
          </a:stretch>
        </p:blipFill>
        <p:spPr>
          <a:xfrm rot="10800000">
            <a:off x="10114280" y="3375025"/>
            <a:ext cx="2077720" cy="3482975"/>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0" cstate="print"/>
          <a:stretch>
            <a:fillRect/>
          </a:stretch>
        </p:blipFill>
        <p:spPr>
          <a:xfrm rot="10800000">
            <a:off x="10838180" y="4589780"/>
            <a:ext cx="1353185" cy="2268220"/>
          </a:xfrm>
          <a:prstGeom prst="rect">
            <a:avLst/>
          </a:prstGeom>
        </p:spPr>
      </p:pic>
      <p:sp>
        <p:nvSpPr>
          <p:cNvPr id="8" name="矩形 7"/>
          <p:cNvSpPr/>
          <p:nvPr>
            <p:custDataLst>
              <p:tags r:id="rId2"/>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p:cNvPicPr>
            <a:picLocks noChangeAspect="1"/>
          </p:cNvPicPr>
          <p:nvPr>
            <p:custDataLst>
              <p:tags r:id="rId2"/>
            </p:custDataLst>
          </p:nvPr>
        </p:nvPicPr>
        <p:blipFill>
          <a:blip r:embed="rId10" cstate="print"/>
          <a:stretch>
            <a:fillRect/>
          </a:stretch>
        </p:blipFill>
        <p:spPr>
          <a:xfrm>
            <a:off x="635" y="1270"/>
            <a:ext cx="1219200" cy="2043430"/>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0" name="图片 9"/>
          <p:cNvPicPr>
            <a:picLocks noChangeAspect="1"/>
          </p:cNvPicPr>
          <p:nvPr>
            <p:custDataLst>
              <p:tags r:id="rId2"/>
            </p:custDataLst>
          </p:nvPr>
        </p:nvPicPr>
        <p:blipFill>
          <a:blip r:embed="rId10" cstate="print"/>
          <a:stretch>
            <a:fillRect/>
          </a:stretch>
        </p:blipFill>
        <p:spPr>
          <a:xfrm rot="10800000">
            <a:off x="10838180" y="4589780"/>
            <a:ext cx="1353185" cy="2268220"/>
          </a:xfrm>
          <a:prstGeom prst="rect">
            <a:avLst/>
          </a:prstGeom>
        </p:spPr>
      </p:pic>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12" cstate="print"/>
          <a:stretch>
            <a:fillRect/>
          </a:stretch>
        </p:blipFill>
        <p:spPr>
          <a:xfrm rot="10800000">
            <a:off x="10838180" y="4589780"/>
            <a:ext cx="1353185" cy="2268220"/>
          </a:xfrm>
          <a:prstGeom prst="rect">
            <a:avLst/>
          </a:prstGeom>
        </p:spPr>
      </p:pic>
      <p:sp>
        <p:nvSpPr>
          <p:cNvPr id="10" name="矩形 9"/>
          <p:cNvSpPr/>
          <p:nvPr>
            <p:custDataLst>
              <p:tags r:id="rId2"/>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8" name="图片 7"/>
          <p:cNvPicPr>
            <a:picLocks noChangeAspect="1"/>
          </p:cNvPicPr>
          <p:nvPr>
            <p:custDataLst>
              <p:tags r:id="rId2"/>
            </p:custDataLst>
          </p:nvPr>
        </p:nvPicPr>
        <p:blipFill>
          <a:blip r:embed="rId10" cstate="print"/>
          <a:stretch>
            <a:fillRect/>
          </a:stretch>
        </p:blipFill>
        <p:spPr>
          <a:xfrm>
            <a:off x="635" y="1270"/>
            <a:ext cx="1750695" cy="2934970"/>
          </a:xfrm>
          <a:prstGeom prst="rect">
            <a:avLst/>
          </a:prstGeom>
        </p:spPr>
      </p:pic>
      <p:pic>
        <p:nvPicPr>
          <p:cNvPr id="9" name="图片 8"/>
          <p:cNvPicPr>
            <a:picLocks noChangeAspect="1"/>
          </p:cNvPicPr>
          <p:nvPr>
            <p:custDataLst>
              <p:tags r:id="rId3"/>
            </p:custDataLst>
          </p:nvPr>
        </p:nvPicPr>
        <p:blipFill>
          <a:blip r:embed="rId11" cstate="print"/>
          <a:stretch>
            <a:fillRect/>
          </a:stretch>
        </p:blipFill>
        <p:spPr>
          <a:xfrm rot="10800000">
            <a:off x="10699115" y="4357370"/>
            <a:ext cx="1492250" cy="2500630"/>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cstate="print"/>
          <a:stretch>
            <a:fillRect/>
          </a:stretch>
        </p:blipFill>
        <p:spPr>
          <a:xfrm rot="10800000">
            <a:off x="10838180" y="4589780"/>
            <a:ext cx="1353185" cy="226822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a:off x="2243984" y="2121355"/>
            <a:ext cx="7704033" cy="3172499"/>
            <a:chOff x="2243984" y="2121355"/>
            <a:chExt cx="7704033" cy="3172499"/>
          </a:xfrm>
        </p:grpSpPr>
        <p:cxnSp>
          <p:nvCxnSpPr>
            <p:cNvPr id="12" name="稻壳儿搜索【幻雨工作室】_4"/>
            <p:cNvCxnSpPr/>
            <p:nvPr>
              <p:custDataLst>
                <p:tags r:id="rId11"/>
              </p:custDataLst>
            </p:nvPr>
          </p:nvCxnSpPr>
          <p:spPr>
            <a:xfrm>
              <a:off x="2243984" y="2299155"/>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稻壳儿搜索【幻雨工作室】_5"/>
            <p:cNvCxnSpPr/>
            <p:nvPr>
              <p:custDataLst>
                <p:tags r:id="rId12"/>
              </p:custDataLst>
            </p:nvPr>
          </p:nvCxnSpPr>
          <p:spPr>
            <a:xfrm>
              <a:off x="2434484" y="2121355"/>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稻壳儿搜索【幻雨工作室】_6"/>
            <p:cNvCxnSpPr/>
            <p:nvPr>
              <p:custDataLst>
                <p:tags r:id="rId13"/>
              </p:custDataLst>
            </p:nvPr>
          </p:nvCxnSpPr>
          <p:spPr>
            <a:xfrm rot="10800000">
              <a:off x="8678017" y="5116054"/>
              <a:ext cx="1270000"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稻壳儿搜索【幻雨工作室】_7"/>
            <p:cNvCxnSpPr/>
            <p:nvPr>
              <p:custDataLst>
                <p:tags r:id="rId14"/>
              </p:custDataLst>
            </p:nvPr>
          </p:nvCxnSpPr>
          <p:spPr>
            <a:xfrm rot="10800000">
              <a:off x="9757517" y="4481054"/>
              <a:ext cx="0" cy="81280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custDataLst>
              <p:tags r:id="rId2"/>
            </p:custDataLst>
          </p:nvPr>
        </p:nvGrpSpPr>
        <p:grpSpPr>
          <a:xfrm>
            <a:off x="543" y="1087"/>
            <a:ext cx="12190914" cy="6856913"/>
            <a:chOff x="543" y="1087"/>
            <a:chExt cx="12190914" cy="6856913"/>
          </a:xfrm>
        </p:grpSpPr>
        <p:sp>
          <p:nvSpPr>
            <p:cNvPr id="8" name="图文框 7"/>
            <p:cNvSpPr/>
            <p:nvPr userDrawn="1">
              <p:custDataLst>
                <p:tags r:id="rId8"/>
              </p:custDataLst>
            </p:nvPr>
          </p:nvSpPr>
          <p:spPr>
            <a:xfrm>
              <a:off x="447675" y="290513"/>
              <a:ext cx="11296650" cy="6276975"/>
            </a:xfrm>
            <a:prstGeom prst="frame">
              <a:avLst>
                <a:gd name="adj1" fmla="val 142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9" name="图片 8"/>
            <p:cNvPicPr>
              <a:picLocks noChangeAspect="1"/>
            </p:cNvPicPr>
            <p:nvPr userDrawn="1">
              <p:custDataLst>
                <p:tags r:id="rId9"/>
              </p:custDataLst>
            </p:nvPr>
          </p:nvPicPr>
          <p:blipFill>
            <a:blip r:embed="rId16" cstate="print"/>
            <a:stretch>
              <a:fillRect/>
            </a:stretch>
          </p:blipFill>
          <p:spPr>
            <a:xfrm>
              <a:off x="543" y="1087"/>
              <a:ext cx="2932430" cy="4913802"/>
            </a:xfrm>
            <a:prstGeom prst="rect">
              <a:avLst/>
            </a:prstGeom>
          </p:spPr>
        </p:pic>
        <p:pic>
          <p:nvPicPr>
            <p:cNvPr id="10" name="图片 9"/>
            <p:cNvPicPr>
              <a:picLocks noChangeAspect="1"/>
            </p:cNvPicPr>
            <p:nvPr userDrawn="1">
              <p:custDataLst>
                <p:tags r:id="rId10"/>
              </p:custDataLst>
            </p:nvPr>
          </p:nvPicPr>
          <p:blipFill>
            <a:blip r:embed="rId16" cstate="print"/>
            <a:stretch>
              <a:fillRect/>
            </a:stretch>
          </p:blipFill>
          <p:spPr>
            <a:xfrm rot="10800000">
              <a:off x="9259027" y="1944198"/>
              <a:ext cx="2932430" cy="4913802"/>
            </a:xfrm>
            <a:prstGeom prst="rect">
              <a:avLst/>
            </a:prstGeom>
          </p:spPr>
        </p:pic>
      </p:gr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pPr/>
              <a:t>2022/2/9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6"/>
            </p:custDataLst>
          </p:nvPr>
        </p:nvSpPr>
        <p:spPr>
          <a:xfrm>
            <a:off x="3506387" y="2934155"/>
            <a:ext cx="4877774" cy="754347"/>
          </a:xfrm>
        </p:spPr>
        <p:txBody>
          <a:bodyPr lIns="90000" tIns="46800" rIns="90000" bIns="0" anchor="b" anchorCtr="0">
            <a:normAutofit/>
          </a:bodyPr>
          <a:lstStyle>
            <a:lvl1pPr algn="ctr">
              <a:defRPr sz="4000" u="none" strike="noStrike" kern="1200" cap="none" spc="300" normalizeH="0" baseline="0">
                <a:solidFill>
                  <a:schemeClr val="accent1">
                    <a:lumMod val="50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p:custDataLst>
              <p:tags r:id="rId7"/>
            </p:custDataLst>
          </p:nvPr>
        </p:nvSpPr>
        <p:spPr>
          <a:xfrm>
            <a:off x="3506382" y="3781116"/>
            <a:ext cx="4877774" cy="1077985"/>
          </a:xfrm>
        </p:spPr>
        <p:txBody>
          <a:bodyPr lIns="90000" tIns="0" rIns="90000" bIns="46800">
            <a:normAutofit/>
          </a:bodyPr>
          <a:lstStyle>
            <a:lvl1pPr marL="0" indent="0" algn="ctr" eaLnBrk="1" fontAlgn="auto" latinLnBrk="0" hangingPunct="1">
              <a:buNone/>
              <a:defRPr kumimoji="0" lang="zh-CN" altLang="en-US" sz="1800" b="0" i="0" u="none" strike="noStrike" kern="1200" cap="none" spc="150" normalizeH="0" baseline="0" noProof="1">
                <a:solidFill>
                  <a:schemeClr val="accent1">
                    <a:lumMod val="50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9" cstate="print"/>
          <a:stretch>
            <a:fillRect/>
          </a:stretch>
        </p:blipFill>
        <p:spPr>
          <a:xfrm rot="10800000">
            <a:off x="10838180" y="4589780"/>
            <a:ext cx="1353185" cy="226822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pPr/>
              <a:t>2022/2/9</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a:blip r:embed="rId11" cstate="print"/>
          <a:stretch>
            <a:fillRect/>
          </a:stretch>
        </p:blipFill>
        <p:spPr>
          <a:xfrm rot="10800000">
            <a:off x="10838180" y="4589780"/>
            <a:ext cx="1353185" cy="2268220"/>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pPr/>
              <a:t>2022/2/9</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43" y="1087"/>
            <a:ext cx="12190914" cy="6856913"/>
            <a:chOff x="543" y="1087"/>
            <a:chExt cx="12190914" cy="6856913"/>
          </a:xfrm>
        </p:grpSpPr>
        <p:sp>
          <p:nvSpPr>
            <p:cNvPr id="7" name="图文框 6"/>
            <p:cNvSpPr/>
            <p:nvPr userDrawn="1">
              <p:custDataLst>
                <p:tags r:id="rId6"/>
              </p:custDataLst>
            </p:nvPr>
          </p:nvSpPr>
          <p:spPr>
            <a:xfrm>
              <a:off x="447675" y="290513"/>
              <a:ext cx="11296650" cy="6276975"/>
            </a:xfrm>
            <a:prstGeom prst="frame">
              <a:avLst>
                <a:gd name="adj1" fmla="val 142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8" name="图片 7"/>
            <p:cNvPicPr>
              <a:picLocks noChangeAspect="1"/>
            </p:cNvPicPr>
            <p:nvPr userDrawn="1">
              <p:custDataLst>
                <p:tags r:id="rId7"/>
              </p:custDataLst>
            </p:nvPr>
          </p:nvPicPr>
          <p:blipFill>
            <a:blip r:embed="rId10" cstate="print"/>
            <a:stretch>
              <a:fillRect/>
            </a:stretch>
          </p:blipFill>
          <p:spPr>
            <a:xfrm>
              <a:off x="543" y="1087"/>
              <a:ext cx="2932430" cy="4913802"/>
            </a:xfrm>
            <a:prstGeom prst="rect">
              <a:avLst/>
            </a:prstGeom>
          </p:spPr>
        </p:pic>
        <p:pic>
          <p:nvPicPr>
            <p:cNvPr id="9" name="图片 8"/>
            <p:cNvPicPr>
              <a:picLocks noChangeAspect="1"/>
            </p:cNvPicPr>
            <p:nvPr userDrawn="1">
              <p:custDataLst>
                <p:tags r:id="rId8"/>
              </p:custDataLst>
            </p:nvPr>
          </p:nvPicPr>
          <p:blipFill>
            <a:blip r:embed="rId10" cstate="print"/>
            <a:stretch>
              <a:fillRect/>
            </a:stretch>
          </p:blipFill>
          <p:spPr>
            <a:xfrm rot="10800000">
              <a:off x="9259027" y="1944198"/>
              <a:ext cx="2932430" cy="4913802"/>
            </a:xfrm>
            <a:prstGeom prst="rect">
              <a:avLst/>
            </a:prstGeom>
          </p:spPr>
        </p:pic>
      </p:grpSp>
      <p:sp>
        <p:nvSpPr>
          <p:cNvPr id="2" name="标题 1"/>
          <p:cNvSpPr>
            <a:spLocks noGrp="1"/>
          </p:cNvSpPr>
          <p:nvPr>
            <p:ph type="title"/>
            <p:custDataLst>
              <p:tags r:id="rId2"/>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pPr/>
              <a:t>2022/2/9</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pPr/>
              <a:t>2022/2/9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9" cstate="print"/>
          <a:stretch>
            <a:fillRect/>
          </a:stretch>
        </p:blipFill>
        <p:spPr>
          <a:xfrm rot="10800000">
            <a:off x="10838180" y="4589780"/>
            <a:ext cx="1353185" cy="2268220"/>
          </a:xfrm>
          <a:prstGeom prst="rect">
            <a:avLst/>
          </a:prstGeom>
        </p:spPr>
      </p:pic>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pPr/>
              <a:t>2022/2/9</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cstate="print"/>
          <a:stretch>
            <a:fillRect/>
          </a:stretch>
        </p:blipFill>
        <p:spPr>
          <a:xfrm rot="10800000">
            <a:off x="10838180" y="4589780"/>
            <a:ext cx="1353185" cy="2268220"/>
          </a:xfrm>
          <a:prstGeom prst="rect">
            <a:avLst/>
          </a:prstGeom>
        </p:spPr>
      </p:pic>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pPr/>
              <a:t>2022/2/9</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pPr/>
              <a:t>2022/2/9</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pPr/>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3.xml"/><Relationship Id="rId1" Type="http://schemas.openxmlformats.org/officeDocument/2006/relationships/tags" Target="../tags/tag152.xml"/></Relationships>
</file>

<file path=ppt/slides/_rels/slide1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12.xml"/><Relationship Id="rId5" Type="http://schemas.openxmlformats.org/officeDocument/2006/relationships/image" Target="../media/image28.wmf"/><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5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ags" Target="../tags/tag15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2.wmf"/><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2.wmf"/><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165.xml"/><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166.xml"/><Relationship Id="rId6" Type="http://schemas.openxmlformats.org/officeDocument/2006/relationships/image" Target="../media/image50.png"/><Relationship Id="rId5" Type="http://schemas.openxmlformats.org/officeDocument/2006/relationships/image" Target="../media/image48.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a:xfrm>
            <a:off x="2423795" y="2632075"/>
            <a:ext cx="7331710" cy="899160"/>
          </a:xfrm>
        </p:spPr>
        <p:txBody>
          <a:bodyPr>
            <a:normAutofit fontScale="90000"/>
          </a:bodyPr>
          <a:lstStyle/>
          <a:p>
            <a:r>
              <a:rPr lang="en-US" dirty="0"/>
              <a:t>Matlab GUIDE</a:t>
            </a:r>
            <a:r>
              <a:rPr lang="zh-CN" altLang="en-US" dirty="0"/>
              <a:t>设计</a:t>
            </a:r>
            <a:br>
              <a:rPr lang="zh-CN" altLang="en-US" dirty="0"/>
            </a:br>
            <a:r>
              <a:rPr lang="zh-CN" altLang="en-US" dirty="0"/>
              <a:t>图像处理器</a:t>
            </a:r>
          </a:p>
        </p:txBody>
      </p:sp>
      <p:sp>
        <p:nvSpPr>
          <p:cNvPr id="3" name="TextBox 2"/>
          <p:cNvSpPr txBox="1"/>
          <p:nvPr/>
        </p:nvSpPr>
        <p:spPr>
          <a:xfrm>
            <a:off x="2477192" y="5045825"/>
            <a:ext cx="6774873" cy="369332"/>
          </a:xfrm>
          <a:prstGeom prst="rect">
            <a:avLst/>
          </a:prstGeom>
          <a:noFill/>
        </p:spPr>
        <p:txBody>
          <a:bodyPr wrap="square" rtlCol="0">
            <a:spAutoFit/>
          </a:bodyPr>
          <a:lstStyle/>
          <a:p>
            <a:r>
              <a:rPr lang="zh-CN" altLang="en-US" dirty="0" smtClean="0"/>
              <a:t>第五</a:t>
            </a:r>
            <a:r>
              <a:rPr lang="zh-CN" altLang="en-US" dirty="0" smtClean="0"/>
              <a:t>组</a:t>
            </a:r>
            <a:endParaRPr lang="en-US" altLang="zh-CN" dirty="0" smtClean="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2667000" y="193675"/>
            <a:ext cx="7239000" cy="156845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endParaRPr lang="en-US" altLang="zh-CN" sz="2400" dirty="0">
              <a:latin typeface="宋体" panose="02010600030101010101" pitchFamily="2" charset="-122"/>
            </a:endParaRPr>
          </a:p>
          <a:p>
            <a:pPr marL="0" lvl="0" indent="0" eaLnBrk="1" hangingPunct="1">
              <a:spcBef>
                <a:spcPct val="0"/>
              </a:spcBef>
              <a:buSzTx/>
              <a:buNone/>
            </a:pPr>
            <a:endParaRPr lang="en-US" altLang="zh-CN" sz="2400" dirty="0">
              <a:latin typeface="宋体" panose="02010600030101010101" pitchFamily="2" charset="-122"/>
            </a:endParaRPr>
          </a:p>
          <a:p>
            <a:pPr marL="0" lvl="0" indent="0" eaLnBrk="1" hangingPunct="1">
              <a:spcBef>
                <a:spcPct val="0"/>
              </a:spcBef>
              <a:buSzTx/>
              <a:buNone/>
            </a:pPr>
            <a:r>
              <a:rPr lang="en-US" altLang="zh-CN" sz="2400" dirty="0">
                <a:latin typeface="宋体" panose="02010600030101010101" pitchFamily="2" charset="-122"/>
              </a:rPr>
              <a:t>4. </a:t>
            </a:r>
            <a:r>
              <a:rPr lang="en-US" altLang="zh-CN" sz="2400" dirty="0">
                <a:solidFill>
                  <a:srgbClr val="000000"/>
                </a:solidFill>
              </a:rPr>
              <a:t>Laplace</a:t>
            </a:r>
            <a:r>
              <a:rPr lang="zh-CN" altLang="en-US" sz="2400" dirty="0">
                <a:solidFill>
                  <a:srgbClr val="000000"/>
                </a:solidFill>
                <a:latin typeface="..e....." charset="-122"/>
                <a:ea typeface="..e....." charset="-122"/>
              </a:rPr>
              <a:t>算子</a:t>
            </a:r>
          </a:p>
          <a:p>
            <a:pPr marL="0" lvl="0" indent="0" eaLnBrk="1" hangingPunct="1">
              <a:spcBef>
                <a:spcPct val="0"/>
              </a:spcBef>
              <a:buSzTx/>
              <a:buNone/>
            </a:pPr>
            <a:endParaRPr lang="en-US" altLang="zh-CN" sz="2400" dirty="0">
              <a:solidFill>
                <a:srgbClr val="000000"/>
              </a:solidFill>
              <a:latin typeface="..e....." charset="-122"/>
              <a:ea typeface="..e....." charset="-122"/>
            </a:endParaRPr>
          </a:p>
        </p:txBody>
      </p:sp>
      <p:sp>
        <p:nvSpPr>
          <p:cNvPr id="14339" name="Rectangle 4"/>
          <p:cNvSpPr/>
          <p:nvPr/>
        </p:nvSpPr>
        <p:spPr>
          <a:xfrm>
            <a:off x="1905000" y="1905000"/>
            <a:ext cx="820801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dirty="0">
                <a:solidFill>
                  <a:srgbClr val="000000"/>
                </a:solidFill>
              </a:rPr>
              <a:t>Laplace</a:t>
            </a:r>
            <a:r>
              <a:rPr lang="zh-CN" altLang="en-US" sz="2400" dirty="0">
                <a:solidFill>
                  <a:srgbClr val="000000"/>
                </a:solidFill>
                <a:latin typeface="..e....." charset="-122"/>
                <a:ea typeface="..e....." charset="-122"/>
              </a:rPr>
              <a:t>边缘增强算子是一种二阶微分算子，设为∇</a:t>
            </a:r>
            <a:r>
              <a:rPr lang="en-US" altLang="zh-CN" sz="2400" baseline="30000" dirty="0">
                <a:solidFill>
                  <a:srgbClr val="000000"/>
                </a:solidFill>
                <a:latin typeface="..e....." charset="-122"/>
                <a:ea typeface="..e....." charset="-122"/>
              </a:rPr>
              <a:t>2</a:t>
            </a:r>
            <a:r>
              <a:rPr lang="en-US" altLang="zh-CN" sz="2400" dirty="0">
                <a:solidFill>
                  <a:srgbClr val="000000"/>
                </a:solidFill>
                <a:latin typeface="..e....." charset="-122"/>
                <a:ea typeface="..e....." charset="-122"/>
              </a:rPr>
              <a:t>f</a:t>
            </a:r>
            <a:r>
              <a:rPr lang="zh-CN" altLang="en-US" sz="2400" dirty="0">
                <a:solidFill>
                  <a:srgbClr val="000000"/>
                </a:solidFill>
                <a:latin typeface="..e....." charset="-122"/>
                <a:ea typeface="..e....." charset="-122"/>
              </a:rPr>
              <a:t>，则： </a:t>
            </a:r>
          </a:p>
        </p:txBody>
      </p:sp>
      <p:pic>
        <p:nvPicPr>
          <p:cNvPr id="14340" name="Picture 5"/>
          <p:cNvPicPr>
            <a:picLocks noChangeAspect="1"/>
          </p:cNvPicPr>
          <p:nvPr/>
        </p:nvPicPr>
        <p:blipFill>
          <a:blip r:embed="rId3" cstate="print"/>
          <a:stretch>
            <a:fillRect/>
          </a:stretch>
        </p:blipFill>
        <p:spPr>
          <a:xfrm>
            <a:off x="3429000" y="2590800"/>
            <a:ext cx="4751388" cy="1116013"/>
          </a:xfrm>
          <a:prstGeom prst="rect">
            <a:avLst/>
          </a:prstGeom>
          <a:noFill/>
          <a:ln w="9525">
            <a:noFill/>
          </a:ln>
        </p:spPr>
      </p:pic>
      <p:sp>
        <p:nvSpPr>
          <p:cNvPr id="14341" name="Rectangle 6"/>
          <p:cNvSpPr/>
          <p:nvPr/>
        </p:nvSpPr>
        <p:spPr>
          <a:xfrm>
            <a:off x="2209800" y="3962400"/>
            <a:ext cx="7620000" cy="230695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r>
              <a:rPr lang="en-US" altLang="zh-CN" sz="2400" dirty="0">
                <a:solidFill>
                  <a:srgbClr val="000000"/>
                </a:solidFill>
                <a:latin typeface=".." charset="-122"/>
                <a:ea typeface=".." charset="-122"/>
              </a:rPr>
              <a:t>     </a:t>
            </a:r>
            <a:r>
              <a:rPr lang="zh-CN" altLang="en-US" sz="2400" dirty="0">
                <a:solidFill>
                  <a:srgbClr val="000000"/>
                </a:solidFill>
                <a:latin typeface=".." charset="-122"/>
                <a:ea typeface=".." charset="-122"/>
              </a:rPr>
              <a:t>这是一种各向同性，即旋转不变的线性算子。</a:t>
            </a:r>
            <a:r>
              <a:rPr lang="en-US" altLang="zh-CN" sz="2400" dirty="0">
                <a:solidFill>
                  <a:srgbClr val="000000"/>
                </a:solidFill>
                <a:ea typeface=".." charset="-122"/>
              </a:rPr>
              <a:t>Laplace</a:t>
            </a:r>
            <a:r>
              <a:rPr lang="zh-CN" altLang="en-US" sz="2400" dirty="0">
                <a:solidFill>
                  <a:srgbClr val="000000"/>
                </a:solidFill>
                <a:latin typeface=".." charset="-122"/>
                <a:ea typeface=".." charset="-122"/>
              </a:rPr>
              <a:t>算子对于边缘是敏感的，一般的图像边缘增强算法对于陡峭的边缘和缓慢变化的边缘很难确定其边缘线的位置，而此算法却可以用二阶微分正峰和负峰之间的过零点来确定。为了实际运算的方便，用差分运算来代替微分运算。对于离散数字图像，其二阶偏导数为：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15362" name="Picture 4"/>
          <p:cNvPicPr>
            <a:picLocks noChangeAspect="1"/>
          </p:cNvPicPr>
          <p:nvPr/>
        </p:nvPicPr>
        <p:blipFill>
          <a:blip r:embed="rId2" cstate="print"/>
          <a:stretch>
            <a:fillRect/>
          </a:stretch>
        </p:blipFill>
        <p:spPr>
          <a:xfrm>
            <a:off x="2895600" y="1676400"/>
            <a:ext cx="6781800" cy="1973263"/>
          </a:xfrm>
          <a:prstGeom prst="rect">
            <a:avLst/>
          </a:prstGeom>
          <a:noFill/>
          <a:ln w="9525">
            <a:noFill/>
          </a:ln>
        </p:spPr>
      </p:pic>
      <p:pic>
        <p:nvPicPr>
          <p:cNvPr id="15363" name="Picture 6"/>
          <p:cNvPicPr>
            <a:picLocks noChangeAspect="1"/>
          </p:cNvPicPr>
          <p:nvPr/>
        </p:nvPicPr>
        <p:blipFill>
          <a:blip r:embed="rId3" cstate="print"/>
          <a:stretch>
            <a:fillRect/>
          </a:stretch>
        </p:blipFill>
        <p:spPr>
          <a:xfrm>
            <a:off x="1905000" y="3810000"/>
            <a:ext cx="8763000" cy="712788"/>
          </a:xfrm>
          <a:prstGeom prst="rect">
            <a:avLst/>
          </a:prstGeom>
          <a:noFill/>
          <a:ln w="9525">
            <a:noFill/>
          </a:ln>
        </p:spPr>
      </p:pic>
      <p:pic>
        <p:nvPicPr>
          <p:cNvPr id="15364" name="Picture 7"/>
          <p:cNvPicPr>
            <a:picLocks noChangeAspect="1"/>
          </p:cNvPicPr>
          <p:nvPr/>
        </p:nvPicPr>
        <p:blipFill>
          <a:blip r:embed="rId4" cstate="print"/>
          <a:stretch>
            <a:fillRect/>
          </a:stretch>
        </p:blipFill>
        <p:spPr>
          <a:xfrm>
            <a:off x="2667000" y="4799013"/>
            <a:ext cx="2819400" cy="1631950"/>
          </a:xfrm>
          <a:prstGeom prst="rect">
            <a:avLst/>
          </a:prstGeom>
          <a:noFill/>
          <a:ln w="9525">
            <a:noFill/>
          </a:ln>
        </p:spPr>
      </p:pic>
      <p:pic>
        <p:nvPicPr>
          <p:cNvPr id="15365" name="Picture 8"/>
          <p:cNvPicPr>
            <a:picLocks noChangeAspect="1"/>
          </p:cNvPicPr>
          <p:nvPr/>
        </p:nvPicPr>
        <p:blipFill>
          <a:blip r:embed="rId5" cstate="print"/>
          <a:stretch>
            <a:fillRect/>
          </a:stretch>
        </p:blipFill>
        <p:spPr>
          <a:xfrm>
            <a:off x="6324600" y="4692650"/>
            <a:ext cx="2514600" cy="1655763"/>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p:nvPr/>
        </p:nvSpPr>
        <p:spPr>
          <a:xfrm>
            <a:off x="2743200" y="228600"/>
            <a:ext cx="7162800" cy="452310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endParaRPr lang="en-US" altLang="zh-CN" sz="2400" dirty="0">
              <a:solidFill>
                <a:srgbClr val="000000"/>
              </a:solidFill>
            </a:endParaRPr>
          </a:p>
          <a:p>
            <a:pPr marL="0" lvl="0" indent="0" eaLnBrk="1" hangingPunct="1">
              <a:spcBef>
                <a:spcPct val="50000"/>
              </a:spcBef>
              <a:buSzTx/>
              <a:buNone/>
            </a:pPr>
            <a:r>
              <a:rPr lang="en-US" altLang="zh-CN" sz="2400" dirty="0">
                <a:solidFill>
                  <a:srgbClr val="000000"/>
                </a:solidFill>
              </a:rPr>
              <a:t>5</a:t>
            </a:r>
            <a:r>
              <a:rPr lang="zh-CN" altLang="en-US" sz="2400" dirty="0">
                <a:solidFill>
                  <a:srgbClr val="000000"/>
                </a:solidFill>
              </a:rPr>
              <a:t>、</a:t>
            </a:r>
            <a:r>
              <a:rPr lang="en-US" altLang="zh-CN" sz="2400" dirty="0">
                <a:solidFill>
                  <a:srgbClr val="000000"/>
                </a:solidFill>
              </a:rPr>
              <a:t>LOG</a:t>
            </a:r>
            <a:r>
              <a:rPr lang="zh-CN" altLang="en-US" sz="2400" dirty="0">
                <a:solidFill>
                  <a:srgbClr val="000000"/>
                </a:solidFill>
                <a:latin typeface="..e....." charset="-122"/>
                <a:ea typeface="..e....." charset="-122"/>
              </a:rPr>
              <a:t>算子</a:t>
            </a:r>
          </a:p>
          <a:p>
            <a:pPr marL="0" lvl="0" indent="0" eaLnBrk="1" hangingPunct="1">
              <a:spcBef>
                <a:spcPct val="50000"/>
              </a:spcBef>
              <a:buSzTx/>
              <a:buNone/>
            </a:pPr>
            <a:endParaRPr lang="zh-CN" altLang="en-US" sz="2400" dirty="0">
              <a:solidFill>
                <a:srgbClr val="000000"/>
              </a:solidFill>
              <a:latin typeface="..e....." charset="-122"/>
              <a:ea typeface="..e....." charset="-122"/>
            </a:endParaRPr>
          </a:p>
          <a:p>
            <a:pPr marL="0" lvl="0" indent="0" algn="just" eaLnBrk="1" hangingPunct="1">
              <a:spcBef>
                <a:spcPct val="0"/>
              </a:spcBef>
              <a:buSzTx/>
              <a:buNone/>
            </a:pPr>
            <a:r>
              <a:rPr lang="zh-CN" altLang="en-US" sz="2400" dirty="0">
                <a:solidFill>
                  <a:srgbClr val="000000"/>
                </a:solidFill>
              </a:rPr>
              <a:t>         </a:t>
            </a:r>
          </a:p>
          <a:p>
            <a:pPr marL="0" lvl="0" indent="0" algn="just" eaLnBrk="1" hangingPunct="1">
              <a:spcBef>
                <a:spcPct val="0"/>
              </a:spcBef>
              <a:buSzTx/>
              <a:buNone/>
            </a:pPr>
            <a:r>
              <a:rPr lang="en-US" altLang="zh-CN" sz="2400" dirty="0">
                <a:solidFill>
                  <a:srgbClr val="000000"/>
                </a:solidFill>
              </a:rPr>
              <a:t>Laplace</a:t>
            </a:r>
            <a:r>
              <a:rPr lang="zh-CN" altLang="en-US" sz="2400" dirty="0">
                <a:solidFill>
                  <a:srgbClr val="000000"/>
                </a:solidFill>
                <a:latin typeface="..e....." charset="-122"/>
                <a:ea typeface="..e....." charset="-122"/>
              </a:rPr>
              <a:t>算子利用图像的二阶微分算子的零交叉点来进行边缘增强处理的缺点是对噪声十分敏感，</a:t>
            </a:r>
            <a:r>
              <a:rPr lang="en-US" altLang="zh-CN" sz="2400" dirty="0">
                <a:solidFill>
                  <a:srgbClr val="000000"/>
                </a:solidFill>
                <a:ea typeface="..e....." charset="-122"/>
              </a:rPr>
              <a:t>LOG</a:t>
            </a:r>
            <a:r>
              <a:rPr lang="zh-CN" altLang="en-US" sz="2400" dirty="0">
                <a:solidFill>
                  <a:srgbClr val="000000"/>
                </a:solidFill>
                <a:latin typeface="..e....." charset="-122"/>
                <a:ea typeface="..e....." charset="-122"/>
              </a:rPr>
              <a:t>（</a:t>
            </a:r>
            <a:r>
              <a:rPr lang="en-US" altLang="zh-CN" sz="2400" dirty="0">
                <a:solidFill>
                  <a:srgbClr val="000000"/>
                </a:solidFill>
                <a:ea typeface="..e....." charset="-122"/>
              </a:rPr>
              <a:t>Laplacian of Gaussian</a:t>
            </a:r>
            <a:r>
              <a:rPr lang="zh-CN" altLang="en-US" sz="2400" dirty="0">
                <a:solidFill>
                  <a:srgbClr val="000000"/>
                </a:solidFill>
                <a:latin typeface="..e....." charset="-122"/>
                <a:ea typeface="..e....." charset="-122"/>
              </a:rPr>
              <a:t>）算子是</a:t>
            </a:r>
            <a:r>
              <a:rPr lang="zh-CN" altLang="en-US" sz="2400" dirty="0">
                <a:solidFill>
                  <a:srgbClr val="000000"/>
                </a:solidFill>
                <a:latin typeface=".." charset="-122"/>
                <a:ea typeface=".." charset="-122"/>
              </a:rPr>
              <a:t>一种同时具有图像平滑功能和边缘增强功能的二阶微分算法。其处理过程是首先利用二维高斯函数卷积对图像作最佳的平滑处理，然后再利用平滑图像的二维</a:t>
            </a:r>
            <a:r>
              <a:rPr lang="en-US" altLang="zh-CN" sz="2400" dirty="0">
                <a:solidFill>
                  <a:srgbClr val="000000"/>
                </a:solidFill>
                <a:ea typeface=".." charset="-122"/>
              </a:rPr>
              <a:t>Laplace</a:t>
            </a:r>
            <a:r>
              <a:rPr lang="zh-CN" altLang="en-US" sz="2400" dirty="0">
                <a:solidFill>
                  <a:srgbClr val="000000"/>
                </a:solidFill>
                <a:latin typeface=".." charset="-122"/>
                <a:ea typeface=".." charset="-122"/>
              </a:rPr>
              <a:t>函数进行边缘增强处理</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7410" name="Rectangle 2"/>
          <p:cNvSpPr/>
          <p:nvPr/>
        </p:nvSpPr>
        <p:spPr>
          <a:xfrm>
            <a:off x="2819400" y="1305560"/>
            <a:ext cx="5715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latin typeface="宋体" panose="02010600030101010101" pitchFamily="2" charset="-122"/>
              </a:rPr>
              <a:t>采用</a:t>
            </a:r>
            <a:r>
              <a:rPr lang="en-US" altLang="zh-CN" sz="2400" dirty="0">
                <a:latin typeface="宋体" panose="02010600030101010101" pitchFamily="2" charset="-122"/>
              </a:rPr>
              <a:t>Matlab</a:t>
            </a:r>
            <a:r>
              <a:rPr lang="zh-CN" altLang="en-US" sz="2400" dirty="0">
                <a:latin typeface="宋体" panose="02010600030101010101" pitchFamily="2" charset="-122"/>
              </a:rPr>
              <a:t>中滤波函数进行图像边沿增强</a:t>
            </a:r>
          </a:p>
        </p:txBody>
      </p:sp>
      <p:sp>
        <p:nvSpPr>
          <p:cNvPr id="17411" name="Rectangle 5"/>
          <p:cNvSpPr/>
          <p:nvPr/>
        </p:nvSpPr>
        <p:spPr>
          <a:xfrm>
            <a:off x="2286000" y="1981200"/>
            <a:ext cx="8077200" cy="156845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t>（</a:t>
            </a:r>
            <a:r>
              <a:rPr lang="en-US" altLang="zh-CN" sz="2400" dirty="0"/>
              <a:t>1</a:t>
            </a:r>
            <a:r>
              <a:rPr lang="zh-CN" altLang="en-US" sz="2400" dirty="0"/>
              <a:t>）采用</a:t>
            </a:r>
            <a:r>
              <a:rPr lang="en-US" altLang="zh-CN" sz="2400" dirty="0"/>
              <a:t>MATLAB</a:t>
            </a:r>
            <a:r>
              <a:rPr lang="zh-CN" altLang="en-US" sz="2400" dirty="0">
                <a:latin typeface="宋体" panose="02010600030101010101" pitchFamily="2" charset="-122"/>
              </a:rPr>
              <a:t>中提供的卷积运算的函数命令</a:t>
            </a:r>
            <a:r>
              <a:rPr lang="en-US" altLang="zh-CN" sz="2400" dirty="0"/>
              <a:t>conv2</a:t>
            </a:r>
            <a:r>
              <a:rPr lang="zh-CN" altLang="en-US" sz="2400" dirty="0"/>
              <a:t>实现边缘增强</a:t>
            </a:r>
            <a:br>
              <a:rPr lang="zh-CN" altLang="en-US" sz="2400" dirty="0"/>
            </a:br>
            <a:r>
              <a:rPr lang="zh-CN" altLang="en-US" sz="2400" dirty="0">
                <a:latin typeface="宋体" panose="02010600030101010101" pitchFamily="2" charset="-122"/>
              </a:rPr>
              <a:t>　　</a:t>
            </a:r>
            <a:r>
              <a:rPr lang="en-US" altLang="zh-CN" sz="2400" dirty="0"/>
              <a:t>C = conv2(A,B)</a:t>
            </a:r>
            <a:br>
              <a:rPr lang="en-US" altLang="zh-CN" sz="2400" dirty="0"/>
            </a:br>
            <a:endParaRPr lang="en-US" altLang="zh-CN" sz="2400" dirty="0"/>
          </a:p>
        </p:txBody>
      </p:sp>
      <p:sp>
        <p:nvSpPr>
          <p:cNvPr id="17415" name="Rectangle 9"/>
          <p:cNvSpPr/>
          <p:nvPr/>
        </p:nvSpPr>
        <p:spPr>
          <a:xfrm>
            <a:off x="3048000" y="3733800"/>
            <a:ext cx="2209800" cy="1477010"/>
          </a:xfrm>
          <a:prstGeom prst="rect">
            <a:avLst/>
          </a:prstGeom>
          <a:solidFill>
            <a:srgbClr val="F8F8F8"/>
          </a:solidFill>
          <a:ln w="9525">
            <a:noFill/>
          </a:ln>
        </p:spPr>
        <p:txBody>
          <a:bodyPr lIns="0" tIns="0" rIns="0" bIns="0">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2400" dirty="0">
                <a:solidFill>
                  <a:srgbClr val="5C5C5C"/>
                </a:solidFill>
              </a:rPr>
              <a:t>B=[-1 -2 -1;</a:t>
            </a:r>
            <a:br>
              <a:rPr lang="en-US" altLang="zh-CN" sz="2400" dirty="0">
                <a:solidFill>
                  <a:srgbClr val="5C5C5C"/>
                </a:solidFill>
              </a:rPr>
            </a:br>
            <a:r>
              <a:rPr lang="en-US" altLang="zh-CN" sz="2400" dirty="0">
                <a:solidFill>
                  <a:srgbClr val="5C5C5C"/>
                </a:solidFill>
              </a:rPr>
              <a:t>             0   0   0;</a:t>
            </a:r>
            <a:br>
              <a:rPr lang="en-US" altLang="zh-CN" sz="2400" dirty="0">
                <a:solidFill>
                  <a:srgbClr val="5C5C5C"/>
                </a:solidFill>
              </a:rPr>
            </a:br>
            <a:r>
              <a:rPr lang="en-US" altLang="zh-CN" sz="2400" dirty="0">
                <a:solidFill>
                  <a:srgbClr val="5C5C5C"/>
                </a:solidFill>
              </a:rPr>
              <a:t>               1   2   1];</a:t>
            </a:r>
            <a:endParaRPr lang="en-US" altLang="zh-CN" sz="2400" dirty="0"/>
          </a:p>
        </p:txBody>
      </p:sp>
      <p:sp>
        <p:nvSpPr>
          <p:cNvPr id="17416" name="Rectangle 10"/>
          <p:cNvSpPr/>
          <p:nvPr/>
        </p:nvSpPr>
        <p:spPr>
          <a:xfrm>
            <a:off x="6324600" y="3733800"/>
            <a:ext cx="2209800" cy="1846580"/>
          </a:xfrm>
          <a:prstGeom prst="rect">
            <a:avLst/>
          </a:prstGeom>
          <a:solidFill>
            <a:srgbClr val="F8F8F8"/>
          </a:solidFill>
          <a:ln w="9525">
            <a:noFill/>
          </a:ln>
        </p:spPr>
        <p:txBody>
          <a:bodyPr lIns="0" tIns="0" rIns="0" bIns="0">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2400" dirty="0">
                <a:solidFill>
                  <a:srgbClr val="5C5C5C"/>
                </a:solidFill>
              </a:rPr>
              <a:t>B=[-1   0  1;</a:t>
            </a:r>
            <a:br>
              <a:rPr lang="en-US" altLang="zh-CN" sz="2400" dirty="0">
                <a:solidFill>
                  <a:srgbClr val="5C5C5C"/>
                </a:solidFill>
              </a:rPr>
            </a:br>
            <a:r>
              <a:rPr lang="en-US" altLang="zh-CN" sz="2400" dirty="0">
                <a:solidFill>
                  <a:srgbClr val="5C5C5C"/>
                </a:solidFill>
              </a:rPr>
              <a:t>             -2   0   2;</a:t>
            </a:r>
            <a:br>
              <a:rPr lang="en-US" altLang="zh-CN" sz="2400" dirty="0">
                <a:solidFill>
                  <a:srgbClr val="5C5C5C"/>
                </a:solidFill>
              </a:rPr>
            </a:br>
            <a:r>
              <a:rPr lang="en-US" altLang="zh-CN" sz="2400" dirty="0">
                <a:solidFill>
                  <a:srgbClr val="5C5C5C"/>
                </a:solidFill>
              </a:rPr>
              <a:t>              -1   0   1];</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18434" name="Rectangle 2"/>
          <p:cNvSpPr/>
          <p:nvPr/>
        </p:nvSpPr>
        <p:spPr>
          <a:xfrm>
            <a:off x="3810000" y="715963"/>
            <a:ext cx="4572000" cy="547751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r>
              <a:rPr lang="en-US" altLang="zh-CN" sz="2000" dirty="0"/>
              <a:t>Bx=[0 -1 0;-1 4 -1;0 -1 0];</a:t>
            </a:r>
          </a:p>
          <a:p>
            <a:pPr marL="0" lvl="0" indent="0" eaLnBrk="1" hangingPunct="1">
              <a:spcBef>
                <a:spcPct val="50000"/>
              </a:spcBef>
              <a:buSzTx/>
              <a:buNone/>
            </a:pPr>
            <a:r>
              <a:rPr lang="en-US" altLang="zh-CN" sz="2000" dirty="0"/>
              <a:t>By=[1 1 1;1 -8 1;1 1 1];</a:t>
            </a:r>
          </a:p>
          <a:p>
            <a:pPr marL="0" lvl="0" indent="0" eaLnBrk="1" hangingPunct="1">
              <a:spcBef>
                <a:spcPct val="50000"/>
              </a:spcBef>
              <a:buSzTx/>
              <a:buNone/>
            </a:pPr>
            <a:r>
              <a:rPr lang="en-US" altLang="zh-CN" sz="2000" dirty="0"/>
              <a:t>I=imread('f:\images\lena.bmp');</a:t>
            </a:r>
          </a:p>
          <a:p>
            <a:pPr marL="0" lvl="0" indent="0" eaLnBrk="1" hangingPunct="1">
              <a:spcBef>
                <a:spcPct val="50000"/>
              </a:spcBef>
              <a:buSzTx/>
              <a:buNone/>
            </a:pPr>
            <a:r>
              <a:rPr lang="en-US" altLang="zh-CN" sz="2000" dirty="0"/>
              <a:t>f=im2double(I);</a:t>
            </a:r>
          </a:p>
          <a:p>
            <a:pPr marL="0" lvl="0" indent="0" eaLnBrk="1" hangingPunct="1">
              <a:spcBef>
                <a:spcPct val="50000"/>
              </a:spcBef>
              <a:buSzTx/>
              <a:buNone/>
            </a:pPr>
            <a:r>
              <a:rPr lang="en-US" altLang="zh-CN" sz="2000" dirty="0"/>
              <a:t>g4=conv2(f,Bx);</a:t>
            </a:r>
          </a:p>
          <a:p>
            <a:pPr marL="0" lvl="0" indent="0" eaLnBrk="1" hangingPunct="1">
              <a:spcBef>
                <a:spcPct val="50000"/>
              </a:spcBef>
              <a:buSzTx/>
              <a:buNone/>
            </a:pPr>
            <a:r>
              <a:rPr lang="en-US" altLang="zh-CN" sz="2000" dirty="0"/>
              <a:t>g8=conv2(f,By);</a:t>
            </a:r>
          </a:p>
          <a:p>
            <a:pPr marL="0" lvl="0" indent="0" eaLnBrk="1" hangingPunct="1">
              <a:spcBef>
                <a:spcPct val="50000"/>
              </a:spcBef>
              <a:buSzTx/>
              <a:buNone/>
            </a:pPr>
            <a:r>
              <a:rPr lang="en-US" altLang="zh-CN" sz="2000" dirty="0"/>
              <a:t>imshow(f);</a:t>
            </a:r>
          </a:p>
          <a:p>
            <a:pPr marL="0" lvl="0" indent="0" eaLnBrk="1" hangingPunct="1">
              <a:spcBef>
                <a:spcPct val="50000"/>
              </a:spcBef>
              <a:buSzTx/>
              <a:buNone/>
            </a:pPr>
            <a:r>
              <a:rPr lang="en-US" altLang="zh-CN" sz="2000" dirty="0"/>
              <a:t>figure;%figure2</a:t>
            </a:r>
          </a:p>
          <a:p>
            <a:pPr marL="0" lvl="0" indent="0" eaLnBrk="1" hangingPunct="1">
              <a:spcBef>
                <a:spcPct val="50000"/>
              </a:spcBef>
              <a:buSzTx/>
              <a:buNone/>
            </a:pPr>
            <a:r>
              <a:rPr lang="en-US" altLang="zh-CN" sz="2000" dirty="0"/>
              <a:t>subplot(1,2,1);</a:t>
            </a:r>
          </a:p>
          <a:p>
            <a:pPr marL="0" lvl="0" indent="0" eaLnBrk="1" hangingPunct="1">
              <a:spcBef>
                <a:spcPct val="50000"/>
              </a:spcBef>
              <a:buSzTx/>
              <a:buNone/>
            </a:pPr>
            <a:r>
              <a:rPr lang="en-US" altLang="zh-CN" sz="2000" dirty="0"/>
              <a:t>imshow(g4,[]);</a:t>
            </a:r>
          </a:p>
          <a:p>
            <a:pPr marL="0" lvl="0" indent="0" eaLnBrk="1" hangingPunct="1">
              <a:spcBef>
                <a:spcPct val="50000"/>
              </a:spcBef>
              <a:buSzTx/>
              <a:buNone/>
            </a:pPr>
            <a:r>
              <a:rPr lang="en-US" altLang="zh-CN" sz="2000" dirty="0"/>
              <a:t>subplot(1,2,2);</a:t>
            </a:r>
          </a:p>
          <a:p>
            <a:pPr marL="0" lvl="0" indent="0" eaLnBrk="1" hangingPunct="1">
              <a:spcBef>
                <a:spcPct val="50000"/>
              </a:spcBef>
              <a:buSzTx/>
              <a:buNone/>
            </a:pPr>
            <a:r>
              <a:rPr lang="en-US" altLang="zh-CN" sz="2000" dirty="0"/>
              <a:t>imshow(g8,[]);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p:nvPr/>
        </p:nvSpPr>
        <p:spPr>
          <a:xfrm>
            <a:off x="2971800" y="517525"/>
            <a:ext cx="7315200" cy="547751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r>
              <a:rPr lang="en-US" altLang="zh-CN" sz="2000" dirty="0"/>
              <a:t>Bx=[0 -1 0;-1 4 -1;0 -1 0];</a:t>
            </a:r>
          </a:p>
          <a:p>
            <a:pPr marL="0" lvl="0" indent="0" eaLnBrk="1" hangingPunct="1">
              <a:spcBef>
                <a:spcPct val="50000"/>
              </a:spcBef>
              <a:buSzTx/>
              <a:buNone/>
            </a:pPr>
            <a:r>
              <a:rPr lang="en-US" altLang="zh-CN" sz="2000" dirty="0"/>
              <a:t>By=[1 1 1;1 -8 1;1 1 1];</a:t>
            </a:r>
          </a:p>
          <a:p>
            <a:pPr marL="0" lvl="0" indent="0" eaLnBrk="1" hangingPunct="1">
              <a:spcBef>
                <a:spcPct val="50000"/>
              </a:spcBef>
              <a:buSzTx/>
              <a:buNone/>
            </a:pPr>
            <a:r>
              <a:rPr lang="en-US" altLang="zh-CN" sz="2000" dirty="0"/>
              <a:t>I=imread('f:\images\lena.bmp');</a:t>
            </a:r>
          </a:p>
          <a:p>
            <a:pPr marL="0" lvl="0" indent="0" eaLnBrk="1" hangingPunct="1">
              <a:spcBef>
                <a:spcPct val="50000"/>
              </a:spcBef>
              <a:buSzTx/>
              <a:buNone/>
            </a:pPr>
            <a:r>
              <a:rPr lang="en-US" altLang="zh-CN" sz="2000" dirty="0"/>
              <a:t>f=im2double(I);</a:t>
            </a:r>
          </a:p>
          <a:p>
            <a:pPr marL="0" lvl="0" indent="0" eaLnBrk="1" hangingPunct="1">
              <a:spcBef>
                <a:spcPct val="50000"/>
              </a:spcBef>
              <a:buSzTx/>
              <a:buNone/>
            </a:pPr>
            <a:r>
              <a:rPr lang="en-US" altLang="zh-CN" sz="2000" dirty="0"/>
              <a:t>g4=conv2(f,Bx);</a:t>
            </a:r>
          </a:p>
          <a:p>
            <a:pPr marL="0" lvl="0" indent="0" eaLnBrk="1" hangingPunct="1">
              <a:spcBef>
                <a:spcPct val="50000"/>
              </a:spcBef>
              <a:buSzTx/>
              <a:buNone/>
            </a:pPr>
            <a:r>
              <a:rPr lang="en-US" altLang="zh-CN" sz="2000" dirty="0"/>
              <a:t>g8=conv2(f,By);</a:t>
            </a:r>
          </a:p>
          <a:p>
            <a:pPr marL="0" lvl="0" indent="0" eaLnBrk="1" hangingPunct="1">
              <a:spcBef>
                <a:spcPct val="50000"/>
              </a:spcBef>
              <a:buSzTx/>
              <a:buNone/>
            </a:pPr>
            <a:r>
              <a:rPr lang="en-US" altLang="zh-CN" sz="2000" dirty="0"/>
              <a:t>imshow(f);</a:t>
            </a:r>
          </a:p>
          <a:p>
            <a:pPr marL="0" lvl="0" indent="0" eaLnBrk="1" hangingPunct="1">
              <a:spcBef>
                <a:spcPct val="50000"/>
              </a:spcBef>
              <a:buSzTx/>
              <a:buNone/>
            </a:pPr>
            <a:r>
              <a:rPr lang="en-US" altLang="zh-CN" sz="2000" dirty="0"/>
              <a:t>figure;%figure2</a:t>
            </a:r>
          </a:p>
          <a:p>
            <a:pPr marL="0" lvl="0" indent="0" eaLnBrk="1" hangingPunct="1">
              <a:spcBef>
                <a:spcPct val="50000"/>
              </a:spcBef>
              <a:buSzTx/>
              <a:buNone/>
            </a:pPr>
            <a:r>
              <a:rPr lang="en-US" altLang="zh-CN" sz="2000" dirty="0"/>
              <a:t>subplot(1,2,1);</a:t>
            </a:r>
          </a:p>
          <a:p>
            <a:pPr marL="0" lvl="0" indent="0" eaLnBrk="1" hangingPunct="1">
              <a:spcBef>
                <a:spcPct val="50000"/>
              </a:spcBef>
              <a:buSzTx/>
              <a:buNone/>
            </a:pPr>
            <a:r>
              <a:rPr lang="en-US" altLang="zh-CN" sz="2000" dirty="0"/>
              <a:t>imshow(g4,[]);</a:t>
            </a:r>
          </a:p>
          <a:p>
            <a:pPr marL="0" lvl="0" indent="0" eaLnBrk="1" hangingPunct="1">
              <a:spcBef>
                <a:spcPct val="50000"/>
              </a:spcBef>
              <a:buSzTx/>
              <a:buNone/>
            </a:pPr>
            <a:r>
              <a:rPr lang="en-US" altLang="zh-CN" sz="2000" dirty="0"/>
              <a:t>subplot(1,2,2);</a:t>
            </a:r>
          </a:p>
          <a:p>
            <a:pPr marL="0" lvl="0" indent="0" eaLnBrk="1" hangingPunct="1">
              <a:spcBef>
                <a:spcPct val="50000"/>
              </a:spcBef>
              <a:buSzTx/>
              <a:buNone/>
            </a:pPr>
            <a:r>
              <a:rPr lang="en-US" altLang="zh-CN" sz="2000" dirty="0"/>
              <a:t>imshow(g8,[]);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p:nvPr/>
        </p:nvSpPr>
        <p:spPr>
          <a:xfrm>
            <a:off x="2819400" y="838200"/>
            <a:ext cx="5715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latin typeface="宋体" panose="02010600030101010101" pitchFamily="2" charset="-122"/>
              </a:rPr>
              <a:t>采用</a:t>
            </a:r>
            <a:r>
              <a:rPr lang="en-US" altLang="zh-CN" sz="2400" dirty="0">
                <a:latin typeface="宋体" panose="02010600030101010101" pitchFamily="2" charset="-122"/>
              </a:rPr>
              <a:t>Matlab</a:t>
            </a:r>
            <a:r>
              <a:rPr lang="zh-CN" altLang="en-US" sz="2400" dirty="0">
                <a:latin typeface="宋体" panose="02010600030101010101" pitchFamily="2" charset="-122"/>
              </a:rPr>
              <a:t>中滤波函数进行图像边沿增强</a:t>
            </a:r>
          </a:p>
        </p:txBody>
      </p:sp>
      <p:sp>
        <p:nvSpPr>
          <p:cNvPr id="20483" name="Rectangle 3"/>
          <p:cNvSpPr/>
          <p:nvPr/>
        </p:nvSpPr>
        <p:spPr>
          <a:xfrm>
            <a:off x="2057400" y="1981200"/>
            <a:ext cx="8610600" cy="526224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t>（</a:t>
            </a:r>
            <a:r>
              <a:rPr lang="en-US" altLang="zh-CN" sz="2400" dirty="0"/>
              <a:t>2</a:t>
            </a:r>
            <a:r>
              <a:rPr lang="zh-CN" altLang="en-US" sz="2400" dirty="0"/>
              <a:t>）采用</a:t>
            </a:r>
            <a:r>
              <a:rPr lang="en-US" altLang="zh-CN" sz="2400" dirty="0"/>
              <a:t>MATLAB</a:t>
            </a:r>
            <a:r>
              <a:rPr lang="zh-CN" altLang="en-US" sz="2400" dirty="0">
                <a:latin typeface="宋体" panose="02010600030101010101" pitchFamily="2" charset="-122"/>
              </a:rPr>
              <a:t>中提供的卷积运算的函数命令</a:t>
            </a:r>
            <a:r>
              <a:rPr lang="en-US" altLang="zh-CN" sz="2400" dirty="0">
                <a:latin typeface="宋体" panose="02010600030101010101" pitchFamily="2" charset="-122"/>
              </a:rPr>
              <a:t>filter</a:t>
            </a:r>
            <a:r>
              <a:rPr lang="en-US" altLang="zh-CN" sz="2400" dirty="0"/>
              <a:t>2</a:t>
            </a:r>
            <a:r>
              <a:rPr lang="zh-CN" altLang="en-US" sz="2400" dirty="0"/>
              <a:t>实现边缘增强</a:t>
            </a:r>
            <a:r>
              <a:rPr lang="en-US" altLang="zh-CN" sz="2400" dirty="0"/>
              <a:t>Y = filter2(h,X)</a:t>
            </a:r>
            <a:br>
              <a:rPr lang="en-US" altLang="zh-CN" sz="2400" dirty="0"/>
            </a:br>
            <a:r>
              <a:rPr lang="en-US" altLang="zh-CN" sz="2400" dirty="0"/>
              <a:t>   </a:t>
            </a:r>
            <a:r>
              <a:rPr lang="zh-CN" altLang="en-US" sz="2400" dirty="0">
                <a:latin typeface="宋体" panose="02010600030101010101" pitchFamily="2" charset="-122"/>
              </a:rPr>
              <a:t>其中</a:t>
            </a:r>
            <a:r>
              <a:rPr lang="en-US" altLang="zh-CN" sz="2400" dirty="0"/>
              <a:t>Y = filter2(h,X)</a:t>
            </a:r>
            <a:r>
              <a:rPr lang="zh-CN" altLang="en-US" sz="2400" dirty="0">
                <a:latin typeface="宋体" panose="02010600030101010101" pitchFamily="2" charset="-122"/>
              </a:rPr>
              <a:t>返回图像</a:t>
            </a:r>
            <a:r>
              <a:rPr lang="en-US" altLang="zh-CN" sz="2400" dirty="0"/>
              <a:t>X</a:t>
            </a:r>
            <a:r>
              <a:rPr lang="zh-CN" altLang="en-US" sz="2400" dirty="0">
                <a:latin typeface="宋体" panose="02010600030101010101" pitchFamily="2" charset="-122"/>
              </a:rPr>
              <a:t>经算子</a:t>
            </a:r>
            <a:r>
              <a:rPr lang="en-US" altLang="zh-CN" sz="2400" dirty="0"/>
              <a:t>h</a:t>
            </a:r>
            <a:r>
              <a:rPr lang="zh-CN" altLang="en-US" sz="2400" dirty="0">
                <a:latin typeface="宋体" panose="02010600030101010101" pitchFamily="2" charset="-122"/>
              </a:rPr>
              <a:t>滤波后的结果，默认返回图像</a:t>
            </a:r>
            <a:r>
              <a:rPr lang="en-US" altLang="zh-CN" sz="2400" dirty="0"/>
              <a:t>Y</a:t>
            </a:r>
            <a:r>
              <a:rPr lang="zh-CN" altLang="en-US" sz="2400" dirty="0">
                <a:latin typeface="宋体" panose="02010600030101010101" pitchFamily="2" charset="-122"/>
              </a:rPr>
              <a:t>与输入图像</a:t>
            </a:r>
            <a:r>
              <a:rPr lang="en-US" altLang="zh-CN" sz="2400" dirty="0"/>
              <a:t>X</a:t>
            </a:r>
            <a:r>
              <a:rPr lang="zh-CN" altLang="en-US" sz="2400" dirty="0">
                <a:latin typeface="宋体" panose="02010600030101010101" pitchFamily="2" charset="-122"/>
              </a:rPr>
              <a:t>大小相同。</a:t>
            </a:r>
          </a:p>
          <a:p>
            <a:pPr marL="0" lvl="0" indent="0" eaLnBrk="1" hangingPunct="1">
              <a:spcBef>
                <a:spcPct val="0"/>
              </a:spcBef>
              <a:buSzTx/>
              <a:buNone/>
            </a:pPr>
            <a:r>
              <a:rPr lang="zh-CN" altLang="en-US" sz="2400" dirty="0">
                <a:latin typeface="宋体" panose="02010600030101010101" pitchFamily="2" charset="-122"/>
              </a:rPr>
              <a:t>      </a:t>
            </a:r>
            <a:r>
              <a:rPr lang="en-US" altLang="zh-CN" sz="2400" dirty="0">
                <a:latin typeface="宋体" panose="02010600030101010101" pitchFamily="2" charset="-122"/>
              </a:rPr>
              <a:t>h = fspecial(type)</a:t>
            </a:r>
            <a:br>
              <a:rPr lang="en-US" altLang="zh-CN" sz="2400" dirty="0">
                <a:latin typeface="宋体" panose="02010600030101010101" pitchFamily="2" charset="-122"/>
              </a:rPr>
            </a:br>
            <a:r>
              <a:rPr lang="en-US" altLang="zh-CN" sz="2400" dirty="0">
                <a:latin typeface="宋体" panose="02010600030101010101" pitchFamily="2" charset="-122"/>
              </a:rPr>
              <a:t>type= </a:t>
            </a:r>
            <a:r>
              <a:rPr lang="en-US" altLang="zh-CN" sz="2400" dirty="0"/>
              <a:t>‘</a:t>
            </a:r>
            <a:r>
              <a:rPr lang="en-US" altLang="zh-CN" sz="2400" dirty="0">
                <a:latin typeface="宋体" panose="02010600030101010101" pitchFamily="2" charset="-122"/>
              </a:rPr>
              <a:t>laplacian</a:t>
            </a:r>
            <a:r>
              <a:rPr lang="en-US" altLang="zh-CN" sz="2400" dirty="0"/>
              <a:t>’</a:t>
            </a:r>
            <a:r>
              <a:rPr lang="zh-CN" altLang="en-US" sz="2400" dirty="0">
                <a:latin typeface="宋体" panose="02010600030101010101" pitchFamily="2" charset="-122"/>
              </a:rPr>
              <a:t>，为拉普拉斯算子，参数为</a:t>
            </a:r>
            <a:r>
              <a:rPr lang="en-US" altLang="zh-CN" sz="2400" dirty="0">
                <a:latin typeface="宋体" panose="02010600030101010101" pitchFamily="2" charset="-122"/>
              </a:rPr>
              <a:t>alpha</a:t>
            </a:r>
            <a:r>
              <a:rPr lang="zh-CN" altLang="en-US" sz="2400" dirty="0">
                <a:latin typeface="宋体" panose="02010600030101010101" pitchFamily="2" charset="-122"/>
              </a:rPr>
              <a:t>，用于控制拉普拉斯算子的形状，取值范围为</a:t>
            </a:r>
            <a:r>
              <a:rPr lang="en-US" altLang="zh-CN" sz="2400" dirty="0">
                <a:latin typeface="宋体" panose="02010600030101010101" pitchFamily="2" charset="-122"/>
              </a:rPr>
              <a:t>[0,1]</a:t>
            </a:r>
            <a:r>
              <a:rPr lang="zh-CN" altLang="en-US" sz="2400" dirty="0">
                <a:latin typeface="宋体" panose="02010600030101010101" pitchFamily="2" charset="-122"/>
              </a:rPr>
              <a:t>，默认值为</a:t>
            </a:r>
            <a:r>
              <a:rPr lang="en-US" altLang="zh-CN" sz="2400" dirty="0">
                <a:latin typeface="宋体" panose="02010600030101010101" pitchFamily="2" charset="-122"/>
              </a:rPr>
              <a:t>0.2</a:t>
            </a:r>
            <a:r>
              <a:rPr lang="zh-CN" altLang="en-US" sz="2400" dirty="0">
                <a:latin typeface="宋体" panose="02010600030101010101" pitchFamily="2" charset="-122"/>
              </a:rPr>
              <a:t>。</a:t>
            </a:r>
          </a:p>
          <a:p>
            <a:pPr marL="0" lvl="0" indent="0" eaLnBrk="1" hangingPunct="1">
              <a:spcBef>
                <a:spcPct val="0"/>
              </a:spcBef>
              <a:buSzTx/>
              <a:buNone/>
            </a:pPr>
            <a:r>
              <a:rPr lang="en-US" altLang="zh-CN" sz="2400" dirty="0">
                <a:latin typeface="宋体" panose="02010600030101010101" pitchFamily="2" charset="-122"/>
              </a:rPr>
              <a:t>type= 'log'</a:t>
            </a:r>
            <a:r>
              <a:rPr lang="zh-CN" altLang="en-US" sz="2400" dirty="0">
                <a:latin typeface="宋体" panose="02010600030101010101" pitchFamily="2" charset="-122"/>
              </a:rPr>
              <a:t>，为拉普拉斯高斯算子，参数有两个，</a:t>
            </a:r>
            <a:r>
              <a:rPr lang="en-US" altLang="zh-CN" sz="2400" dirty="0">
                <a:latin typeface="宋体" panose="02010600030101010101" pitchFamily="2" charset="-122"/>
              </a:rPr>
              <a:t>n</a:t>
            </a:r>
            <a:r>
              <a:rPr lang="zh-CN" altLang="en-US" sz="2400" dirty="0">
                <a:latin typeface="宋体" panose="02010600030101010101" pitchFamily="2" charset="-122"/>
              </a:rPr>
              <a:t>表示模版尺寸，默认值为</a:t>
            </a:r>
            <a:r>
              <a:rPr lang="en-US" altLang="zh-CN" sz="2400" dirty="0">
                <a:latin typeface="宋体" panose="02010600030101010101" pitchFamily="2" charset="-122"/>
              </a:rPr>
              <a:t>[3,3]</a:t>
            </a:r>
            <a:r>
              <a:rPr lang="zh-CN" altLang="en-US" sz="2400" dirty="0">
                <a:latin typeface="宋体" panose="02010600030101010101" pitchFamily="2" charset="-122"/>
              </a:rPr>
              <a:t>，</a:t>
            </a:r>
            <a:r>
              <a:rPr lang="en-US" altLang="zh-CN" sz="2400" dirty="0">
                <a:latin typeface="宋体" panose="02010600030101010101" pitchFamily="2" charset="-122"/>
              </a:rPr>
              <a:t>sigma</a:t>
            </a:r>
            <a:r>
              <a:rPr lang="zh-CN" altLang="en-US" sz="2400" dirty="0">
                <a:latin typeface="宋体" panose="02010600030101010101" pitchFamily="2" charset="-122"/>
              </a:rPr>
              <a:t>为滤波器的标准差，单位为像素，默认值为</a:t>
            </a:r>
            <a:r>
              <a:rPr lang="en-US" altLang="zh-CN" sz="2400" dirty="0">
                <a:latin typeface="宋体" panose="02010600030101010101" pitchFamily="2" charset="-122"/>
              </a:rPr>
              <a:t>0.5</a:t>
            </a:r>
            <a:br>
              <a:rPr lang="en-US" altLang="zh-CN" sz="2400" dirty="0">
                <a:latin typeface="宋体" panose="02010600030101010101" pitchFamily="2" charset="-122"/>
              </a:rPr>
            </a:br>
            <a:r>
              <a:rPr lang="en-US" altLang="zh-CN" sz="2400" dirty="0">
                <a:latin typeface="宋体" panose="02010600030101010101" pitchFamily="2" charset="-122"/>
              </a:rPr>
              <a:t>type= 'prewitt'</a:t>
            </a:r>
            <a:r>
              <a:rPr lang="zh-CN" altLang="en-US" sz="2400" dirty="0">
                <a:latin typeface="宋体" panose="02010600030101010101" pitchFamily="2" charset="-122"/>
              </a:rPr>
              <a:t>，为</a:t>
            </a:r>
            <a:r>
              <a:rPr lang="en-US" altLang="zh-CN" sz="2400" dirty="0">
                <a:latin typeface="宋体" panose="02010600030101010101" pitchFamily="2" charset="-122"/>
              </a:rPr>
              <a:t>prewitt</a:t>
            </a:r>
            <a:r>
              <a:rPr lang="zh-CN" altLang="en-US" sz="2400" dirty="0">
                <a:latin typeface="宋体" panose="02010600030101010101" pitchFamily="2" charset="-122"/>
              </a:rPr>
              <a:t>算子，用于边缘增强，无参数。</a:t>
            </a:r>
            <a:br>
              <a:rPr lang="zh-CN" altLang="en-US" sz="2400" dirty="0">
                <a:latin typeface="宋体" panose="02010600030101010101" pitchFamily="2" charset="-122"/>
              </a:rPr>
            </a:br>
            <a:r>
              <a:rPr lang="en-US" altLang="zh-CN" sz="2400" dirty="0">
                <a:latin typeface="宋体" panose="02010600030101010101" pitchFamily="2" charset="-122"/>
              </a:rPr>
              <a:t>type= 'sobel'</a:t>
            </a:r>
            <a:r>
              <a:rPr lang="zh-CN" altLang="en-US" sz="2400" dirty="0">
                <a:latin typeface="宋体" panose="02010600030101010101" pitchFamily="2" charset="-122"/>
              </a:rPr>
              <a:t>，为著名的</a:t>
            </a:r>
            <a:r>
              <a:rPr lang="en-US" altLang="zh-CN" sz="2400" dirty="0">
                <a:latin typeface="宋体" panose="02010600030101010101" pitchFamily="2" charset="-122"/>
              </a:rPr>
              <a:t>sobel</a:t>
            </a:r>
            <a:r>
              <a:rPr lang="zh-CN" altLang="en-US" sz="2400" dirty="0">
                <a:latin typeface="宋体" panose="02010600030101010101" pitchFamily="2" charset="-122"/>
              </a:rPr>
              <a:t>算子，用于边缘提取，无参数。</a:t>
            </a:r>
            <a:br>
              <a:rPr lang="zh-CN" altLang="en-US" sz="2400" dirty="0">
                <a:latin typeface="宋体" panose="02010600030101010101" pitchFamily="2" charset="-122"/>
              </a:rPr>
            </a:br>
            <a:r>
              <a:rPr lang="zh-CN" altLang="en-US" sz="2400" dirty="0">
                <a:latin typeface="宋体" panose="02010600030101010101" pitchFamily="2" charset="-122"/>
              </a:rPr>
              <a:t/>
            </a:r>
            <a:br>
              <a:rPr lang="zh-CN" altLang="en-US" sz="2400" dirty="0">
                <a:latin typeface="宋体" panose="02010600030101010101" pitchFamily="2" charset="-122"/>
              </a:rPr>
            </a:br>
            <a:endParaRPr lang="zh-CN" altLang="en-US" sz="2400" dirty="0">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p:nvPr/>
        </p:nvSpPr>
        <p:spPr>
          <a:xfrm>
            <a:off x="2667000" y="1905000"/>
            <a:ext cx="7239000" cy="193802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dirty="0"/>
              <a:t>I=imread('f:\images\lena.bmp'); </a:t>
            </a:r>
          </a:p>
          <a:p>
            <a:pPr marL="0" lvl="0" indent="0" eaLnBrk="1" hangingPunct="1">
              <a:spcBef>
                <a:spcPct val="0"/>
              </a:spcBef>
              <a:buSzTx/>
              <a:buNone/>
            </a:pPr>
            <a:r>
              <a:rPr lang="en-US" altLang="zh-CN" sz="2400" dirty="0"/>
              <a:t>subplot(1,2,1),imshow(I);</a:t>
            </a:r>
          </a:p>
          <a:p>
            <a:pPr marL="0" lvl="0" indent="0" eaLnBrk="1" hangingPunct="1">
              <a:spcBef>
                <a:spcPct val="0"/>
              </a:spcBef>
              <a:buSzTx/>
              <a:buNone/>
            </a:pPr>
            <a:r>
              <a:rPr lang="en-US" altLang="zh-CN" sz="2400" dirty="0"/>
              <a:t>h=fspecial('sobel'); </a:t>
            </a:r>
          </a:p>
          <a:p>
            <a:pPr marL="0" lvl="0" indent="0" eaLnBrk="1" hangingPunct="1">
              <a:spcBef>
                <a:spcPct val="0"/>
              </a:spcBef>
              <a:buSzTx/>
              <a:buNone/>
            </a:pPr>
            <a:r>
              <a:rPr lang="en-US" altLang="zh-CN" sz="2400" dirty="0"/>
              <a:t>I2=filter2(h,I);</a:t>
            </a:r>
          </a:p>
          <a:p>
            <a:pPr marL="0" lvl="0" indent="0" eaLnBrk="1" hangingPunct="1">
              <a:spcBef>
                <a:spcPct val="0"/>
              </a:spcBef>
              <a:buSzTx/>
              <a:buNone/>
            </a:pPr>
            <a:r>
              <a:rPr lang="en-US" altLang="zh-CN" sz="2400" dirty="0"/>
              <a:t>subplot(1,2,2),imshow(I2,[]);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0835" y="443230"/>
            <a:ext cx="11191240" cy="441960"/>
          </a:xfrm>
        </p:spPr>
        <p:txBody>
          <a:bodyPr/>
          <a:lstStyle/>
          <a:p>
            <a:r>
              <a:rPr lang="zh-CN" altLang="en-US"/>
              <a:t>图像增强</a:t>
            </a:r>
          </a:p>
        </p:txBody>
      </p:sp>
      <p:sp>
        <p:nvSpPr>
          <p:cNvPr id="3" name="内容占位符 2"/>
          <p:cNvSpPr>
            <a:spLocks noGrp="1"/>
          </p:cNvSpPr>
          <p:nvPr>
            <p:ph idx="1"/>
          </p:nvPr>
        </p:nvSpPr>
        <p:spPr>
          <a:xfrm>
            <a:off x="331470" y="1022985"/>
            <a:ext cx="6830695" cy="5671185"/>
          </a:xfrm>
        </p:spPr>
        <p:txBody>
          <a:bodyPr/>
          <a:lstStyle/>
          <a:p>
            <a:pPr marL="0" indent="0">
              <a:lnSpc>
                <a:spcPct val="100000"/>
              </a:lnSpc>
              <a:buNone/>
            </a:pPr>
            <a:r>
              <a:rPr lang="zh-CN" altLang="en-US" sz="1800"/>
              <a:t>直方图是图像的灰度即像素数统计图，即对于每</a:t>
            </a:r>
          </a:p>
          <a:p>
            <a:pPr marL="0" indent="0">
              <a:lnSpc>
                <a:spcPct val="100000"/>
              </a:lnSpc>
              <a:buNone/>
            </a:pPr>
            <a:r>
              <a:rPr lang="zh-CN" altLang="en-US" sz="1800"/>
              <a:t>个灰度值，统计在图像中具有该灰度值的像素个数，</a:t>
            </a:r>
          </a:p>
          <a:p>
            <a:pPr marL="0" indent="0">
              <a:lnSpc>
                <a:spcPct val="100000"/>
              </a:lnSpc>
              <a:buNone/>
            </a:pPr>
            <a:r>
              <a:rPr lang="zh-CN" altLang="en-US" sz="1800"/>
              <a:t>并绘制成图形，称为灰度直方图（简称直方图）。</a:t>
            </a:r>
          </a:p>
          <a:p>
            <a:pPr marL="0" indent="0">
              <a:lnSpc>
                <a:spcPct val="150000"/>
              </a:lnSpc>
              <a:buNone/>
            </a:pPr>
            <a:r>
              <a:rPr lang="zh-CN" altLang="en-US" sz="1800"/>
              <a:t>图像直方图由于其计算代价较小，且具有图像平移、旋转、缩放不变性等众多优点，广泛地应用于图像处理的各个领域，特别是灰度图像的阈值分割、基于颜色的图像检索以及图像分类。直方图纵坐标有时也用某一灰度值的像素数占全图总像素数的百分比（灰度值出现的频数）表示。</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2410" y="232410"/>
            <a:ext cx="5030470" cy="5243195"/>
          </a:xfrm>
        </p:spPr>
        <p:txBody>
          <a:bodyPr/>
          <a:lstStyle/>
          <a:p>
            <a:pPr marL="0" indent="0">
              <a:buNone/>
            </a:pPr>
            <a:r>
              <a:rPr sz="2000" dirty="0" err="1">
                <a:solidFill>
                  <a:schemeClr val="tx1"/>
                </a:solidFill>
                <a:effectLst>
                  <a:outerShdw blurRad="38100" dist="19050" dir="2700000" algn="tl" rotWithShape="0">
                    <a:schemeClr val="dk1">
                      <a:alpha val="40000"/>
                    </a:schemeClr>
                  </a:outerShdw>
                </a:effectLst>
                <a:sym typeface="+mn-ea"/>
              </a:rPr>
              <a:t>直方图均衡化</a:t>
            </a:r>
            <a:endParaRPr sz="2000" dirty="0">
              <a:solidFill>
                <a:schemeClr val="tx1"/>
              </a:solidFill>
              <a:effectLst>
                <a:outerShdw blurRad="38100" dist="19050" dir="2700000" algn="tl" rotWithShape="0">
                  <a:schemeClr val="dk1">
                    <a:alpha val="40000"/>
                  </a:schemeClr>
                </a:outerShdw>
              </a:effectLst>
              <a:sym typeface="+mn-ea"/>
            </a:endParaRPr>
          </a:p>
          <a:p>
            <a:pPr marL="0" indent="0">
              <a:buNone/>
            </a:pPr>
            <a:r>
              <a:rPr sz="1800" dirty="0" err="1">
                <a:sym typeface="+mn-ea"/>
              </a:rPr>
              <a:t>把原始图的直方图变换为均匀分布的形式，增加像素灰度值的动态范围，提高图像对比度</a:t>
            </a:r>
            <a:endParaRPr sz="1800" dirty="0">
              <a:sym typeface="+mn-ea"/>
            </a:endParaRPr>
          </a:p>
          <a:p>
            <a:pPr marL="0" indent="0">
              <a:buNone/>
            </a:pPr>
            <a:r>
              <a:rPr sz="2000" dirty="0" err="1">
                <a:solidFill>
                  <a:schemeClr val="tx1"/>
                </a:solidFill>
                <a:effectLst>
                  <a:outerShdw blurRad="38100" dist="19050" dir="2700000" algn="tl" rotWithShape="0">
                    <a:schemeClr val="dk1">
                      <a:alpha val="40000"/>
                    </a:schemeClr>
                  </a:outerShdw>
                </a:effectLst>
                <a:sym typeface="+mn-ea"/>
              </a:rPr>
              <a:t>算法描述</a:t>
            </a:r>
            <a:endParaRPr sz="2000" dirty="0">
              <a:solidFill>
                <a:schemeClr val="tx1"/>
              </a:solidFill>
              <a:effectLst>
                <a:outerShdw blurRad="38100" dist="19050" dir="2700000" algn="tl" rotWithShape="0">
                  <a:schemeClr val="dk1">
                    <a:alpha val="40000"/>
                  </a:schemeClr>
                </a:outerShdw>
              </a:effectLst>
              <a:sym typeface="+mn-ea"/>
            </a:endParaRPr>
          </a:p>
          <a:p>
            <a:pPr marL="0" indent="0">
              <a:buNone/>
            </a:pPr>
            <a:r>
              <a:rPr sz="1800" dirty="0" err="1">
                <a:sym typeface="+mn-ea"/>
              </a:rPr>
              <a:t>r表示原始图像灰度，s表示变换后图像灰度</a:t>
            </a:r>
            <a:endParaRPr sz="1800" dirty="0">
              <a:sym typeface="+mn-ea"/>
            </a:endParaRPr>
          </a:p>
          <a:p>
            <a:pPr marL="0" indent="0">
              <a:buNone/>
            </a:pPr>
            <a:r>
              <a:rPr sz="1800" dirty="0" err="1">
                <a:sym typeface="+mn-ea"/>
              </a:rPr>
              <a:t>变换函数s</a:t>
            </a:r>
            <a:r>
              <a:rPr sz="1800" dirty="0">
                <a:sym typeface="+mn-ea"/>
              </a:rPr>
              <a:t>=T(r) </a:t>
            </a:r>
            <a:r>
              <a:rPr sz="1800" dirty="0" err="1">
                <a:sym typeface="+mn-ea"/>
              </a:rPr>
              <a:t>应满足下列条件</a:t>
            </a:r>
            <a:r>
              <a:rPr sz="1800" dirty="0">
                <a:sym typeface="+mn-ea"/>
              </a:rPr>
              <a:t>：</a:t>
            </a:r>
          </a:p>
          <a:p>
            <a:pPr marL="0" indent="0">
              <a:buNone/>
            </a:pPr>
            <a:r>
              <a:rPr sz="1800" dirty="0">
                <a:sym typeface="+mn-ea"/>
              </a:rPr>
              <a:t>1．在0&lt;=r&lt;=1 </a:t>
            </a:r>
            <a:r>
              <a:rPr sz="1800" dirty="0" err="1">
                <a:sym typeface="+mn-ea"/>
              </a:rPr>
              <a:t>的区间内，T</a:t>
            </a:r>
            <a:r>
              <a:rPr sz="1800" dirty="0">
                <a:sym typeface="+mn-ea"/>
              </a:rPr>
              <a:t>(r)</a:t>
            </a:r>
            <a:r>
              <a:rPr sz="1800" dirty="0" err="1">
                <a:sym typeface="+mn-ea"/>
              </a:rPr>
              <a:t>单值单调增加</a:t>
            </a:r>
            <a:r>
              <a:rPr sz="1800" dirty="0">
                <a:sym typeface="+mn-ea"/>
              </a:rPr>
              <a:t>。</a:t>
            </a:r>
          </a:p>
          <a:p>
            <a:pPr marL="0" indent="0">
              <a:buNone/>
            </a:pPr>
            <a:r>
              <a:rPr sz="1800" dirty="0" err="1">
                <a:sym typeface="+mn-ea"/>
              </a:rPr>
              <a:t>保证图像的灰度级从白到黑的次序不变</a:t>
            </a:r>
            <a:r>
              <a:rPr sz="1800" dirty="0">
                <a:sym typeface="+mn-ea"/>
              </a:rPr>
              <a:t>。</a:t>
            </a:r>
          </a:p>
          <a:p>
            <a:pPr marL="0" indent="0">
              <a:buNone/>
            </a:pPr>
            <a:r>
              <a:rPr sz="1800" dirty="0">
                <a:sym typeface="+mn-ea"/>
              </a:rPr>
              <a:t>2. </a:t>
            </a:r>
            <a:r>
              <a:rPr sz="1800" dirty="0" err="1">
                <a:sym typeface="+mn-ea"/>
              </a:rPr>
              <a:t>对于</a:t>
            </a:r>
            <a:r>
              <a:rPr sz="1800" dirty="0">
                <a:sym typeface="+mn-ea"/>
              </a:rPr>
              <a:t> 0&lt;=r&lt;=1 ，有 0&lt;= T(r)&lt;=1保证映射变</a:t>
            </a:r>
          </a:p>
          <a:p>
            <a:pPr marL="0" indent="0">
              <a:buNone/>
            </a:pPr>
            <a:r>
              <a:rPr sz="1800" dirty="0" err="1">
                <a:sym typeface="+mn-ea"/>
              </a:rPr>
              <a:t>换后的像素灰度值在允许的范围内</a:t>
            </a:r>
            <a:r>
              <a:rPr sz="1800" dirty="0">
                <a:sym typeface="+mn-ea"/>
              </a:rPr>
              <a:t>。</a:t>
            </a:r>
          </a:p>
          <a:p>
            <a:pPr marL="0" indent="0">
              <a:buNone/>
            </a:pPr>
            <a:r>
              <a:rPr sz="1800" dirty="0">
                <a:sym typeface="+mn-ea"/>
              </a:rPr>
              <a:t>3. </a:t>
            </a:r>
            <a:r>
              <a:rPr sz="1800" dirty="0" err="1">
                <a:sym typeface="+mn-ea"/>
              </a:rPr>
              <a:t>变换后的直方图均匀分布</a:t>
            </a:r>
            <a:endParaRPr sz="1800" dirty="0">
              <a:sym typeface="+mn-ea"/>
            </a:endParaRPr>
          </a:p>
        </p:txBody>
      </p:sp>
      <p:pic>
        <p:nvPicPr>
          <p:cNvPr id="2" name="图片 1" descr="4~2TQURL0[0T5P%`W6TR(08"/>
          <p:cNvPicPr>
            <a:picLocks noChangeAspect="1"/>
          </p:cNvPicPr>
          <p:nvPr/>
        </p:nvPicPr>
        <p:blipFill>
          <a:blip r:embed="rId3" cstate="print"/>
          <a:stretch>
            <a:fillRect/>
          </a:stretch>
        </p:blipFill>
        <p:spPr>
          <a:xfrm>
            <a:off x="5263515" y="68580"/>
            <a:ext cx="2362200" cy="3562350"/>
          </a:xfrm>
          <a:prstGeom prst="rect">
            <a:avLst/>
          </a:prstGeom>
        </p:spPr>
      </p:pic>
      <p:pic>
        <p:nvPicPr>
          <p:cNvPr id="6" name="图片 5" descr="Z`{$VA(`OZ3CN7DQ3)L4VIC"/>
          <p:cNvPicPr>
            <a:picLocks noChangeAspect="1"/>
          </p:cNvPicPr>
          <p:nvPr/>
        </p:nvPicPr>
        <p:blipFill>
          <a:blip r:embed="rId4" cstate="print"/>
          <a:stretch>
            <a:fillRect/>
          </a:stretch>
        </p:blipFill>
        <p:spPr>
          <a:xfrm>
            <a:off x="7790180" y="525780"/>
            <a:ext cx="4324350" cy="2647950"/>
          </a:xfrm>
          <a:prstGeom prst="rect">
            <a:avLst/>
          </a:prstGeom>
        </p:spPr>
      </p:pic>
      <p:pic>
        <p:nvPicPr>
          <p:cNvPr id="7" name="图片 6" descr="`R5R4]]R2~T_``7~R`RB~VA"/>
          <p:cNvPicPr>
            <a:picLocks noChangeAspect="1"/>
          </p:cNvPicPr>
          <p:nvPr/>
        </p:nvPicPr>
        <p:blipFill>
          <a:blip r:embed="rId5" cstate="print"/>
          <a:stretch>
            <a:fillRect/>
          </a:stretch>
        </p:blipFill>
        <p:spPr>
          <a:xfrm>
            <a:off x="5387340" y="3294380"/>
            <a:ext cx="2238375" cy="3524250"/>
          </a:xfrm>
          <a:prstGeom prst="rect">
            <a:avLst/>
          </a:prstGeom>
        </p:spPr>
      </p:pic>
      <p:pic>
        <p:nvPicPr>
          <p:cNvPr id="8" name="图片 7" descr="R9CEPIAK}HYY4M54MMEOD}1"/>
          <p:cNvPicPr>
            <a:picLocks noChangeAspect="1"/>
          </p:cNvPicPr>
          <p:nvPr/>
        </p:nvPicPr>
        <p:blipFill>
          <a:blip r:embed="rId6" cstate="print"/>
          <a:stretch>
            <a:fillRect/>
          </a:stretch>
        </p:blipFill>
        <p:spPr>
          <a:xfrm>
            <a:off x="7790180" y="3507740"/>
            <a:ext cx="4314825" cy="270510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边缘检测</a:t>
            </a:r>
          </a:p>
        </p:txBody>
      </p:sp>
      <p:sp>
        <p:nvSpPr>
          <p:cNvPr id="3" name="内容占位符 2"/>
          <p:cNvSpPr>
            <a:spLocks noGrp="1"/>
          </p:cNvSpPr>
          <p:nvPr>
            <p:ph idx="1"/>
          </p:nvPr>
        </p:nvSpPr>
        <p:spPr>
          <a:xfrm>
            <a:off x="331470" y="1022985"/>
            <a:ext cx="6830695" cy="5671185"/>
          </a:xfrm>
        </p:spPr>
        <p:txBody>
          <a:bodyPr/>
          <a:lstStyle/>
          <a:p>
            <a:pPr marL="0" indent="0">
              <a:buNone/>
            </a:pPr>
            <a:r>
              <a:rPr dirty="0" err="1">
                <a:latin typeface="宋体" panose="02010600030101010101" pitchFamily="2" charset="-122"/>
                <a:sym typeface="+mn-ea"/>
              </a:rPr>
              <a:t>图像理解是图像处理的一个重要分支，研究为完成某一任务需要从图像中提取哪些有用的信息，以及如何利用这些信息解释图像</a:t>
            </a:r>
            <a:r>
              <a:rPr dirty="0">
                <a:latin typeface="宋体" panose="02010600030101010101" pitchFamily="2" charset="-122"/>
                <a:sym typeface="+mn-ea"/>
              </a:rPr>
              <a:t>。</a:t>
            </a:r>
            <a:r>
              <a:rPr dirty="0" err="1">
                <a:latin typeface="宋体" panose="02010600030101010101" pitchFamily="2" charset="-122"/>
                <a:sym typeface="+mn-ea"/>
              </a:rPr>
              <a:t>边缘检测技术对于处理数字图像非常重要，因为边缘是所要提取目标和背景的分界线，提取出边缘才能将目标和背景区分开来</a:t>
            </a:r>
            <a:r>
              <a:rPr dirty="0">
                <a:latin typeface="宋体" panose="02010600030101010101" pitchFamily="2" charset="-122"/>
                <a:sym typeface="+mn-ea"/>
              </a:rPr>
              <a:t>。在图像中，边界表明一个特征区域的终结和另一个特征区域的开始，边界所分开区域的内部特征或属性是一致的，而不同的区域内部的特征或属性是不同的，边缘检测正是利用物体和背景在某种图像特性上的差异来实现的，这些差异包括灰度，颜色或者纹理特征。</a:t>
            </a:r>
            <a:r>
              <a:rPr dirty="0" err="1">
                <a:latin typeface="宋体" panose="02010600030101010101" pitchFamily="2" charset="-122"/>
                <a:sym typeface="+mn-ea"/>
              </a:rPr>
              <a:t>边缘检测实际上就是检测图像特征发生变化的位置</a:t>
            </a:r>
            <a:r>
              <a:rPr dirty="0">
                <a:latin typeface="宋体" panose="02010600030101010101" pitchFamily="2" charset="-122"/>
                <a:sym typeface="+mn-ea"/>
              </a:rPr>
              <a:t>。</a:t>
            </a:r>
            <a:r>
              <a:rPr lang="en-US" altLang="zh-CN" dirty="0">
                <a:latin typeface="方正大黑简体"/>
                <a:sym typeface="+mn-ea"/>
              </a:rPr>
              <a:t> </a:t>
            </a:r>
            <a:r>
              <a:rPr dirty="0">
                <a:latin typeface="宋体" panose="02010600030101010101" pitchFamily="2" charset="-122"/>
                <a:sym typeface="+mn-ea"/>
              </a:rPr>
              <a:t>由于噪声和模糊的存在，检测到的边界可能会变宽或在某些点处发生间断，因此，边界检测包括两个基本内容：首先抽取出反映灰度变化的边缘点，然后剔除某些边界点或填补边界间断点，并将这些边缘连接成完整的线。</a:t>
            </a:r>
            <a:r>
              <a:rPr dirty="0" err="1">
                <a:latin typeface="宋体" panose="02010600030101010101" pitchFamily="2" charset="-122"/>
                <a:sym typeface="+mn-ea"/>
              </a:rPr>
              <a:t>边缘检测的方法大多数是基于方向导数掩模求卷积的方法</a:t>
            </a:r>
            <a:r>
              <a:rPr dirty="0">
                <a:latin typeface="宋体" panose="02010600030101010101" pitchFamily="2" charset="-122"/>
                <a:sym typeface="+mn-ea"/>
              </a:rPr>
              <a:t>。</a:t>
            </a:r>
            <a:r>
              <a:rPr dirty="0">
                <a:latin typeface="方正大黑简体"/>
                <a:sym typeface="+mn-ea"/>
              </a:rPr>
              <a:t/>
            </a:r>
            <a:br>
              <a:rPr dirty="0">
                <a:latin typeface="方正大黑简体"/>
                <a:sym typeface="+mn-ea"/>
              </a:rPr>
            </a:br>
            <a:r>
              <a:rPr dirty="0">
                <a:sym typeface="+mn-ea"/>
              </a:rPr>
              <a:t>   </a:t>
            </a:r>
            <a:r>
              <a:rPr dirty="0">
                <a:latin typeface="方正大黑简体"/>
                <a:sym typeface="+mn-ea"/>
              </a:rPr>
              <a:t> </a:t>
            </a:r>
            <a:r>
              <a:rPr dirty="0">
                <a:latin typeface="宋体" panose="02010600030101010101" pitchFamily="2" charset="-122"/>
                <a:sym typeface="+mn-ea"/>
              </a:rPr>
              <a:t>导数算子具有突出灰度变化的作用，对图像运用导数算子，灰度变化较大的点处算得的值比较高，因此可将这些导数值作为相应点的边界强度，通过设置门限的方法，提取边界点集。</a:t>
            </a:r>
            <a:r>
              <a:rPr dirty="0">
                <a:latin typeface="方正大黑简体"/>
                <a:sym typeface="+mn-ea"/>
              </a:rPr>
              <a:t/>
            </a:r>
            <a:br>
              <a:rPr dirty="0">
                <a:latin typeface="方正大黑简体"/>
                <a:sym typeface="+mn-ea"/>
              </a:rPr>
            </a:br>
            <a:r>
              <a:rPr dirty="0">
                <a:latin typeface="宋体" panose="02010600030101010101" pitchFamily="2" charset="-122"/>
                <a:sym typeface="+mn-ea"/>
              </a:rPr>
              <a:t/>
            </a:r>
            <a:br>
              <a:rPr dirty="0">
                <a:latin typeface="宋体" panose="02010600030101010101" pitchFamily="2" charset="-122"/>
                <a:sym typeface="+mn-ea"/>
              </a:rPr>
            </a:b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MS}FQ[W_CF257JA%85[U"/>
          <p:cNvPicPr>
            <a:picLocks noChangeAspect="1"/>
          </p:cNvPicPr>
          <p:nvPr/>
        </p:nvPicPr>
        <p:blipFill>
          <a:blip r:embed="rId3" cstate="print"/>
          <a:stretch>
            <a:fillRect/>
          </a:stretch>
        </p:blipFill>
        <p:spPr>
          <a:xfrm>
            <a:off x="327660" y="1878330"/>
            <a:ext cx="3300095" cy="4721225"/>
          </a:xfrm>
          <a:prstGeom prst="rect">
            <a:avLst/>
          </a:prstGeom>
        </p:spPr>
      </p:pic>
      <p:pic>
        <p:nvPicPr>
          <p:cNvPr id="3" name="图片 2" descr="R9CEPIAK}HYY4M54MMEOD}1"/>
          <p:cNvPicPr>
            <a:picLocks noChangeAspect="1"/>
          </p:cNvPicPr>
          <p:nvPr/>
        </p:nvPicPr>
        <p:blipFill>
          <a:blip r:embed="rId4" cstate="print"/>
          <a:stretch>
            <a:fillRect/>
          </a:stretch>
        </p:blipFill>
        <p:spPr>
          <a:xfrm>
            <a:off x="4048760" y="2230120"/>
            <a:ext cx="6407150" cy="4017010"/>
          </a:xfrm>
          <a:prstGeom prst="rect">
            <a:avLst/>
          </a:prstGeom>
        </p:spPr>
      </p:pic>
      <p:sp>
        <p:nvSpPr>
          <p:cNvPr id="5" name="文本框 4"/>
          <p:cNvSpPr txBox="1"/>
          <p:nvPr/>
        </p:nvSpPr>
        <p:spPr>
          <a:xfrm>
            <a:off x="497205" y="494030"/>
            <a:ext cx="6797040" cy="1198880"/>
          </a:xfrm>
          <a:prstGeom prst="rect">
            <a:avLst/>
          </a:prstGeom>
          <a:noFill/>
        </p:spPr>
        <p:txBody>
          <a:bodyPr wrap="square" rtlCol="0">
            <a:spAutoFit/>
          </a:bodyPr>
          <a:lstStyle/>
          <a:p>
            <a:r>
              <a:rPr lang="zh-CN" altLang="en-US" sz="2400"/>
              <a:t>可以输入灰度级进行直方图均衡化，如将原图像（</a:t>
            </a:r>
            <a:r>
              <a:rPr lang="en-US" altLang="zh-CN" sz="2400"/>
              <a:t>255</a:t>
            </a:r>
            <a:r>
              <a:rPr lang="zh-CN" altLang="en-US" sz="2400"/>
              <a:t>个灰度级）通过直方图均衡化映射方式，使其映射至</a:t>
            </a:r>
            <a:r>
              <a:rPr lang="en-US" altLang="zh-CN" sz="2400"/>
              <a:t>128</a:t>
            </a:r>
            <a:r>
              <a:rPr lang="zh-CN" altLang="en-US" sz="2400"/>
              <a:t>个灰度级</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2" cstate="print"/>
          <a:stretch>
            <a:fillRect/>
          </a:stretch>
        </p:blipFill>
        <p:spPr>
          <a:xfrm>
            <a:off x="5410200" y="1828800"/>
            <a:ext cx="3276600" cy="1079500"/>
          </a:xfrm>
          <a:prstGeom prst="rect">
            <a:avLst/>
          </a:prstGeom>
          <a:noFill/>
          <a:ln w="9525">
            <a:noFill/>
          </a:ln>
        </p:spPr>
      </p:pic>
      <p:pic>
        <p:nvPicPr>
          <p:cNvPr id="8195" name="Picture 3"/>
          <p:cNvPicPr>
            <a:picLocks noChangeAspect="1"/>
          </p:cNvPicPr>
          <p:nvPr/>
        </p:nvPicPr>
        <p:blipFill>
          <a:blip r:embed="rId3" cstate="print"/>
          <a:stretch>
            <a:fillRect/>
          </a:stretch>
        </p:blipFill>
        <p:spPr>
          <a:xfrm>
            <a:off x="4495800" y="2895600"/>
            <a:ext cx="4419600" cy="1322388"/>
          </a:xfrm>
          <a:prstGeom prst="rect">
            <a:avLst/>
          </a:prstGeom>
          <a:noFill/>
          <a:ln w="9525">
            <a:noFill/>
          </a:ln>
        </p:spPr>
      </p:pic>
      <p:sp>
        <p:nvSpPr>
          <p:cNvPr id="8196" name="Rectangle 4"/>
          <p:cNvSpPr/>
          <p:nvPr/>
        </p:nvSpPr>
        <p:spPr>
          <a:xfrm>
            <a:off x="1981200" y="4191000"/>
            <a:ext cx="82296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根据</a:t>
            </a:r>
            <a:r>
              <a:rPr lang="en-US" altLang="zh-CN" sz="2400" i="1" dirty="0">
                <a:solidFill>
                  <a:srgbClr val="000000"/>
                </a:solidFill>
                <a:ea typeface=".." charset="-122"/>
              </a:rPr>
              <a:t>G</a:t>
            </a:r>
            <a:r>
              <a:rPr lang="zh-CN" altLang="en-US" sz="2400" dirty="0">
                <a:solidFill>
                  <a:srgbClr val="000000"/>
                </a:solidFill>
                <a:latin typeface=".." charset="-122"/>
                <a:ea typeface=".." charset="-122"/>
              </a:rPr>
              <a:t>的表达式可知其具有旋转不变性，但是梯度</a:t>
            </a:r>
            <a:r>
              <a:rPr lang="zh-CN" altLang="en-US" sz="2400" dirty="0">
                <a:solidFill>
                  <a:srgbClr val="000000"/>
                </a:solidFill>
                <a:ea typeface=".." charset="-122"/>
              </a:rPr>
              <a:t>∇</a:t>
            </a:r>
            <a:r>
              <a:rPr lang="en-US" altLang="zh-CN" sz="2400" dirty="0">
                <a:solidFill>
                  <a:srgbClr val="000000"/>
                </a:solidFill>
                <a:ea typeface=".." charset="-122"/>
              </a:rPr>
              <a:t>f</a:t>
            </a:r>
            <a:r>
              <a:rPr lang="zh-CN" altLang="en-US" sz="2400" dirty="0">
                <a:solidFill>
                  <a:srgbClr val="000000"/>
                </a:solidFill>
                <a:latin typeface=".." charset="-122"/>
                <a:ea typeface=".." charset="-122"/>
              </a:rPr>
              <a:t>却是有方向性的，图像灰度变化率最大的方向即为图像的梯度方向，可表达为： </a:t>
            </a:r>
          </a:p>
        </p:txBody>
      </p:sp>
      <p:pic>
        <p:nvPicPr>
          <p:cNvPr id="8197" name="Picture 5"/>
          <p:cNvPicPr>
            <a:picLocks noChangeAspect="1"/>
          </p:cNvPicPr>
          <p:nvPr/>
        </p:nvPicPr>
        <p:blipFill>
          <a:blip r:embed="rId5" cstate="print"/>
          <a:stretch>
            <a:fillRect/>
          </a:stretch>
        </p:blipFill>
        <p:spPr>
          <a:xfrm>
            <a:off x="4419600" y="5305425"/>
            <a:ext cx="2971800" cy="1055688"/>
          </a:xfrm>
          <a:prstGeom prst="rect">
            <a:avLst/>
          </a:prstGeom>
          <a:noFill/>
          <a:ln w="9525">
            <a:noFill/>
          </a:ln>
        </p:spPr>
      </p:pic>
      <p:sp>
        <p:nvSpPr>
          <p:cNvPr id="8198" name="Rectangle 6"/>
          <p:cNvSpPr/>
          <p:nvPr/>
        </p:nvSpPr>
        <p:spPr>
          <a:xfrm>
            <a:off x="2179320" y="2138680"/>
            <a:ext cx="3230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图像</a:t>
            </a:r>
            <a:r>
              <a:rPr lang="en-US" altLang="zh-CN" sz="2400" dirty="0">
                <a:solidFill>
                  <a:srgbClr val="000000"/>
                </a:solidFill>
                <a:latin typeface=".." charset="-122"/>
                <a:ea typeface=".." charset="-122"/>
              </a:rPr>
              <a:t>f(x,y)</a:t>
            </a:r>
            <a:r>
              <a:rPr lang="zh-CN" altLang="en-US" sz="2400" dirty="0">
                <a:solidFill>
                  <a:srgbClr val="000000"/>
                </a:solidFill>
                <a:latin typeface=".." charset="-122"/>
                <a:ea typeface=".." charset="-122"/>
              </a:rPr>
              <a:t>的梯度为：</a:t>
            </a:r>
            <a:endParaRPr lang="zh-CN" altLang="en-US" sz="2400" dirty="0">
              <a:solidFill>
                <a:srgbClr val="000000"/>
              </a:solidFill>
              <a:ea typeface=".." charset="-122"/>
            </a:endParaRPr>
          </a:p>
        </p:txBody>
      </p:sp>
      <p:sp>
        <p:nvSpPr>
          <p:cNvPr id="8199" name="Rectangle 7"/>
          <p:cNvSpPr/>
          <p:nvPr/>
        </p:nvSpPr>
        <p:spPr>
          <a:xfrm>
            <a:off x="2438400" y="3505200"/>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其幅度为： </a:t>
            </a:r>
          </a:p>
        </p:txBody>
      </p:sp>
      <p:sp>
        <p:nvSpPr>
          <p:cNvPr id="2" name="标题 1"/>
          <p:cNvSpPr>
            <a:spLocks noGrp="1"/>
          </p:cNvSpPr>
          <p:nvPr>
            <p:ph type="title"/>
          </p:nvPr>
        </p:nvSpPr>
        <p:spPr>
          <a:xfrm>
            <a:off x="876300" y="1022350"/>
            <a:ext cx="11191240" cy="441960"/>
          </a:xfrm>
        </p:spPr>
        <p:txBody>
          <a:bodyPr>
            <a:normAutofit/>
          </a:bodyPr>
          <a:lstStyle/>
          <a:p>
            <a:r>
              <a:rPr lang="zh-CN" altLang="en-US" sz="2220" b="0" dirty="0"/>
              <a:t>梯度锐化法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p:nvPr/>
        </p:nvSpPr>
        <p:spPr>
          <a:xfrm>
            <a:off x="2514600" y="2209800"/>
            <a:ext cx="7239000" cy="230695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r>
              <a:rPr lang="en-US" altLang="zh-CN" sz="2400" dirty="0">
                <a:solidFill>
                  <a:srgbClr val="000000"/>
                </a:solidFill>
                <a:latin typeface=".." charset="-122"/>
                <a:ea typeface=".." charset="-122"/>
              </a:rPr>
              <a:t>   </a:t>
            </a:r>
            <a:r>
              <a:rPr lang="zh-CN" altLang="en-US" sz="2400" dirty="0">
                <a:solidFill>
                  <a:srgbClr val="000000"/>
                </a:solidFill>
                <a:latin typeface=".." charset="-122"/>
                <a:ea typeface=".." charset="-122"/>
              </a:rPr>
              <a:t>由于图像是离散的，为了处理方便，可用图像的差分直接代替图像函数的微分，二维离散图像函数在</a:t>
            </a:r>
            <a:r>
              <a:rPr lang="en-US" altLang="zh-CN" sz="2400" i="1" dirty="0">
                <a:solidFill>
                  <a:srgbClr val="000000"/>
                </a:solidFill>
                <a:ea typeface=".." charset="-122"/>
              </a:rPr>
              <a:t>x</a:t>
            </a:r>
            <a:r>
              <a:rPr lang="zh-CN" altLang="en-US" sz="2400" dirty="0">
                <a:solidFill>
                  <a:srgbClr val="000000"/>
                </a:solidFill>
                <a:latin typeface=".." charset="-122"/>
                <a:ea typeface=".." charset="-122"/>
              </a:rPr>
              <a:t>方向的一阶差分定义</a:t>
            </a:r>
            <a:r>
              <a:rPr lang="en-US" altLang="zh-CN" sz="2400" dirty="0">
                <a:solidFill>
                  <a:srgbClr val="000000"/>
                </a:solidFill>
                <a:latin typeface=".." charset="-122"/>
                <a:ea typeface=".." charset="-122"/>
              </a:rPr>
              <a:t>f(x+1,y)-f(x,y)</a:t>
            </a:r>
            <a:r>
              <a:rPr lang="zh-CN" altLang="en-US" sz="2400" dirty="0">
                <a:solidFill>
                  <a:srgbClr val="000000"/>
                </a:solidFill>
                <a:latin typeface=".." charset="-122"/>
                <a:ea typeface=".." charset="-122"/>
              </a:rPr>
              <a:t>，在</a:t>
            </a:r>
            <a:r>
              <a:rPr lang="en-US" altLang="zh-CN" sz="2400" dirty="0">
                <a:solidFill>
                  <a:srgbClr val="000000"/>
                </a:solidFill>
                <a:latin typeface=".." charset="-122"/>
                <a:ea typeface=".." charset="-122"/>
              </a:rPr>
              <a:t>y</a:t>
            </a:r>
            <a:r>
              <a:rPr lang="zh-CN" altLang="en-US" sz="2400" dirty="0">
                <a:solidFill>
                  <a:srgbClr val="000000"/>
                </a:solidFill>
                <a:latin typeface=".." charset="-122"/>
                <a:ea typeface=".." charset="-122"/>
              </a:rPr>
              <a:t>方向的一阶差分为。</a:t>
            </a:r>
            <a:r>
              <a:rPr lang="en-US" altLang="zh-CN" sz="2400" dirty="0">
                <a:solidFill>
                  <a:srgbClr val="000000"/>
                </a:solidFill>
                <a:latin typeface=".." charset="-122"/>
                <a:ea typeface=".." charset="-122"/>
              </a:rPr>
              <a:t>F(x,y+1)-f(x,y)</a:t>
            </a:r>
            <a:r>
              <a:rPr lang="zh-CN" altLang="en-US" sz="2400" dirty="0">
                <a:solidFill>
                  <a:srgbClr val="000000"/>
                </a:solidFill>
                <a:latin typeface=".." charset="-122"/>
                <a:ea typeface=".." charset="-122"/>
              </a:rPr>
              <a:t>。同时为了简化运算，用差分的绝对值代替乘方和开方来近似，则此时图像的梯度可表示为</a:t>
            </a:r>
            <a:endParaRPr lang="zh-CN" altLang="en-US" sz="2400" dirty="0">
              <a:solidFill>
                <a:srgbClr val="000000"/>
              </a:solidFill>
              <a:ea typeface=".." charset="-122"/>
            </a:endParaRPr>
          </a:p>
        </p:txBody>
      </p:sp>
      <p:pic>
        <p:nvPicPr>
          <p:cNvPr id="9219" name="Picture 36"/>
          <p:cNvPicPr>
            <a:picLocks noChangeAspect="1"/>
          </p:cNvPicPr>
          <p:nvPr/>
        </p:nvPicPr>
        <p:blipFill>
          <a:blip r:embed="rId3" cstate="print"/>
          <a:stretch>
            <a:fillRect/>
          </a:stretch>
        </p:blipFill>
        <p:spPr>
          <a:xfrm>
            <a:off x="2667000" y="4724400"/>
            <a:ext cx="6781800" cy="779463"/>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p:nvPr/>
        </p:nvSpPr>
        <p:spPr>
          <a:xfrm>
            <a:off x="2667000" y="990600"/>
            <a:ext cx="7391400" cy="190055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endParaRPr lang="en-US" altLang="zh-CN" sz="2800" dirty="0">
              <a:solidFill>
                <a:schemeClr val="accent2"/>
              </a:solidFill>
              <a:latin typeface="方正大黑简体"/>
              <a:ea typeface="方正大黑简体"/>
            </a:endParaRPr>
          </a:p>
          <a:p>
            <a:pPr marL="0" lvl="0" indent="0" eaLnBrk="1" hangingPunct="1">
              <a:spcBef>
                <a:spcPct val="0"/>
              </a:spcBef>
              <a:buSzTx/>
              <a:buNone/>
            </a:pPr>
            <a:endParaRPr lang="en-US" altLang="zh-CN" sz="2800" dirty="0">
              <a:solidFill>
                <a:schemeClr val="accent2"/>
              </a:solidFill>
              <a:latin typeface="方正大黑简体"/>
              <a:ea typeface="方正大黑简体"/>
            </a:endParaRPr>
          </a:p>
          <a:p>
            <a:pPr marL="0" lvl="0" indent="0" eaLnBrk="1" hangingPunct="1">
              <a:spcBef>
                <a:spcPct val="0"/>
              </a:spcBef>
              <a:buSzTx/>
              <a:buNone/>
            </a:pPr>
            <a:endParaRPr lang="en-US" altLang="zh-CN" sz="2800" dirty="0">
              <a:latin typeface="方正大黑简体"/>
              <a:ea typeface="方正大黑简体"/>
            </a:endParaRPr>
          </a:p>
          <a:p>
            <a:pPr marL="0" lvl="0" indent="0" algn="just" eaLnBrk="1" hangingPunct="1">
              <a:buSzTx/>
              <a:buNone/>
            </a:pPr>
            <a:r>
              <a:rPr lang="en-US" altLang="zh-CN" sz="2800" dirty="0">
                <a:solidFill>
                  <a:srgbClr val="A20078"/>
                </a:solidFill>
                <a:latin typeface="方正大黑简体"/>
                <a:ea typeface="方正大黑简体"/>
              </a:rPr>
              <a:t>	</a:t>
            </a:r>
            <a:endParaRPr lang="en-US" altLang="zh-CN" sz="2800" dirty="0">
              <a:solidFill>
                <a:schemeClr val="accent2"/>
              </a:solidFill>
              <a:latin typeface="方正大黑简体"/>
              <a:ea typeface="方正大黑简体"/>
            </a:endParaRPr>
          </a:p>
        </p:txBody>
      </p:sp>
      <p:sp>
        <p:nvSpPr>
          <p:cNvPr id="12291" name="Rectangle 3"/>
          <p:cNvSpPr/>
          <p:nvPr/>
        </p:nvSpPr>
        <p:spPr>
          <a:xfrm>
            <a:off x="1549400" y="228600"/>
            <a:ext cx="8509000" cy="26765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endParaRPr lang="en-US" altLang="zh-CN" sz="2400" dirty="0">
              <a:latin typeface="宋体" panose="02010600030101010101" pitchFamily="2" charset="-122"/>
            </a:endParaRPr>
          </a:p>
          <a:p>
            <a:pPr marL="0" lvl="0" indent="0" eaLnBrk="1" hangingPunct="1">
              <a:spcBef>
                <a:spcPct val="0"/>
              </a:spcBef>
              <a:buSzTx/>
              <a:buNone/>
            </a:pPr>
            <a:r>
              <a:rPr lang="en-US" altLang="zh-CN" sz="2400" dirty="0" err="1">
                <a:solidFill>
                  <a:srgbClr val="000000"/>
                </a:solidFill>
              </a:rPr>
              <a:t>Sobel</a:t>
            </a:r>
            <a:r>
              <a:rPr lang="zh-CN" altLang="en-US" sz="2400" dirty="0" smtClean="0">
                <a:solidFill>
                  <a:srgbClr val="000000"/>
                </a:solidFill>
              </a:rPr>
              <a:t>算子锐化</a:t>
            </a:r>
            <a:endParaRPr lang="zh-CN" altLang="en-US" sz="2400" dirty="0">
              <a:solidFill>
                <a:srgbClr val="000000"/>
              </a:solidFill>
              <a:latin typeface="..e....." charset="-122"/>
            </a:endParaRPr>
          </a:p>
          <a:p>
            <a:pPr marL="0" lvl="0" indent="0" eaLnBrk="1" hangingPunct="1">
              <a:spcBef>
                <a:spcPct val="0"/>
              </a:spcBef>
              <a:buSzTx/>
              <a:buNone/>
            </a:pPr>
            <a:endParaRPr lang="zh-CN" altLang="en-US" sz="2400" dirty="0">
              <a:latin typeface="宋体" panose="02010600030101010101" pitchFamily="2" charset="-122"/>
            </a:endParaRPr>
          </a:p>
          <a:p>
            <a:pPr marL="0" lvl="0" indent="0" eaLnBrk="1" hangingPunct="1">
              <a:spcBef>
                <a:spcPct val="0"/>
              </a:spcBef>
              <a:buSzTx/>
              <a:buNone/>
            </a:pPr>
            <a:endParaRPr lang="zh-CN" altLang="en-US" sz="2400" dirty="0">
              <a:latin typeface="宋体" panose="02010600030101010101" pitchFamily="2" charset="-122"/>
            </a:endParaRPr>
          </a:p>
          <a:p>
            <a:pPr marL="0" lvl="0" indent="0" algn="just" eaLnBrk="1" hangingPunct="1">
              <a:spcBef>
                <a:spcPct val="0"/>
              </a:spcBef>
              <a:buSzTx/>
              <a:buNone/>
            </a:pPr>
            <a:r>
              <a:rPr lang="en-US" altLang="zh-CN" sz="2400" dirty="0">
                <a:solidFill>
                  <a:srgbClr val="000000"/>
                </a:solidFill>
              </a:rPr>
              <a:t>Sobel</a:t>
            </a:r>
            <a:r>
              <a:rPr lang="zh-CN" altLang="en-US" sz="2400" dirty="0">
                <a:solidFill>
                  <a:srgbClr val="000000"/>
                </a:solidFill>
                <a:latin typeface="..e....." charset="-122"/>
                <a:ea typeface="..e....." charset="-122"/>
              </a:rPr>
              <a:t>边缘增强算子是一阶微分算子，它是一种将方向差分运算与局部平均相结合的方法。该算子在以为中心的</a:t>
            </a:r>
            <a:r>
              <a:rPr lang="en-US" altLang="zh-CN" sz="2400" i="1" dirty="0">
                <a:solidFill>
                  <a:srgbClr val="000000"/>
                </a:solidFill>
                <a:ea typeface="..e....." charset="-122"/>
              </a:rPr>
              <a:t>f(x,y)</a:t>
            </a:r>
            <a:r>
              <a:rPr lang="en-US" altLang="zh-CN" sz="2400" dirty="0">
                <a:solidFill>
                  <a:srgbClr val="000000"/>
                </a:solidFill>
                <a:ea typeface="..e....." charset="-122"/>
              </a:rPr>
              <a:t>3×3</a:t>
            </a:r>
            <a:r>
              <a:rPr lang="zh-CN" altLang="en-US" sz="2400" dirty="0">
                <a:solidFill>
                  <a:srgbClr val="000000"/>
                </a:solidFill>
                <a:latin typeface="..e....." charset="-122"/>
                <a:ea typeface="..e....." charset="-122"/>
              </a:rPr>
              <a:t>邻域上计算</a:t>
            </a:r>
            <a:r>
              <a:rPr lang="en-US" altLang="zh-CN" sz="2400" i="1" dirty="0">
                <a:solidFill>
                  <a:srgbClr val="000000"/>
                </a:solidFill>
                <a:ea typeface="..e....." charset="-122"/>
              </a:rPr>
              <a:t>x</a:t>
            </a:r>
            <a:r>
              <a:rPr lang="zh-CN" altLang="en-US" sz="2400" dirty="0">
                <a:solidFill>
                  <a:srgbClr val="000000"/>
                </a:solidFill>
                <a:latin typeface="..e....." charset="-122"/>
                <a:ea typeface="..e....." charset="-122"/>
              </a:rPr>
              <a:t>和方向的偏导数，即 </a:t>
            </a:r>
            <a:endParaRPr lang="zh-CN" altLang="en-US" sz="2400" dirty="0">
              <a:latin typeface="宋体" panose="02010600030101010101" pitchFamily="2" charset="-122"/>
            </a:endParaRPr>
          </a:p>
        </p:txBody>
      </p:sp>
      <p:pic>
        <p:nvPicPr>
          <p:cNvPr id="12292" name="Picture 5"/>
          <p:cNvPicPr>
            <a:picLocks noChangeAspect="1"/>
          </p:cNvPicPr>
          <p:nvPr/>
        </p:nvPicPr>
        <p:blipFill>
          <a:blip r:embed="rId3" cstate="print"/>
          <a:stretch>
            <a:fillRect/>
          </a:stretch>
        </p:blipFill>
        <p:spPr>
          <a:xfrm>
            <a:off x="2895600" y="3124200"/>
            <a:ext cx="6934200" cy="20986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81200" y="1905000"/>
            <a:ext cx="7193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它实质上是不等权值的平均梯度算子，其梯度大小为 </a:t>
            </a:r>
          </a:p>
        </p:txBody>
      </p:sp>
      <p:pic>
        <p:nvPicPr>
          <p:cNvPr id="13315" name="Picture 3"/>
          <p:cNvPicPr>
            <a:picLocks noChangeAspect="1"/>
          </p:cNvPicPr>
          <p:nvPr/>
        </p:nvPicPr>
        <p:blipFill>
          <a:blip r:embed="rId3" cstate="print"/>
          <a:stretch>
            <a:fillRect/>
          </a:stretch>
        </p:blipFill>
        <p:spPr>
          <a:xfrm>
            <a:off x="4191000" y="2447925"/>
            <a:ext cx="2438400" cy="704850"/>
          </a:xfrm>
          <a:prstGeom prst="rect">
            <a:avLst/>
          </a:prstGeom>
          <a:noFill/>
          <a:ln w="9525">
            <a:noFill/>
          </a:ln>
        </p:spPr>
      </p:pic>
      <p:sp>
        <p:nvSpPr>
          <p:cNvPr id="13316" name="Rectangle 4"/>
          <p:cNvSpPr/>
          <p:nvPr/>
        </p:nvSpPr>
        <p:spPr>
          <a:xfrm>
            <a:off x="1797050" y="3124200"/>
            <a:ext cx="8717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进行图像边缘增强处理时，为了简化运算，将上式近似表示为： </a:t>
            </a:r>
          </a:p>
        </p:txBody>
      </p:sp>
      <p:pic>
        <p:nvPicPr>
          <p:cNvPr id="13317" name="Picture 5"/>
          <p:cNvPicPr>
            <a:picLocks noChangeAspect="1"/>
          </p:cNvPicPr>
          <p:nvPr/>
        </p:nvPicPr>
        <p:blipFill>
          <a:blip r:embed="rId4" cstate="print"/>
          <a:stretch>
            <a:fillRect/>
          </a:stretch>
        </p:blipFill>
        <p:spPr>
          <a:xfrm>
            <a:off x="4495800" y="3733800"/>
            <a:ext cx="2133600" cy="676275"/>
          </a:xfrm>
          <a:prstGeom prst="rect">
            <a:avLst/>
          </a:prstGeom>
          <a:noFill/>
          <a:ln w="9525">
            <a:noFill/>
          </a:ln>
        </p:spPr>
      </p:pic>
      <p:sp>
        <p:nvSpPr>
          <p:cNvPr id="13318" name="Rectangle 6"/>
          <p:cNvSpPr/>
          <p:nvPr/>
        </p:nvSpPr>
        <p:spPr>
          <a:xfrm>
            <a:off x="1981200" y="4572000"/>
            <a:ext cx="38404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此时和可用卷积模板来表示</a:t>
            </a:r>
          </a:p>
        </p:txBody>
      </p:sp>
      <p:pic>
        <p:nvPicPr>
          <p:cNvPr id="13319" name="Picture 7"/>
          <p:cNvPicPr>
            <a:picLocks noChangeAspect="1"/>
          </p:cNvPicPr>
          <p:nvPr/>
        </p:nvPicPr>
        <p:blipFill>
          <a:blip r:embed="rId5" cstate="print"/>
          <a:stretch>
            <a:fillRect/>
          </a:stretch>
        </p:blipFill>
        <p:spPr>
          <a:xfrm>
            <a:off x="3200400" y="5103813"/>
            <a:ext cx="2819400" cy="1535112"/>
          </a:xfrm>
          <a:prstGeom prst="rect">
            <a:avLst/>
          </a:prstGeom>
          <a:noFill/>
          <a:ln w="9525">
            <a:noFill/>
          </a:ln>
        </p:spPr>
      </p:pic>
      <p:pic>
        <p:nvPicPr>
          <p:cNvPr id="13320" name="Picture 8"/>
          <p:cNvPicPr>
            <a:picLocks noChangeAspect="1"/>
          </p:cNvPicPr>
          <p:nvPr/>
        </p:nvPicPr>
        <p:blipFill>
          <a:blip r:embed="rId6" cstate="print"/>
          <a:stretch>
            <a:fillRect/>
          </a:stretch>
        </p:blipFill>
        <p:spPr>
          <a:xfrm>
            <a:off x="6553200" y="5105400"/>
            <a:ext cx="2590800" cy="15938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图像去噪</a:t>
            </a:r>
          </a:p>
        </p:txBody>
      </p:sp>
      <p:sp>
        <p:nvSpPr>
          <p:cNvPr id="3" name="内容占位符 2"/>
          <p:cNvSpPr>
            <a:spLocks noGrp="1"/>
          </p:cNvSpPr>
          <p:nvPr>
            <p:ph idx="1"/>
          </p:nvPr>
        </p:nvSpPr>
        <p:spPr>
          <a:xfrm>
            <a:off x="669925" y="885190"/>
            <a:ext cx="10133965" cy="5323840"/>
          </a:xfrm>
        </p:spPr>
        <p:txBody>
          <a:bodyPr/>
          <a:lstStyle/>
          <a:p>
            <a:pPr marL="0" indent="0">
              <a:buNone/>
            </a:pPr>
            <a:r>
              <a:rPr lang="zh-CN" altLang="en-US" dirty="0"/>
              <a:t>图像去噪是数字图像处理中的重要环节和步骤。去噪效果的好坏直接影响到后续的图像处理工作如图像分割、边缘检测等。图像信号在产生、传输过程中都可能会受到噪声的污染，一般数字图像系统中的常见噪声主要有：高斯噪声（主要由阻性元器件内部产生）、椒盐噪声（主要是图像切割引起的黑图像上的白点噪声或光电转换过程中产生的泊松噪声）等；</a:t>
            </a:r>
          </a:p>
          <a:p>
            <a:pPr marL="0" indent="0">
              <a:buNone/>
            </a:pPr>
            <a:r>
              <a:rPr lang="zh-CN" altLang="en-US" dirty="0"/>
              <a:t>目前比较经典的图像去噪算法主要有以下三种：</a:t>
            </a:r>
          </a:p>
          <a:p>
            <a:pPr marL="0" indent="0">
              <a:buNone/>
            </a:pPr>
            <a:r>
              <a:rPr lang="zh-CN" altLang="en-US" dirty="0"/>
              <a:t>均值滤波算法：也称线性滤波，主要思想为邻域平均法，即用几个像素灰度的平均值来代替每个像素的灰度。有效抑制加性噪声，但容易引起图像模糊，可以对其进行改进，主要避开对景物边缘的平滑处理。</a:t>
            </a:r>
          </a:p>
          <a:p>
            <a:pPr marL="0" indent="0">
              <a:buNone/>
            </a:pPr>
            <a:r>
              <a:rPr lang="zh-CN" altLang="en-US" dirty="0"/>
              <a:t>中值滤波：基于排序统计理论的一种能有效抑制噪声的非线性平滑滤波信号处理技术。中值滤波的特点即是首先确定一个以某个像素为中心点的邻域，一般为方形邻域，也可以为圆形、十字形等等，然后将邻域中各像素的灰度值排序，取其中间值作为中心像素灰度的新值，这里领域被称为窗口，当窗口移动时，利用中值滤波可以对图像进行平滑处理。其算法简单，时间复杂度低，但其对点、线和尖顶多的图像不宜采用中值滤波。很容易自适应化。</a:t>
            </a:r>
          </a:p>
          <a:p>
            <a:pPr marL="0" indent="0">
              <a:buNone/>
            </a:pPr>
            <a:r>
              <a:rPr lang="zh-CN" altLang="en-US" dirty="0"/>
              <a:t>二维自适应维纳滤波：使原始图像和其恢复图像之间的均方误差最小的复原方法，是一种自适应滤波器，根据局部方差来调整滤波器效果。对于去除高斯噪声效果明显。</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p:nvPr/>
        </p:nvSpPr>
        <p:spPr>
          <a:xfrm>
            <a:off x="1518920" y="1412240"/>
            <a:ext cx="8056880" cy="48926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85000"/>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dirty="0">
                <a:latin typeface="宋体" panose="02010600030101010101" pitchFamily="2" charset="-122"/>
              </a:rPr>
              <a:t/>
            </a:r>
            <a:br>
              <a:rPr lang="en-US" altLang="zh-CN" sz="2400" dirty="0">
                <a:latin typeface="宋体" panose="02010600030101010101" pitchFamily="2" charset="-122"/>
              </a:rPr>
            </a:br>
            <a:r>
              <a:rPr lang="zh-CN" altLang="en-US" sz="2400" dirty="0">
                <a:latin typeface="宋体" panose="02010600030101010101" pitchFamily="2" charset="-122"/>
              </a:rPr>
              <a:t>均值滤波是在空间域对图象进行平滑处理的一种方法，易于实现，效果也挺好。</a:t>
            </a:r>
            <a:br>
              <a:rPr lang="zh-CN" altLang="en-US" sz="2400" dirty="0">
                <a:latin typeface="宋体" panose="02010600030101010101" pitchFamily="2" charset="-122"/>
              </a:rPr>
            </a:br>
            <a:r>
              <a:rPr lang="zh-CN" altLang="en-US" sz="2400" dirty="0">
                <a:latin typeface="宋体" panose="02010600030101010101" pitchFamily="2" charset="-122"/>
              </a:rPr>
              <a:t>设噪声</a:t>
            </a:r>
            <a:r>
              <a:rPr lang="en-US" altLang="zh-CN" sz="2400" dirty="0">
                <a:latin typeface="宋体" panose="02010600030101010101" pitchFamily="2" charset="-122"/>
              </a:rPr>
              <a:t>η(m,n)</a:t>
            </a:r>
            <a:r>
              <a:rPr lang="zh-CN" altLang="en-US" sz="2400" dirty="0">
                <a:latin typeface="宋体" panose="02010600030101010101" pitchFamily="2" charset="-122"/>
              </a:rPr>
              <a:t>是加性噪声，其均值为</a:t>
            </a:r>
            <a:r>
              <a:rPr lang="en-US" altLang="zh-CN" sz="2400" dirty="0">
                <a:latin typeface="宋体" panose="02010600030101010101" pitchFamily="2" charset="-122"/>
              </a:rPr>
              <a:t>0</a:t>
            </a:r>
            <a:r>
              <a:rPr lang="zh-CN" altLang="en-US" sz="2400" dirty="0">
                <a:latin typeface="宋体" panose="02010600030101010101" pitchFamily="2" charset="-122"/>
              </a:rPr>
              <a:t>，方差为</a:t>
            </a:r>
            <a:r>
              <a:rPr lang="en-US" altLang="zh-CN" sz="2400" dirty="0">
                <a:latin typeface="宋体" panose="02010600030101010101" pitchFamily="2" charset="-122"/>
              </a:rPr>
              <a:t>σ2</a:t>
            </a:r>
            <a:r>
              <a:rPr lang="zh-CN" altLang="en-US" sz="2400" dirty="0">
                <a:latin typeface="宋体" panose="02010600030101010101" pitchFamily="2" charset="-122"/>
              </a:rPr>
              <a:t>，而且噪声与图象</a:t>
            </a:r>
            <a:r>
              <a:rPr lang="en-US" altLang="zh-CN" sz="2400" dirty="0">
                <a:latin typeface="宋体" panose="02010600030101010101" pitchFamily="2" charset="-122"/>
              </a:rPr>
              <a:t>f(m,n)</a:t>
            </a:r>
            <a:r>
              <a:rPr lang="zh-CN" altLang="en-US" sz="2400" dirty="0">
                <a:latin typeface="宋体" panose="02010600030101010101" pitchFamily="2" charset="-122"/>
              </a:rPr>
              <a:t>不相关。</a:t>
            </a:r>
            <a:br>
              <a:rPr lang="zh-CN" altLang="en-US" sz="2400" dirty="0">
                <a:latin typeface="宋体" panose="02010600030101010101" pitchFamily="2" charset="-122"/>
              </a:rPr>
            </a:br>
            <a:endParaRPr lang="zh-CN" altLang="en-US" sz="2400" dirty="0">
              <a:latin typeface="宋体" panose="02010600030101010101" pitchFamily="2" charset="-122"/>
            </a:endParaRPr>
          </a:p>
          <a:p>
            <a:pPr marL="0" lvl="0" indent="0" eaLnBrk="1" hangingPunct="1">
              <a:spcBef>
                <a:spcPct val="0"/>
              </a:spcBef>
              <a:buSzTx/>
              <a:buNone/>
            </a:pPr>
            <a:r>
              <a:rPr lang="zh-CN" altLang="en-US" sz="2400" dirty="0">
                <a:latin typeface="宋体" panose="02010600030101010101" pitchFamily="2" charset="-122"/>
              </a:rPr>
              <a:t>　</a:t>
            </a:r>
          </a:p>
          <a:p>
            <a:pPr marL="0" lvl="0" indent="0" eaLnBrk="1" hangingPunct="1">
              <a:spcBef>
                <a:spcPct val="0"/>
              </a:spcBef>
              <a:buSzTx/>
              <a:buNone/>
            </a:pPr>
            <a:r>
              <a:rPr lang="zh-CN" altLang="en-US" sz="2400" dirty="0">
                <a:latin typeface="宋体" panose="02010600030101010101" pitchFamily="2" charset="-122"/>
              </a:rPr>
              <a:t>均值滤波： </a:t>
            </a:r>
          </a:p>
          <a:p>
            <a:pPr marL="0" lvl="0" indent="0" eaLnBrk="1" hangingPunct="1">
              <a:spcBef>
                <a:spcPct val="0"/>
              </a:spcBef>
              <a:buSzTx/>
              <a:buNone/>
            </a:pPr>
            <a:r>
              <a:rPr lang="zh-CN" altLang="en-US" sz="2400" dirty="0">
                <a:latin typeface="宋体" panose="02010600030101010101" pitchFamily="2" charset="-122"/>
              </a:rPr>
              <a:t>除了对噪声有上述假定之外，该算法还基于这样一种假设：即图象每个像素位置周围都是由灰度值分布相近的像素构成。这是一个合理假设，这个假设大体上反映了图象的基本的结构特征。均值滤波表达的算法是由某像素领域内各点灰度值的平均值来代替该像素原来的灰度值。</a:t>
            </a:r>
          </a:p>
        </p:txBody>
      </p:sp>
      <p:sp>
        <p:nvSpPr>
          <p:cNvPr id="6147" name="Rectangle 3"/>
          <p:cNvSpPr/>
          <p:nvPr/>
        </p:nvSpPr>
        <p:spPr>
          <a:xfrm>
            <a:off x="1518920" y="951865"/>
            <a:ext cx="209296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85000"/>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latin typeface="宋体" panose="02010600030101010101" pitchFamily="2" charset="-122"/>
              </a:rPr>
              <a:t>均值滤波</a:t>
            </a:r>
          </a:p>
        </p:txBody>
      </p:sp>
      <p:graphicFrame>
        <p:nvGraphicFramePr>
          <p:cNvPr id="6148" name="Object 5"/>
          <p:cNvGraphicFramePr>
            <a:graphicFrameLocks/>
          </p:cNvGraphicFramePr>
          <p:nvPr/>
        </p:nvGraphicFramePr>
        <p:xfrm>
          <a:off x="4572000" y="3429000"/>
          <a:ext cx="4298950" cy="1028700"/>
        </p:xfrm>
        <a:graphic>
          <a:graphicData uri="http://schemas.openxmlformats.org/presentationml/2006/ole">
            <p:oleObj spid="_x0000_s28673" r:id="rId4" imgW="1790700" imgH="431800"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p:nvPr/>
        </p:nvSpPr>
        <p:spPr>
          <a:xfrm>
            <a:off x="2208213" y="1628775"/>
            <a:ext cx="2352675" cy="4525963"/>
          </a:xfrm>
          <a:prstGeom prst="rect">
            <a:avLst/>
          </a:prstGeom>
          <a:noFill/>
          <a:ln w="9525">
            <a:noFill/>
          </a:ln>
        </p:spPr>
        <p:txBody>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90000"/>
              </a:lnSpc>
            </a:pPr>
            <a:r>
              <a:rPr lang="zh-CN" altLang="en-US" sz="2800" b="1" dirty="0"/>
              <a:t>采用</a:t>
            </a:r>
            <a:r>
              <a:rPr lang="en-US" altLang="zh-CN" sz="2800" b="1" dirty="0"/>
              <a:t>3</a:t>
            </a:r>
            <a:r>
              <a:rPr lang="en-US" altLang="en-US" sz="2800" b="1" dirty="0"/>
              <a:t>x3</a:t>
            </a:r>
            <a:r>
              <a:rPr lang="zh-CN" altLang="en-US" sz="2800" b="1" dirty="0"/>
              <a:t>均值滤波。</a:t>
            </a:r>
          </a:p>
          <a:p>
            <a:pPr marL="342900" lvl="0" indent="-342900" eaLnBrk="1" hangingPunct="1">
              <a:lnSpc>
                <a:spcPct val="90000"/>
              </a:lnSpc>
            </a:pPr>
            <a:r>
              <a:rPr lang="zh-CN" altLang="en-US" sz="2800" b="1" dirty="0"/>
              <a:t>滤波核为： </a:t>
            </a:r>
          </a:p>
          <a:p>
            <a:pPr marL="342900" lvl="0" indent="-342900" eaLnBrk="1" hangingPunct="1">
              <a:lnSpc>
                <a:spcPct val="90000"/>
              </a:lnSpc>
            </a:pPr>
            <a:endParaRPr lang="zh-CN" altLang="en-US" sz="2800" b="1" dirty="0"/>
          </a:p>
          <a:p>
            <a:pPr marL="342900" lvl="0" indent="-342900" eaLnBrk="1" hangingPunct="1">
              <a:lnSpc>
                <a:spcPct val="90000"/>
              </a:lnSpc>
            </a:pPr>
            <a:endParaRPr lang="zh-CN" altLang="en-US" sz="2800" b="1" dirty="0"/>
          </a:p>
          <a:p>
            <a:pPr marL="342900" lvl="0" indent="-342900" eaLnBrk="1" hangingPunct="1">
              <a:lnSpc>
                <a:spcPct val="90000"/>
              </a:lnSpc>
            </a:pPr>
            <a:endParaRPr lang="zh-CN" altLang="en-US" sz="2800" b="1" dirty="0"/>
          </a:p>
          <a:p>
            <a:pPr marL="342900" lvl="0" indent="-342900" eaLnBrk="1" hangingPunct="1">
              <a:lnSpc>
                <a:spcPct val="90000"/>
              </a:lnSpc>
            </a:pPr>
            <a:endParaRPr lang="zh-CN" altLang="en-US" sz="2800" b="1" dirty="0"/>
          </a:p>
          <a:p>
            <a:pPr marL="342900" lvl="0" indent="-342900" eaLnBrk="1" hangingPunct="1">
              <a:lnSpc>
                <a:spcPct val="90000"/>
              </a:lnSpc>
            </a:pPr>
            <a:r>
              <a:rPr lang="zh-CN" altLang="en-US" sz="2800" b="1" dirty="0"/>
              <a:t>结果如右图所示 </a:t>
            </a:r>
          </a:p>
        </p:txBody>
      </p:sp>
      <p:sp>
        <p:nvSpPr>
          <p:cNvPr id="109573" name="Text Box 5"/>
          <p:cNvSpPr txBox="1"/>
          <p:nvPr/>
        </p:nvSpPr>
        <p:spPr>
          <a:xfrm>
            <a:off x="2667000" y="3124200"/>
            <a:ext cx="2057400" cy="1198880"/>
          </a:xfrm>
          <a:prstGeom prst="rect">
            <a:avLst/>
          </a:prstGeom>
          <a:noFill/>
          <a:ln w="12700">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dirty="0">
                <a:solidFill>
                  <a:schemeClr val="tx2"/>
                </a:solidFill>
                <a:sym typeface="Symbol" panose="05050102010706020507" pitchFamily="18" charset="2"/>
              </a:rPr>
              <a:t>        </a:t>
            </a:r>
            <a:r>
              <a:rPr lang="en-US" altLang="zh-CN" sz="2400" dirty="0"/>
              <a:t>1  1  1</a:t>
            </a:r>
          </a:p>
          <a:p>
            <a:pPr marL="0" lvl="0" indent="0" eaLnBrk="1" hangingPunct="1">
              <a:spcBef>
                <a:spcPct val="0"/>
              </a:spcBef>
              <a:buSzTx/>
              <a:buNone/>
            </a:pPr>
            <a:r>
              <a:rPr lang="en-US" altLang="zh-CN" sz="2400" dirty="0"/>
              <a:t>1/9   1  1  1</a:t>
            </a:r>
          </a:p>
          <a:p>
            <a:pPr marL="0" lvl="0" indent="0" eaLnBrk="1" hangingPunct="1">
              <a:spcBef>
                <a:spcPct val="0"/>
              </a:spcBef>
              <a:buSzTx/>
              <a:buNone/>
            </a:pPr>
            <a:r>
              <a:rPr lang="en-US" altLang="zh-CN" sz="2400" dirty="0">
                <a:sym typeface="Symbol" panose="05050102010706020507" pitchFamily="18" charset="2"/>
              </a:rPr>
              <a:t>        </a:t>
            </a:r>
            <a:r>
              <a:rPr lang="en-US" altLang="zh-CN" sz="2400" dirty="0"/>
              <a:t>1  1  1</a:t>
            </a:r>
          </a:p>
        </p:txBody>
      </p:sp>
      <p:sp>
        <p:nvSpPr>
          <p:cNvPr id="109574" name="Text Box 6"/>
          <p:cNvSpPr txBox="1"/>
          <p:nvPr/>
        </p:nvSpPr>
        <p:spPr>
          <a:xfrm>
            <a:off x="4800600" y="1676400"/>
            <a:ext cx="5029200" cy="4739005"/>
          </a:xfrm>
          <a:prstGeom prst="rect">
            <a:avLst/>
          </a:prstGeom>
          <a:noFill/>
          <a:ln w="12700">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5000"/>
              </a:lnSpc>
              <a:spcBef>
                <a:spcPct val="0"/>
              </a:spcBef>
              <a:buSzTx/>
              <a:buNone/>
            </a:pPr>
            <a:r>
              <a:rPr lang="en-US" altLang="zh-CN" sz="2000" b="1" dirty="0"/>
              <a:t>?  ?  ?  ?  ?  ?  ?  ?  ?  ?  ?  ?  ?  ?  ?  ?</a:t>
            </a:r>
          </a:p>
          <a:p>
            <a:pPr marL="0" lvl="0" indent="0" eaLnBrk="1" hangingPunct="1">
              <a:lnSpc>
                <a:spcPct val="85000"/>
              </a:lnSpc>
              <a:spcBef>
                <a:spcPct val="0"/>
              </a:spcBef>
              <a:buSzTx/>
              <a:buNone/>
            </a:pPr>
            <a:r>
              <a:rPr lang="en-US" altLang="zh-CN" sz="2000" b="1" dirty="0"/>
              <a:t>?  0  0  0  0  0  0  0  0  0  0  0  0  0  0  ?</a:t>
            </a:r>
          </a:p>
          <a:p>
            <a:pPr marL="0" lvl="0" indent="0" eaLnBrk="1" hangingPunct="1">
              <a:lnSpc>
                <a:spcPct val="85000"/>
              </a:lnSpc>
              <a:spcBef>
                <a:spcPct val="0"/>
              </a:spcBef>
              <a:buSzTx/>
              <a:buNone/>
            </a:pPr>
            <a:r>
              <a:rPr lang="en-US" altLang="zh-CN" sz="2000" b="1" dirty="0"/>
              <a:t>?  0  0  0  0  0  0  0  0  0  0  0  0  0  0  ?</a:t>
            </a:r>
          </a:p>
          <a:p>
            <a:pPr marL="0" lvl="0" indent="0" eaLnBrk="1" hangingPunct="1">
              <a:lnSpc>
                <a:spcPct val="85000"/>
              </a:lnSpc>
              <a:spcBef>
                <a:spcPct val="0"/>
              </a:spcBef>
              <a:buSzTx/>
              <a:buNone/>
            </a:pPr>
            <a:r>
              <a:rPr lang="en-US" altLang="zh-CN" sz="2000" b="1" dirty="0"/>
              <a:t>?  0  0  1  2  3  3  3  3  3  3  2  1  0  0  ?</a:t>
            </a:r>
          </a:p>
          <a:p>
            <a:pPr marL="0" lvl="0" indent="0" eaLnBrk="1" hangingPunct="1">
              <a:lnSpc>
                <a:spcPct val="85000"/>
              </a:lnSpc>
              <a:spcBef>
                <a:spcPct val="0"/>
              </a:spcBef>
              <a:buSzTx/>
              <a:buNone/>
            </a:pPr>
            <a:r>
              <a:rPr lang="en-US" altLang="zh-CN" sz="2000" b="1" dirty="0"/>
              <a:t>?  0  0  2  4  6  6  6  6  6  6  4  2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3  6  9  9  9  9  9  9  6  3  0  0  ?</a:t>
            </a:r>
          </a:p>
          <a:p>
            <a:pPr marL="0" lvl="0" indent="0" eaLnBrk="1" hangingPunct="1">
              <a:lnSpc>
                <a:spcPct val="85000"/>
              </a:lnSpc>
              <a:spcBef>
                <a:spcPct val="0"/>
              </a:spcBef>
              <a:buSzTx/>
              <a:buNone/>
            </a:pPr>
            <a:r>
              <a:rPr lang="en-US" altLang="zh-CN" sz="2000" b="1" dirty="0"/>
              <a:t>?  0  0  2  4  6  6  6  6  6  6  4  2  0  0  ?</a:t>
            </a:r>
          </a:p>
          <a:p>
            <a:pPr marL="0" lvl="0" indent="0" eaLnBrk="1" hangingPunct="1">
              <a:lnSpc>
                <a:spcPct val="85000"/>
              </a:lnSpc>
              <a:spcBef>
                <a:spcPct val="0"/>
              </a:spcBef>
              <a:buSzTx/>
              <a:buNone/>
            </a:pPr>
            <a:r>
              <a:rPr lang="en-US" altLang="zh-CN" sz="2000" b="1" dirty="0"/>
              <a:t>?  0  0  1  2  3  3  3  3  3  3  2  1  0  0  ?</a:t>
            </a:r>
          </a:p>
          <a:p>
            <a:pPr marL="0" lvl="0" indent="0" eaLnBrk="1" hangingPunct="1">
              <a:lnSpc>
                <a:spcPct val="85000"/>
              </a:lnSpc>
              <a:spcBef>
                <a:spcPct val="0"/>
              </a:spcBef>
              <a:buSzTx/>
              <a:buNone/>
            </a:pPr>
            <a:r>
              <a:rPr lang="en-US" altLang="zh-CN" sz="2000" b="1" dirty="0"/>
              <a:t>?  0  0  0  0  0  0  0  0  0  0  0  0  0  0  ?</a:t>
            </a:r>
          </a:p>
          <a:p>
            <a:pPr marL="0" lvl="0" indent="0" eaLnBrk="1" hangingPunct="1">
              <a:lnSpc>
                <a:spcPct val="85000"/>
              </a:lnSpc>
              <a:spcBef>
                <a:spcPct val="0"/>
              </a:spcBef>
              <a:buSzTx/>
              <a:buNone/>
            </a:pPr>
            <a:r>
              <a:rPr lang="en-US" altLang="zh-CN" sz="2000" b="1" dirty="0"/>
              <a:t>?  0  0  0  0  0  0  0  0  0  0  0  0  0  0  ?</a:t>
            </a:r>
          </a:p>
          <a:p>
            <a:pPr marL="0" lvl="0" indent="0" eaLnBrk="1" hangingPunct="1">
              <a:lnSpc>
                <a:spcPct val="85000"/>
              </a:lnSpc>
              <a:spcBef>
                <a:spcPct val="0"/>
              </a:spcBef>
              <a:buSzTx/>
              <a:buNone/>
            </a:pPr>
            <a:r>
              <a:rPr lang="en-US" altLang="zh-CN" sz="2000" b="1" dirty="0"/>
              <a:t>?  ?  ?  ?  ?  ?  ?  ?  ?  ?  ?  ?  ?  ?  ?  ?</a:t>
            </a:r>
          </a:p>
          <a:p>
            <a:pPr marL="0" lvl="0" indent="0" eaLnBrk="1" hangingPunct="1">
              <a:spcBef>
                <a:spcPct val="50000"/>
              </a:spcBef>
              <a:buSzTx/>
              <a:buNone/>
            </a:pP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09571">
                                            <p:txEl>
                                              <p:pRg st="0" end="0"/>
                                            </p:txEl>
                                          </p:spTgt>
                                        </p:tgtEl>
                                        <p:attrNameLst>
                                          <p:attrName>style.visibility</p:attrName>
                                        </p:attrNameLst>
                                      </p:cBhvr>
                                      <p:to>
                                        <p:strVal val="visible"/>
                                      </p:to>
                                    </p:set>
                                    <p:anim calcmode="lin" valueType="num">
                                      <p:cBhvr>
                                        <p:cTn id="7" dur="1" fill="hold"/>
                                        <p:tgtEl>
                                          <p:spTgt spid="109571">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9571">
                                            <p:txEl>
                                              <p:pRg st="1" end="1"/>
                                            </p:txEl>
                                          </p:spTgt>
                                        </p:tgtEl>
                                        <p:attrNameLst>
                                          <p:attrName>style.visibility</p:attrName>
                                        </p:attrNameLst>
                                      </p:cBhvr>
                                      <p:to>
                                        <p:strVal val="visible"/>
                                      </p:to>
                                    </p:set>
                                    <p:anim calcmode="lin" valueType="num">
                                      <p:cBhvr>
                                        <p:cTn id="12" dur="1" fill="hold"/>
                                        <p:tgtEl>
                                          <p:spTgt spid="109571">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09571">
                                            <p:txEl>
                                              <p:pRg st="6" end="6"/>
                                            </p:txEl>
                                          </p:spTgt>
                                        </p:tgtEl>
                                        <p:attrNameLst>
                                          <p:attrName>style.visibility</p:attrName>
                                        </p:attrNameLst>
                                      </p:cBhvr>
                                      <p:to>
                                        <p:strVal val="visible"/>
                                      </p:to>
                                    </p:set>
                                    <p:anim calcmode="lin" valueType="num">
                                      <p:cBhvr>
                                        <p:cTn id="17" dur="1" fill="hold"/>
                                        <p:tgtEl>
                                          <p:spTgt spid="109571">
                                            <p:txEl>
                                              <p:pRg st="6" end="6"/>
                                            </p:txEl>
                                          </p:spTgt>
                                        </p:tgtEl>
                                      </p:cBhvr>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9573"/>
                                        </p:tgtEl>
                                        <p:attrNameLst>
                                          <p:attrName>style.visibility</p:attrName>
                                        </p:attrNameLst>
                                      </p:cBhvr>
                                      <p:to>
                                        <p:strVal val="visible"/>
                                      </p:to>
                                    </p:set>
                                    <p:animEffect transition="in" filter="dissolve">
                                      <p:cBhvr>
                                        <p:cTn id="22" dur="500"/>
                                        <p:tgtEl>
                                          <p:spTgt spid="10957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9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573" grpId="0"/>
      <p:bldP spid="10957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p:nvPr/>
        </p:nvSpPr>
        <p:spPr>
          <a:xfrm>
            <a:off x="462280" y="345440"/>
            <a:ext cx="9672320" cy="46691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20000"/>
              </a:lnSpc>
              <a:buNone/>
            </a:pPr>
            <a:r>
              <a:rPr lang="zh-CN" altLang="en-US" sz="2400" dirty="0">
                <a:latin typeface="宋体" panose="02010600030101010101" pitchFamily="2" charset="-122"/>
                <a:sym typeface="+mn-ea"/>
              </a:rPr>
              <a:t>均值（中值）滤波算法步骤:</a:t>
            </a:r>
            <a:endParaRPr lang="zh-CN" altLang="en-US" sz="2400" dirty="0">
              <a:latin typeface="宋体" panose="02010600030101010101" pitchFamily="2" charset="-122"/>
            </a:endParaRPr>
          </a:p>
          <a:p>
            <a:pPr marL="342900" lvl="0" indent="-342900" eaLnBrk="1" hangingPunct="1">
              <a:lnSpc>
                <a:spcPct val="120000"/>
              </a:lnSpc>
              <a:buNone/>
            </a:pPr>
            <a:r>
              <a:rPr lang="zh-CN" altLang="en-US" sz="2400" dirty="0">
                <a:latin typeface="宋体" panose="02010600030101010101" pitchFamily="2" charset="-122"/>
                <a:sym typeface="+mn-ea"/>
              </a:rPr>
              <a:t>1）模板游走</a:t>
            </a:r>
            <a:endParaRPr lang="zh-CN" altLang="en-US" sz="2400" dirty="0">
              <a:latin typeface="宋体" panose="02010600030101010101" pitchFamily="2" charset="-122"/>
            </a:endParaRPr>
          </a:p>
          <a:p>
            <a:pPr marL="342900" lvl="0" indent="-342900" eaLnBrk="1" hangingPunct="1">
              <a:lnSpc>
                <a:spcPct val="120000"/>
              </a:lnSpc>
              <a:buNone/>
            </a:pPr>
            <a:r>
              <a:rPr lang="zh-CN" altLang="en-US" sz="2400" dirty="0">
                <a:latin typeface="宋体" panose="02010600030101010101" pitchFamily="2" charset="-122"/>
                <a:sym typeface="+mn-ea"/>
              </a:rPr>
              <a:t>2）将mask下对应的灰度值相加，求平均值（或取中值）</a:t>
            </a:r>
            <a:endParaRPr lang="zh-CN" altLang="en-US" sz="2400" dirty="0">
              <a:latin typeface="宋体" panose="02010600030101010101" pitchFamily="2" charset="-122"/>
            </a:endParaRPr>
          </a:p>
          <a:p>
            <a:pPr marL="342900" lvl="0" indent="-342900" eaLnBrk="1" hangingPunct="1">
              <a:lnSpc>
                <a:spcPct val="120000"/>
              </a:lnSpc>
              <a:buNone/>
            </a:pPr>
            <a:r>
              <a:rPr lang="zh-CN" altLang="en-US" sz="2400" dirty="0">
                <a:latin typeface="宋体" panose="02010600030101010101" pitchFamily="2" charset="-122"/>
                <a:sym typeface="+mn-ea"/>
              </a:rPr>
              <a:t>3）用均值代替f (x,y)</a:t>
            </a:r>
            <a:endParaRPr lang="zh-CN" altLang="en-US" sz="2400" dirty="0">
              <a:latin typeface="宋体" panose="02010600030101010101" pitchFamily="2" charset="-122"/>
            </a:endParaRPr>
          </a:p>
          <a:p>
            <a:pPr marL="342900" lvl="0" indent="-342900" eaLnBrk="1" hangingPunct="1">
              <a:lnSpc>
                <a:spcPct val="120000"/>
              </a:lnSpc>
              <a:buNone/>
            </a:pPr>
            <a:r>
              <a:rPr lang="zh-CN" altLang="en-US" sz="2400" dirty="0">
                <a:latin typeface="宋体" panose="02010600030101010101" pitchFamily="2" charset="-122"/>
                <a:sym typeface="+mn-ea"/>
              </a:rPr>
              <a:t>    h(x,y)矩阵的元素之和乘前面系数为1，h(x,y)矩阵中心的元素占的比例越小，越平滑，图像越模糊</a:t>
            </a:r>
            <a:endParaRPr lang="zh-CN" altLang="en-US" sz="2400" dirty="0">
              <a:latin typeface="宋体" panose="02010600030101010101" pitchFamily="2" charset="-122"/>
            </a:endParaRPr>
          </a:p>
          <a:p>
            <a:pPr marL="342900" lvl="0" indent="-342900" eaLnBrk="1" hangingPunct="1">
              <a:lnSpc>
                <a:spcPct val="120000"/>
              </a:lnSpc>
              <a:buNone/>
            </a:pPr>
            <a:r>
              <a:rPr lang="zh-CN" altLang="en-US" sz="2400" dirty="0">
                <a:latin typeface="宋体" panose="02010600030101010101" pitchFamily="2" charset="-122"/>
                <a:sym typeface="+mn-ea"/>
              </a:rPr>
              <a:t>4）对图像的四周边缘补0 或者不处理边缘</a:t>
            </a:r>
            <a:endParaRPr lang="zh-CN" altLang="en-US" sz="2400" dirty="0">
              <a:latin typeface="宋体" panose="02010600030101010101" pitchFamily="2" charset="-122"/>
            </a:endParaRPr>
          </a:p>
          <a:p>
            <a:pPr marL="0" lvl="0" indent="0" eaLnBrk="1" hangingPunct="1">
              <a:spcBef>
                <a:spcPct val="0"/>
              </a:spcBef>
              <a:buSzTx/>
              <a:buNone/>
            </a:pPr>
            <a:r>
              <a:rPr lang="zh-CN" altLang="en-US" sz="2400" dirty="0">
                <a:latin typeface="宋体" panose="02010600030101010101" pitchFamily="2" charset="-122"/>
              </a:rPr>
              <a:t/>
            </a:r>
            <a:br>
              <a:rPr lang="zh-CN" altLang="en-US" sz="2400" dirty="0">
                <a:latin typeface="宋体" panose="02010600030101010101" pitchFamily="2" charset="-122"/>
              </a:rPr>
            </a:br>
            <a:r>
              <a:rPr lang="zh-CN" altLang="en-US" sz="2400" dirty="0">
                <a:latin typeface="方正大黑简体"/>
              </a:rPr>
              <a:t/>
            </a:r>
            <a:br>
              <a:rPr lang="zh-CN" altLang="en-US" sz="2400" dirty="0">
                <a:latin typeface="方正大黑简体"/>
              </a:rPr>
            </a:br>
            <a:endParaRPr lang="zh-CN" altLang="en-US" sz="2400" dirty="0">
              <a:latin typeface="方正大黑简体"/>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882" y="443234"/>
            <a:ext cx="10852237" cy="441964"/>
          </a:xfrm>
        </p:spPr>
        <p:txBody>
          <a:bodyPr/>
          <a:lstStyle/>
          <a:p>
            <a:r>
              <a:rPr lang="zh-CN" altLang="en-US" b="0"/>
              <a:t>添加椒盐噪声后（左图）进行均值滤波（右图）</a:t>
            </a:r>
            <a:endParaRPr lang="en-US" altLang="zh-CN" b="0"/>
          </a:p>
        </p:txBody>
      </p:sp>
      <p:pic>
        <p:nvPicPr>
          <p:cNvPr id="4" name="图片 3" descr=")9(~`I~2DG53NUQNEC00EQD"/>
          <p:cNvPicPr>
            <a:picLocks noChangeAspect="1"/>
          </p:cNvPicPr>
          <p:nvPr/>
        </p:nvPicPr>
        <p:blipFill>
          <a:blip r:embed="rId2" cstate="print"/>
          <a:stretch>
            <a:fillRect/>
          </a:stretch>
        </p:blipFill>
        <p:spPr>
          <a:xfrm>
            <a:off x="507365" y="1181735"/>
            <a:ext cx="3467735" cy="5113020"/>
          </a:xfrm>
          <a:prstGeom prst="rect">
            <a:avLst/>
          </a:prstGeom>
        </p:spPr>
      </p:pic>
      <p:pic>
        <p:nvPicPr>
          <p:cNvPr id="5" name="图片 4" descr=")W{(CX7]]3Q$ONT1(4EG%~2"/>
          <p:cNvPicPr>
            <a:picLocks noChangeAspect="1"/>
          </p:cNvPicPr>
          <p:nvPr/>
        </p:nvPicPr>
        <p:blipFill>
          <a:blip r:embed="rId3" cstate="print"/>
          <a:stretch>
            <a:fillRect/>
          </a:stretch>
        </p:blipFill>
        <p:spPr>
          <a:xfrm>
            <a:off x="4965065" y="1181735"/>
            <a:ext cx="3453130" cy="51733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p:cNvPicPr>
          <p:nvPr/>
        </p:nvPicPr>
        <p:blipFill>
          <a:blip r:embed="rId2" cstate="print"/>
          <a:stretch>
            <a:fillRect/>
          </a:stretch>
        </p:blipFill>
        <p:spPr>
          <a:xfrm>
            <a:off x="1524000" y="1905000"/>
            <a:ext cx="9144000" cy="4019550"/>
          </a:xfrm>
          <a:prstGeom prst="rect">
            <a:avLst/>
          </a:prstGeom>
          <a:noFill/>
          <a:ln w="9525">
            <a:noFill/>
          </a:ln>
        </p:spPr>
      </p:pic>
      <p:sp>
        <p:nvSpPr>
          <p:cNvPr id="7171" name="Rectangle 4"/>
          <p:cNvSpPr/>
          <p:nvPr/>
        </p:nvSpPr>
        <p:spPr>
          <a:xfrm>
            <a:off x="2971800" y="533400"/>
            <a:ext cx="1860550" cy="8299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3"/>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b="1" dirty="0">
                <a:latin typeface="宋体" panose="02010600030101010101" pitchFamily="2" charset="-122"/>
              </a:rPr>
              <a:t>1</a:t>
            </a:r>
            <a:r>
              <a:rPr lang="zh-CN" altLang="en-US" sz="2400" b="1" dirty="0">
                <a:latin typeface="宋体" panose="02010600030101010101" pitchFamily="2" charset="-122"/>
              </a:rPr>
              <a:t>、梯度算子</a:t>
            </a:r>
            <a:r>
              <a:rPr lang="zh-CN" altLang="en-US" sz="2400" dirty="0"/>
              <a:t/>
            </a:r>
            <a:br>
              <a:rPr lang="zh-CN" altLang="en-US" sz="2400" dirty="0"/>
            </a:br>
            <a:endParaRPr lang="zh-CN"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p:nvPr/>
        </p:nvSpPr>
        <p:spPr>
          <a:xfrm>
            <a:off x="1330960" y="828040"/>
            <a:ext cx="7736840"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latin typeface="宋体" panose="02010600030101010101" pitchFamily="2" charset="-122"/>
              </a:rPr>
              <a:t>中值滤波</a:t>
            </a:r>
            <a:br>
              <a:rPr lang="zh-CN" altLang="en-US" sz="2400" dirty="0">
                <a:latin typeface="宋体" panose="02010600030101010101" pitchFamily="2" charset="-122"/>
              </a:rPr>
            </a:br>
            <a:endParaRPr lang="zh-CN" altLang="en-US" sz="2400" dirty="0">
              <a:latin typeface="宋体" panose="02010600030101010101" pitchFamily="2" charset="-122"/>
            </a:endParaRPr>
          </a:p>
          <a:p>
            <a:pPr marL="0" lvl="0" indent="0" eaLnBrk="1" hangingPunct="1">
              <a:spcBef>
                <a:spcPct val="0"/>
              </a:spcBef>
              <a:buSzTx/>
              <a:buNone/>
            </a:pPr>
            <a:r>
              <a:rPr lang="zh-CN" altLang="en-US" sz="2400" dirty="0">
                <a:latin typeface="宋体" panose="02010600030101010101" pitchFamily="2" charset="-122"/>
              </a:rPr>
              <a:t>　 中值滤波是一种非线性处理技术，能抑制图象中的噪声。它是基于图象的这样一种特性：噪声往往以孤立的点的形式出现，这些点与对应的邻域象素的相关性很少，而图象本身则是由局部相关性较多的像素构成。</a:t>
            </a:r>
            <a:br>
              <a:rPr lang="zh-CN" altLang="en-US" sz="2400" dirty="0">
                <a:latin typeface="宋体" panose="02010600030101010101" pitchFamily="2" charset="-122"/>
              </a:rPr>
            </a:br>
            <a:r>
              <a:rPr lang="zh-CN" altLang="en-US" sz="2400" dirty="0">
                <a:latin typeface="宋体" panose="02010600030101010101" pitchFamily="2" charset="-122"/>
              </a:rPr>
              <a:t>　 中值滤波器是一个含有奇数个像素的窗口，对位于窗口正中的像素的灰度值，用窗口内各像素灰度值的中值代替。中值直接取自某个像素的灰度值，所以能较好地保持图像景物原状。所以中值滤波的特点是可以消除杂散噪声点而不会或较小程度地造成边缘模糊。有较多的点、线、尖顶角的细节结构，不用中值滤波</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nvSpPr>
        <p:spPr>
          <a:xfrm>
            <a:off x="669882" y="443234"/>
            <a:ext cx="10852237" cy="441964"/>
          </a:xfrm>
          <a:prstGeom prst="rect">
            <a:avLst/>
          </a:prstGeom>
        </p:spPr>
        <p:txBody>
          <a:bodyPr vert="horz" lIns="101600" tIns="38100" rIns="76200" bIns="381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r>
              <a:rPr lang="zh-CN" altLang="en-US" b="0"/>
              <a:t>添加椒盐噪声后（左图）进行中值滤波（右图）</a:t>
            </a:r>
            <a:endParaRPr lang="en-US" altLang="zh-CN" b="0"/>
          </a:p>
        </p:txBody>
      </p:sp>
      <p:pic>
        <p:nvPicPr>
          <p:cNvPr id="4" name="图片 3" descr=")9(~`I~2DG53NUQNEC00EQD"/>
          <p:cNvPicPr>
            <a:picLocks noChangeAspect="1"/>
          </p:cNvPicPr>
          <p:nvPr/>
        </p:nvPicPr>
        <p:blipFill>
          <a:blip r:embed="rId2" cstate="print"/>
          <a:stretch>
            <a:fillRect/>
          </a:stretch>
        </p:blipFill>
        <p:spPr>
          <a:xfrm>
            <a:off x="949960" y="1183640"/>
            <a:ext cx="3597275" cy="5303520"/>
          </a:xfrm>
          <a:prstGeom prst="rect">
            <a:avLst/>
          </a:prstGeom>
        </p:spPr>
      </p:pic>
      <p:pic>
        <p:nvPicPr>
          <p:cNvPr id="5" name="图片 4" descr="L(M@UIP15%ERVGWK6TC_QZU"/>
          <p:cNvPicPr>
            <a:picLocks noChangeAspect="1"/>
          </p:cNvPicPr>
          <p:nvPr/>
        </p:nvPicPr>
        <p:blipFill>
          <a:blip r:embed="rId3" cstate="print"/>
          <a:stretch>
            <a:fillRect/>
          </a:stretch>
        </p:blipFill>
        <p:spPr>
          <a:xfrm>
            <a:off x="5462905" y="1212850"/>
            <a:ext cx="3535045" cy="5274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图像分割</a:t>
            </a:r>
          </a:p>
        </p:txBody>
      </p:sp>
      <p:sp>
        <p:nvSpPr>
          <p:cNvPr id="3" name="内容占位符 2"/>
          <p:cNvSpPr>
            <a:spLocks noGrp="1"/>
          </p:cNvSpPr>
          <p:nvPr>
            <p:ph idx="1"/>
          </p:nvPr>
        </p:nvSpPr>
        <p:spPr/>
        <p:txBody>
          <a:bodyPr/>
          <a:lstStyle/>
          <a:p>
            <a:endParaRPr lang="zh-CN" altLang="en-US"/>
          </a:p>
        </p:txBody>
      </p:sp>
      <p:pic>
        <p:nvPicPr>
          <p:cNvPr id="4" name="图片 3" descr="IS8N211FZ)9Y4)YQ}X3XCP0"/>
          <p:cNvPicPr>
            <a:picLocks noChangeAspect="1"/>
          </p:cNvPicPr>
          <p:nvPr/>
        </p:nvPicPr>
        <p:blipFill>
          <a:blip r:embed="rId2" cstate="print"/>
          <a:stretch>
            <a:fillRect/>
          </a:stretch>
        </p:blipFill>
        <p:spPr>
          <a:xfrm>
            <a:off x="829310" y="952500"/>
            <a:ext cx="10058400" cy="474408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O</a:t>
            </a:r>
            <a:r>
              <a:rPr lang="en-US" altLang="zh-CN" dirty="0" err="1"/>
              <a:t>ts</a:t>
            </a:r>
            <a:r>
              <a:rPr lang="zh-CN" altLang="en-US" dirty="0"/>
              <a:t>u图像分割</a:t>
            </a:r>
          </a:p>
        </p:txBody>
      </p:sp>
      <p:sp>
        <p:nvSpPr>
          <p:cNvPr id="3" name="内容占位符 2"/>
          <p:cNvSpPr>
            <a:spLocks noGrp="1"/>
          </p:cNvSpPr>
          <p:nvPr>
            <p:ph idx="1"/>
          </p:nvPr>
        </p:nvSpPr>
        <p:spPr>
          <a:xfrm>
            <a:off x="669925" y="952500"/>
            <a:ext cx="5400675" cy="5388610"/>
          </a:xfrm>
        </p:spPr>
        <p:txBody>
          <a:bodyPr/>
          <a:lstStyle/>
          <a:p>
            <a:pPr marL="0" indent="0">
              <a:buNone/>
            </a:pPr>
            <a:r>
              <a:rPr lang="zh-CN" altLang="en-US" sz="2000" dirty="0"/>
              <a:t>最大类间方差法</a:t>
            </a:r>
          </a:p>
          <a:p>
            <a:pPr marL="0" indent="0">
              <a:buNone/>
            </a:pPr>
            <a:r>
              <a:rPr lang="zh-CN" altLang="en-US" sz="2000" dirty="0"/>
              <a:t>      最大类间方差法是由日本学者大津于1979年提出的,是一种自适应的阈值确定的方法,又叫大津法,简称OTSU。它是按图像的灰度特性,将图像分成背景和目标2部分。背景和目标之间的类间方差越大,说明构成图像的2部分的差别越大,当部分目标错分为背景或部分背景错分为目标都会导致2部分差别变小。因此,使类间方差最大的分割意味着错分概率最小</a:t>
            </a:r>
          </a:p>
        </p:txBody>
      </p:sp>
      <p:pic>
        <p:nvPicPr>
          <p:cNvPr id="4" name="图片 3" descr="2~SPUI5KY82I{{[6V7HSPCA"/>
          <p:cNvPicPr>
            <a:picLocks noChangeAspect="1"/>
          </p:cNvPicPr>
          <p:nvPr/>
        </p:nvPicPr>
        <p:blipFill>
          <a:blip r:embed="rId2" cstate="print"/>
          <a:stretch>
            <a:fillRect/>
          </a:stretch>
        </p:blipFill>
        <p:spPr>
          <a:xfrm>
            <a:off x="669925" y="5146040"/>
            <a:ext cx="5364480" cy="777875"/>
          </a:xfrm>
          <a:prstGeom prst="rect">
            <a:avLst/>
          </a:prstGeom>
        </p:spPr>
      </p:pic>
      <p:pic>
        <p:nvPicPr>
          <p:cNvPr id="5" name="图片 4" descr="CQ5}A1(OO38YDH$D_OT7Z8E"/>
          <p:cNvPicPr>
            <a:picLocks noChangeAspect="1"/>
          </p:cNvPicPr>
          <p:nvPr/>
        </p:nvPicPr>
        <p:blipFill>
          <a:blip r:embed="rId3" cstate="print"/>
          <a:stretch>
            <a:fillRect/>
          </a:stretch>
        </p:blipFill>
        <p:spPr>
          <a:xfrm>
            <a:off x="7158355" y="443230"/>
            <a:ext cx="4093845" cy="60845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360045"/>
            <a:ext cx="10852150" cy="2494915"/>
          </a:xfrm>
        </p:spPr>
        <p:txBody>
          <a:bodyPr/>
          <a:lstStyle/>
          <a:p>
            <a:pPr marL="0" indent="0">
              <a:buNone/>
            </a:pPr>
            <a:r>
              <a:rPr lang="zh-CN" altLang="en-US" sz="2000" dirty="0"/>
              <a:t>弹出式菜单的添加</a:t>
            </a:r>
          </a:p>
          <a:p>
            <a:pPr marL="0" indent="0">
              <a:buNone/>
            </a:pPr>
            <a:r>
              <a:rPr lang="zh-CN" altLang="en-US" sz="1800" dirty="0"/>
              <a:t>添加下拉列表组件之后，双击会出现相应的检查器，设置下拉列表的内容：</a:t>
            </a:r>
          </a:p>
          <a:p>
            <a:endParaRPr lang="zh-CN" altLang="en-US" sz="1800" dirty="0"/>
          </a:p>
          <a:p>
            <a:endParaRPr lang="zh-CN" altLang="en-US" sz="1800" dirty="0"/>
          </a:p>
          <a:p>
            <a:endParaRPr lang="zh-CN" altLang="en-US" sz="1800" dirty="0"/>
          </a:p>
          <a:p>
            <a:endParaRPr lang="zh-CN" altLang="en-US" sz="1800" dirty="0"/>
          </a:p>
          <a:p>
            <a:endParaRPr lang="zh-CN" altLang="en-US" sz="1800" dirty="0"/>
          </a:p>
        </p:txBody>
      </p:sp>
      <p:pic>
        <p:nvPicPr>
          <p:cNvPr id="2" name="图片 1" descr="MK5DXZ5AT~$1FZV%83P3LE4"/>
          <p:cNvPicPr>
            <a:picLocks noChangeAspect="1"/>
          </p:cNvPicPr>
          <p:nvPr/>
        </p:nvPicPr>
        <p:blipFill>
          <a:blip r:embed="rId3" cstate="print"/>
          <a:stretch>
            <a:fillRect/>
          </a:stretch>
        </p:blipFill>
        <p:spPr>
          <a:xfrm>
            <a:off x="3416935" y="1557655"/>
            <a:ext cx="5917565" cy="518541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sz="2000" dirty="0" err="1">
                <a:sym typeface="+mn-ea"/>
              </a:rPr>
              <a:t>点击箭头指向的按钮，会出现下拉列表内容编辑器，在其中输入自己想设置的内容，每一行为一个选项，第一行为默认显示的内容</a:t>
            </a:r>
            <a:r>
              <a:rPr sz="2000" dirty="0">
                <a:sym typeface="+mn-ea"/>
              </a:rPr>
              <a:t>：</a:t>
            </a:r>
            <a:endParaRPr lang="zh-CN" altLang="en-US" sz="2000" dirty="0"/>
          </a:p>
          <a:p>
            <a:endParaRPr lang="zh-CN" altLang="en-US" dirty="0"/>
          </a:p>
          <a:p>
            <a:endParaRPr lang="zh-CN" altLang="en-US" dirty="0"/>
          </a:p>
          <a:p>
            <a:endParaRPr lang="zh-CN" altLang="en-US" dirty="0"/>
          </a:p>
        </p:txBody>
      </p:sp>
      <p:pic>
        <p:nvPicPr>
          <p:cNvPr id="4" name="图片 3" descr="JVJO2P_DN48X@9Q43D)XLDB"/>
          <p:cNvPicPr>
            <a:picLocks noChangeAspect="1"/>
          </p:cNvPicPr>
          <p:nvPr/>
        </p:nvPicPr>
        <p:blipFill>
          <a:blip r:embed="rId3" cstate="print"/>
          <a:stretch>
            <a:fillRect/>
          </a:stretch>
        </p:blipFill>
        <p:spPr>
          <a:xfrm>
            <a:off x="2791460" y="1957070"/>
            <a:ext cx="6887210" cy="3928745"/>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922" y="251468"/>
            <a:ext cx="10852237" cy="5388907"/>
          </a:xfrm>
        </p:spPr>
        <p:txBody>
          <a:bodyPr/>
          <a:lstStyle/>
          <a:p>
            <a:endParaRPr lang="zh-CN" altLang="en-US" dirty="0"/>
          </a:p>
          <a:p>
            <a:r>
              <a:rPr dirty="0" err="1">
                <a:sym typeface="+mn-ea"/>
              </a:rPr>
              <a:t>在这个例子中，我们添加了两个下拉列表选项，分别设置曲线的颜色和大小</a:t>
            </a:r>
            <a:r>
              <a:rPr dirty="0">
                <a:sym typeface="+mn-ea"/>
              </a:rPr>
              <a:t>。下面我们就要实现相应的功能了，通过get函数获取我们所选择的下拉列表中的内容注意：这里很容易产生误区，以为我们获取的是我们填入其中的内容，如Roberts，Prewitt，Sobel，LoG，Canny等，其实我们这里获取的不是其内容，而是行号，第一行的行号为1，第二行为2，以此类推，因此函数为get(</a:t>
            </a:r>
            <a:r>
              <a:rPr dirty="0" err="1">
                <a:sym typeface="+mn-ea"/>
              </a:rPr>
              <a:t>handles.</a:t>
            </a:r>
            <a:r>
              <a:rPr lang="en-US" altLang="zh-CN" dirty="0" err="1">
                <a:sym typeface="+mn-ea"/>
              </a:rPr>
              <a:t>edit_boundary_threshold</a:t>
            </a:r>
            <a:r>
              <a:rPr dirty="0" err="1">
                <a:sym typeface="+mn-ea"/>
              </a:rPr>
              <a:t>,'Value</a:t>
            </a:r>
            <a:r>
              <a:rPr dirty="0">
                <a:sym typeface="+mn-ea"/>
              </a:rPr>
              <a:t>')。</a:t>
            </a:r>
            <a:r>
              <a:rPr dirty="0" err="1">
                <a:sym typeface="+mn-ea"/>
              </a:rPr>
              <a:t>两个下拉列表的Callback函数是类似的</a:t>
            </a:r>
            <a:r>
              <a:rPr dirty="0">
                <a:sym typeface="+mn-ea"/>
              </a:rPr>
              <a:t>。</a:t>
            </a:r>
          </a:p>
          <a:p>
            <a:pPr marL="0" indent="0">
              <a:buNone/>
            </a:pPr>
            <a:endParaRPr lang="zh-CN" altLang="en-US" dirty="0"/>
          </a:p>
          <a:p>
            <a:endParaRPr lang="zh-CN" altLang="en-US" dirty="0"/>
          </a:p>
        </p:txBody>
      </p:sp>
      <p:pic>
        <p:nvPicPr>
          <p:cNvPr id="4" name="图片 3" descr="8T@T_3ME}SW`1MQ)~U]TP(L"/>
          <p:cNvPicPr>
            <a:picLocks noChangeAspect="1"/>
          </p:cNvPicPr>
          <p:nvPr/>
        </p:nvPicPr>
        <p:blipFill>
          <a:blip r:embed="rId3" cstate="print"/>
          <a:stretch>
            <a:fillRect/>
          </a:stretch>
        </p:blipFill>
        <p:spPr>
          <a:xfrm>
            <a:off x="1496695" y="2361565"/>
            <a:ext cx="8505825" cy="4355465"/>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1800" b="0" dirty="0"/>
              <a:t>最后，我们定义按钮完整的Callback函数，实现整个GUI的功能：</a:t>
            </a:r>
            <a:r>
              <a:rPr lang="zh-CN" altLang="en-US" dirty="0"/>
              <a:t/>
            </a:r>
            <a:br>
              <a:rPr lang="zh-CN" altLang="en-US" dirty="0"/>
            </a:br>
            <a:endParaRPr lang="zh-CN" altLang="en-US" dirty="0"/>
          </a:p>
        </p:txBody>
      </p:sp>
      <p:pic>
        <p:nvPicPr>
          <p:cNvPr id="4" name="图片 3" descr="_(R~[YT(RHCLRL~60K(58{G"/>
          <p:cNvPicPr>
            <a:picLocks noChangeAspect="1"/>
          </p:cNvPicPr>
          <p:nvPr/>
        </p:nvPicPr>
        <p:blipFill>
          <a:blip r:embed="rId3" cstate="print"/>
          <a:stretch>
            <a:fillRect/>
          </a:stretch>
        </p:blipFill>
        <p:spPr>
          <a:xfrm>
            <a:off x="1228725" y="1043940"/>
            <a:ext cx="6981190" cy="4312285"/>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9925" y="360045"/>
            <a:ext cx="10852150" cy="2494915"/>
          </a:xfrm>
        </p:spPr>
        <p:txBody>
          <a:bodyPr/>
          <a:lstStyle/>
          <a:p>
            <a:pPr marL="0" indent="0">
              <a:buNone/>
            </a:pPr>
            <a:r>
              <a:rPr lang="zh-CN" altLang="en-US" sz="2000"/>
              <a:t>滑动条的添加</a:t>
            </a:r>
          </a:p>
          <a:p>
            <a:pPr marL="0" indent="0">
              <a:buNone/>
            </a:pPr>
            <a:r>
              <a:rPr lang="zh-CN" altLang="en-US" sz="2000"/>
              <a:t>在控件列表栏中选择滑条控件</a:t>
            </a:r>
          </a:p>
          <a:p>
            <a:pPr marL="0" indent="0">
              <a:buNone/>
            </a:pPr>
            <a:endParaRPr lang="zh-CN" altLang="en-US" sz="1800"/>
          </a:p>
          <a:p>
            <a:endParaRPr lang="zh-CN" altLang="en-US" sz="1800"/>
          </a:p>
          <a:p>
            <a:endParaRPr lang="zh-CN" altLang="en-US" sz="1800"/>
          </a:p>
          <a:p>
            <a:endParaRPr lang="zh-CN" altLang="en-US" sz="1800"/>
          </a:p>
          <a:p>
            <a:endParaRPr lang="zh-CN" altLang="en-US" sz="1800"/>
          </a:p>
        </p:txBody>
      </p:sp>
      <p:pic>
        <p:nvPicPr>
          <p:cNvPr id="4" name="图片 3" descr="6PCWUOBN{_E~KIXLBZU21KM"/>
          <p:cNvPicPr>
            <a:picLocks noChangeAspect="1"/>
          </p:cNvPicPr>
          <p:nvPr/>
        </p:nvPicPr>
        <p:blipFill>
          <a:blip r:embed="rId3" cstate="print"/>
          <a:stretch>
            <a:fillRect/>
          </a:stretch>
        </p:blipFill>
        <p:spPr>
          <a:xfrm>
            <a:off x="1223010" y="1396365"/>
            <a:ext cx="8332470" cy="5010150"/>
          </a:xfrm>
          <a:prstGeom prst="rect">
            <a:avLst/>
          </a:prstGeom>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000" b="0" dirty="0"/>
              <a:t>进入回调函数，使用右键点击进入回调函数的方式进入回调函数，在回调函数中</a:t>
            </a:r>
            <a:r>
              <a:rPr lang="en-US" altLang="zh-CN" sz="2000" b="0" dirty="0"/>
              <a:t>get()</a:t>
            </a:r>
            <a:r>
              <a:rPr sz="2000" b="0" dirty="0"/>
              <a:t>返回滑动条的值（滑动返回值范围为</a:t>
            </a:r>
            <a:r>
              <a:rPr lang="en-US" altLang="zh-CN" sz="2000" b="0" dirty="0"/>
              <a:t>0-1</a:t>
            </a:r>
            <a:r>
              <a:rPr sz="2000" b="0" dirty="0"/>
              <a:t>），</a:t>
            </a:r>
            <a:r>
              <a:rPr lang="en-US" altLang="zh-CN" sz="2000" b="0" dirty="0"/>
              <a:t>set()</a:t>
            </a:r>
            <a:r>
              <a:rPr sz="2000" b="0" dirty="0" err="1"/>
              <a:t>用于设置滑动条的值（value类型</a:t>
            </a:r>
            <a:r>
              <a:rPr sz="2000" b="0" dirty="0"/>
              <a:t>）</a:t>
            </a:r>
            <a:br>
              <a:rPr sz="2000" b="0" dirty="0"/>
            </a:br>
            <a:endParaRPr sz="2000" b="0" dirty="0"/>
          </a:p>
        </p:txBody>
      </p:sp>
      <p:sp>
        <p:nvSpPr>
          <p:cNvPr id="3" name="内容占位符 2"/>
          <p:cNvSpPr>
            <a:spLocks noGrp="1"/>
          </p:cNvSpPr>
          <p:nvPr>
            <p:ph idx="1"/>
          </p:nvPr>
        </p:nvSpPr>
        <p:spPr>
          <a:xfrm>
            <a:off x="598762" y="1145548"/>
            <a:ext cx="10852237" cy="5388907"/>
          </a:xfrm>
        </p:spPr>
        <p:txBody>
          <a:bodyPr/>
          <a:lstStyle/>
          <a:p>
            <a:endParaRPr lang="zh-CN" altLang="en-US"/>
          </a:p>
          <a:p>
            <a:endParaRPr lang="zh-CN" altLang="en-US"/>
          </a:p>
          <a:p>
            <a:endParaRPr lang="zh-CN" altLang="en-US"/>
          </a:p>
        </p:txBody>
      </p:sp>
      <p:pic>
        <p:nvPicPr>
          <p:cNvPr id="5" name="图片 4" descr="S31@Z$(_[})~RC$A_D6@[Z8"/>
          <p:cNvPicPr>
            <a:picLocks noChangeAspect="1"/>
          </p:cNvPicPr>
          <p:nvPr/>
        </p:nvPicPr>
        <p:blipFill>
          <a:blip r:embed="rId3" cstate="print"/>
          <a:stretch>
            <a:fillRect/>
          </a:stretch>
        </p:blipFill>
        <p:spPr>
          <a:xfrm>
            <a:off x="1744345" y="1238250"/>
            <a:ext cx="7679690" cy="529590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p:cNvPicPr>
          <p:nvPr/>
        </p:nvPicPr>
        <p:blipFill>
          <a:blip r:embed="rId2" cstate="print"/>
          <a:stretch>
            <a:fillRect/>
          </a:stretch>
        </p:blipFill>
        <p:spPr>
          <a:xfrm>
            <a:off x="5410200" y="1828800"/>
            <a:ext cx="3276600" cy="1079500"/>
          </a:xfrm>
          <a:prstGeom prst="rect">
            <a:avLst/>
          </a:prstGeom>
          <a:noFill/>
          <a:ln w="9525">
            <a:noFill/>
          </a:ln>
        </p:spPr>
      </p:pic>
      <p:pic>
        <p:nvPicPr>
          <p:cNvPr id="8195" name="Picture 3"/>
          <p:cNvPicPr>
            <a:picLocks noChangeAspect="1"/>
          </p:cNvPicPr>
          <p:nvPr/>
        </p:nvPicPr>
        <p:blipFill>
          <a:blip r:embed="rId3" cstate="print"/>
          <a:stretch>
            <a:fillRect/>
          </a:stretch>
        </p:blipFill>
        <p:spPr>
          <a:xfrm>
            <a:off x="4495800" y="2895600"/>
            <a:ext cx="4419600" cy="1322388"/>
          </a:xfrm>
          <a:prstGeom prst="rect">
            <a:avLst/>
          </a:prstGeom>
          <a:noFill/>
          <a:ln w="9525">
            <a:noFill/>
          </a:ln>
        </p:spPr>
      </p:pic>
      <p:sp>
        <p:nvSpPr>
          <p:cNvPr id="8196" name="Rectangle 4"/>
          <p:cNvSpPr/>
          <p:nvPr/>
        </p:nvSpPr>
        <p:spPr>
          <a:xfrm>
            <a:off x="1981200" y="4191000"/>
            <a:ext cx="82296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根据</a:t>
            </a:r>
            <a:r>
              <a:rPr lang="en-US" altLang="zh-CN" sz="2400" i="1" dirty="0">
                <a:solidFill>
                  <a:srgbClr val="000000"/>
                </a:solidFill>
                <a:ea typeface=".." charset="-122"/>
              </a:rPr>
              <a:t>G</a:t>
            </a:r>
            <a:r>
              <a:rPr lang="zh-CN" altLang="en-US" sz="2400" dirty="0">
                <a:solidFill>
                  <a:srgbClr val="000000"/>
                </a:solidFill>
                <a:latin typeface=".." charset="-122"/>
                <a:ea typeface=".." charset="-122"/>
              </a:rPr>
              <a:t>的表达式可知其具有旋转不变性，但是梯度</a:t>
            </a:r>
            <a:r>
              <a:rPr lang="zh-CN" altLang="en-US" sz="2400" dirty="0">
                <a:solidFill>
                  <a:srgbClr val="000000"/>
                </a:solidFill>
                <a:ea typeface=".." charset="-122"/>
              </a:rPr>
              <a:t>∇</a:t>
            </a:r>
            <a:r>
              <a:rPr lang="en-US" altLang="zh-CN" sz="2400" dirty="0">
                <a:solidFill>
                  <a:srgbClr val="000000"/>
                </a:solidFill>
                <a:ea typeface=".." charset="-122"/>
              </a:rPr>
              <a:t>f</a:t>
            </a:r>
            <a:r>
              <a:rPr lang="zh-CN" altLang="en-US" sz="2400" dirty="0">
                <a:solidFill>
                  <a:srgbClr val="000000"/>
                </a:solidFill>
                <a:latin typeface=".." charset="-122"/>
                <a:ea typeface=".." charset="-122"/>
              </a:rPr>
              <a:t>却是有方向性的，图像灰度变化率最大的方向即为图像的梯度方向，可表达为： </a:t>
            </a:r>
          </a:p>
        </p:txBody>
      </p:sp>
      <p:pic>
        <p:nvPicPr>
          <p:cNvPr id="8197" name="Picture 5"/>
          <p:cNvPicPr>
            <a:picLocks noChangeAspect="1"/>
          </p:cNvPicPr>
          <p:nvPr/>
        </p:nvPicPr>
        <p:blipFill>
          <a:blip r:embed="rId5" cstate="print"/>
          <a:stretch>
            <a:fillRect/>
          </a:stretch>
        </p:blipFill>
        <p:spPr>
          <a:xfrm>
            <a:off x="4419600" y="5305425"/>
            <a:ext cx="2971800" cy="1055688"/>
          </a:xfrm>
          <a:prstGeom prst="rect">
            <a:avLst/>
          </a:prstGeom>
          <a:noFill/>
          <a:ln w="9525">
            <a:noFill/>
          </a:ln>
        </p:spPr>
      </p:pic>
      <p:sp>
        <p:nvSpPr>
          <p:cNvPr id="8198" name="Rectangle 6"/>
          <p:cNvSpPr/>
          <p:nvPr/>
        </p:nvSpPr>
        <p:spPr>
          <a:xfrm>
            <a:off x="2179320" y="2138680"/>
            <a:ext cx="3230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图像</a:t>
            </a:r>
            <a:r>
              <a:rPr lang="en-US" altLang="zh-CN" sz="2400" dirty="0">
                <a:solidFill>
                  <a:srgbClr val="000000"/>
                </a:solidFill>
                <a:latin typeface=".." charset="-122"/>
                <a:ea typeface=".." charset="-122"/>
              </a:rPr>
              <a:t>f(x,y)</a:t>
            </a:r>
            <a:r>
              <a:rPr lang="zh-CN" altLang="en-US" sz="2400" dirty="0">
                <a:solidFill>
                  <a:srgbClr val="000000"/>
                </a:solidFill>
                <a:latin typeface=".." charset="-122"/>
                <a:ea typeface=".." charset="-122"/>
              </a:rPr>
              <a:t>的梯度为：</a:t>
            </a:r>
            <a:endParaRPr lang="zh-CN" altLang="en-US" sz="2400" dirty="0">
              <a:solidFill>
                <a:srgbClr val="000000"/>
              </a:solidFill>
              <a:ea typeface=".." charset="-122"/>
            </a:endParaRPr>
          </a:p>
        </p:txBody>
      </p:sp>
      <p:sp>
        <p:nvSpPr>
          <p:cNvPr id="8199" name="Rectangle 7"/>
          <p:cNvSpPr/>
          <p:nvPr/>
        </p:nvSpPr>
        <p:spPr>
          <a:xfrm>
            <a:off x="2438400" y="3505200"/>
            <a:ext cx="170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其幅度为：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sz="2000" b="0" dirty="0" err="1" smtClean="0">
                <a:sym typeface="+mn-ea"/>
              </a:rPr>
              <a:t>实时滑动数值返回：我使用</a:t>
            </a:r>
            <a:r>
              <a:rPr lang="en-US" altLang="zh-CN" sz="2000" b="0" dirty="0" err="1" smtClean="0">
                <a:sym typeface="+mn-ea"/>
              </a:rPr>
              <a:t>editstr</a:t>
            </a:r>
            <a:r>
              <a:rPr sz="2000" b="0" dirty="0" err="1" smtClean="0">
                <a:sym typeface="+mn-ea"/>
              </a:rPr>
              <a:t>用于保存当前滑块所在位置所表示的数值，通过set</a:t>
            </a:r>
            <a:r>
              <a:rPr sz="2000" b="0" dirty="0" smtClean="0">
                <a:sym typeface="+mn-ea"/>
              </a:rPr>
              <a:t>(handles.edit_light,'string',num2str(</a:t>
            </a:r>
            <a:r>
              <a:rPr sz="2000" b="0" dirty="0" err="1" smtClean="0">
                <a:sym typeface="+mn-ea"/>
              </a:rPr>
              <a:t>editstr</a:t>
            </a:r>
            <a:r>
              <a:rPr sz="2000" b="0" dirty="0" smtClean="0">
                <a:sym typeface="+mn-ea"/>
              </a:rPr>
              <a:t>));</a:t>
            </a:r>
            <a:r>
              <a:rPr sz="2000" b="0" dirty="0" err="1" smtClean="0">
                <a:sym typeface="+mn-ea"/>
              </a:rPr>
              <a:t>将该数值返回显示到已设置好的文本框中</a:t>
            </a:r>
            <a:r>
              <a:rPr b="0" dirty="0" smtClean="0"/>
              <a:t/>
            </a:r>
            <a:br>
              <a:rPr b="0" dirty="0" smtClean="0"/>
            </a:br>
            <a:endParaRPr lang="zh-CN" altLang="en-US" dirty="0"/>
          </a:p>
        </p:txBody>
      </p:sp>
      <p:pic>
        <p:nvPicPr>
          <p:cNvPr id="4" name="图片 3" descr="]{50[HX)52D_R%$D2B0JJ%7"/>
          <p:cNvPicPr>
            <a:picLocks noChangeAspect="1"/>
          </p:cNvPicPr>
          <p:nvPr/>
        </p:nvPicPr>
        <p:blipFill>
          <a:blip r:embed="rId3" cstate="print"/>
          <a:stretch>
            <a:fillRect/>
          </a:stretch>
        </p:blipFill>
        <p:spPr>
          <a:xfrm>
            <a:off x="584200" y="1737360"/>
            <a:ext cx="4921885" cy="3220720"/>
          </a:xfrm>
          <a:prstGeom prst="rect">
            <a:avLst/>
          </a:prstGeom>
        </p:spPr>
      </p:pic>
      <p:pic>
        <p:nvPicPr>
          <p:cNvPr id="5" name="图片 4" descr="PJTUUSK`000PL{XOSDR66`9"/>
          <p:cNvPicPr>
            <a:picLocks noChangeAspect="1"/>
          </p:cNvPicPr>
          <p:nvPr/>
        </p:nvPicPr>
        <p:blipFill>
          <a:blip r:embed="rId4" cstate="print"/>
          <a:stretch>
            <a:fillRect/>
          </a:stretch>
        </p:blipFill>
        <p:spPr>
          <a:xfrm>
            <a:off x="5897880" y="1630045"/>
            <a:ext cx="5363845" cy="3434715"/>
          </a:xfrm>
          <a:prstGeom prst="rect">
            <a:avLst/>
          </a:prstGeom>
        </p:spPr>
      </p:pic>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07" y="135263"/>
            <a:ext cx="10852237" cy="5388907"/>
          </a:xfrm>
        </p:spPr>
        <p:txBody>
          <a:bodyPr/>
          <a:lstStyle/>
          <a:p>
            <a:pPr marL="0" indent="0">
              <a:buNone/>
            </a:pPr>
            <a:r>
              <a:rPr lang="zh-CN" altLang="en-US" sz="2000" dirty="0"/>
              <a:t>用滑块拖动方式改变图片的亮度和对比度</a:t>
            </a:r>
          </a:p>
          <a:p>
            <a:pPr marL="0" indent="0">
              <a:buNone/>
            </a:pPr>
            <a:endParaRPr lang="zh-CN" altLang="en-US" sz="2000" dirty="0"/>
          </a:p>
        </p:txBody>
      </p:sp>
      <p:pic>
        <p:nvPicPr>
          <p:cNvPr id="4" name="图片 3" descr="]{50[HX)52D_R%$D2B0JJ%7"/>
          <p:cNvPicPr>
            <a:picLocks noChangeAspect="1"/>
          </p:cNvPicPr>
          <p:nvPr/>
        </p:nvPicPr>
        <p:blipFill>
          <a:blip r:embed="rId3" cstate="print"/>
          <a:stretch>
            <a:fillRect/>
          </a:stretch>
        </p:blipFill>
        <p:spPr>
          <a:xfrm>
            <a:off x="156210" y="4361180"/>
            <a:ext cx="3779520" cy="2433955"/>
          </a:xfrm>
          <a:prstGeom prst="rect">
            <a:avLst/>
          </a:prstGeom>
        </p:spPr>
      </p:pic>
      <p:pic>
        <p:nvPicPr>
          <p:cNvPr id="5" name="图片 4" descr="100B]MFYXZ1RU07J1YZVY]O"/>
          <p:cNvPicPr>
            <a:picLocks noChangeAspect="1"/>
          </p:cNvPicPr>
          <p:nvPr/>
        </p:nvPicPr>
        <p:blipFill>
          <a:blip r:embed="rId4" cstate="print"/>
          <a:stretch>
            <a:fillRect/>
          </a:stretch>
        </p:blipFill>
        <p:spPr>
          <a:xfrm>
            <a:off x="1029335" y="688975"/>
            <a:ext cx="2343150" cy="3562350"/>
          </a:xfrm>
          <a:prstGeom prst="rect">
            <a:avLst/>
          </a:prstGeom>
        </p:spPr>
      </p:pic>
      <p:pic>
        <p:nvPicPr>
          <p:cNvPr id="6" name="图片 5" descr="PJTUUSK`000PL{XOSDR66`9"/>
          <p:cNvPicPr>
            <a:picLocks noChangeAspect="1"/>
          </p:cNvPicPr>
          <p:nvPr/>
        </p:nvPicPr>
        <p:blipFill>
          <a:blip r:embed="rId5" cstate="print"/>
          <a:stretch>
            <a:fillRect/>
          </a:stretch>
        </p:blipFill>
        <p:spPr>
          <a:xfrm>
            <a:off x="8058785" y="4251325"/>
            <a:ext cx="4203700" cy="2640965"/>
          </a:xfrm>
          <a:prstGeom prst="rect">
            <a:avLst/>
          </a:prstGeom>
        </p:spPr>
      </p:pic>
      <p:pic>
        <p:nvPicPr>
          <p:cNvPr id="7" name="图片 6" descr="7K5OXQG$K4O4%2JNZR7W9HC"/>
          <p:cNvPicPr>
            <a:picLocks noChangeAspect="1"/>
          </p:cNvPicPr>
          <p:nvPr/>
        </p:nvPicPr>
        <p:blipFill>
          <a:blip r:embed="rId6" cstate="print"/>
          <a:stretch>
            <a:fillRect/>
          </a:stretch>
        </p:blipFill>
        <p:spPr>
          <a:xfrm>
            <a:off x="9066530" y="663575"/>
            <a:ext cx="2266950" cy="3467100"/>
          </a:xfrm>
          <a:prstGeom prst="rect">
            <a:avLst/>
          </a:prstGeom>
        </p:spPr>
      </p:pic>
      <p:pic>
        <p:nvPicPr>
          <p:cNvPr id="8" name="图片 7" descr="KP%X$}J46RZ1)OYX2CNMT02"/>
          <p:cNvPicPr>
            <a:picLocks noChangeAspect="1"/>
          </p:cNvPicPr>
          <p:nvPr/>
        </p:nvPicPr>
        <p:blipFill>
          <a:blip r:embed="rId7" cstate="print"/>
          <a:stretch>
            <a:fillRect/>
          </a:stretch>
        </p:blipFill>
        <p:spPr>
          <a:xfrm>
            <a:off x="3935730" y="4263390"/>
            <a:ext cx="4429125" cy="2628900"/>
          </a:xfrm>
          <a:prstGeom prst="rect">
            <a:avLst/>
          </a:prstGeom>
        </p:spPr>
      </p:pic>
      <p:pic>
        <p:nvPicPr>
          <p:cNvPr id="9" name="图片 8" descr="T[@5U~FBSQPBD]GVGHO{34E"/>
          <p:cNvPicPr>
            <a:picLocks noChangeAspect="1"/>
          </p:cNvPicPr>
          <p:nvPr/>
        </p:nvPicPr>
        <p:blipFill>
          <a:blip r:embed="rId8" cstate="print"/>
          <a:stretch>
            <a:fillRect/>
          </a:stretch>
        </p:blipFill>
        <p:spPr>
          <a:xfrm>
            <a:off x="4909820" y="663575"/>
            <a:ext cx="2371725" cy="358140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p:nvPr/>
        </p:nvSpPr>
        <p:spPr>
          <a:xfrm>
            <a:off x="2514600" y="2209800"/>
            <a:ext cx="7239000" cy="230695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SzTx/>
              <a:buNone/>
            </a:pPr>
            <a:r>
              <a:rPr lang="en-US" altLang="zh-CN" sz="2400" dirty="0">
                <a:solidFill>
                  <a:srgbClr val="000000"/>
                </a:solidFill>
                <a:latin typeface=".." charset="-122"/>
                <a:ea typeface=".." charset="-122"/>
              </a:rPr>
              <a:t>   </a:t>
            </a:r>
            <a:r>
              <a:rPr lang="zh-CN" altLang="en-US" sz="2400" dirty="0">
                <a:solidFill>
                  <a:srgbClr val="000000"/>
                </a:solidFill>
                <a:latin typeface=".." charset="-122"/>
                <a:ea typeface=".." charset="-122"/>
              </a:rPr>
              <a:t>由于图像是离散的，为了处理方便，可用图像的差分直接代替图像函数的微分，二维离散图像函数在</a:t>
            </a:r>
            <a:r>
              <a:rPr lang="en-US" altLang="zh-CN" sz="2400" i="1" dirty="0">
                <a:solidFill>
                  <a:srgbClr val="000000"/>
                </a:solidFill>
                <a:ea typeface=".." charset="-122"/>
              </a:rPr>
              <a:t>x</a:t>
            </a:r>
            <a:r>
              <a:rPr lang="zh-CN" altLang="en-US" sz="2400" dirty="0">
                <a:solidFill>
                  <a:srgbClr val="000000"/>
                </a:solidFill>
                <a:latin typeface=".." charset="-122"/>
                <a:ea typeface=".." charset="-122"/>
              </a:rPr>
              <a:t>方向的一阶差分定义</a:t>
            </a:r>
            <a:r>
              <a:rPr lang="en-US" altLang="zh-CN" sz="2400" dirty="0">
                <a:solidFill>
                  <a:srgbClr val="000000"/>
                </a:solidFill>
                <a:latin typeface=".." charset="-122"/>
                <a:ea typeface=".." charset="-122"/>
              </a:rPr>
              <a:t>f(x+1,y)-f(x,y)</a:t>
            </a:r>
            <a:r>
              <a:rPr lang="zh-CN" altLang="en-US" sz="2400" dirty="0">
                <a:solidFill>
                  <a:srgbClr val="000000"/>
                </a:solidFill>
                <a:latin typeface=".." charset="-122"/>
                <a:ea typeface=".." charset="-122"/>
              </a:rPr>
              <a:t>，在</a:t>
            </a:r>
            <a:r>
              <a:rPr lang="en-US" altLang="zh-CN" sz="2400" dirty="0">
                <a:solidFill>
                  <a:srgbClr val="000000"/>
                </a:solidFill>
                <a:latin typeface=".." charset="-122"/>
                <a:ea typeface=".." charset="-122"/>
              </a:rPr>
              <a:t>y</a:t>
            </a:r>
            <a:r>
              <a:rPr lang="zh-CN" altLang="en-US" sz="2400" dirty="0">
                <a:solidFill>
                  <a:srgbClr val="000000"/>
                </a:solidFill>
                <a:latin typeface=".." charset="-122"/>
                <a:ea typeface=".." charset="-122"/>
              </a:rPr>
              <a:t>方向的一阶差分为。</a:t>
            </a:r>
            <a:r>
              <a:rPr lang="en-US" altLang="zh-CN" sz="2400" dirty="0">
                <a:solidFill>
                  <a:srgbClr val="000000"/>
                </a:solidFill>
                <a:latin typeface=".." charset="-122"/>
                <a:ea typeface=".." charset="-122"/>
              </a:rPr>
              <a:t>F(x,y+1)-f(x,y)</a:t>
            </a:r>
            <a:r>
              <a:rPr lang="zh-CN" altLang="en-US" sz="2400" dirty="0">
                <a:solidFill>
                  <a:srgbClr val="000000"/>
                </a:solidFill>
                <a:latin typeface=".." charset="-122"/>
                <a:ea typeface=".." charset="-122"/>
              </a:rPr>
              <a:t>。同时为了简化运算，用差分的绝对值代替乘方和开方来近似，则此时图像的梯度可表示为</a:t>
            </a:r>
            <a:endParaRPr lang="zh-CN" altLang="en-US" sz="2400" dirty="0">
              <a:solidFill>
                <a:srgbClr val="000000"/>
              </a:solidFill>
              <a:ea typeface=".." charset="-122"/>
            </a:endParaRPr>
          </a:p>
        </p:txBody>
      </p:sp>
      <p:pic>
        <p:nvPicPr>
          <p:cNvPr id="9219" name="Picture 36"/>
          <p:cNvPicPr>
            <a:picLocks noChangeAspect="1"/>
          </p:cNvPicPr>
          <p:nvPr/>
        </p:nvPicPr>
        <p:blipFill>
          <a:blip r:embed="rId3" cstate="print"/>
          <a:stretch>
            <a:fillRect/>
          </a:stretch>
        </p:blipFill>
        <p:spPr>
          <a:xfrm>
            <a:off x="2667000" y="4724400"/>
            <a:ext cx="6781800" cy="779463"/>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736" name="Object 1024"/>
          <p:cNvGraphicFramePr>
            <a:graphicFrameLocks/>
          </p:cNvGraphicFramePr>
          <p:nvPr/>
        </p:nvGraphicFramePr>
        <p:xfrm>
          <a:off x="2301875" y="2222500"/>
          <a:ext cx="6962775" cy="2419350"/>
        </p:xfrm>
        <a:graphic>
          <a:graphicData uri="http://schemas.openxmlformats.org/presentationml/2006/ole">
            <p:oleObj spid="_x0000_s3076" r:id="rId3" imgW="7425720" imgH="2552760" progId="">
              <p:embed/>
            </p:oleObj>
          </a:graphicData>
        </a:graphic>
      </p:graphicFrame>
      <p:grpSp>
        <p:nvGrpSpPr>
          <p:cNvPr id="10243" name="Group 6"/>
          <p:cNvGrpSpPr/>
          <p:nvPr/>
        </p:nvGrpSpPr>
        <p:grpSpPr>
          <a:xfrm>
            <a:off x="3048000" y="4953000"/>
            <a:ext cx="1455738" cy="1498600"/>
            <a:chOff x="4176" y="624"/>
            <a:chExt cx="816" cy="816"/>
          </a:xfrm>
        </p:grpSpPr>
        <p:sp>
          <p:nvSpPr>
            <p:cNvPr id="10249" name="Rectangle 7"/>
            <p:cNvSpPr/>
            <p:nvPr/>
          </p:nvSpPr>
          <p:spPr>
            <a:xfrm>
              <a:off x="4176" y="624"/>
              <a:ext cx="384" cy="384"/>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i,j</a:t>
              </a:r>
              <a:r>
                <a:rPr lang="en-US" altLang="zh-CN" sz="1600" dirty="0">
                  <a:solidFill>
                    <a:srgbClr val="0000FF"/>
                  </a:solidFill>
                </a:rPr>
                <a:t>)</a:t>
              </a:r>
            </a:p>
          </p:txBody>
        </p:sp>
        <p:sp>
          <p:nvSpPr>
            <p:cNvPr id="10250" name="Rectangle 8"/>
            <p:cNvSpPr/>
            <p:nvPr/>
          </p:nvSpPr>
          <p:spPr>
            <a:xfrm>
              <a:off x="4560" y="624"/>
              <a:ext cx="432" cy="384"/>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a:t>
              </a:r>
              <a:r>
                <a:rPr lang="en-US" altLang="zh-CN" sz="1600" dirty="0">
                  <a:solidFill>
                    <a:srgbClr val="0000FF"/>
                  </a:solidFill>
                </a:rPr>
                <a:t>1</a:t>
              </a:r>
              <a:r>
                <a:rPr lang="en-US" altLang="zh-CN" sz="1600" i="1" dirty="0">
                  <a:solidFill>
                    <a:srgbClr val="0000FF"/>
                  </a:solidFill>
                </a:rPr>
                <a:t>,j</a:t>
              </a:r>
              <a:r>
                <a:rPr lang="en-US" altLang="zh-CN" sz="1600" dirty="0">
                  <a:solidFill>
                    <a:srgbClr val="0000FF"/>
                  </a:solidFill>
                </a:rPr>
                <a:t>)</a:t>
              </a:r>
            </a:p>
          </p:txBody>
        </p:sp>
        <p:sp>
          <p:nvSpPr>
            <p:cNvPr id="10251" name="Rectangle 9"/>
            <p:cNvSpPr/>
            <p:nvPr/>
          </p:nvSpPr>
          <p:spPr>
            <a:xfrm>
              <a:off x="4176" y="1008"/>
              <a:ext cx="384" cy="432"/>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i,j+</a:t>
              </a:r>
              <a:r>
                <a:rPr lang="en-US" altLang="zh-CN" sz="1600" dirty="0">
                  <a:solidFill>
                    <a:srgbClr val="0000FF"/>
                  </a:solidFill>
                </a:rPr>
                <a:t>1)</a:t>
              </a:r>
            </a:p>
          </p:txBody>
        </p:sp>
        <p:sp>
          <p:nvSpPr>
            <p:cNvPr id="10252" name="Rectangle 10"/>
            <p:cNvSpPr/>
            <p:nvPr/>
          </p:nvSpPr>
          <p:spPr>
            <a:xfrm>
              <a:off x="4560" y="1008"/>
              <a:ext cx="432" cy="432"/>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endParaRPr lang="zh-CN" altLang="zh-CN" sz="1400" dirty="0">
                <a:solidFill>
                  <a:srgbClr val="0000FF"/>
                </a:solidFill>
              </a:endParaRPr>
            </a:p>
          </p:txBody>
        </p:sp>
      </p:grpSp>
      <p:grpSp>
        <p:nvGrpSpPr>
          <p:cNvPr id="10244" name="Group 11"/>
          <p:cNvGrpSpPr/>
          <p:nvPr/>
        </p:nvGrpSpPr>
        <p:grpSpPr>
          <a:xfrm>
            <a:off x="6553200" y="4953000"/>
            <a:ext cx="1455738" cy="1498600"/>
            <a:chOff x="4176" y="624"/>
            <a:chExt cx="816" cy="816"/>
          </a:xfrm>
        </p:grpSpPr>
        <p:sp>
          <p:nvSpPr>
            <p:cNvPr id="10245" name="Rectangle 12"/>
            <p:cNvSpPr/>
            <p:nvPr/>
          </p:nvSpPr>
          <p:spPr>
            <a:xfrm>
              <a:off x="4176" y="624"/>
              <a:ext cx="384" cy="384"/>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i,j</a:t>
              </a:r>
              <a:r>
                <a:rPr lang="en-US" altLang="zh-CN" sz="1600" dirty="0">
                  <a:solidFill>
                    <a:srgbClr val="0000FF"/>
                  </a:solidFill>
                </a:rPr>
                <a:t>)</a:t>
              </a:r>
            </a:p>
          </p:txBody>
        </p:sp>
        <p:sp>
          <p:nvSpPr>
            <p:cNvPr id="10246" name="Rectangle 13"/>
            <p:cNvSpPr/>
            <p:nvPr/>
          </p:nvSpPr>
          <p:spPr>
            <a:xfrm>
              <a:off x="4560" y="624"/>
              <a:ext cx="432" cy="384"/>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a:t>
              </a:r>
              <a:r>
                <a:rPr lang="en-US" altLang="zh-CN" sz="1600" dirty="0">
                  <a:solidFill>
                    <a:srgbClr val="0000FF"/>
                  </a:solidFill>
                </a:rPr>
                <a:t>1</a:t>
              </a:r>
              <a:r>
                <a:rPr lang="en-US" altLang="zh-CN" sz="1600" i="1" dirty="0">
                  <a:solidFill>
                    <a:srgbClr val="0000FF"/>
                  </a:solidFill>
                </a:rPr>
                <a:t>,j</a:t>
              </a:r>
              <a:r>
                <a:rPr lang="en-US" altLang="zh-CN" sz="1600" dirty="0">
                  <a:solidFill>
                    <a:srgbClr val="0000FF"/>
                  </a:solidFill>
                </a:rPr>
                <a:t>)</a:t>
              </a:r>
            </a:p>
          </p:txBody>
        </p:sp>
        <p:sp>
          <p:nvSpPr>
            <p:cNvPr id="10247" name="Rectangle 14"/>
            <p:cNvSpPr/>
            <p:nvPr/>
          </p:nvSpPr>
          <p:spPr>
            <a:xfrm>
              <a:off x="4176" y="1008"/>
              <a:ext cx="384" cy="432"/>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600" dirty="0">
                  <a:solidFill>
                    <a:srgbClr val="0000FF"/>
                  </a:solidFill>
                </a:rPr>
                <a:t>(</a:t>
              </a:r>
              <a:r>
                <a:rPr lang="en-US" altLang="zh-CN" sz="1600" i="1" dirty="0">
                  <a:solidFill>
                    <a:srgbClr val="0000FF"/>
                  </a:solidFill>
                </a:rPr>
                <a:t>i,j+</a:t>
              </a:r>
              <a:r>
                <a:rPr lang="en-US" altLang="zh-CN" sz="1600" dirty="0">
                  <a:solidFill>
                    <a:srgbClr val="0000FF"/>
                  </a:solidFill>
                </a:rPr>
                <a:t>1)</a:t>
              </a:r>
            </a:p>
          </p:txBody>
        </p:sp>
        <p:sp>
          <p:nvSpPr>
            <p:cNvPr id="10248" name="Rectangle 15"/>
            <p:cNvSpPr/>
            <p:nvPr/>
          </p:nvSpPr>
          <p:spPr>
            <a:xfrm>
              <a:off x="4560" y="1008"/>
              <a:ext cx="432" cy="432"/>
            </a:xfrm>
            <a:prstGeom prst="rect">
              <a:avLst/>
            </a:prstGeom>
            <a:solidFill>
              <a:schemeClr val="accent1"/>
            </a:solidFill>
            <a:ln w="9525" cap="flat" cmpd="sng">
              <a:solidFill>
                <a:srgbClr val="00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SzPct val="85000"/>
                <a:buBlip>
                  <a:blip r:embed="rId4"/>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SzTx/>
                <a:buNone/>
              </a:pPr>
              <a:r>
                <a:rPr lang="en-US" altLang="zh-CN" sz="1400" dirty="0">
                  <a:solidFill>
                    <a:srgbClr val="0000FF"/>
                  </a:solidFill>
                </a:rPr>
                <a:t>(</a:t>
              </a:r>
              <a:r>
                <a:rPr lang="en-US" altLang="zh-CN" sz="1400" i="1" dirty="0">
                  <a:solidFill>
                    <a:srgbClr val="0000FF"/>
                  </a:solidFill>
                </a:rPr>
                <a:t>i+</a:t>
              </a:r>
              <a:r>
                <a:rPr lang="en-US" altLang="zh-CN" sz="1400" dirty="0">
                  <a:solidFill>
                    <a:srgbClr val="0000FF"/>
                  </a:solidFill>
                </a:rPr>
                <a:t>1</a:t>
              </a:r>
              <a:r>
                <a:rPr lang="en-US" altLang="zh-CN" sz="1400" i="1" dirty="0">
                  <a:solidFill>
                    <a:srgbClr val="0000FF"/>
                  </a:solidFill>
                </a:rPr>
                <a:t>,j+</a:t>
              </a:r>
              <a:r>
                <a:rPr lang="en-US" altLang="zh-CN" sz="1400" dirty="0">
                  <a:solidFill>
                    <a:srgbClr val="0000FF"/>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2736"/>
                                        </p:tgtEl>
                                        <p:attrNameLst>
                                          <p:attrName>style.visibility</p:attrName>
                                        </p:attrNameLst>
                                      </p:cBhvr>
                                      <p:to>
                                        <p:strVal val="visible"/>
                                      </p:to>
                                    </p:set>
                                    <p:animEffect transition="in" filter="dissolve">
                                      <p:cBhvr>
                                        <p:cTn id="7" dur="500"/>
                                        <p:tgtEl>
                                          <p:spTgt spid="372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p:nvPr/>
        </p:nvSpPr>
        <p:spPr>
          <a:xfrm>
            <a:off x="2590800" y="838200"/>
            <a:ext cx="7696200" cy="1938020"/>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en-US" altLang="zh-CN" sz="2400" dirty="0">
                <a:latin typeface="宋体" panose="02010600030101010101" pitchFamily="2" charset="-122"/>
              </a:rPr>
              <a:t>2.Robert</a:t>
            </a:r>
            <a:r>
              <a:rPr lang="zh-CN" altLang="en-US" sz="2400" dirty="0">
                <a:latin typeface="宋体" panose="02010600030101010101" pitchFamily="2" charset="-122"/>
              </a:rPr>
              <a:t>算子</a:t>
            </a:r>
          </a:p>
          <a:p>
            <a:pPr marL="0" lvl="0" indent="0" eaLnBrk="1" hangingPunct="1">
              <a:spcBef>
                <a:spcPct val="0"/>
              </a:spcBef>
              <a:buSzTx/>
              <a:buNone/>
            </a:pPr>
            <a:endParaRPr lang="zh-CN" altLang="en-US" sz="2400" dirty="0">
              <a:latin typeface="宋体" panose="02010600030101010101" pitchFamily="2" charset="-122"/>
            </a:endParaRPr>
          </a:p>
          <a:p>
            <a:pPr marL="0" lvl="0" indent="0" eaLnBrk="1" hangingPunct="1">
              <a:spcBef>
                <a:spcPct val="0"/>
              </a:spcBef>
              <a:buSzTx/>
              <a:buNone/>
            </a:pPr>
            <a:endParaRPr lang="zh-CN" altLang="en-US" sz="2400" dirty="0">
              <a:latin typeface="宋体" panose="02010600030101010101" pitchFamily="2" charset="-122"/>
            </a:endParaRPr>
          </a:p>
          <a:p>
            <a:pPr marL="0" lvl="0" indent="0" algn="just" eaLnBrk="1" hangingPunct="1">
              <a:spcBef>
                <a:spcPct val="0"/>
              </a:spcBef>
              <a:buSzTx/>
              <a:buNone/>
            </a:pPr>
            <a:r>
              <a:rPr lang="zh-CN" altLang="en-US" sz="2400" dirty="0">
                <a:solidFill>
                  <a:srgbClr val="000000"/>
                </a:solidFill>
                <a:latin typeface=".." charset="-122"/>
                <a:ea typeface=".." charset="-122"/>
              </a:rPr>
              <a:t>求梯度时并未考虑</a:t>
            </a:r>
            <a:r>
              <a:rPr lang="en-US" altLang="zh-CN" sz="2400" dirty="0">
                <a:solidFill>
                  <a:srgbClr val="000000"/>
                </a:solidFill>
                <a:latin typeface=".." charset="-122"/>
                <a:ea typeface=".." charset="-122"/>
              </a:rPr>
              <a:t>f(x,y)</a:t>
            </a:r>
            <a:r>
              <a:rPr lang="zh-CN" altLang="en-US" sz="2400" dirty="0">
                <a:solidFill>
                  <a:srgbClr val="000000"/>
                </a:solidFill>
                <a:latin typeface=".." charset="-122"/>
                <a:ea typeface=".." charset="-122"/>
              </a:rPr>
              <a:t>与</a:t>
            </a:r>
            <a:r>
              <a:rPr lang="en-US" altLang="zh-CN" sz="2400" dirty="0">
                <a:solidFill>
                  <a:srgbClr val="000000"/>
                </a:solidFill>
                <a:latin typeface=".." charset="-122"/>
                <a:ea typeface=".." charset="-122"/>
              </a:rPr>
              <a:t>f(x+1,y+1)</a:t>
            </a:r>
            <a:r>
              <a:rPr lang="zh-CN" altLang="en-US" sz="2400" dirty="0">
                <a:solidFill>
                  <a:srgbClr val="000000"/>
                </a:solidFill>
                <a:latin typeface=".." charset="-122"/>
                <a:ea typeface=".." charset="-122"/>
              </a:rPr>
              <a:t>位置之间的灰度差，</a:t>
            </a:r>
            <a:r>
              <a:rPr lang="en-US" altLang="zh-CN" sz="2400" dirty="0">
                <a:solidFill>
                  <a:srgbClr val="000000"/>
                </a:solidFill>
                <a:ea typeface=".." charset="-122"/>
              </a:rPr>
              <a:t>Robert</a:t>
            </a:r>
            <a:r>
              <a:rPr lang="zh-CN" altLang="en-US" sz="2400" dirty="0">
                <a:solidFill>
                  <a:srgbClr val="000000"/>
                </a:solidFill>
                <a:latin typeface=".." charset="-122"/>
                <a:ea typeface=".." charset="-122"/>
              </a:rPr>
              <a:t>把上述梯度作了修改，定义</a:t>
            </a:r>
            <a:r>
              <a:rPr lang="en-US" altLang="zh-CN" sz="2400" dirty="0">
                <a:solidFill>
                  <a:srgbClr val="000000"/>
                </a:solidFill>
                <a:ea typeface=".." charset="-122"/>
              </a:rPr>
              <a:t>Robert</a:t>
            </a:r>
            <a:r>
              <a:rPr lang="zh-CN" altLang="en-US" sz="2400" dirty="0">
                <a:solidFill>
                  <a:srgbClr val="000000"/>
                </a:solidFill>
                <a:latin typeface=".." charset="-122"/>
                <a:ea typeface=".." charset="-122"/>
              </a:rPr>
              <a:t>梯度为</a:t>
            </a:r>
            <a:endParaRPr lang="zh-CN" altLang="en-US" sz="2400" dirty="0"/>
          </a:p>
        </p:txBody>
      </p:sp>
      <p:pic>
        <p:nvPicPr>
          <p:cNvPr id="11267" name="Picture 3"/>
          <p:cNvPicPr>
            <a:picLocks noChangeAspect="1"/>
          </p:cNvPicPr>
          <p:nvPr/>
        </p:nvPicPr>
        <p:blipFill>
          <a:blip r:embed="rId3" cstate="print"/>
          <a:stretch>
            <a:fillRect/>
          </a:stretch>
        </p:blipFill>
        <p:spPr>
          <a:xfrm>
            <a:off x="2667000" y="2971800"/>
            <a:ext cx="6985000" cy="666750"/>
          </a:xfrm>
          <a:prstGeom prst="rect">
            <a:avLst/>
          </a:prstGeom>
          <a:noFill/>
          <a:ln w="9525">
            <a:noFill/>
          </a:ln>
        </p:spPr>
      </p:pic>
      <p:pic>
        <p:nvPicPr>
          <p:cNvPr id="11268" name="Picture 4"/>
          <p:cNvPicPr>
            <a:picLocks noChangeAspect="1"/>
          </p:cNvPicPr>
          <p:nvPr/>
        </p:nvPicPr>
        <p:blipFill>
          <a:blip r:embed="rId4" cstate="print"/>
          <a:stretch>
            <a:fillRect/>
          </a:stretch>
        </p:blipFill>
        <p:spPr>
          <a:xfrm>
            <a:off x="3048000" y="4648200"/>
            <a:ext cx="1676400" cy="965200"/>
          </a:xfrm>
          <a:prstGeom prst="rect">
            <a:avLst/>
          </a:prstGeom>
          <a:noFill/>
          <a:ln w="9525">
            <a:noFill/>
          </a:ln>
        </p:spPr>
      </p:pic>
      <p:pic>
        <p:nvPicPr>
          <p:cNvPr id="11269" name="Picture 5"/>
          <p:cNvPicPr>
            <a:picLocks noChangeAspect="1"/>
          </p:cNvPicPr>
          <p:nvPr/>
        </p:nvPicPr>
        <p:blipFill>
          <a:blip r:embed="rId5" cstate="print"/>
          <a:stretch>
            <a:fillRect/>
          </a:stretch>
        </p:blipFill>
        <p:spPr>
          <a:xfrm>
            <a:off x="5638800" y="4724400"/>
            <a:ext cx="1828800" cy="889000"/>
          </a:xfrm>
          <a:prstGeom prst="rect">
            <a:avLst/>
          </a:prstGeom>
          <a:noFill/>
          <a:ln w="9525">
            <a:noFill/>
          </a:ln>
        </p:spPr>
      </p:pic>
      <p:sp>
        <p:nvSpPr>
          <p:cNvPr id="11270" name="Rectangle 6"/>
          <p:cNvSpPr/>
          <p:nvPr/>
        </p:nvSpPr>
        <p:spPr>
          <a:xfrm>
            <a:off x="1981200" y="5791200"/>
            <a:ext cx="536511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则</a:t>
            </a:r>
            <a:r>
              <a:rPr lang="en-US" altLang="zh-CN" sz="2400" dirty="0">
                <a:solidFill>
                  <a:srgbClr val="000000"/>
                </a:solidFill>
                <a:ea typeface=".." charset="-122"/>
              </a:rPr>
              <a:t>Robert</a:t>
            </a:r>
            <a:r>
              <a:rPr lang="zh-CN" altLang="en-US" sz="2400" dirty="0">
                <a:solidFill>
                  <a:srgbClr val="000000"/>
                </a:solidFill>
                <a:latin typeface=".." charset="-122"/>
                <a:ea typeface=".." charset="-122"/>
              </a:rPr>
              <a:t>梯度法可以用卷积模板表示为</a:t>
            </a:r>
          </a:p>
        </p:txBody>
      </p:sp>
      <p:pic>
        <p:nvPicPr>
          <p:cNvPr id="11271" name="Picture 7"/>
          <p:cNvPicPr>
            <a:picLocks noChangeAspect="1"/>
          </p:cNvPicPr>
          <p:nvPr/>
        </p:nvPicPr>
        <p:blipFill>
          <a:blip r:embed="rId6" cstate="print"/>
          <a:stretch>
            <a:fillRect/>
          </a:stretch>
        </p:blipFill>
        <p:spPr>
          <a:xfrm>
            <a:off x="7239000" y="5638800"/>
            <a:ext cx="2667000" cy="673100"/>
          </a:xfrm>
          <a:prstGeom prst="rect">
            <a:avLst/>
          </a:prstGeom>
          <a:noFill/>
          <a:ln w="9525">
            <a:noFill/>
          </a:ln>
        </p:spPr>
      </p:pic>
      <p:sp>
        <p:nvSpPr>
          <p:cNvPr id="11272" name="Rectangle 9"/>
          <p:cNvSpPr/>
          <p:nvPr/>
        </p:nvSpPr>
        <p:spPr>
          <a:xfrm>
            <a:off x="2514600" y="3733800"/>
            <a:ext cx="64008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实际进行道路图像增强处理时，采用卷积模板进行计算，即令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p:nvPr/>
        </p:nvSpPr>
        <p:spPr>
          <a:xfrm>
            <a:off x="2667000" y="990600"/>
            <a:ext cx="7391400" cy="190055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endParaRPr lang="en-US" altLang="zh-CN" sz="2800" dirty="0">
              <a:solidFill>
                <a:schemeClr val="accent2"/>
              </a:solidFill>
              <a:latin typeface="方正大黑简体"/>
              <a:ea typeface="方正大黑简体"/>
            </a:endParaRPr>
          </a:p>
          <a:p>
            <a:pPr marL="0" lvl="0" indent="0" eaLnBrk="1" hangingPunct="1">
              <a:spcBef>
                <a:spcPct val="0"/>
              </a:spcBef>
              <a:buSzTx/>
              <a:buNone/>
            </a:pPr>
            <a:endParaRPr lang="en-US" altLang="zh-CN" sz="2800" dirty="0">
              <a:solidFill>
                <a:schemeClr val="accent2"/>
              </a:solidFill>
              <a:latin typeface="方正大黑简体"/>
              <a:ea typeface="方正大黑简体"/>
            </a:endParaRPr>
          </a:p>
          <a:p>
            <a:pPr marL="0" lvl="0" indent="0" eaLnBrk="1" hangingPunct="1">
              <a:spcBef>
                <a:spcPct val="0"/>
              </a:spcBef>
              <a:buSzTx/>
              <a:buNone/>
            </a:pPr>
            <a:endParaRPr lang="en-US" altLang="zh-CN" sz="2800" dirty="0">
              <a:latin typeface="方正大黑简体"/>
              <a:ea typeface="方正大黑简体"/>
            </a:endParaRPr>
          </a:p>
          <a:p>
            <a:pPr marL="0" lvl="0" indent="0" algn="just" eaLnBrk="1" hangingPunct="1">
              <a:buSzTx/>
              <a:buNone/>
            </a:pPr>
            <a:r>
              <a:rPr lang="en-US" altLang="zh-CN" sz="2800" dirty="0">
                <a:solidFill>
                  <a:srgbClr val="A20078"/>
                </a:solidFill>
                <a:latin typeface="方正大黑简体"/>
                <a:ea typeface="方正大黑简体"/>
              </a:rPr>
              <a:t>	</a:t>
            </a:r>
            <a:endParaRPr lang="en-US" altLang="zh-CN" sz="2800" dirty="0">
              <a:solidFill>
                <a:schemeClr val="accent2"/>
              </a:solidFill>
              <a:latin typeface="方正大黑简体"/>
              <a:ea typeface="方正大黑简体"/>
            </a:endParaRPr>
          </a:p>
        </p:txBody>
      </p:sp>
      <p:sp>
        <p:nvSpPr>
          <p:cNvPr id="12291" name="Rectangle 3"/>
          <p:cNvSpPr/>
          <p:nvPr/>
        </p:nvSpPr>
        <p:spPr>
          <a:xfrm>
            <a:off x="2667000" y="228600"/>
            <a:ext cx="7391400" cy="2676525"/>
          </a:xfrm>
          <a:prstGeom prst="rect">
            <a:avLst/>
          </a:prstGeom>
          <a:noFill/>
          <a:ln w="9525">
            <a:noFill/>
          </a:ln>
        </p:spPr>
        <p:txBody>
          <a:bodyPr>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endParaRPr lang="en-US" altLang="zh-CN" sz="2400" dirty="0">
              <a:latin typeface="宋体" panose="02010600030101010101" pitchFamily="2" charset="-122"/>
            </a:endParaRPr>
          </a:p>
          <a:p>
            <a:pPr marL="0" lvl="0" indent="0" eaLnBrk="1" hangingPunct="1">
              <a:spcBef>
                <a:spcPct val="0"/>
              </a:spcBef>
              <a:buSzTx/>
              <a:buNone/>
            </a:pPr>
            <a:r>
              <a:rPr lang="en-US" altLang="zh-CN" sz="2400" dirty="0">
                <a:solidFill>
                  <a:srgbClr val="000000"/>
                </a:solidFill>
              </a:rPr>
              <a:t>3.  Sobel</a:t>
            </a:r>
            <a:r>
              <a:rPr lang="zh-CN" altLang="en-US" sz="2400" dirty="0">
                <a:solidFill>
                  <a:srgbClr val="000000"/>
                </a:solidFill>
                <a:latin typeface="..e....." charset="-122"/>
              </a:rPr>
              <a:t>算子</a:t>
            </a:r>
          </a:p>
          <a:p>
            <a:pPr marL="0" lvl="0" indent="0" eaLnBrk="1" hangingPunct="1">
              <a:spcBef>
                <a:spcPct val="0"/>
              </a:spcBef>
              <a:buSzTx/>
              <a:buNone/>
            </a:pPr>
            <a:endParaRPr lang="zh-CN" altLang="en-US" sz="2400" dirty="0">
              <a:latin typeface="宋体" panose="02010600030101010101" pitchFamily="2" charset="-122"/>
            </a:endParaRPr>
          </a:p>
          <a:p>
            <a:pPr marL="0" lvl="0" indent="0" eaLnBrk="1" hangingPunct="1">
              <a:spcBef>
                <a:spcPct val="0"/>
              </a:spcBef>
              <a:buSzTx/>
              <a:buNone/>
            </a:pPr>
            <a:endParaRPr lang="zh-CN" altLang="en-US" sz="2400" dirty="0">
              <a:latin typeface="宋体" panose="02010600030101010101" pitchFamily="2" charset="-122"/>
            </a:endParaRPr>
          </a:p>
          <a:p>
            <a:pPr marL="0" lvl="0" indent="0" algn="just" eaLnBrk="1" hangingPunct="1">
              <a:spcBef>
                <a:spcPct val="0"/>
              </a:spcBef>
              <a:buSzTx/>
              <a:buNone/>
            </a:pPr>
            <a:r>
              <a:rPr lang="en-US" altLang="zh-CN" sz="2400" dirty="0">
                <a:solidFill>
                  <a:srgbClr val="000000"/>
                </a:solidFill>
              </a:rPr>
              <a:t>Sobel</a:t>
            </a:r>
            <a:r>
              <a:rPr lang="zh-CN" altLang="en-US" sz="2400" dirty="0">
                <a:solidFill>
                  <a:srgbClr val="000000"/>
                </a:solidFill>
                <a:latin typeface="..e....." charset="-122"/>
                <a:ea typeface="..e....." charset="-122"/>
              </a:rPr>
              <a:t>边缘增强算子是一阶微分算子，它是一种将方向差分运算与局部平均相结合的方法。该算子在以为中心的</a:t>
            </a:r>
            <a:r>
              <a:rPr lang="en-US" altLang="zh-CN" sz="2400" i="1" dirty="0">
                <a:solidFill>
                  <a:srgbClr val="000000"/>
                </a:solidFill>
                <a:ea typeface="..e....." charset="-122"/>
              </a:rPr>
              <a:t>f(x,y)</a:t>
            </a:r>
            <a:r>
              <a:rPr lang="en-US" altLang="zh-CN" sz="2400" dirty="0">
                <a:solidFill>
                  <a:srgbClr val="000000"/>
                </a:solidFill>
                <a:ea typeface="..e....." charset="-122"/>
              </a:rPr>
              <a:t>3×3</a:t>
            </a:r>
            <a:r>
              <a:rPr lang="zh-CN" altLang="en-US" sz="2400" dirty="0">
                <a:solidFill>
                  <a:srgbClr val="000000"/>
                </a:solidFill>
                <a:latin typeface="..e....." charset="-122"/>
                <a:ea typeface="..e....." charset="-122"/>
              </a:rPr>
              <a:t>邻域上计算</a:t>
            </a:r>
            <a:r>
              <a:rPr lang="en-US" altLang="zh-CN" sz="2400" i="1" dirty="0">
                <a:solidFill>
                  <a:srgbClr val="000000"/>
                </a:solidFill>
                <a:ea typeface="..e....." charset="-122"/>
              </a:rPr>
              <a:t>x</a:t>
            </a:r>
            <a:r>
              <a:rPr lang="zh-CN" altLang="en-US" sz="2400" dirty="0">
                <a:solidFill>
                  <a:srgbClr val="000000"/>
                </a:solidFill>
                <a:latin typeface="..e....." charset="-122"/>
                <a:ea typeface="..e....." charset="-122"/>
              </a:rPr>
              <a:t>和方向的偏导数，即 </a:t>
            </a:r>
            <a:endParaRPr lang="zh-CN" altLang="en-US" sz="2400" dirty="0">
              <a:latin typeface="宋体" panose="02010600030101010101" pitchFamily="2" charset="-122"/>
            </a:endParaRPr>
          </a:p>
        </p:txBody>
      </p:sp>
      <p:pic>
        <p:nvPicPr>
          <p:cNvPr id="12292" name="Picture 5"/>
          <p:cNvPicPr>
            <a:picLocks noChangeAspect="1"/>
          </p:cNvPicPr>
          <p:nvPr/>
        </p:nvPicPr>
        <p:blipFill>
          <a:blip r:embed="rId3" cstate="print"/>
          <a:stretch>
            <a:fillRect/>
          </a:stretch>
        </p:blipFill>
        <p:spPr>
          <a:xfrm>
            <a:off x="2895600" y="3124200"/>
            <a:ext cx="6934200" cy="209867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81200" y="1905000"/>
            <a:ext cx="7193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它实质上是不等权值的平均梯度算子，其梯度大小为 </a:t>
            </a:r>
          </a:p>
        </p:txBody>
      </p:sp>
      <p:pic>
        <p:nvPicPr>
          <p:cNvPr id="13315" name="Picture 3"/>
          <p:cNvPicPr>
            <a:picLocks noChangeAspect="1"/>
          </p:cNvPicPr>
          <p:nvPr/>
        </p:nvPicPr>
        <p:blipFill>
          <a:blip r:embed="rId3" cstate="print"/>
          <a:stretch>
            <a:fillRect/>
          </a:stretch>
        </p:blipFill>
        <p:spPr>
          <a:xfrm>
            <a:off x="4191000" y="2447925"/>
            <a:ext cx="2438400" cy="704850"/>
          </a:xfrm>
          <a:prstGeom prst="rect">
            <a:avLst/>
          </a:prstGeom>
          <a:noFill/>
          <a:ln w="9525">
            <a:noFill/>
          </a:ln>
        </p:spPr>
      </p:pic>
      <p:sp>
        <p:nvSpPr>
          <p:cNvPr id="13316" name="Rectangle 4"/>
          <p:cNvSpPr/>
          <p:nvPr/>
        </p:nvSpPr>
        <p:spPr>
          <a:xfrm>
            <a:off x="1797050" y="3124200"/>
            <a:ext cx="8717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进行图像边缘增强处理时，为了简化运算，将上式近似表示为： </a:t>
            </a:r>
          </a:p>
        </p:txBody>
      </p:sp>
      <p:pic>
        <p:nvPicPr>
          <p:cNvPr id="13317" name="Picture 5"/>
          <p:cNvPicPr>
            <a:picLocks noChangeAspect="1"/>
          </p:cNvPicPr>
          <p:nvPr/>
        </p:nvPicPr>
        <p:blipFill>
          <a:blip r:embed="rId4" cstate="print"/>
          <a:stretch>
            <a:fillRect/>
          </a:stretch>
        </p:blipFill>
        <p:spPr>
          <a:xfrm>
            <a:off x="4495800" y="3733800"/>
            <a:ext cx="2133600" cy="676275"/>
          </a:xfrm>
          <a:prstGeom prst="rect">
            <a:avLst/>
          </a:prstGeom>
          <a:noFill/>
          <a:ln w="9525">
            <a:noFill/>
          </a:ln>
        </p:spPr>
      </p:pic>
      <p:sp>
        <p:nvSpPr>
          <p:cNvPr id="13318" name="Rectangle 6"/>
          <p:cNvSpPr/>
          <p:nvPr/>
        </p:nvSpPr>
        <p:spPr>
          <a:xfrm>
            <a:off x="1981200" y="4572000"/>
            <a:ext cx="38404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SzPct val="85000"/>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SzTx/>
              <a:buNone/>
            </a:pPr>
            <a:r>
              <a:rPr lang="zh-CN" altLang="en-US" sz="2400" dirty="0">
                <a:solidFill>
                  <a:srgbClr val="000000"/>
                </a:solidFill>
                <a:latin typeface=".." charset="-122"/>
                <a:ea typeface=".." charset="-122"/>
              </a:rPr>
              <a:t>此时和可用卷积模板来表示</a:t>
            </a:r>
          </a:p>
        </p:txBody>
      </p:sp>
      <p:pic>
        <p:nvPicPr>
          <p:cNvPr id="13319" name="Picture 7"/>
          <p:cNvPicPr>
            <a:picLocks noChangeAspect="1"/>
          </p:cNvPicPr>
          <p:nvPr/>
        </p:nvPicPr>
        <p:blipFill>
          <a:blip r:embed="rId5" cstate="print"/>
          <a:stretch>
            <a:fillRect/>
          </a:stretch>
        </p:blipFill>
        <p:spPr>
          <a:xfrm>
            <a:off x="3200400" y="5103813"/>
            <a:ext cx="2819400" cy="1535112"/>
          </a:xfrm>
          <a:prstGeom prst="rect">
            <a:avLst/>
          </a:prstGeom>
          <a:noFill/>
          <a:ln w="9525">
            <a:noFill/>
          </a:ln>
        </p:spPr>
      </p:pic>
      <p:pic>
        <p:nvPicPr>
          <p:cNvPr id="13320" name="Picture 8"/>
          <p:cNvPicPr>
            <a:picLocks noChangeAspect="1"/>
          </p:cNvPicPr>
          <p:nvPr/>
        </p:nvPicPr>
        <p:blipFill>
          <a:blip r:embed="rId6" cstate="print"/>
          <a:stretch>
            <a:fillRect/>
          </a:stretch>
        </p:blipFill>
        <p:spPr>
          <a:xfrm>
            <a:off x="6553200" y="5105400"/>
            <a:ext cx="2590800" cy="159385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1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SLIDE_ID" val="custom20202818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818"/>
  <p:tag name="KSO_WM_SLIDE_LAYOUT" val="a_b"/>
  <p:tag name="KSO_WM_SLIDE_LAYOUT_CNT" val="1_1"/>
  <p:tag name="KSO_WM_UNIT_SHOW_EDIT_AREA_INDICATION" val="1"/>
  <p:tag name="KSO_WM_TEMPLATE_THUMBS_INDEX" val="1、4、7、8、9、10、11、12、13、14、15"/>
  <p:tag name="KSO_WM_TEMPLATE_MASTER_THUMB_INDEX" val="12"/>
</p:tagLst>
</file>

<file path=ppt/tags/tag15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工作总结"/>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818_1*a*1"/>
  <p:tag name="KSO_WM_TEMPLATE_CATEGORY" val="custom"/>
  <p:tag name="KSO_WM_TEMPLATE_INDEX" val="20202818"/>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818"/>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81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818"/>
  <p:tag name="KSO_WM_TEMPLATE_MASTER_THUMB_INDEX" val="18"/>
  <p:tag name="KSO_WM_TEMPLATE_THUMBS_INDEX" val="1、4、7、8、9、10、11、12、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2_Office 主题​​">
  <a:themeElements>
    <a:clrScheme name="1.1.1..1环宇工作">
      <a:dk1>
        <a:srgbClr val="000000"/>
      </a:dk1>
      <a:lt1>
        <a:srgbClr val="FFFFFF"/>
      </a:lt1>
      <a:dk2>
        <a:srgbClr val="E3ECEB"/>
      </a:dk2>
      <a:lt2>
        <a:srgbClr val="FFFFFF"/>
      </a:lt2>
      <a:accent1>
        <a:srgbClr val="4A7671"/>
      </a:accent1>
      <a:accent2>
        <a:srgbClr val="5D7D75"/>
      </a:accent2>
      <a:accent3>
        <a:srgbClr val="708479"/>
      </a:accent3>
      <a:accent4>
        <a:srgbClr val="838C7E"/>
      </a:accent4>
      <a:accent5>
        <a:srgbClr val="969381"/>
      </a:accent5>
      <a:accent6>
        <a:srgbClr val="A99A86"/>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2153</Words>
  <Application>Microsoft Office PowerPoint</Application>
  <PresentationFormat>自定义</PresentationFormat>
  <Paragraphs>185</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41</vt:i4>
      </vt:variant>
    </vt:vector>
  </HeadingPairs>
  <TitlesOfParts>
    <vt:vector size="42" baseType="lpstr">
      <vt:lpstr>2_Office 主题​​</vt:lpstr>
      <vt:lpstr>Matlab GUIDE设计 图像处理器</vt:lpstr>
      <vt:lpstr>边缘检测</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图像增强</vt:lpstr>
      <vt:lpstr>幻灯片 19</vt:lpstr>
      <vt:lpstr>幻灯片 20</vt:lpstr>
      <vt:lpstr>梯度锐化法</vt:lpstr>
      <vt:lpstr>幻灯片 22</vt:lpstr>
      <vt:lpstr>幻灯片 23</vt:lpstr>
      <vt:lpstr>幻灯片 24</vt:lpstr>
      <vt:lpstr>图像去噪</vt:lpstr>
      <vt:lpstr>幻灯片 26</vt:lpstr>
      <vt:lpstr>幻灯片 27</vt:lpstr>
      <vt:lpstr>幻灯片 28</vt:lpstr>
      <vt:lpstr>添加椒盐噪声后（左图）进行均值滤波（右图）</vt:lpstr>
      <vt:lpstr>幻灯片 30</vt:lpstr>
      <vt:lpstr>幻灯片 31</vt:lpstr>
      <vt:lpstr>图像分割</vt:lpstr>
      <vt:lpstr>Otsu图像分割</vt:lpstr>
      <vt:lpstr>幻灯片 34</vt:lpstr>
      <vt:lpstr>幻灯片 35</vt:lpstr>
      <vt:lpstr>幻灯片 36</vt:lpstr>
      <vt:lpstr>最后，我们定义按钮完整的Callback函数，实现整个GUI的功能： </vt:lpstr>
      <vt:lpstr>幻灯片 38</vt:lpstr>
      <vt:lpstr>进入回调函数，使用右键点击进入回调函数的方式进入回调函数，在回调函数中get()返回滑动条的值（滑动返回值范围为0-1），set()用于设置滑动条的值（value类型） </vt:lpstr>
      <vt:lpstr>实时滑动数值返回：我使用editstr用于保存当前滑块所在位置所表示的数值，通过set(handles.edit_light,'string',num2str(editstr));将该数值返回显示到已设置好的文本框中 </vt:lpstr>
      <vt:lpstr>幻灯片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GUIDE设计 图像处理器</dc:title>
  <dc:creator/>
  <cp:lastModifiedBy>Jason</cp:lastModifiedBy>
  <cp:revision>210</cp:revision>
  <dcterms:created xsi:type="dcterms:W3CDTF">2019-06-19T02:08:00Z</dcterms:created>
  <dcterms:modified xsi:type="dcterms:W3CDTF">2022-02-09T08:30:10Z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y fmtid="{D5CDD505-2E9C-101B-9397-08002B2CF9AE}" pid="3" name="ICV">
    <vt:lpwstr>0CA3A4497D344E81A8379C1097B4CCC6</vt:lpwstr>
  </property>
</Properties>
</file>