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3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Estilo Escuro 2 - Destaque 5/Destaqu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2" d="100"/>
          <a:sy n="82" d="100"/>
        </p:scale>
        <p:origin x="165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45EE6-155B-439A-913E-66BBCF8E2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99F17B-279F-4989-9BEF-9F206877D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91B5A79-3FFF-4A70-96C0-66046B266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FB2F-A067-4FE8-84CB-34589B6AAEDC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FDCFADE-DD0D-4704-97C2-CB104034E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D432D28-9266-43B0-BF44-378C67B4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7A7A-C3FA-4F12-A9A6-D34D82A2F7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3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6CCB5-1FAE-48B8-AF59-00E092167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746A7CC-DC4A-492F-B9E5-685794455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B6698A9-6AAE-464E-86F6-501351FA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FB2F-A067-4FE8-84CB-34589B6AAEDC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50B22FD-9CB8-4147-9BC7-274AE17B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DCC01E5-9674-4F76-B066-4443173E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7A7A-C3FA-4F12-A9A6-D34D82A2F7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9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D2BD20-260A-479B-ABDB-6DDDC9800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3DEDE95-3DB3-4E8C-A2E1-E80C49C16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F3D2A93-3351-49EB-9B48-0DAD21BE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FB2F-A067-4FE8-84CB-34589B6AAEDC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1F772C1-95F0-43DB-96AC-352370EE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722E44E-2D9D-4F65-B6F3-C89150AF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7A7A-C3FA-4F12-A9A6-D34D82A2F7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1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C332A-0E42-4533-9390-44069C60B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4B28413-D443-4CF2-9C06-685D613BB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A17508-31D5-4F19-AE63-E36A41D70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FB2F-A067-4FE8-84CB-34589B6AAEDC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969F7D7-7B42-439E-8EAE-EE38E2C2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1118236-E6A8-4D3C-8EB2-08E3476C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7A7A-C3FA-4F12-A9A6-D34D82A2F7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1E598-7F94-499C-882F-48691CA37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C0DF92A-33D4-4842-85FD-B61DC16AD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D4E9A2E-B158-4626-B456-85A8BF0F9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FB2F-A067-4FE8-84CB-34589B6AAEDC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2091B2E-06DB-4C00-A1A7-AEEC1F44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830D9AA-8E67-4295-95B4-E1744EDB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7A7A-C3FA-4F12-A9A6-D34D82A2F7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8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512D8-1785-4AC2-8B9C-D7023BC9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BC99A13-3B09-4C73-8459-FDD6F8AB4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5915938-D7B0-4787-A466-DA36981C8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DDB64B1-12B8-47AC-955B-FF683C59D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FB2F-A067-4FE8-84CB-34589B6AAEDC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442FA6D-6264-41E6-B58A-8DA7DBF9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96C2017-05BB-4DBB-A712-3C0053E1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7A7A-C3FA-4F12-A9A6-D34D82A2F7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7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55D20-9AD5-43DE-A33D-6090FDAD3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B23AA59-6CC7-4107-8F8F-539970F97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296AAB9-BDEF-48F5-A142-EF6E5315D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98645EA-47B8-4160-8B22-910D1328F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9D9E593-D90B-4BCA-80A5-DCFF23D6C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23D0B69-802F-488A-A67B-CE1E42854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FB2F-A067-4FE8-84CB-34589B6AAEDC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79B89284-5DD3-4A8B-973C-86FAC658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777FB8C-03EB-40A9-8709-C76B19A3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7A7A-C3FA-4F12-A9A6-D34D82A2F7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2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BADDF-E9DA-49E2-9628-A03D9541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84F2470-F107-4D05-9514-CBE00AD01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FB2F-A067-4FE8-84CB-34589B6AAEDC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C657485-8705-442D-B2F7-BEC5B52D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00805A6-1127-4BEF-829C-85728138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7A7A-C3FA-4F12-A9A6-D34D82A2F7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2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08B0886-374E-4DC0-980F-4A0A4180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FB2F-A067-4FE8-84CB-34589B6AAEDC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41DA8A1-8955-4C24-8D6C-25B48C1E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A506F4C-0BBD-46BC-9568-714904F4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7A7A-C3FA-4F12-A9A6-D34D82A2F7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BED89-28F5-47A6-95AC-6F0AC64B6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DF5C82D-9AA6-472E-BD3C-82A5176B5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E18AC9E-F7F0-425C-8C93-ACE4F5EA2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52E9780-BF45-47B8-9029-CA3699F82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FB2F-A067-4FE8-84CB-34589B6AAEDC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C972A40-B2EE-45DC-AD30-868FB322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C6094C5-7303-49F5-934F-DF149C65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7A7A-C3FA-4F12-A9A6-D34D82A2F7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7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F1842-C9C9-4CEF-A337-EB43BD83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A75BFEA-F82F-4C87-8F2F-EA00751AA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3542166-A4CB-44A8-8520-B7140F6D2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E77EE50-F0D3-4590-BE45-ECFB26161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FB2F-A067-4FE8-84CB-34589B6AAEDC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BD9489E-9496-477A-BE00-EFDBE460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0A7E478-73FC-4678-8346-84168850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7A7A-C3FA-4F12-A9A6-D34D82A2F7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8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9428C65-3D08-4EC8-B0F4-A9F2DE307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F765E73-8022-4F67-8257-9E4C1675F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90B2E6C-1C4B-48A4-B3CA-C46B49A39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EFB2F-A067-4FE8-84CB-34589B6AAEDC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A5D3C0B-8283-455E-9671-EA18ADD37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82150DF-8047-4D9D-9595-B6AC198C1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07A7A-C3FA-4F12-A9A6-D34D82A2F7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9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E1814E9-0013-4F1D-A620-18EDEC0C9B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25" t="14530" r="67115" b="11624"/>
          <a:stretch/>
        </p:blipFill>
        <p:spPr>
          <a:xfrm>
            <a:off x="0" y="0"/>
            <a:ext cx="3311767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2D3659D-98DE-4878-A7E3-7E366193DD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57" t="14017" r="12982" b="60855"/>
          <a:stretch/>
        </p:blipFill>
        <p:spPr>
          <a:xfrm>
            <a:off x="3311767" y="4536831"/>
            <a:ext cx="8896615" cy="232116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A72ED17-4302-427C-88E3-F790C106D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57" t="14017" r="12982" b="60855"/>
          <a:stretch/>
        </p:blipFill>
        <p:spPr>
          <a:xfrm>
            <a:off x="3311767" y="1"/>
            <a:ext cx="8880233" cy="4642338"/>
          </a:xfrm>
          <a:prstGeom prst="rect">
            <a:avLst/>
          </a:prstGeom>
        </p:spPr>
      </p:pic>
      <p:pic>
        <p:nvPicPr>
          <p:cNvPr id="7" name="Imagem 6" descr="C:\Users\jvsantos\Desktop\892269.jpg">
            <a:extLst>
              <a:ext uri="{FF2B5EF4-FFF2-40B4-BE49-F238E27FC236}">
                <a16:creationId xmlns:a16="http://schemas.microsoft.com/office/drawing/2014/main" id="{01B35E6F-40E4-46E3-90BE-53BC925076A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0" y="2222086"/>
            <a:ext cx="4445000" cy="3000375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015FB27E-AD65-4310-A7C6-629923F6A8CD}"/>
              </a:ext>
            </a:extLst>
          </p:cNvPr>
          <p:cNvSpPr txBox="1"/>
          <p:nvPr/>
        </p:nvSpPr>
        <p:spPr>
          <a:xfrm>
            <a:off x="0" y="103783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badi Extra Light" panose="020B0204020104020204" pitchFamily="34" charset="0"/>
                <a:ea typeface="Open Sans" charset="0"/>
                <a:cs typeface="Open Sans" charset="0"/>
              </a:rPr>
              <a:t>Housing Prices in Lisbon</a:t>
            </a:r>
            <a:endParaRPr lang="en-US" sz="1400" dirty="0">
              <a:solidFill>
                <a:srgbClr val="A75EB1"/>
              </a:solidFill>
              <a:latin typeface="Abadi Extra Light" panose="020B0204020104020204" pitchFamily="34" charset="0"/>
              <a:ea typeface="Open Sans" charset="0"/>
              <a:cs typeface="Open Sans" charset="0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04AA4B65-E9FE-4E29-8CB4-E3E3090126A4}"/>
              </a:ext>
            </a:extLst>
          </p:cNvPr>
          <p:cNvSpPr txBox="1"/>
          <p:nvPr/>
        </p:nvSpPr>
        <p:spPr>
          <a:xfrm>
            <a:off x="0" y="1575755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badi Extra Light" panose="020B0204020104020204" pitchFamily="34" charset="0"/>
                <a:ea typeface="Open Sans" charset="0"/>
                <a:cs typeface="Open Sans" charset="0"/>
              </a:rPr>
              <a:t>Applied Data Science Capstone </a:t>
            </a:r>
            <a:endParaRPr lang="en-US" sz="800" dirty="0">
              <a:solidFill>
                <a:srgbClr val="A75EB1"/>
              </a:solidFill>
              <a:latin typeface="Abadi Extra Light" panose="020B0204020104020204" pitchFamily="34" charset="0"/>
              <a:ea typeface="Open Sans" charset="0"/>
              <a:cs typeface="Open Sans" charset="0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B0BBC02C-7495-4BD9-9DCB-61939FB5237B}"/>
              </a:ext>
            </a:extLst>
          </p:cNvPr>
          <p:cNvSpPr txBox="1"/>
          <p:nvPr/>
        </p:nvSpPr>
        <p:spPr>
          <a:xfrm>
            <a:off x="0" y="5920833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badi Extra Light" panose="020B0204020104020204" pitchFamily="34" charset="0"/>
                <a:ea typeface="Open Sans" charset="0"/>
                <a:cs typeface="Open Sans" charset="0"/>
              </a:rPr>
              <a:t>João André Agostinho dos Santos</a:t>
            </a:r>
            <a:endParaRPr lang="en-US" sz="800" dirty="0">
              <a:solidFill>
                <a:srgbClr val="A75EB1"/>
              </a:solidFill>
              <a:latin typeface="Abadi Extra Light" panose="020B0204020104020204" pitchFamily="34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68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2D3659D-98DE-4878-A7E3-7E366193DD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57" t="14017" r="12982" b="60855"/>
          <a:stretch/>
        </p:blipFill>
        <p:spPr>
          <a:xfrm>
            <a:off x="0" y="4536831"/>
            <a:ext cx="12208382" cy="232116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A72ED17-4302-427C-88E3-F790C106D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57" t="14017" r="12982" b="60855"/>
          <a:stretch/>
        </p:blipFill>
        <p:spPr>
          <a:xfrm>
            <a:off x="0" y="1"/>
            <a:ext cx="12192000" cy="4642338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2E1814E9-0013-4F1D-A620-18EDEC0C9B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25" t="14530" r="67115" b="11624"/>
          <a:stretch/>
        </p:blipFill>
        <p:spPr>
          <a:xfrm rot="16200000">
            <a:off x="8314709" y="3557415"/>
            <a:ext cx="3311767" cy="6858000"/>
          </a:xfrm>
          <a:prstGeom prst="rect">
            <a:avLst/>
          </a:prstGeom>
        </p:spPr>
      </p:pic>
      <p:sp>
        <p:nvSpPr>
          <p:cNvPr id="5" name="TextBox 8">
            <a:extLst>
              <a:ext uri="{FF2B5EF4-FFF2-40B4-BE49-F238E27FC236}">
                <a16:creationId xmlns:a16="http://schemas.microsoft.com/office/drawing/2014/main" id="{A1CA450C-5156-4880-8847-8CC8B84D77E7}"/>
              </a:ext>
            </a:extLst>
          </p:cNvPr>
          <p:cNvSpPr txBox="1"/>
          <p:nvPr/>
        </p:nvSpPr>
        <p:spPr>
          <a:xfrm>
            <a:off x="0" y="103783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badi Extra Light" panose="020B0204020104020204" pitchFamily="34" charset="0"/>
                <a:ea typeface="Open Sans" charset="0"/>
                <a:cs typeface="Open Sans" charset="0"/>
              </a:rPr>
              <a:t>Introduction</a:t>
            </a:r>
            <a:endParaRPr lang="en-US" sz="1400" dirty="0">
              <a:solidFill>
                <a:srgbClr val="A75EB1"/>
              </a:solidFill>
              <a:latin typeface="Abadi Extra Light" panose="020B0204020104020204" pitchFamily="34" charset="0"/>
              <a:ea typeface="Open Sans" charset="0"/>
              <a:cs typeface="Open Sans" charset="0"/>
            </a:endParaRPr>
          </a:p>
        </p:txBody>
      </p:sp>
      <p:sp>
        <p:nvSpPr>
          <p:cNvPr id="8" name="TextBox 35">
            <a:extLst>
              <a:ext uri="{FF2B5EF4-FFF2-40B4-BE49-F238E27FC236}">
                <a16:creationId xmlns:a16="http://schemas.microsoft.com/office/drawing/2014/main" id="{9701A89D-A719-47B9-AC84-56D191A7ADE2}"/>
              </a:ext>
            </a:extLst>
          </p:cNvPr>
          <p:cNvSpPr txBox="1"/>
          <p:nvPr/>
        </p:nvSpPr>
        <p:spPr>
          <a:xfrm>
            <a:off x="1594624" y="2344660"/>
            <a:ext cx="9245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ysClr val="windowText" lastClr="000000"/>
                </a:solidFill>
                <a:latin typeface="Abadi Extra Light" panose="020B0204020104020204" pitchFamily="34" charset="0"/>
              </a:rPr>
              <a:t>Lisbon is the stunning capital city of Portugal and is one of the most charismatic and vibrant cities of Europe;</a:t>
            </a:r>
            <a:endParaRPr lang="pt-PT" sz="1600" dirty="0">
              <a:solidFill>
                <a:sysClr val="windowText" lastClr="000000"/>
              </a:solidFill>
              <a:latin typeface="Abadi Extra Light" panose="020B0204020104020204" pitchFamily="34" charset="0"/>
            </a:endParaRPr>
          </a:p>
        </p:txBody>
      </p:sp>
      <p:cxnSp>
        <p:nvCxnSpPr>
          <p:cNvPr id="10" name="Straight Connector 45">
            <a:extLst>
              <a:ext uri="{FF2B5EF4-FFF2-40B4-BE49-F238E27FC236}">
                <a16:creationId xmlns:a16="http://schemas.microsoft.com/office/drawing/2014/main" id="{BD32ABE7-B9E4-48C1-84F1-AD50F669F6C2}"/>
              </a:ext>
            </a:extLst>
          </p:cNvPr>
          <p:cNvCxnSpPr>
            <a:cxnSpLocks/>
          </p:cNvCxnSpPr>
          <p:nvPr/>
        </p:nvCxnSpPr>
        <p:spPr>
          <a:xfrm>
            <a:off x="1594624" y="2091174"/>
            <a:ext cx="92457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46">
            <a:extLst>
              <a:ext uri="{FF2B5EF4-FFF2-40B4-BE49-F238E27FC236}">
                <a16:creationId xmlns:a16="http://schemas.microsoft.com/office/drawing/2014/main" id="{2D133AD1-1D85-4807-A7D9-11256452E518}"/>
              </a:ext>
            </a:extLst>
          </p:cNvPr>
          <p:cNvCxnSpPr>
            <a:cxnSpLocks/>
          </p:cNvCxnSpPr>
          <p:nvPr/>
        </p:nvCxnSpPr>
        <p:spPr>
          <a:xfrm flipV="1">
            <a:off x="6214070" y="1684166"/>
            <a:ext cx="0" cy="407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57">
            <a:extLst>
              <a:ext uri="{FF2B5EF4-FFF2-40B4-BE49-F238E27FC236}">
                <a16:creationId xmlns:a16="http://schemas.microsoft.com/office/drawing/2014/main" id="{ADE14026-0F6B-46EB-A5CF-D4908FA6115B}"/>
              </a:ext>
            </a:extLst>
          </p:cNvPr>
          <p:cNvSpPr txBox="1"/>
          <p:nvPr/>
        </p:nvSpPr>
        <p:spPr>
          <a:xfrm>
            <a:off x="1594624" y="2815195"/>
            <a:ext cx="9352644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1600" dirty="0">
                <a:solidFill>
                  <a:sysClr val="windowText" lastClr="000000"/>
                </a:solidFill>
                <a:latin typeface="Abadi Extra Light" panose="020B0204020104020204" pitchFamily="34" charset="0"/>
              </a:rPr>
              <a:t>Data shows over 4,5 Million tourists visit Lisbon, per year, being Lisbon  one of the most desired places to visit; </a:t>
            </a:r>
            <a:r>
              <a:rPr lang="pt-PT" sz="1600" dirty="0">
                <a:solidFill>
                  <a:sysClr val="windowText" lastClr="000000"/>
                </a:solidFill>
                <a:latin typeface="Abadi Extra Light" panose="020B0204020104020204" pitchFamily="34" charset="0"/>
              </a:rPr>
              <a:t>  </a:t>
            </a:r>
            <a:endParaRPr lang="en-US" sz="1600" dirty="0">
              <a:solidFill>
                <a:sysClr val="windowText" lastClr="000000"/>
              </a:solidFill>
              <a:latin typeface="Abadi Extra Light" panose="020B0204020104020204" pitchFamily="34" charset="0"/>
            </a:endParaRPr>
          </a:p>
          <a:p>
            <a:pPr>
              <a:spcAft>
                <a:spcPts val="600"/>
              </a:spcAft>
            </a:pPr>
            <a:endParaRPr lang="pt-PT" sz="1600" dirty="0"/>
          </a:p>
        </p:txBody>
      </p:sp>
      <p:cxnSp>
        <p:nvCxnSpPr>
          <p:cNvPr id="14" name="Straight Connector 20">
            <a:extLst>
              <a:ext uri="{FF2B5EF4-FFF2-40B4-BE49-F238E27FC236}">
                <a16:creationId xmlns:a16="http://schemas.microsoft.com/office/drawing/2014/main" id="{B9586FED-AC62-44B9-A441-5528FA172980}"/>
              </a:ext>
            </a:extLst>
          </p:cNvPr>
          <p:cNvCxnSpPr>
            <a:cxnSpLocks/>
          </p:cNvCxnSpPr>
          <p:nvPr/>
        </p:nvCxnSpPr>
        <p:spPr>
          <a:xfrm>
            <a:off x="3329354" y="5933852"/>
            <a:ext cx="52167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C9FCA2EE-793B-40BE-9F88-7E102F9B0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254" y="3382108"/>
            <a:ext cx="3871547" cy="226485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44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2D3659D-98DE-4878-A7E3-7E366193DD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57" t="14017" r="12982" b="60855"/>
          <a:stretch/>
        </p:blipFill>
        <p:spPr>
          <a:xfrm>
            <a:off x="0" y="4536831"/>
            <a:ext cx="12208382" cy="232116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A72ED17-4302-427C-88E3-F790C106D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57" t="14017" r="12982" b="60855"/>
          <a:stretch/>
        </p:blipFill>
        <p:spPr>
          <a:xfrm>
            <a:off x="0" y="1"/>
            <a:ext cx="12192000" cy="4642338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2E1814E9-0013-4F1D-A620-18EDEC0C9B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25" t="14530" r="67115" b="11624"/>
          <a:stretch/>
        </p:blipFill>
        <p:spPr>
          <a:xfrm rot="16200000">
            <a:off x="8314709" y="3557415"/>
            <a:ext cx="3311767" cy="6858000"/>
          </a:xfrm>
          <a:prstGeom prst="rect">
            <a:avLst/>
          </a:prstGeom>
        </p:spPr>
      </p:pic>
      <p:sp>
        <p:nvSpPr>
          <p:cNvPr id="5" name="TextBox 8">
            <a:extLst>
              <a:ext uri="{FF2B5EF4-FFF2-40B4-BE49-F238E27FC236}">
                <a16:creationId xmlns:a16="http://schemas.microsoft.com/office/drawing/2014/main" id="{A1CA450C-5156-4880-8847-8CC8B84D77E7}"/>
              </a:ext>
            </a:extLst>
          </p:cNvPr>
          <p:cNvSpPr txBox="1"/>
          <p:nvPr/>
        </p:nvSpPr>
        <p:spPr>
          <a:xfrm>
            <a:off x="0" y="103783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badi Extra Light" panose="020B0204020104020204" pitchFamily="34" charset="0"/>
                <a:ea typeface="Open Sans" charset="0"/>
                <a:cs typeface="Open Sans" charset="0"/>
              </a:rPr>
              <a:t>Data Description</a:t>
            </a:r>
            <a:endParaRPr lang="en-US" sz="1400" dirty="0">
              <a:solidFill>
                <a:srgbClr val="A75EB1"/>
              </a:solidFill>
              <a:latin typeface="Abadi Extra Light" panose="020B0204020104020204" pitchFamily="34" charset="0"/>
              <a:ea typeface="Open Sans" charset="0"/>
              <a:cs typeface="Open Sans" charset="0"/>
            </a:endParaRPr>
          </a:p>
        </p:txBody>
      </p:sp>
      <p:sp>
        <p:nvSpPr>
          <p:cNvPr id="8" name="TextBox 35">
            <a:extLst>
              <a:ext uri="{FF2B5EF4-FFF2-40B4-BE49-F238E27FC236}">
                <a16:creationId xmlns:a16="http://schemas.microsoft.com/office/drawing/2014/main" id="{9701A89D-A719-47B9-AC84-56D191A7ADE2}"/>
              </a:ext>
            </a:extLst>
          </p:cNvPr>
          <p:cNvSpPr txBox="1"/>
          <p:nvPr/>
        </p:nvSpPr>
        <p:spPr>
          <a:xfrm>
            <a:off x="1594624" y="2390904"/>
            <a:ext cx="9245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ysClr val="windowText" lastClr="000000"/>
                </a:solidFill>
                <a:latin typeface="Abadi Extra Light" panose="020B0204020104020204" pitchFamily="34" charset="0"/>
              </a:rPr>
              <a:t>Sources: </a:t>
            </a:r>
            <a:r>
              <a:rPr lang="en-US" sz="1600" dirty="0">
                <a:solidFill>
                  <a:sysClr val="windowText" lastClr="000000"/>
                </a:solidFill>
                <a:latin typeface="Abadi Extra Light" panose="020B0204020104020204" pitchFamily="34" charset="0"/>
              </a:rPr>
              <a:t>Second-level Administrative Divisions of Portugal from Spatial Data Repository of NYU and Price per square meter in Portugal municipals (Jornal de Negócios);</a:t>
            </a:r>
            <a:endParaRPr lang="pt-PT" sz="1600" dirty="0">
              <a:solidFill>
                <a:sysClr val="windowText" lastClr="000000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2" name="TextBox 57">
            <a:extLst>
              <a:ext uri="{FF2B5EF4-FFF2-40B4-BE49-F238E27FC236}">
                <a16:creationId xmlns:a16="http://schemas.microsoft.com/office/drawing/2014/main" id="{ADE14026-0F6B-46EB-A5CF-D4908FA6115B}"/>
              </a:ext>
            </a:extLst>
          </p:cNvPr>
          <p:cNvSpPr txBox="1"/>
          <p:nvPr/>
        </p:nvSpPr>
        <p:spPr>
          <a:xfrm>
            <a:off x="1591210" y="3310824"/>
            <a:ext cx="43992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1600" dirty="0">
                <a:solidFill>
                  <a:sysClr val="windowText" lastClr="000000"/>
                </a:solidFill>
                <a:latin typeface="Abadi Extra Light" panose="020B0204020104020204" pitchFamily="34" charset="0"/>
              </a:rPr>
              <a:t>From the first one,  the .json file has coordinates of the all city of Portugal. I cleaned the data and reduced it to city of Lisbon where I used it to create choropleth map of the prices per square meter in the district of Lisbon. The second is a dataset that contained the price per square meter in all municipals in Portugal. </a:t>
            </a:r>
          </a:p>
          <a:p>
            <a:pPr>
              <a:spcAft>
                <a:spcPts val="600"/>
              </a:spcAft>
            </a:pPr>
            <a:endParaRPr lang="pt-PT" sz="16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24EBF21-50AD-4E51-B627-E33AE08474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8" t="23600" r="19651" b="9715"/>
          <a:stretch/>
        </p:blipFill>
        <p:spPr>
          <a:xfrm>
            <a:off x="6524811" y="3119698"/>
            <a:ext cx="4042626" cy="210408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5" name="Straight Connector 45">
            <a:extLst>
              <a:ext uri="{FF2B5EF4-FFF2-40B4-BE49-F238E27FC236}">
                <a16:creationId xmlns:a16="http://schemas.microsoft.com/office/drawing/2014/main" id="{D201A5A3-133D-4A52-B778-93A8A1584380}"/>
              </a:ext>
            </a:extLst>
          </p:cNvPr>
          <p:cNvCxnSpPr>
            <a:cxnSpLocks/>
          </p:cNvCxnSpPr>
          <p:nvPr/>
        </p:nvCxnSpPr>
        <p:spPr>
          <a:xfrm>
            <a:off x="1594624" y="2091174"/>
            <a:ext cx="92457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46">
            <a:extLst>
              <a:ext uri="{FF2B5EF4-FFF2-40B4-BE49-F238E27FC236}">
                <a16:creationId xmlns:a16="http://schemas.microsoft.com/office/drawing/2014/main" id="{8DCF0A91-46FC-430A-908A-D6A96F551376}"/>
              </a:ext>
            </a:extLst>
          </p:cNvPr>
          <p:cNvCxnSpPr>
            <a:cxnSpLocks/>
          </p:cNvCxnSpPr>
          <p:nvPr/>
        </p:nvCxnSpPr>
        <p:spPr>
          <a:xfrm flipV="1">
            <a:off x="6214070" y="1684166"/>
            <a:ext cx="0" cy="407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20">
            <a:extLst>
              <a:ext uri="{FF2B5EF4-FFF2-40B4-BE49-F238E27FC236}">
                <a16:creationId xmlns:a16="http://schemas.microsoft.com/office/drawing/2014/main" id="{929FF88B-1C77-4349-A9B7-BABACD0E2658}"/>
              </a:ext>
            </a:extLst>
          </p:cNvPr>
          <p:cNvCxnSpPr>
            <a:cxnSpLocks/>
          </p:cNvCxnSpPr>
          <p:nvPr/>
        </p:nvCxnSpPr>
        <p:spPr>
          <a:xfrm>
            <a:off x="1676400" y="5734561"/>
            <a:ext cx="91639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37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2D3659D-98DE-4878-A7E3-7E366193DD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57" t="14017" r="12982" b="60855"/>
          <a:stretch/>
        </p:blipFill>
        <p:spPr>
          <a:xfrm>
            <a:off x="0" y="4536831"/>
            <a:ext cx="12208382" cy="232116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A72ED17-4302-427C-88E3-F790C106D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57" t="14017" r="12982" b="60855"/>
          <a:stretch/>
        </p:blipFill>
        <p:spPr>
          <a:xfrm>
            <a:off x="0" y="1"/>
            <a:ext cx="12192000" cy="4642338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2E1814E9-0013-4F1D-A620-18EDEC0C9B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25" t="14530" r="67115" b="11624"/>
          <a:stretch/>
        </p:blipFill>
        <p:spPr>
          <a:xfrm rot="16200000">
            <a:off x="8314709" y="3557415"/>
            <a:ext cx="3311767" cy="6858000"/>
          </a:xfrm>
          <a:prstGeom prst="rect">
            <a:avLst/>
          </a:prstGeom>
        </p:spPr>
      </p:pic>
      <p:sp>
        <p:nvSpPr>
          <p:cNvPr id="5" name="TextBox 8">
            <a:extLst>
              <a:ext uri="{FF2B5EF4-FFF2-40B4-BE49-F238E27FC236}">
                <a16:creationId xmlns:a16="http://schemas.microsoft.com/office/drawing/2014/main" id="{A1CA450C-5156-4880-8847-8CC8B84D77E7}"/>
              </a:ext>
            </a:extLst>
          </p:cNvPr>
          <p:cNvSpPr txBox="1"/>
          <p:nvPr/>
        </p:nvSpPr>
        <p:spPr>
          <a:xfrm>
            <a:off x="0" y="103783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badi Extra Light" panose="020B0204020104020204" pitchFamily="34" charset="0"/>
                <a:ea typeface="Open Sans" charset="0"/>
                <a:cs typeface="Open Sans" charset="0"/>
              </a:rPr>
              <a:t>Methodology</a:t>
            </a:r>
            <a:endParaRPr lang="en-US" sz="1400" dirty="0">
              <a:solidFill>
                <a:srgbClr val="A75EB1"/>
              </a:solidFill>
              <a:latin typeface="Abadi Extra Light" panose="020B0204020104020204" pitchFamily="34" charset="0"/>
              <a:ea typeface="Open Sans" charset="0"/>
              <a:cs typeface="Open Sans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C513B4E-476F-46C1-A569-23C9258DB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90" y="2498299"/>
            <a:ext cx="2530572" cy="253057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DD83ACF-DC96-4361-86B1-D68D82FC4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163" y="2501010"/>
            <a:ext cx="2475181" cy="2527858"/>
          </a:xfrm>
          <a:prstGeom prst="rect">
            <a:avLst/>
          </a:prstGeom>
        </p:spPr>
      </p:pic>
      <p:cxnSp>
        <p:nvCxnSpPr>
          <p:cNvPr id="18" name="Straight Connector 45">
            <a:extLst>
              <a:ext uri="{FF2B5EF4-FFF2-40B4-BE49-F238E27FC236}">
                <a16:creationId xmlns:a16="http://schemas.microsoft.com/office/drawing/2014/main" id="{8D84FDFD-1722-493F-BD65-6FFDB1A26A23}"/>
              </a:ext>
            </a:extLst>
          </p:cNvPr>
          <p:cNvCxnSpPr>
            <a:cxnSpLocks/>
          </p:cNvCxnSpPr>
          <p:nvPr/>
        </p:nvCxnSpPr>
        <p:spPr>
          <a:xfrm>
            <a:off x="1594624" y="2091174"/>
            <a:ext cx="92457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46">
            <a:extLst>
              <a:ext uri="{FF2B5EF4-FFF2-40B4-BE49-F238E27FC236}">
                <a16:creationId xmlns:a16="http://schemas.microsoft.com/office/drawing/2014/main" id="{709F2D55-8AC7-45B0-92E6-4E1EC171AF3B}"/>
              </a:ext>
            </a:extLst>
          </p:cNvPr>
          <p:cNvCxnSpPr>
            <a:cxnSpLocks/>
          </p:cNvCxnSpPr>
          <p:nvPr/>
        </p:nvCxnSpPr>
        <p:spPr>
          <a:xfrm flipV="1">
            <a:off x="6214070" y="1684166"/>
            <a:ext cx="0" cy="407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5C2A38C-69C6-4E99-B20F-B5504AE31277}"/>
              </a:ext>
            </a:extLst>
          </p:cNvPr>
          <p:cNvCxnSpPr>
            <a:cxnSpLocks/>
          </p:cNvCxnSpPr>
          <p:nvPr/>
        </p:nvCxnSpPr>
        <p:spPr>
          <a:xfrm>
            <a:off x="1676400" y="5734561"/>
            <a:ext cx="91639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76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2D3659D-98DE-4878-A7E3-7E366193DD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57" t="14017" r="12982" b="60855"/>
          <a:stretch/>
        </p:blipFill>
        <p:spPr>
          <a:xfrm>
            <a:off x="0" y="4536831"/>
            <a:ext cx="12208382" cy="232116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A72ED17-4302-427C-88E3-F790C106D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57" t="14017" r="12982" b="60855"/>
          <a:stretch/>
        </p:blipFill>
        <p:spPr>
          <a:xfrm>
            <a:off x="0" y="1"/>
            <a:ext cx="12192000" cy="4642338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2E1814E9-0013-4F1D-A620-18EDEC0C9B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25" t="14530" r="67115" b="11624"/>
          <a:stretch/>
        </p:blipFill>
        <p:spPr>
          <a:xfrm rot="16200000">
            <a:off x="8314709" y="3557415"/>
            <a:ext cx="3311767" cy="6858000"/>
          </a:xfrm>
          <a:prstGeom prst="rect">
            <a:avLst/>
          </a:prstGeom>
        </p:spPr>
      </p:pic>
      <p:sp>
        <p:nvSpPr>
          <p:cNvPr id="5" name="TextBox 8">
            <a:extLst>
              <a:ext uri="{FF2B5EF4-FFF2-40B4-BE49-F238E27FC236}">
                <a16:creationId xmlns:a16="http://schemas.microsoft.com/office/drawing/2014/main" id="{A1CA450C-5156-4880-8847-8CC8B84D77E7}"/>
              </a:ext>
            </a:extLst>
          </p:cNvPr>
          <p:cNvSpPr txBox="1"/>
          <p:nvPr/>
        </p:nvSpPr>
        <p:spPr>
          <a:xfrm>
            <a:off x="0" y="103783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badi Extra Light" panose="020B0204020104020204" pitchFamily="34" charset="0"/>
                <a:ea typeface="Open Sans" charset="0"/>
                <a:cs typeface="Open Sans" charset="0"/>
              </a:rPr>
              <a:t>Procedure</a:t>
            </a:r>
            <a:endParaRPr lang="en-US" sz="1400" dirty="0">
              <a:solidFill>
                <a:srgbClr val="A75EB1"/>
              </a:solidFill>
              <a:latin typeface="Abadi Extra Light" panose="020B0204020104020204" pitchFamily="34" charset="0"/>
              <a:ea typeface="Open Sans" charset="0"/>
              <a:cs typeface="Open Sans" charset="0"/>
            </a:endParaRPr>
          </a:p>
        </p:txBody>
      </p:sp>
      <p:cxnSp>
        <p:nvCxnSpPr>
          <p:cNvPr id="18" name="Straight Connector 45">
            <a:extLst>
              <a:ext uri="{FF2B5EF4-FFF2-40B4-BE49-F238E27FC236}">
                <a16:creationId xmlns:a16="http://schemas.microsoft.com/office/drawing/2014/main" id="{8D84FDFD-1722-493F-BD65-6FFDB1A26A23}"/>
              </a:ext>
            </a:extLst>
          </p:cNvPr>
          <p:cNvCxnSpPr>
            <a:cxnSpLocks/>
          </p:cNvCxnSpPr>
          <p:nvPr/>
        </p:nvCxnSpPr>
        <p:spPr>
          <a:xfrm>
            <a:off x="1594624" y="2091174"/>
            <a:ext cx="92457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46">
            <a:extLst>
              <a:ext uri="{FF2B5EF4-FFF2-40B4-BE49-F238E27FC236}">
                <a16:creationId xmlns:a16="http://schemas.microsoft.com/office/drawing/2014/main" id="{709F2D55-8AC7-45B0-92E6-4E1EC171AF3B}"/>
              </a:ext>
            </a:extLst>
          </p:cNvPr>
          <p:cNvCxnSpPr>
            <a:cxnSpLocks/>
          </p:cNvCxnSpPr>
          <p:nvPr/>
        </p:nvCxnSpPr>
        <p:spPr>
          <a:xfrm flipV="1">
            <a:off x="6214070" y="1684166"/>
            <a:ext cx="0" cy="407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TextBox 35">
            <a:extLst>
              <a:ext uri="{FF2B5EF4-FFF2-40B4-BE49-F238E27FC236}">
                <a16:creationId xmlns:a16="http://schemas.microsoft.com/office/drawing/2014/main" id="{03E4C245-2C41-44FB-8F17-1F504A53F856}"/>
              </a:ext>
            </a:extLst>
          </p:cNvPr>
          <p:cNvSpPr txBox="1"/>
          <p:nvPr/>
        </p:nvSpPr>
        <p:spPr>
          <a:xfrm>
            <a:off x="2426962" y="2302566"/>
            <a:ext cx="9245717" cy="19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b="1" dirty="0">
                <a:solidFill>
                  <a:sysClr val="windowText" lastClr="000000"/>
                </a:solidFill>
                <a:latin typeface="Abadi Extra Light" panose="020B0204020104020204" pitchFamily="34" charset="0"/>
              </a:rPr>
              <a:t>1º </a:t>
            </a:r>
            <a:r>
              <a:rPr lang="en-US" sz="1600" dirty="0">
                <a:solidFill>
                  <a:sysClr val="windowText" lastClr="000000"/>
                </a:solidFill>
                <a:latin typeface="Abadi Extra Light" panose="020B0204020104020204" pitchFamily="34" charset="0"/>
              </a:rPr>
              <a:t>Geo-Location of the Municipals of Lisbon;</a:t>
            </a:r>
          </a:p>
          <a:p>
            <a:pPr algn="just">
              <a:lnSpc>
                <a:spcPct val="200000"/>
              </a:lnSpc>
            </a:pPr>
            <a:r>
              <a:rPr lang="en-US" sz="1600" b="1" dirty="0">
                <a:solidFill>
                  <a:sysClr val="windowText" lastClr="000000"/>
                </a:solidFill>
                <a:latin typeface="Abadi Extra Light" panose="020B0204020104020204" pitchFamily="34" charset="0"/>
              </a:rPr>
              <a:t>2º</a:t>
            </a:r>
            <a:r>
              <a:rPr lang="en-US" sz="1600" dirty="0">
                <a:solidFill>
                  <a:sysClr val="windowText" lastClr="000000"/>
                </a:solidFill>
                <a:latin typeface="Abadi Extra Light" panose="020B0204020104020204" pitchFamily="34" charset="0"/>
              </a:rPr>
              <a:t> Foursquare API to get the most common venues in each region;</a:t>
            </a:r>
          </a:p>
          <a:p>
            <a:pPr algn="just">
              <a:lnSpc>
                <a:spcPct val="200000"/>
              </a:lnSpc>
            </a:pPr>
            <a:r>
              <a:rPr lang="en-US" sz="1600" b="1" dirty="0">
                <a:solidFill>
                  <a:sysClr val="windowText" lastClr="000000"/>
                </a:solidFill>
                <a:latin typeface="Abadi Extra Light" panose="020B0204020104020204" pitchFamily="34" charset="0"/>
              </a:rPr>
              <a:t>3º</a:t>
            </a:r>
            <a:r>
              <a:rPr lang="en-US" sz="1600" dirty="0">
                <a:solidFill>
                  <a:sysClr val="windowText" lastClr="000000"/>
                </a:solidFill>
                <a:latin typeface="Abadi Extra Light" panose="020B0204020104020204" pitchFamily="34" charset="0"/>
              </a:rPr>
              <a:t> K-Means Algorithm</a:t>
            </a:r>
          </a:p>
          <a:p>
            <a:pPr algn="just">
              <a:lnSpc>
                <a:spcPct val="200000"/>
              </a:lnSpc>
            </a:pPr>
            <a:r>
              <a:rPr lang="en-US" sz="1600" b="1" dirty="0">
                <a:solidFill>
                  <a:sysClr val="windowText" lastClr="000000"/>
                </a:solidFill>
                <a:latin typeface="Abadi Extra Light" panose="020B0204020104020204" pitchFamily="34" charset="0"/>
              </a:rPr>
              <a:t>4º</a:t>
            </a:r>
            <a:r>
              <a:rPr lang="en-US" sz="1600" dirty="0">
                <a:solidFill>
                  <a:sysClr val="windowText" lastClr="000000"/>
                </a:solidFill>
                <a:latin typeface="Abadi Extra Light" panose="020B0204020104020204" pitchFamily="34" charset="0"/>
              </a:rPr>
              <a:t> Folium Library – Choropleth Map</a:t>
            </a:r>
            <a:endParaRPr lang="pt-PT" sz="1600" dirty="0">
              <a:solidFill>
                <a:sysClr val="windowText" lastClr="000000"/>
              </a:solidFill>
              <a:latin typeface="Abadi Extra Light" panose="020B0204020104020204" pitchFamily="34" charset="0"/>
            </a:endParaRPr>
          </a:p>
        </p:txBody>
      </p:sp>
      <p:cxnSp>
        <p:nvCxnSpPr>
          <p:cNvPr id="12" name="Straight Connector 20">
            <a:extLst>
              <a:ext uri="{FF2B5EF4-FFF2-40B4-BE49-F238E27FC236}">
                <a16:creationId xmlns:a16="http://schemas.microsoft.com/office/drawing/2014/main" id="{6DCC26F8-1B6B-4B28-BCC0-454A2022D010}"/>
              </a:ext>
            </a:extLst>
          </p:cNvPr>
          <p:cNvCxnSpPr>
            <a:cxnSpLocks/>
          </p:cNvCxnSpPr>
          <p:nvPr/>
        </p:nvCxnSpPr>
        <p:spPr>
          <a:xfrm>
            <a:off x="1676400" y="4808440"/>
            <a:ext cx="91639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73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2D3659D-98DE-4878-A7E3-7E366193DD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57" t="14017" r="12982" b="60855"/>
          <a:stretch/>
        </p:blipFill>
        <p:spPr>
          <a:xfrm>
            <a:off x="0" y="4536831"/>
            <a:ext cx="12208382" cy="232116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A72ED17-4302-427C-88E3-F790C106D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57" t="14017" r="12982" b="60855"/>
          <a:stretch/>
        </p:blipFill>
        <p:spPr>
          <a:xfrm>
            <a:off x="0" y="1"/>
            <a:ext cx="12192000" cy="4642338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2E1814E9-0013-4F1D-A620-18EDEC0C9B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25" t="14530" r="67115" b="11624"/>
          <a:stretch/>
        </p:blipFill>
        <p:spPr>
          <a:xfrm rot="16200000">
            <a:off x="8314709" y="3557415"/>
            <a:ext cx="3311767" cy="6858000"/>
          </a:xfrm>
          <a:prstGeom prst="rect">
            <a:avLst/>
          </a:prstGeom>
        </p:spPr>
      </p:pic>
      <p:sp>
        <p:nvSpPr>
          <p:cNvPr id="5" name="TextBox 8">
            <a:extLst>
              <a:ext uri="{FF2B5EF4-FFF2-40B4-BE49-F238E27FC236}">
                <a16:creationId xmlns:a16="http://schemas.microsoft.com/office/drawing/2014/main" id="{A1CA450C-5156-4880-8847-8CC8B84D77E7}"/>
              </a:ext>
            </a:extLst>
          </p:cNvPr>
          <p:cNvSpPr txBox="1"/>
          <p:nvPr/>
        </p:nvSpPr>
        <p:spPr>
          <a:xfrm>
            <a:off x="0" y="103783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badi Extra Light" panose="020B0204020104020204" pitchFamily="34" charset="0"/>
                <a:ea typeface="Open Sans" charset="0"/>
                <a:cs typeface="Open Sans" charset="0"/>
              </a:rPr>
              <a:t>Outcome</a:t>
            </a:r>
            <a:endParaRPr lang="en-US" sz="1400" dirty="0">
              <a:solidFill>
                <a:srgbClr val="A75EB1"/>
              </a:solidFill>
              <a:latin typeface="Abadi Extra Light" panose="020B0204020104020204" pitchFamily="34" charset="0"/>
              <a:ea typeface="Open Sans" charset="0"/>
              <a:cs typeface="Open Sans" charset="0"/>
            </a:endParaRPr>
          </a:p>
        </p:txBody>
      </p:sp>
      <p:cxnSp>
        <p:nvCxnSpPr>
          <p:cNvPr id="18" name="Straight Connector 45">
            <a:extLst>
              <a:ext uri="{FF2B5EF4-FFF2-40B4-BE49-F238E27FC236}">
                <a16:creationId xmlns:a16="http://schemas.microsoft.com/office/drawing/2014/main" id="{8D84FDFD-1722-493F-BD65-6FFDB1A26A23}"/>
              </a:ext>
            </a:extLst>
          </p:cNvPr>
          <p:cNvCxnSpPr>
            <a:cxnSpLocks/>
          </p:cNvCxnSpPr>
          <p:nvPr/>
        </p:nvCxnSpPr>
        <p:spPr>
          <a:xfrm>
            <a:off x="1594624" y="2091174"/>
            <a:ext cx="92457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46">
            <a:extLst>
              <a:ext uri="{FF2B5EF4-FFF2-40B4-BE49-F238E27FC236}">
                <a16:creationId xmlns:a16="http://schemas.microsoft.com/office/drawing/2014/main" id="{709F2D55-8AC7-45B0-92E6-4E1EC171AF3B}"/>
              </a:ext>
            </a:extLst>
          </p:cNvPr>
          <p:cNvCxnSpPr>
            <a:cxnSpLocks/>
          </p:cNvCxnSpPr>
          <p:nvPr/>
        </p:nvCxnSpPr>
        <p:spPr>
          <a:xfrm flipV="1">
            <a:off x="6214070" y="1684166"/>
            <a:ext cx="0" cy="407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CCB23D5D-6500-45FA-A7B2-24D3C0D85C7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4" t="17789" r="26093" b="22487"/>
          <a:stretch/>
        </p:blipFill>
        <p:spPr bwMode="auto">
          <a:xfrm>
            <a:off x="491531" y="2277784"/>
            <a:ext cx="6050061" cy="420553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75A46BA-0EAE-4021-AB77-83ECF1C06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490489"/>
              </p:ext>
            </p:extLst>
          </p:nvPr>
        </p:nvGraphicFramePr>
        <p:xfrm>
          <a:off x="6984365" y="2378471"/>
          <a:ext cx="4140835" cy="1352934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586105">
                  <a:extLst>
                    <a:ext uri="{9D8B030D-6E8A-4147-A177-3AD203B41FA5}">
                      <a16:colId xmlns:a16="http://schemas.microsoft.com/office/drawing/2014/main" val="3044855994"/>
                    </a:ext>
                  </a:extLst>
                </a:gridCol>
                <a:gridCol w="2384425">
                  <a:extLst>
                    <a:ext uri="{9D8B030D-6E8A-4147-A177-3AD203B41FA5}">
                      <a16:colId xmlns:a16="http://schemas.microsoft.com/office/drawing/2014/main" val="2446134914"/>
                    </a:ext>
                  </a:extLst>
                </a:gridCol>
                <a:gridCol w="1170305">
                  <a:extLst>
                    <a:ext uri="{9D8B030D-6E8A-4147-A177-3AD203B41FA5}">
                      <a16:colId xmlns:a16="http://schemas.microsoft.com/office/drawing/2014/main" val="42262842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Cluster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Color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3895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Café and Bar Venues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Purple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720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Restaurant &amp; Sport Venues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7245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Store Venues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Blue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274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Local Restaurants Venues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Orange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3640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Golf &amp; Social Venues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Green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5575102"/>
                  </a:ext>
                </a:extLst>
              </a:tr>
            </a:tbl>
          </a:graphicData>
        </a:graphic>
      </p:graphicFrame>
      <p:sp>
        <p:nvSpPr>
          <p:cNvPr id="13" name="TextBox 35">
            <a:extLst>
              <a:ext uri="{FF2B5EF4-FFF2-40B4-BE49-F238E27FC236}">
                <a16:creationId xmlns:a16="http://schemas.microsoft.com/office/drawing/2014/main" id="{6381E776-6BDC-4E11-9994-EBFAE530360C}"/>
              </a:ext>
            </a:extLst>
          </p:cNvPr>
          <p:cNvSpPr txBox="1"/>
          <p:nvPr/>
        </p:nvSpPr>
        <p:spPr>
          <a:xfrm>
            <a:off x="6881446" y="3877995"/>
            <a:ext cx="5181599" cy="1159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ysClr val="windowText" lastClr="000000"/>
                </a:solidFill>
                <a:latin typeface="Abadi Extra Light" panose="020B0204020104020204" pitchFamily="34" charset="0"/>
              </a:rPr>
              <a:t>Areas such as, Cascais, Oeiras, Great Lisbon, Loures are the areas that have the highest values in terms of price per square meter that correspond with a value higher than 1.228€. </a:t>
            </a:r>
            <a:endParaRPr lang="pt-PT" sz="1600" dirty="0">
              <a:solidFill>
                <a:sysClr val="windowText" lastClr="000000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A9ADD7F-E59D-49A9-B11E-556F334EF2C1}"/>
              </a:ext>
            </a:extLst>
          </p:cNvPr>
          <p:cNvSpPr/>
          <p:nvPr/>
        </p:nvSpPr>
        <p:spPr>
          <a:xfrm>
            <a:off x="6881446" y="5159575"/>
            <a:ext cx="4243754" cy="1159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ysClr val="windowText" lastClr="000000"/>
                </a:solidFill>
                <a:latin typeface="Abadi Extra Light" panose="020B0204020104020204" pitchFamily="34" charset="0"/>
              </a:rPr>
              <a:t>In contrast, we have Cadaval, Lourinhã, Alenquer and Azambuja with the lowest values of our study with values below 831€. </a:t>
            </a:r>
          </a:p>
        </p:txBody>
      </p:sp>
    </p:spTree>
    <p:extLst>
      <p:ext uri="{BB962C8B-B14F-4D97-AF65-F5344CB8AC3E}">
        <p14:creationId xmlns:p14="http://schemas.microsoft.com/office/powerpoint/2010/main" val="160871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2D3659D-98DE-4878-A7E3-7E366193DD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57" t="14017" r="12982" b="60855"/>
          <a:stretch/>
        </p:blipFill>
        <p:spPr>
          <a:xfrm>
            <a:off x="-16382" y="4630616"/>
            <a:ext cx="12208382" cy="232116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A72ED17-4302-427C-88E3-F790C106D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57" t="14017" r="12982" b="60855"/>
          <a:stretch/>
        </p:blipFill>
        <p:spPr>
          <a:xfrm>
            <a:off x="0" y="-11722"/>
            <a:ext cx="12192000" cy="4642338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2E1814E9-0013-4F1D-A620-18EDEC0C9B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25" t="14530" r="67115" b="11624"/>
          <a:stretch/>
        </p:blipFill>
        <p:spPr>
          <a:xfrm rot="16200000">
            <a:off x="8314709" y="3557415"/>
            <a:ext cx="3311767" cy="6858000"/>
          </a:xfrm>
          <a:prstGeom prst="rect">
            <a:avLst/>
          </a:prstGeom>
        </p:spPr>
      </p:pic>
      <p:sp>
        <p:nvSpPr>
          <p:cNvPr id="5" name="TextBox 8">
            <a:extLst>
              <a:ext uri="{FF2B5EF4-FFF2-40B4-BE49-F238E27FC236}">
                <a16:creationId xmlns:a16="http://schemas.microsoft.com/office/drawing/2014/main" id="{A1CA450C-5156-4880-8847-8CC8B84D77E7}"/>
              </a:ext>
            </a:extLst>
          </p:cNvPr>
          <p:cNvSpPr txBox="1"/>
          <p:nvPr/>
        </p:nvSpPr>
        <p:spPr>
          <a:xfrm>
            <a:off x="0" y="103783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badi Extra Light" panose="020B0204020104020204" pitchFamily="34" charset="0"/>
                <a:ea typeface="Open Sans" charset="0"/>
                <a:cs typeface="Open Sans" charset="0"/>
              </a:rPr>
              <a:t>Results &amp; Conclusions</a:t>
            </a:r>
            <a:endParaRPr lang="en-US" sz="1400" dirty="0">
              <a:solidFill>
                <a:srgbClr val="A75EB1"/>
              </a:solidFill>
              <a:latin typeface="Abadi Extra Light" panose="020B0204020104020204" pitchFamily="34" charset="0"/>
              <a:ea typeface="Open Sans" charset="0"/>
              <a:cs typeface="Open Sans" charset="0"/>
            </a:endParaRPr>
          </a:p>
        </p:txBody>
      </p:sp>
      <p:cxnSp>
        <p:nvCxnSpPr>
          <p:cNvPr id="18" name="Straight Connector 45">
            <a:extLst>
              <a:ext uri="{FF2B5EF4-FFF2-40B4-BE49-F238E27FC236}">
                <a16:creationId xmlns:a16="http://schemas.microsoft.com/office/drawing/2014/main" id="{8D84FDFD-1722-493F-BD65-6FFDB1A26A23}"/>
              </a:ext>
            </a:extLst>
          </p:cNvPr>
          <p:cNvCxnSpPr>
            <a:cxnSpLocks/>
          </p:cNvCxnSpPr>
          <p:nvPr/>
        </p:nvCxnSpPr>
        <p:spPr>
          <a:xfrm>
            <a:off x="1594624" y="2091174"/>
            <a:ext cx="92457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46">
            <a:extLst>
              <a:ext uri="{FF2B5EF4-FFF2-40B4-BE49-F238E27FC236}">
                <a16:creationId xmlns:a16="http://schemas.microsoft.com/office/drawing/2014/main" id="{709F2D55-8AC7-45B0-92E6-4E1EC171AF3B}"/>
              </a:ext>
            </a:extLst>
          </p:cNvPr>
          <p:cNvCxnSpPr>
            <a:cxnSpLocks/>
          </p:cNvCxnSpPr>
          <p:nvPr/>
        </p:nvCxnSpPr>
        <p:spPr>
          <a:xfrm flipV="1">
            <a:off x="6214070" y="1684166"/>
            <a:ext cx="0" cy="407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1A4241B8-5A8B-44F5-A75D-774949CD4A0D}"/>
              </a:ext>
            </a:extLst>
          </p:cNvPr>
          <p:cNvSpPr/>
          <p:nvPr/>
        </p:nvSpPr>
        <p:spPr>
          <a:xfrm>
            <a:off x="1591209" y="2308492"/>
            <a:ext cx="9245717" cy="790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ysClr val="windowText" lastClr="000000"/>
                </a:solidFill>
                <a:latin typeface="Abadi Extra Light" panose="020B0204020104020204" pitchFamily="34" charset="0"/>
              </a:rPr>
              <a:t>if a customer aims to live near Great Lisbon, paying the least for square meter, this study would indicate </a:t>
            </a:r>
            <a:r>
              <a:rPr lang="en-US" sz="1600" dirty="0" err="1">
                <a:solidFill>
                  <a:sysClr val="windowText" lastClr="000000"/>
                </a:solidFill>
                <a:latin typeface="Abadi Extra Light" panose="020B0204020104020204" pitchFamily="34" charset="0"/>
              </a:rPr>
              <a:t>Amadora</a:t>
            </a:r>
            <a:r>
              <a:rPr lang="en-US" sz="1600" dirty="0">
                <a:solidFill>
                  <a:sysClr val="windowText" lastClr="000000"/>
                </a:solidFill>
                <a:latin typeface="Abadi Extra Light" panose="020B0204020104020204" pitchFamily="34" charset="0"/>
              </a:rPr>
              <a:t> as the best choice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E1A78EE-400F-4431-A82D-E3DFEB9583D7}"/>
              </a:ext>
            </a:extLst>
          </p:cNvPr>
          <p:cNvSpPr/>
          <p:nvPr/>
        </p:nvSpPr>
        <p:spPr>
          <a:xfrm>
            <a:off x="1594623" y="3275814"/>
            <a:ext cx="9242303" cy="189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600" dirty="0">
                <a:solidFill>
                  <a:sysClr val="windowText" lastClr="000000"/>
                </a:solidFill>
                <a:latin typeface="Abadi Extra Light" panose="020B0204020104020204" pitchFamily="34" charset="0"/>
              </a:rPr>
              <a:t>When opening a store, if the objective is purely having contact with customers, the best choices will be: Great Lisbon and Cascais, due to the agglomerate of people, but also due to being characterized by being a social sphere. On the other hand, if the objective of the store is merely, to have a physical location of the startup, for example, then a lower cost per square meter, would be the best choice, meaning, Lourinhã, Cadaval, Alenquer and Azambuja being the best spots to do so.</a:t>
            </a:r>
          </a:p>
        </p:txBody>
      </p:sp>
      <p:cxnSp>
        <p:nvCxnSpPr>
          <p:cNvPr id="13" name="Straight Connector 20">
            <a:extLst>
              <a:ext uri="{FF2B5EF4-FFF2-40B4-BE49-F238E27FC236}">
                <a16:creationId xmlns:a16="http://schemas.microsoft.com/office/drawing/2014/main" id="{2A0F700D-6727-448A-BEBD-71438287C977}"/>
              </a:ext>
            </a:extLst>
          </p:cNvPr>
          <p:cNvCxnSpPr>
            <a:cxnSpLocks/>
          </p:cNvCxnSpPr>
          <p:nvPr/>
        </p:nvCxnSpPr>
        <p:spPr>
          <a:xfrm>
            <a:off x="1676400" y="5617331"/>
            <a:ext cx="91639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9197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348</Words>
  <Application>Microsoft Office PowerPoint</Application>
  <PresentationFormat>Ecrã Panorâmico</PresentationFormat>
  <Paragraphs>39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Abadi Extra Light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André Agostinho Dos Santos</dc:creator>
  <cp:lastModifiedBy>João André Agostinho Dos Santos</cp:lastModifiedBy>
  <cp:revision>15</cp:revision>
  <dcterms:created xsi:type="dcterms:W3CDTF">2019-06-08T17:53:41Z</dcterms:created>
  <dcterms:modified xsi:type="dcterms:W3CDTF">2019-06-08T18:26:36Z</dcterms:modified>
</cp:coreProperties>
</file>