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56" r:id="rId3"/>
    <p:sldId id="264" r:id="rId4"/>
    <p:sldId id="260" r:id="rId5"/>
    <p:sldId id="1200" r:id="rId6"/>
    <p:sldId id="270" r:id="rId7"/>
    <p:sldId id="273" r:id="rId8"/>
    <p:sldId id="277" r:id="rId9"/>
    <p:sldId id="279" r:id="rId10"/>
    <p:sldId id="285" r:id="rId11"/>
    <p:sldId id="286"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1" autoAdjust="0"/>
    <p:restoredTop sz="96327" autoAdjust="0"/>
  </p:normalViewPr>
  <p:slideViewPr>
    <p:cSldViewPr snapToGrid="0" showGuides="1">
      <p:cViewPr varScale="1">
        <p:scale>
          <a:sx n="115" d="100"/>
          <a:sy n="115" d="100"/>
        </p:scale>
        <p:origin x="540" y="120"/>
      </p:cViewPr>
      <p:guideLst/>
    </p:cSldViewPr>
  </p:slideViewPr>
  <p:notesTextViewPr>
    <p:cViewPr>
      <p:scale>
        <a:sx n="3" d="2"/>
        <a:sy n="3" d="2"/>
      </p:scale>
      <p:origin x="0" y="0"/>
    </p:cViewPr>
  </p:notesTextViewPr>
  <p:sorterViewPr>
    <p:cViewPr>
      <p:scale>
        <a:sx n="1" d="1"/>
        <a:sy n="1" d="1"/>
      </p:scale>
      <p:origin x="0" y="-9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A3D29-0FB6-471E-B95A-1758169BB197}"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FF89B-48C2-44C6-8D3E-A0B83A0B13ED}" type="slidenum">
              <a:rPr lang="en-US" smtClean="0"/>
              <a:t>‹#›</a:t>
            </a:fld>
            <a:endParaRPr lang="en-US"/>
          </a:p>
        </p:txBody>
      </p:sp>
    </p:spTree>
    <p:extLst>
      <p:ext uri="{BB962C8B-B14F-4D97-AF65-F5344CB8AC3E}">
        <p14:creationId xmlns:p14="http://schemas.microsoft.com/office/powerpoint/2010/main" val="175744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A3AFF89B-48C2-44C6-8D3E-A0B83A0B13ED}" type="slidenum">
              <a:rPr lang="en-US" smtClean="0"/>
              <a:t>1</a:t>
            </a:fld>
            <a:endParaRPr lang="en-US"/>
          </a:p>
        </p:txBody>
      </p:sp>
    </p:spTree>
    <p:extLst>
      <p:ext uri="{BB962C8B-B14F-4D97-AF65-F5344CB8AC3E}">
        <p14:creationId xmlns:p14="http://schemas.microsoft.com/office/powerpoint/2010/main" val="42580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AFF89B-48C2-44C6-8D3E-A0B83A0B13ED}" type="slidenum">
              <a:rPr lang="en-US" smtClean="0"/>
              <a:t>2</a:t>
            </a:fld>
            <a:endParaRPr lang="en-US"/>
          </a:p>
        </p:txBody>
      </p:sp>
    </p:spTree>
    <p:extLst>
      <p:ext uri="{BB962C8B-B14F-4D97-AF65-F5344CB8AC3E}">
        <p14:creationId xmlns:p14="http://schemas.microsoft.com/office/powerpoint/2010/main" val="322556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AFF89B-48C2-44C6-8D3E-A0B83A0B13ED}" type="slidenum">
              <a:rPr lang="en-US" smtClean="0"/>
              <a:t>3</a:t>
            </a:fld>
            <a:endParaRPr lang="en-US"/>
          </a:p>
        </p:txBody>
      </p:sp>
    </p:spTree>
    <p:extLst>
      <p:ext uri="{BB962C8B-B14F-4D97-AF65-F5344CB8AC3E}">
        <p14:creationId xmlns:p14="http://schemas.microsoft.com/office/powerpoint/2010/main" val="140322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AFF89B-48C2-44C6-8D3E-A0B83A0B13ED}" type="slidenum">
              <a:rPr lang="en-US" smtClean="0"/>
              <a:t>4</a:t>
            </a:fld>
            <a:endParaRPr lang="en-US"/>
          </a:p>
        </p:txBody>
      </p:sp>
    </p:spTree>
    <p:extLst>
      <p:ext uri="{BB962C8B-B14F-4D97-AF65-F5344CB8AC3E}">
        <p14:creationId xmlns:p14="http://schemas.microsoft.com/office/powerpoint/2010/main" val="23302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AFF89B-48C2-44C6-8D3E-A0B83A0B1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53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AFF89B-48C2-44C6-8D3E-A0B83A0B13ED}" type="slidenum">
              <a:rPr lang="en-US" smtClean="0"/>
              <a:t>8</a:t>
            </a:fld>
            <a:endParaRPr lang="en-US"/>
          </a:p>
        </p:txBody>
      </p:sp>
    </p:spTree>
    <p:extLst>
      <p:ext uri="{BB962C8B-B14F-4D97-AF65-F5344CB8AC3E}">
        <p14:creationId xmlns:p14="http://schemas.microsoft.com/office/powerpoint/2010/main" val="347073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AFF89B-48C2-44C6-8D3E-A0B83A0B13ED}" type="slidenum">
              <a:rPr lang="en-US" smtClean="0"/>
              <a:t>10</a:t>
            </a:fld>
            <a:endParaRPr lang="en-US"/>
          </a:p>
        </p:txBody>
      </p:sp>
    </p:spTree>
    <p:extLst>
      <p:ext uri="{BB962C8B-B14F-4D97-AF65-F5344CB8AC3E}">
        <p14:creationId xmlns:p14="http://schemas.microsoft.com/office/powerpoint/2010/main" val="3582804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A3AFF89B-48C2-44C6-8D3E-A0B83A0B13ED}" type="slidenum">
              <a:rPr lang="en-US" smtClean="0"/>
              <a:t>12</a:t>
            </a:fld>
            <a:endParaRPr lang="en-US"/>
          </a:p>
        </p:txBody>
      </p:sp>
    </p:spTree>
    <p:extLst>
      <p:ext uri="{BB962C8B-B14F-4D97-AF65-F5344CB8AC3E}">
        <p14:creationId xmlns:p14="http://schemas.microsoft.com/office/powerpoint/2010/main" val="385058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87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44FE-F7E4-16D3-80BA-CF4CE672BBEA}"/>
              </a:ext>
            </a:extLst>
          </p:cNvPr>
          <p:cNvSpPr>
            <a:spLocks noGrp="1"/>
          </p:cNvSpPr>
          <p:nvPr>
            <p:ph type="title"/>
          </p:nvPr>
        </p:nvSpPr>
        <p:spPr>
          <a:xfrm>
            <a:off x="533400" y="533400"/>
            <a:ext cx="11125200" cy="914400"/>
          </a:xfrm>
          <a:prstGeom prst="rect">
            <a:avLst/>
          </a:prstGeom>
        </p:spPr>
        <p:txBody>
          <a:bodyPr lIns="0" tIns="0" rIns="0" bIns="0"/>
          <a:lstStyle>
            <a:lvl1pPr marL="0" indent="0">
              <a:lnSpc>
                <a:spcPct val="100000"/>
              </a:lnSpc>
              <a:buClr>
                <a:schemeClr val="accent1"/>
              </a:buClr>
              <a:buFont typeface="Arial" panose="020B0604020202020204" pitchFamily="34" charset="0"/>
              <a:buNone/>
              <a:defRPr sz="3600" b="1">
                <a:solidFill>
                  <a:schemeClr val="tx1"/>
                </a:solidFill>
                <a:latin typeface="Montserrat ExtraBold" panose="00000900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B482576-BF34-8A76-DCEF-56EEB4E6CE53}"/>
              </a:ext>
            </a:extLst>
          </p:cNvPr>
          <p:cNvSpPr>
            <a:spLocks noGrp="1"/>
          </p:cNvSpPr>
          <p:nvPr>
            <p:ph idx="1"/>
          </p:nvPr>
        </p:nvSpPr>
        <p:spPr>
          <a:xfrm>
            <a:off x="533400" y="1714500"/>
            <a:ext cx="11125200" cy="4462463"/>
          </a:xfrm>
          <a:prstGeom prst="rect">
            <a:avLst/>
          </a:prstGeom>
        </p:spPr>
        <p:txBody>
          <a:bodyPr lIns="0" tIns="0" rIns="0" bIns="0"/>
          <a:lstStyle>
            <a:lvl1pPr marL="228600" indent="-228600">
              <a:lnSpc>
                <a:spcPct val="120000"/>
              </a:lnSpc>
              <a:spcBef>
                <a:spcPts val="400"/>
              </a:spcBef>
              <a:spcAft>
                <a:spcPts val="400"/>
              </a:spcAft>
              <a:buClr>
                <a:schemeClr val="accent1"/>
              </a:buClr>
              <a:buFont typeface="Arial" panose="020B0604020202020204" pitchFamily="34" charset="0"/>
              <a:buChar char="•"/>
              <a:defRPr sz="1400">
                <a:solidFill>
                  <a:schemeClr val="tx1"/>
                </a:solidFill>
                <a:latin typeface="Montserrat" panose="00000500000000000000" pitchFamily="2" charset="0"/>
              </a:defRPr>
            </a:lvl1pPr>
            <a:lvl2pPr marL="685800" indent="-228600">
              <a:lnSpc>
                <a:spcPct val="120000"/>
              </a:lnSpc>
              <a:spcBef>
                <a:spcPts val="400"/>
              </a:spcBef>
              <a:spcAft>
                <a:spcPts val="400"/>
              </a:spcAft>
              <a:buClr>
                <a:schemeClr val="accent1"/>
              </a:buClr>
              <a:buFont typeface="Arial" panose="020B0604020202020204" pitchFamily="34" charset="0"/>
              <a:buChar char="•"/>
              <a:defRPr sz="1200">
                <a:solidFill>
                  <a:schemeClr val="tx1"/>
                </a:solidFill>
                <a:latin typeface="Montserrat" panose="00000500000000000000" pitchFamily="2" charset="0"/>
              </a:defRPr>
            </a:lvl2pPr>
            <a:lvl3pPr marL="1143000" indent="-228600">
              <a:lnSpc>
                <a:spcPct val="120000"/>
              </a:lnSpc>
              <a:spcBef>
                <a:spcPts val="400"/>
              </a:spcBef>
              <a:spcAft>
                <a:spcPts val="400"/>
              </a:spcAft>
              <a:buClr>
                <a:schemeClr val="accent1"/>
              </a:buClr>
              <a:buFont typeface="Arial" panose="020B0604020202020204" pitchFamily="34" charset="0"/>
              <a:buChar char="•"/>
              <a:defRPr sz="1100">
                <a:solidFill>
                  <a:schemeClr val="tx1"/>
                </a:solidFill>
                <a:latin typeface="Montserrat" panose="00000500000000000000" pitchFamily="2" charset="0"/>
              </a:defRPr>
            </a:lvl3pPr>
            <a:lvl4pPr marL="1600200" indent="-228600">
              <a:lnSpc>
                <a:spcPct val="120000"/>
              </a:lnSpc>
              <a:spcBef>
                <a:spcPts val="400"/>
              </a:spcBef>
              <a:spcAft>
                <a:spcPts val="400"/>
              </a:spcAft>
              <a:buClr>
                <a:schemeClr val="accent1"/>
              </a:buClr>
              <a:buFont typeface="Arial" panose="020B0604020202020204" pitchFamily="34" charset="0"/>
              <a:buChar char="•"/>
              <a:defRPr sz="1050">
                <a:solidFill>
                  <a:schemeClr val="tx1"/>
                </a:solidFill>
                <a:latin typeface="Montserrat" panose="00000500000000000000" pitchFamily="2" charset="0"/>
              </a:defRPr>
            </a:lvl4pPr>
            <a:lvl5pPr marL="2057400" indent="-228600">
              <a:lnSpc>
                <a:spcPct val="120000"/>
              </a:lnSpc>
              <a:spcBef>
                <a:spcPts val="400"/>
              </a:spcBef>
              <a:spcAft>
                <a:spcPts val="400"/>
              </a:spcAft>
              <a:buClr>
                <a:schemeClr val="accent1"/>
              </a:buClr>
              <a:buFont typeface="Arial" panose="020B0604020202020204" pitchFamily="34" charset="0"/>
              <a:buChar char="•"/>
              <a:defRPr sz="1050">
                <a:solidFill>
                  <a:schemeClr val="tx1"/>
                </a:solidFill>
                <a:latin typeface="Montserrat"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481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44FE-F7E4-16D3-80BA-CF4CE672BBEA}"/>
              </a:ext>
            </a:extLst>
          </p:cNvPr>
          <p:cNvSpPr>
            <a:spLocks noGrp="1"/>
          </p:cNvSpPr>
          <p:nvPr>
            <p:ph type="title"/>
          </p:nvPr>
        </p:nvSpPr>
        <p:spPr>
          <a:xfrm>
            <a:off x="533400" y="533400"/>
            <a:ext cx="6235700" cy="914400"/>
          </a:xfrm>
          <a:prstGeom prst="rect">
            <a:avLst/>
          </a:prstGeom>
        </p:spPr>
        <p:txBody>
          <a:bodyPr lIns="0" tIns="0" rIns="0" bIns="0"/>
          <a:lstStyle>
            <a:lvl1pPr marL="0" indent="0">
              <a:lnSpc>
                <a:spcPct val="100000"/>
              </a:lnSpc>
              <a:buClr>
                <a:schemeClr val="accent1"/>
              </a:buClr>
              <a:buFont typeface="Arial" panose="020B0604020202020204" pitchFamily="34" charset="0"/>
              <a:buNone/>
              <a:defRPr sz="3600" b="1">
                <a:solidFill>
                  <a:schemeClr val="tx1"/>
                </a:solidFill>
                <a:latin typeface="Montserrat ExtraBold" panose="00000900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B482576-BF34-8A76-DCEF-56EEB4E6CE53}"/>
              </a:ext>
            </a:extLst>
          </p:cNvPr>
          <p:cNvSpPr>
            <a:spLocks noGrp="1"/>
          </p:cNvSpPr>
          <p:nvPr>
            <p:ph idx="1"/>
          </p:nvPr>
        </p:nvSpPr>
        <p:spPr>
          <a:xfrm>
            <a:off x="533400" y="1714500"/>
            <a:ext cx="6235700" cy="4462463"/>
          </a:xfrm>
          <a:prstGeom prst="rect">
            <a:avLst/>
          </a:prstGeom>
        </p:spPr>
        <p:txBody>
          <a:bodyPr lIns="0" tIns="0" rIns="0" bIns="0"/>
          <a:lstStyle>
            <a:lvl1pPr marL="228600" indent="-228600">
              <a:lnSpc>
                <a:spcPct val="120000"/>
              </a:lnSpc>
              <a:spcBef>
                <a:spcPts val="400"/>
              </a:spcBef>
              <a:spcAft>
                <a:spcPts val="400"/>
              </a:spcAft>
              <a:buClr>
                <a:schemeClr val="accent1"/>
              </a:buClr>
              <a:buFont typeface="Arial" panose="020B0604020202020204" pitchFamily="34" charset="0"/>
              <a:buChar char="•"/>
              <a:defRPr sz="1400">
                <a:solidFill>
                  <a:schemeClr val="tx1"/>
                </a:solidFill>
                <a:latin typeface="Montserrat" panose="00000500000000000000" pitchFamily="2" charset="0"/>
              </a:defRPr>
            </a:lvl1pPr>
            <a:lvl2pPr marL="685800" indent="-228600">
              <a:lnSpc>
                <a:spcPct val="120000"/>
              </a:lnSpc>
              <a:spcBef>
                <a:spcPts val="400"/>
              </a:spcBef>
              <a:spcAft>
                <a:spcPts val="400"/>
              </a:spcAft>
              <a:buClr>
                <a:schemeClr val="accent1"/>
              </a:buClr>
              <a:buFont typeface="Arial" panose="020B0604020202020204" pitchFamily="34" charset="0"/>
              <a:buChar char="•"/>
              <a:defRPr sz="1200">
                <a:solidFill>
                  <a:schemeClr val="tx1"/>
                </a:solidFill>
                <a:latin typeface="Montserrat" panose="00000500000000000000" pitchFamily="2" charset="0"/>
              </a:defRPr>
            </a:lvl2pPr>
            <a:lvl3pPr marL="1143000" indent="-228600">
              <a:lnSpc>
                <a:spcPct val="120000"/>
              </a:lnSpc>
              <a:spcBef>
                <a:spcPts val="400"/>
              </a:spcBef>
              <a:spcAft>
                <a:spcPts val="400"/>
              </a:spcAft>
              <a:buClr>
                <a:schemeClr val="accent1"/>
              </a:buClr>
              <a:buFont typeface="Arial" panose="020B0604020202020204" pitchFamily="34" charset="0"/>
              <a:buChar char="•"/>
              <a:defRPr sz="1100">
                <a:solidFill>
                  <a:schemeClr val="tx1"/>
                </a:solidFill>
                <a:latin typeface="Montserrat" panose="00000500000000000000" pitchFamily="2" charset="0"/>
              </a:defRPr>
            </a:lvl3pPr>
            <a:lvl4pPr marL="1600200" indent="-228600">
              <a:lnSpc>
                <a:spcPct val="120000"/>
              </a:lnSpc>
              <a:spcBef>
                <a:spcPts val="400"/>
              </a:spcBef>
              <a:spcAft>
                <a:spcPts val="400"/>
              </a:spcAft>
              <a:buClr>
                <a:schemeClr val="accent1"/>
              </a:buClr>
              <a:buFont typeface="Arial" panose="020B0604020202020204" pitchFamily="34" charset="0"/>
              <a:buChar char="•"/>
              <a:defRPr sz="1050">
                <a:solidFill>
                  <a:schemeClr val="tx1"/>
                </a:solidFill>
                <a:latin typeface="Montserrat" panose="00000500000000000000" pitchFamily="2" charset="0"/>
              </a:defRPr>
            </a:lvl4pPr>
            <a:lvl5pPr marL="2057400" indent="-228600">
              <a:lnSpc>
                <a:spcPct val="120000"/>
              </a:lnSpc>
              <a:spcBef>
                <a:spcPts val="400"/>
              </a:spcBef>
              <a:spcAft>
                <a:spcPts val="400"/>
              </a:spcAft>
              <a:buClr>
                <a:schemeClr val="accent1"/>
              </a:buClr>
              <a:buFont typeface="Arial" panose="020B0604020202020204" pitchFamily="34" charset="0"/>
              <a:buChar char="•"/>
              <a:defRPr sz="1050">
                <a:solidFill>
                  <a:schemeClr val="tx1"/>
                </a:solidFill>
                <a:latin typeface="Montserrat"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E9B78591-B270-A989-F89E-98C524F0B0A7}"/>
              </a:ext>
            </a:extLst>
          </p:cNvPr>
          <p:cNvSpPr/>
          <p:nvPr userDrawn="1"/>
        </p:nvSpPr>
        <p:spPr>
          <a:xfrm>
            <a:off x="7305676" y="0"/>
            <a:ext cx="4886324" cy="6858000"/>
          </a:xfrm>
          <a:prstGeom prst="rect">
            <a:avLst/>
          </a:prstGeom>
          <a:gradFill>
            <a:gsLst>
              <a:gs pos="45000">
                <a:srgbClr val="2F6FF5"/>
              </a:gs>
              <a:gs pos="0">
                <a:schemeClr val="accent1"/>
              </a:gs>
              <a:gs pos="100000">
                <a:schemeClr val="accent2"/>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16069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78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6" userDrawn="1">
          <p15:clr>
            <a:srgbClr val="F26B43"/>
          </p15:clr>
        </p15:guide>
        <p15:guide id="2" pos="336" userDrawn="1">
          <p15:clr>
            <a:srgbClr val="F26B43"/>
          </p15:clr>
        </p15:guide>
        <p15:guide id="3" orient="horz" pos="3984" userDrawn="1">
          <p15:clr>
            <a:srgbClr val="F26B43"/>
          </p15:clr>
        </p15:guide>
        <p15:guide id="4" pos="7344" userDrawn="1">
          <p15:clr>
            <a:srgbClr val="F26B43"/>
          </p15:clr>
        </p15:guide>
        <p15:guide id="6" orient="horz" pos="2160" userDrawn="1">
          <p15:clr>
            <a:srgbClr val="F26B43"/>
          </p15:clr>
        </p15:guide>
        <p15:guide id="7" pos="3720" userDrawn="1">
          <p15:clr>
            <a:srgbClr val="F26B43"/>
          </p15:clr>
        </p15:guide>
        <p15:guide id="8" pos="3960" userDrawn="1">
          <p15:clr>
            <a:srgbClr val="F26B43"/>
          </p15:clr>
        </p15:guide>
        <p15:guide id="9" orient="horz" pos="10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B4BD1-5FEF-741F-4E7E-0A15CD304A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0800000">
            <a:off x="1526453" y="0"/>
            <a:ext cx="9139094" cy="6858000"/>
          </a:xfrm>
          <a:prstGeom prst="rect">
            <a:avLst/>
          </a:prstGeom>
        </p:spPr>
      </p:pic>
      <p:sp>
        <p:nvSpPr>
          <p:cNvPr id="5" name="Title 10">
            <a:extLst>
              <a:ext uri="{FF2B5EF4-FFF2-40B4-BE49-F238E27FC236}">
                <a16:creationId xmlns:a16="http://schemas.microsoft.com/office/drawing/2014/main" id="{B85E9BEB-CB3B-B185-AAA5-E3E7E0B24946}"/>
              </a:ext>
            </a:extLst>
          </p:cNvPr>
          <p:cNvSpPr txBox="1">
            <a:spLocks/>
          </p:cNvSpPr>
          <p:nvPr/>
        </p:nvSpPr>
        <p:spPr>
          <a:xfrm>
            <a:off x="1866900" y="2809849"/>
            <a:ext cx="8458200" cy="755703"/>
          </a:xfrm>
          <a:prstGeom prst="rect">
            <a:avLst/>
          </a:prstGeom>
        </p:spPr>
        <p:txBody>
          <a:bodyPr lIns="0" r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Montserrat Black" panose="00000A00000000000000" pitchFamily="50" charset="0"/>
              </a:rPr>
              <a:t>KNOWLEDGE</a:t>
            </a:r>
          </a:p>
        </p:txBody>
      </p:sp>
      <p:sp>
        <p:nvSpPr>
          <p:cNvPr id="7" name="Graphic 2">
            <a:extLst>
              <a:ext uri="{FF2B5EF4-FFF2-40B4-BE49-F238E27FC236}">
                <a16:creationId xmlns:a16="http://schemas.microsoft.com/office/drawing/2014/main" id="{A9C7D2A4-6CD8-0084-860C-3F7320A31C73}"/>
              </a:ext>
            </a:extLst>
          </p:cNvPr>
          <p:cNvSpPr/>
          <p:nvPr/>
        </p:nvSpPr>
        <p:spPr>
          <a:xfrm rot="16200000">
            <a:off x="8381854" y="-742257"/>
            <a:ext cx="1822507" cy="3307022"/>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alpha val="30000"/>
                </a:schemeClr>
              </a:gs>
              <a:gs pos="0">
                <a:schemeClr val="bg1">
                  <a:alpha val="5000"/>
                </a:schemeClr>
              </a:gs>
            </a:gsLst>
            <a:lin ang="0" scaled="0"/>
          </a:gradFill>
          <a:ln w="3483" cap="flat">
            <a:noFill/>
            <a:prstDash val="solid"/>
            <a:miter/>
          </a:ln>
        </p:spPr>
        <p:txBody>
          <a:bodyPr rtlCol="0" anchor="ctr"/>
          <a:lstStyle/>
          <a:p>
            <a:endParaRPr lang="en-US"/>
          </a:p>
        </p:txBody>
      </p:sp>
      <p:sp>
        <p:nvSpPr>
          <p:cNvPr id="9" name="Oval 8">
            <a:extLst>
              <a:ext uri="{FF2B5EF4-FFF2-40B4-BE49-F238E27FC236}">
                <a16:creationId xmlns:a16="http://schemas.microsoft.com/office/drawing/2014/main" id="{E32DAE3E-D826-66C6-8F8D-9F81740B6179}"/>
              </a:ext>
            </a:extLst>
          </p:cNvPr>
          <p:cNvSpPr/>
          <p:nvPr/>
        </p:nvSpPr>
        <p:spPr>
          <a:xfrm>
            <a:off x="11360701" y="655408"/>
            <a:ext cx="1167100" cy="11671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769EA7D-5B3C-604C-FD7F-BA327B1ECF33}"/>
              </a:ext>
            </a:extLst>
          </p:cNvPr>
          <p:cNvSpPr/>
          <p:nvPr/>
        </p:nvSpPr>
        <p:spPr>
          <a:xfrm>
            <a:off x="-616058" y="3311552"/>
            <a:ext cx="1430078" cy="1430078"/>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2680C15-3DCF-D95F-10A0-A927B5E7BFE9}"/>
              </a:ext>
            </a:extLst>
          </p:cNvPr>
          <p:cNvCxnSpPr>
            <a:cxnSpLocks/>
          </p:cNvCxnSpPr>
          <p:nvPr/>
        </p:nvCxnSpPr>
        <p:spPr>
          <a:xfrm flipV="1">
            <a:off x="1663700" y="-114300"/>
            <a:ext cx="1936808" cy="1936808"/>
          </a:xfrm>
          <a:prstGeom prst="line">
            <a:avLst/>
          </a:prstGeom>
          <a:ln w="317500" cap="rnd">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553DFD-A028-4150-B8A9-0BF70563B5DB}"/>
              </a:ext>
            </a:extLst>
          </p:cNvPr>
          <p:cNvCxnSpPr/>
          <p:nvPr/>
        </p:nvCxnSpPr>
        <p:spPr>
          <a:xfrm flipV="1">
            <a:off x="10366897" y="3952789"/>
            <a:ext cx="1936808" cy="1936808"/>
          </a:xfrm>
          <a:prstGeom prst="line">
            <a:avLst/>
          </a:prstGeom>
          <a:ln w="317500" cap="rnd">
            <a:solidFill>
              <a:schemeClr val="bg1">
                <a:alpha val="32969"/>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28FC49B-E038-52E0-AB5A-4758248DC7D9}"/>
              </a:ext>
            </a:extLst>
          </p:cNvPr>
          <p:cNvCxnSpPr>
            <a:cxnSpLocks/>
          </p:cNvCxnSpPr>
          <p:nvPr/>
        </p:nvCxnSpPr>
        <p:spPr>
          <a:xfrm flipV="1">
            <a:off x="1502144" y="5675959"/>
            <a:ext cx="2364082" cy="2364082"/>
          </a:xfrm>
          <a:prstGeom prst="line">
            <a:avLst/>
          </a:prstGeom>
          <a:ln w="317500" cap="rnd">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6D08B70C-A511-96C1-2C60-C93F3F20E8A5}"/>
              </a:ext>
            </a:extLst>
          </p:cNvPr>
          <p:cNvSpPr/>
          <p:nvPr/>
        </p:nvSpPr>
        <p:spPr>
          <a:xfrm>
            <a:off x="8394556" y="5012278"/>
            <a:ext cx="509172" cy="509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nut 3">
            <a:extLst>
              <a:ext uri="{FF2B5EF4-FFF2-40B4-BE49-F238E27FC236}">
                <a16:creationId xmlns:a16="http://schemas.microsoft.com/office/drawing/2014/main" id="{67C1A9E4-2AB1-7BA6-797E-B291B4C468AB}"/>
              </a:ext>
            </a:extLst>
          </p:cNvPr>
          <p:cNvSpPr/>
          <p:nvPr/>
        </p:nvSpPr>
        <p:spPr>
          <a:xfrm rot="4557997">
            <a:off x="290631" y="5264659"/>
            <a:ext cx="3584026" cy="3584026"/>
          </a:xfrm>
          <a:prstGeom prst="donut">
            <a:avLst>
              <a:gd name="adj" fmla="val 26126"/>
            </a:avLst>
          </a:prstGeom>
          <a:gradFill>
            <a:gsLst>
              <a:gs pos="100000">
                <a:schemeClr val="bg1">
                  <a:alpha val="21766"/>
                </a:schemeClr>
              </a:gs>
              <a:gs pos="0">
                <a:schemeClr val="bg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6449F605-AE41-7458-AB1C-E744F1A6D5A4}"/>
              </a:ext>
            </a:extLst>
          </p:cNvPr>
          <p:cNvSpPr/>
          <p:nvPr/>
        </p:nvSpPr>
        <p:spPr>
          <a:xfrm>
            <a:off x="559434" y="533400"/>
            <a:ext cx="509172" cy="509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73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p:val>
                                            <p:strVal val="4/3*#ppt_w"/>
                                          </p:val>
                                        </p:tav>
                                        <p:tav tm="100000">
                                          <p:val>
                                            <p:strVal val="#ppt_w"/>
                                          </p:val>
                                        </p:tav>
                                      </p:tavLst>
                                    </p:anim>
                                    <p:anim calcmode="lin" valueType="num">
                                      <p:cBhvr>
                                        <p:cTn id="8" dur="50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par>
                                <p:cTn id="15" presetID="0" presetClass="path" presetSubtype="0" decel="50000" fill="hold" nodeType="withEffect">
                                  <p:stCondLst>
                                    <p:cond delay="0"/>
                                  </p:stCondLst>
                                  <p:childTnLst>
                                    <p:animMotion origin="layout" path="M -0.11381 0.19514 L 6.25E-7 4.07407E-6 " pathEditMode="relative" rAng="0" ptsTypes="AA">
                                      <p:cBhvr>
                                        <p:cTn id="16" dur="5000" fill="hold"/>
                                        <p:tgtEl>
                                          <p:spTgt spid="12"/>
                                        </p:tgtEl>
                                        <p:attrNameLst>
                                          <p:attrName>ppt_x</p:attrName>
                                          <p:attrName>ppt_y</p:attrName>
                                        </p:attrNameLst>
                                      </p:cBhvr>
                                      <p:rCtr x="5807" y="-10000"/>
                                    </p:animMotion>
                                  </p:childTnLst>
                                </p:cTn>
                              </p:par>
                              <p:par>
                                <p:cTn id="17" presetID="0" presetClass="path" presetSubtype="0" decel="50000" fill="hold" nodeType="withEffect">
                                  <p:stCondLst>
                                    <p:cond delay="0"/>
                                  </p:stCondLst>
                                  <p:childTnLst>
                                    <p:animMotion origin="layout" path="M -0.15886 0.28241 L 2.5E-6 -2.59259E-6 " pathEditMode="relative" rAng="0" ptsTypes="AA">
                                      <p:cBhvr>
                                        <p:cTn id="18" dur="5000" fill="hold"/>
                                        <p:tgtEl>
                                          <p:spTgt spid="13"/>
                                        </p:tgtEl>
                                        <p:attrNameLst>
                                          <p:attrName>ppt_x</p:attrName>
                                          <p:attrName>ppt_y</p:attrName>
                                        </p:attrNameLst>
                                      </p:cBhvr>
                                      <p:rCtr x="7943" y="-14120"/>
                                    </p:animMotion>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par>
                                <p:cTn id="22" presetID="0" presetClass="path" presetSubtype="0" decel="50000" fill="hold" nodeType="withEffect">
                                  <p:stCondLst>
                                    <p:cond delay="0"/>
                                  </p:stCondLst>
                                  <p:childTnLst>
                                    <p:animMotion origin="layout" path="M 0.2112 -0.38009 L 4.16667E-6 0 " pathEditMode="relative" rAng="0" ptsTypes="AA">
                                      <p:cBhvr>
                                        <p:cTn id="23" dur="10000" fill="hold"/>
                                        <p:tgtEl>
                                          <p:spTgt spid="14"/>
                                        </p:tgtEl>
                                        <p:attrNameLst>
                                          <p:attrName>ppt_x</p:attrName>
                                          <p:attrName>ppt_y</p:attrName>
                                        </p:attrNameLst>
                                      </p:cBhvr>
                                      <p:rCtr x="-10755" y="19005"/>
                                    </p:animMotion>
                                  </p:childTnLst>
                                </p:cTn>
                              </p:par>
                              <p:par>
                                <p:cTn id="24" presetID="23" presetClass="entr" presetSubtype="288" fill="hold" grpId="1"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0" fill="hold"/>
                                        <p:tgtEl>
                                          <p:spTgt spid="4"/>
                                        </p:tgtEl>
                                        <p:attrNameLst>
                                          <p:attrName>ppt_w</p:attrName>
                                        </p:attrNameLst>
                                      </p:cBhvr>
                                      <p:tavLst>
                                        <p:tav tm="0">
                                          <p:val>
                                            <p:strVal val="4/3*#ppt_w"/>
                                          </p:val>
                                        </p:tav>
                                        <p:tav tm="100000">
                                          <p:val>
                                            <p:strVal val="#ppt_w"/>
                                          </p:val>
                                        </p:tav>
                                      </p:tavLst>
                                    </p:anim>
                                    <p:anim calcmode="lin" valueType="num">
                                      <p:cBhvr>
                                        <p:cTn id="27" dur="5000" fill="hold"/>
                                        <p:tgtEl>
                                          <p:spTgt spid="4"/>
                                        </p:tgtEl>
                                        <p:attrNameLst>
                                          <p:attrName>ppt_h</p:attrName>
                                        </p:attrNameLst>
                                      </p:cBhvr>
                                      <p:tavLst>
                                        <p:tav tm="0">
                                          <p:val>
                                            <p:strVal val="4/3*#ppt_h"/>
                                          </p:val>
                                        </p:tav>
                                        <p:tav tm="100000">
                                          <p:val>
                                            <p:strVal val="#ppt_h"/>
                                          </p:val>
                                        </p:tav>
                                      </p:tavLst>
                                    </p:anim>
                                  </p:childTnLst>
                                </p:cTn>
                              </p:par>
                              <p:par>
                                <p:cTn id="28" presetID="8" presetClass="emph" presetSubtype="0" repeatCount="indefinite" fill="hold" grpId="0" nodeType="withEffect">
                                  <p:stCondLst>
                                    <p:cond delay="0"/>
                                  </p:stCondLst>
                                  <p:endCondLst>
                                    <p:cond evt="onNext" delay="0">
                                      <p:tgtEl>
                                        <p:sldTgt/>
                                      </p:tgtEl>
                                    </p:cond>
                                  </p:endCondLst>
                                  <p:childTnLst>
                                    <p:animRot by="21600000">
                                      <p:cBhvr>
                                        <p:cTn id="29" dur="10000" fill="hold"/>
                                        <p:tgtEl>
                                          <p:spTgt spid="4"/>
                                        </p:tgtEl>
                                        <p:attrNameLst>
                                          <p:attrName>r</p:attrName>
                                        </p:attrNameLst>
                                      </p:cBhvr>
                                    </p:animRot>
                                  </p:childTnLst>
                                </p:cTn>
                              </p:par>
                              <p:par>
                                <p:cTn id="30" presetID="6" presetClass="emph" presetSubtype="0" repeatCount="indefinite" autoRev="1" fill="hold" grpId="0" nodeType="withEffect">
                                  <p:stCondLst>
                                    <p:cond delay="0"/>
                                  </p:stCondLst>
                                  <p:endCondLst>
                                    <p:cond evt="onNext" delay="0">
                                      <p:tgtEl>
                                        <p:sldTgt/>
                                      </p:tgtEl>
                                    </p:cond>
                                  </p:endCondLst>
                                  <p:childTnLst>
                                    <p:animScale>
                                      <p:cBhvr>
                                        <p:cTn id="31" dur="5000" fill="hold"/>
                                        <p:tgtEl>
                                          <p:spTgt spid="7"/>
                                        </p:tgtEl>
                                      </p:cBhvr>
                                      <p:by x="130000" y="130000"/>
                                    </p:animScale>
                                  </p:childTnLst>
                                </p:cTn>
                              </p:par>
                              <p:par>
                                <p:cTn id="32" presetID="47" presetClass="entr" presetSubtype="0" fill="hold" grpId="0" nodeType="withEffect">
                                  <p:stCondLst>
                                    <p:cond delay="25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000"/>
                                        <p:tgtEl>
                                          <p:spTgt spid="10"/>
                                        </p:tgtEl>
                                      </p:cBhvr>
                                    </p:animEffect>
                                    <p:anim calcmode="lin" valueType="num">
                                      <p:cBhvr>
                                        <p:cTn id="35" dur="2000" fill="hold"/>
                                        <p:tgtEl>
                                          <p:spTgt spid="10"/>
                                        </p:tgtEl>
                                        <p:attrNameLst>
                                          <p:attrName>ppt_x</p:attrName>
                                        </p:attrNameLst>
                                      </p:cBhvr>
                                      <p:tavLst>
                                        <p:tav tm="0">
                                          <p:val>
                                            <p:strVal val="#ppt_x"/>
                                          </p:val>
                                        </p:tav>
                                        <p:tav tm="100000">
                                          <p:val>
                                            <p:strVal val="#ppt_x"/>
                                          </p:val>
                                        </p:tav>
                                      </p:tavLst>
                                    </p:anim>
                                    <p:anim calcmode="lin" valueType="num">
                                      <p:cBhvr>
                                        <p:cTn id="36" dur="2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30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anim calcmode="lin" valueType="num">
                                      <p:cBhvr>
                                        <p:cTn id="40" dur="2000" fill="hold"/>
                                        <p:tgtEl>
                                          <p:spTgt spid="9"/>
                                        </p:tgtEl>
                                        <p:attrNameLst>
                                          <p:attrName>ppt_x</p:attrName>
                                        </p:attrNameLst>
                                      </p:cBhvr>
                                      <p:tavLst>
                                        <p:tav tm="0">
                                          <p:val>
                                            <p:strVal val="#ppt_x"/>
                                          </p:val>
                                        </p:tav>
                                        <p:tav tm="100000">
                                          <p:val>
                                            <p:strVal val="#ppt_x"/>
                                          </p:val>
                                        </p:tav>
                                      </p:tavLst>
                                    </p:anim>
                                    <p:anim calcmode="lin" valueType="num">
                                      <p:cBhvr>
                                        <p:cTn id="41" dur="2000" fill="hold"/>
                                        <p:tgtEl>
                                          <p:spTgt spid="9"/>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childTnLst>
                                </p:cTn>
                              </p:par>
                              <p:par>
                                <p:cTn id="45" presetID="0" presetClass="path" presetSubtype="0" repeatCount="indefinite" autoRev="1" fill="hold" grpId="1" nodeType="withEffect">
                                  <p:stCondLst>
                                    <p:cond delay="0"/>
                                  </p:stCondLst>
                                  <p:endCondLst>
                                    <p:cond evt="onNext" delay="0">
                                      <p:tgtEl>
                                        <p:sldTgt/>
                                      </p:tgtEl>
                                    </p:cond>
                                  </p:endCondLst>
                                  <p:childTnLst>
                                    <p:animMotion origin="layout" path="M 5E-6 0.05973 L 5E-6 -4.07407E-6 " pathEditMode="relative" rAng="0" ptsTypes="AA">
                                      <p:cBhvr>
                                        <p:cTn id="46" dur="5000" fill="hold"/>
                                        <p:tgtEl>
                                          <p:spTgt spid="21"/>
                                        </p:tgtEl>
                                        <p:attrNameLst>
                                          <p:attrName>ppt_x</p:attrName>
                                          <p:attrName>ppt_y</p:attrName>
                                        </p:attrNameLst>
                                      </p:cBhvr>
                                      <p:rCtr x="0" y="-2986"/>
                                    </p:animMotion>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childTnLst>
                                </p:cTn>
                              </p:par>
                              <p:par>
                                <p:cTn id="50" presetID="0" presetClass="path" presetSubtype="0" repeatCount="indefinite" autoRev="1" fill="hold" grpId="1" nodeType="withEffect">
                                  <p:stCondLst>
                                    <p:cond delay="0"/>
                                  </p:stCondLst>
                                  <p:endCondLst>
                                    <p:cond evt="onNext" delay="0">
                                      <p:tgtEl>
                                        <p:sldTgt/>
                                      </p:tgtEl>
                                    </p:cond>
                                  </p:endCondLst>
                                  <p:childTnLst>
                                    <p:animMotion origin="layout" path="M 3.33333E-6 0.05973 L 3.33333E-6 -4.81481E-6 " pathEditMode="relative" rAng="0" ptsTypes="AA">
                                      <p:cBhvr>
                                        <p:cTn id="51" dur="5000" fill="hold"/>
                                        <p:tgtEl>
                                          <p:spTgt spid="28"/>
                                        </p:tgtEl>
                                        <p:attrNameLst>
                                          <p:attrName>ppt_x</p:attrName>
                                          <p:attrName>ppt_y</p:attrName>
                                        </p:attrNameLst>
                                      </p:cBhvr>
                                      <p:rCtr x="0" y="-2986"/>
                                    </p:animMotion>
                                  </p:childTnLst>
                                </p:cTn>
                              </p:par>
                              <p:par>
                                <p:cTn id="52" presetID="16" presetClass="entr" presetSubtype="37" fill="hold" grpId="0" nodeType="withEffect">
                                  <p:stCondLst>
                                    <p:cond delay="1500"/>
                                  </p:stCondLst>
                                  <p:childTnLst>
                                    <p:set>
                                      <p:cBhvr>
                                        <p:cTn id="53" dur="1" fill="hold">
                                          <p:stCondLst>
                                            <p:cond delay="0"/>
                                          </p:stCondLst>
                                        </p:cTn>
                                        <p:tgtEl>
                                          <p:spTgt spid="5"/>
                                        </p:tgtEl>
                                        <p:attrNameLst>
                                          <p:attrName>style.visibility</p:attrName>
                                        </p:attrNameLst>
                                      </p:cBhvr>
                                      <p:to>
                                        <p:strVal val="visible"/>
                                      </p:to>
                                    </p:set>
                                    <p:animEffect transition="in" filter="barn(outVertical)">
                                      <p:cBhvr>
                                        <p:cTn id="54"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P spid="21" grpId="0" animBg="1"/>
      <p:bldP spid="21" grpId="1" animBg="1"/>
      <p:bldP spid="4" grpId="0" animBg="1"/>
      <p:bldP spid="4" grpId="1" animBg="1"/>
      <p:bldP spid="28" grpId="0" animBg="1"/>
      <p:bldP spid="2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6B27EA0-8A15-3973-DA4B-61CD989526E7}"/>
              </a:ext>
            </a:extLst>
          </p:cNvPr>
          <p:cNvGrpSpPr/>
          <p:nvPr/>
        </p:nvGrpSpPr>
        <p:grpSpPr>
          <a:xfrm>
            <a:off x="-318322" y="-1688165"/>
            <a:ext cx="12192000" cy="8547520"/>
            <a:chOff x="0" y="-1689520"/>
            <a:chExt cx="12192000" cy="8547520"/>
          </a:xfrm>
        </p:grpSpPr>
        <p:sp>
          <p:nvSpPr>
            <p:cNvPr id="4" name="Rectangle 3">
              <a:extLst>
                <a:ext uri="{FF2B5EF4-FFF2-40B4-BE49-F238E27FC236}">
                  <a16:creationId xmlns:a16="http://schemas.microsoft.com/office/drawing/2014/main" id="{0C0EA1D1-F096-9C35-BF8C-0F8226D1D8E4}"/>
                </a:ext>
              </a:extLst>
            </p:cNvPr>
            <p:cNvSpPr/>
            <p:nvPr/>
          </p:nvSpPr>
          <p:spPr>
            <a:xfrm flipH="1">
              <a:off x="0" y="0"/>
              <a:ext cx="12192000" cy="6858000"/>
            </a:xfrm>
            <a:prstGeom prst="rect">
              <a:avLst/>
            </a:prstGeom>
            <a:gradFill>
              <a:gsLst>
                <a:gs pos="41000">
                  <a:schemeClr val="bg1"/>
                </a:gs>
                <a:gs pos="98000">
                  <a:schemeClr val="tx2">
                    <a:lumMod val="20000"/>
                    <a:lumOff val="80000"/>
                    <a:alpha val="1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B196410-AA84-AD1D-C9E2-AC35807DCEA5}"/>
                </a:ext>
              </a:extLst>
            </p:cNvPr>
            <p:cNvSpPr/>
            <p:nvPr/>
          </p:nvSpPr>
          <p:spPr>
            <a:xfrm>
              <a:off x="0" y="-1689520"/>
              <a:ext cx="2820347" cy="282034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589F596-8473-54A1-9686-BACA440B943F}"/>
              </a:ext>
            </a:extLst>
          </p:cNvPr>
          <p:cNvSpPr>
            <a:spLocks noGrp="1"/>
          </p:cNvSpPr>
          <p:nvPr>
            <p:ph type="title"/>
          </p:nvPr>
        </p:nvSpPr>
        <p:spPr/>
        <p:txBody>
          <a:bodyPr/>
          <a:lstStyle/>
          <a:p>
            <a:pPr algn="ctr"/>
            <a:r>
              <a:rPr lang="en-US" dirty="0">
                <a:solidFill>
                  <a:schemeClr val="accent1"/>
                </a:solidFill>
              </a:rPr>
              <a:t>Value Perception </a:t>
            </a:r>
            <a:r>
              <a:rPr lang="en-US" dirty="0"/>
              <a:t>Map</a:t>
            </a:r>
          </a:p>
        </p:txBody>
      </p:sp>
      <p:sp>
        <p:nvSpPr>
          <p:cNvPr id="8" name="Rectangle: Rounded Corners 7">
            <a:extLst>
              <a:ext uri="{FF2B5EF4-FFF2-40B4-BE49-F238E27FC236}">
                <a16:creationId xmlns:a16="http://schemas.microsoft.com/office/drawing/2014/main" id="{E28A189D-E068-8945-83A0-CE96AE34C020}"/>
              </a:ext>
            </a:extLst>
          </p:cNvPr>
          <p:cNvSpPr/>
          <p:nvPr/>
        </p:nvSpPr>
        <p:spPr>
          <a:xfrm>
            <a:off x="533400" y="1447800"/>
            <a:ext cx="11125200" cy="4876800"/>
          </a:xfrm>
          <a:prstGeom prst="roundRect">
            <a:avLst>
              <a:gd name="adj" fmla="val 6846"/>
            </a:avLst>
          </a:prstGeom>
          <a:solidFill>
            <a:schemeClr val="bg1"/>
          </a:solidFill>
          <a:ln>
            <a:noFill/>
          </a:ln>
          <a:effectLst>
            <a:outerShdw blurRad="381000" dist="254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D17FDAF-0F8C-50FA-D467-C683B9E5E965}"/>
              </a:ext>
            </a:extLst>
          </p:cNvPr>
          <p:cNvSpPr/>
          <p:nvPr/>
        </p:nvSpPr>
        <p:spPr>
          <a:xfrm>
            <a:off x="533400" y="1447800"/>
            <a:ext cx="11125200" cy="4876800"/>
          </a:xfrm>
          <a:prstGeom prst="roundRect">
            <a:avLst>
              <a:gd name="adj" fmla="val 6846"/>
            </a:avLst>
          </a:prstGeom>
          <a:gradFill>
            <a:gsLst>
              <a:gs pos="100000">
                <a:schemeClr val="accent1">
                  <a:lumMod val="20000"/>
                  <a:lumOff val="80000"/>
                  <a:alpha val="2000"/>
                </a:schemeClr>
              </a:gs>
              <a:gs pos="0">
                <a:schemeClr val="accent1">
                  <a:lumMod val="20000"/>
                  <a:lumOff val="80000"/>
                  <a:alpha val="45000"/>
                </a:schemeClr>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raphic 2">
            <a:extLst>
              <a:ext uri="{FF2B5EF4-FFF2-40B4-BE49-F238E27FC236}">
                <a16:creationId xmlns:a16="http://schemas.microsoft.com/office/drawing/2014/main" id="{E711A691-A04A-7988-5CCC-A7B02AD90507}"/>
              </a:ext>
            </a:extLst>
          </p:cNvPr>
          <p:cNvSpPr>
            <a:spLocks/>
          </p:cNvSpPr>
          <p:nvPr/>
        </p:nvSpPr>
        <p:spPr>
          <a:xfrm rot="16200000">
            <a:off x="2450153" y="578816"/>
            <a:ext cx="2133659" cy="38716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48000"/>
                </a:schemeClr>
              </a:gs>
              <a:gs pos="100000">
                <a:schemeClr val="bg1">
                  <a:alpha val="35000"/>
                </a:schemeClr>
              </a:gs>
            </a:gsLst>
            <a:lin ang="5400000" scaled="0"/>
          </a:gradFill>
          <a:ln w="3483" cap="flat">
            <a:noFill/>
            <a:prstDash val="solid"/>
            <a:miter/>
          </a:ln>
        </p:spPr>
        <p:txBody>
          <a:bodyPr rtlCol="0" anchor="ctr"/>
          <a:lstStyle/>
          <a:p>
            <a:endParaRPr lang="en-US"/>
          </a:p>
        </p:txBody>
      </p:sp>
      <p:sp>
        <p:nvSpPr>
          <p:cNvPr id="22" name="Graphic 2">
            <a:extLst>
              <a:ext uri="{FF2B5EF4-FFF2-40B4-BE49-F238E27FC236}">
                <a16:creationId xmlns:a16="http://schemas.microsoft.com/office/drawing/2014/main" id="{0A3F29F8-AA08-F8D6-49A1-5E2D00EB4B8A}"/>
              </a:ext>
            </a:extLst>
          </p:cNvPr>
          <p:cNvSpPr>
            <a:spLocks/>
          </p:cNvSpPr>
          <p:nvPr/>
        </p:nvSpPr>
        <p:spPr>
          <a:xfrm rot="5400000">
            <a:off x="8619300" y="3854840"/>
            <a:ext cx="1754998" cy="31845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accent1">
                  <a:lumMod val="20000"/>
                  <a:lumOff val="80000"/>
                  <a:alpha val="10000"/>
                </a:schemeClr>
              </a:gs>
              <a:gs pos="100000">
                <a:schemeClr val="accent1">
                  <a:lumMod val="20000"/>
                  <a:lumOff val="80000"/>
                  <a:alpha val="25000"/>
                </a:schemeClr>
              </a:gs>
            </a:gsLst>
            <a:lin ang="5400000" scaled="0"/>
          </a:gradFill>
          <a:ln w="3483" cap="flat">
            <a:noFill/>
            <a:prstDash val="solid"/>
            <a:miter/>
          </a:ln>
        </p:spPr>
        <p:txBody>
          <a:bodyPr rtlCol="0" anchor="ctr"/>
          <a:lstStyle/>
          <a:p>
            <a:endParaRPr lang="en-US"/>
          </a:p>
        </p:txBody>
      </p:sp>
      <p:cxnSp>
        <p:nvCxnSpPr>
          <p:cNvPr id="241" name="Straight Connector 240">
            <a:extLst>
              <a:ext uri="{FF2B5EF4-FFF2-40B4-BE49-F238E27FC236}">
                <a16:creationId xmlns:a16="http://schemas.microsoft.com/office/drawing/2014/main" id="{643CE9AF-DCD8-F2C5-2974-732719B953AD}"/>
              </a:ext>
            </a:extLst>
          </p:cNvPr>
          <p:cNvCxnSpPr>
            <a:cxnSpLocks/>
          </p:cNvCxnSpPr>
          <p:nvPr/>
        </p:nvCxnSpPr>
        <p:spPr>
          <a:xfrm>
            <a:off x="1956812" y="3886200"/>
            <a:ext cx="8278377" cy="0"/>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8C4E35-6434-7625-60EC-2D9BF07E66A1}"/>
              </a:ext>
            </a:extLst>
          </p:cNvPr>
          <p:cNvCxnSpPr>
            <a:cxnSpLocks/>
          </p:cNvCxnSpPr>
          <p:nvPr/>
        </p:nvCxnSpPr>
        <p:spPr>
          <a:xfrm>
            <a:off x="6096000" y="1925073"/>
            <a:ext cx="0" cy="3960355"/>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3B8D05E-3667-A509-0993-055A951C3597}"/>
              </a:ext>
            </a:extLst>
          </p:cNvPr>
          <p:cNvGrpSpPr/>
          <p:nvPr/>
        </p:nvGrpSpPr>
        <p:grpSpPr>
          <a:xfrm>
            <a:off x="742465" y="1727055"/>
            <a:ext cx="10707072" cy="4356391"/>
            <a:chOff x="742465" y="1727055"/>
            <a:chExt cx="10707072" cy="4356391"/>
          </a:xfrm>
        </p:grpSpPr>
        <p:grpSp>
          <p:nvGrpSpPr>
            <p:cNvPr id="11" name="Group 10">
              <a:extLst>
                <a:ext uri="{FF2B5EF4-FFF2-40B4-BE49-F238E27FC236}">
                  <a16:creationId xmlns:a16="http://schemas.microsoft.com/office/drawing/2014/main" id="{D999F909-483A-6A62-2EB7-F822C6E12D80}"/>
                </a:ext>
              </a:extLst>
            </p:cNvPr>
            <p:cNvGrpSpPr/>
            <p:nvPr/>
          </p:nvGrpSpPr>
          <p:grpSpPr>
            <a:xfrm>
              <a:off x="742465" y="2502769"/>
              <a:ext cx="10707072" cy="2770476"/>
              <a:chOff x="586740" y="2502769"/>
              <a:chExt cx="11018521" cy="2770476"/>
            </a:xfrm>
          </p:grpSpPr>
          <p:cxnSp>
            <p:nvCxnSpPr>
              <p:cNvPr id="60" name="Straight Connector 59">
                <a:extLst>
                  <a:ext uri="{FF2B5EF4-FFF2-40B4-BE49-F238E27FC236}">
                    <a16:creationId xmlns:a16="http://schemas.microsoft.com/office/drawing/2014/main" id="{1A4C932A-2150-8795-5D09-4BCCAF4A6451}"/>
                  </a:ext>
                </a:extLst>
              </p:cNvPr>
              <p:cNvCxnSpPr>
                <a:cxnSpLocks/>
              </p:cNvCxnSpPr>
              <p:nvPr/>
            </p:nvCxnSpPr>
            <p:spPr>
              <a:xfrm>
                <a:off x="586740" y="3197660"/>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3299B49-D215-FAF2-09B7-7468143D9B91}"/>
                  </a:ext>
                </a:extLst>
              </p:cNvPr>
              <p:cNvCxnSpPr>
                <a:cxnSpLocks/>
              </p:cNvCxnSpPr>
              <p:nvPr/>
            </p:nvCxnSpPr>
            <p:spPr>
              <a:xfrm>
                <a:off x="586740" y="2502769"/>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48B599-0FC2-D661-137D-CF98D57CAD0B}"/>
                  </a:ext>
                </a:extLst>
              </p:cNvPr>
              <p:cNvCxnSpPr>
                <a:cxnSpLocks/>
              </p:cNvCxnSpPr>
              <p:nvPr/>
            </p:nvCxnSpPr>
            <p:spPr>
              <a:xfrm>
                <a:off x="586740" y="4569603"/>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A1F400A-8133-FF6E-A177-BD993B5DAC5F}"/>
                  </a:ext>
                </a:extLst>
              </p:cNvPr>
              <p:cNvCxnSpPr>
                <a:cxnSpLocks/>
              </p:cNvCxnSpPr>
              <p:nvPr/>
            </p:nvCxnSpPr>
            <p:spPr>
              <a:xfrm>
                <a:off x="586740" y="5273245"/>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F221563-8FC1-87D8-A847-5723FD12CB07}"/>
                </a:ext>
              </a:extLst>
            </p:cNvPr>
            <p:cNvGrpSpPr/>
            <p:nvPr/>
          </p:nvGrpSpPr>
          <p:grpSpPr>
            <a:xfrm>
              <a:off x="2581776" y="1727055"/>
              <a:ext cx="7019091" cy="4356391"/>
              <a:chOff x="2581776" y="1727055"/>
              <a:chExt cx="7019091" cy="4356391"/>
            </a:xfrm>
          </p:grpSpPr>
          <p:cxnSp>
            <p:nvCxnSpPr>
              <p:cNvPr id="69" name="Straight Connector 68">
                <a:extLst>
                  <a:ext uri="{FF2B5EF4-FFF2-40B4-BE49-F238E27FC236}">
                    <a16:creationId xmlns:a16="http://schemas.microsoft.com/office/drawing/2014/main" id="{5BE4F236-ADB8-2282-4E8C-A1720F4F30C0}"/>
                  </a:ext>
                </a:extLst>
              </p:cNvPr>
              <p:cNvCxnSpPr>
                <a:cxnSpLocks/>
              </p:cNvCxnSpPr>
              <p:nvPr/>
            </p:nvCxnSpPr>
            <p:spPr>
              <a:xfrm>
                <a:off x="7839406"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B1D61B-2DAE-1427-553F-BA4E2DBD1FD0}"/>
                  </a:ext>
                </a:extLst>
              </p:cNvPr>
              <p:cNvCxnSpPr>
                <a:cxnSpLocks/>
              </p:cNvCxnSpPr>
              <p:nvPr/>
            </p:nvCxnSpPr>
            <p:spPr>
              <a:xfrm>
                <a:off x="9600867"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B684592-4A49-5714-811B-AE7C6E4574B9}"/>
                  </a:ext>
                </a:extLst>
              </p:cNvPr>
              <p:cNvCxnSpPr>
                <a:cxnSpLocks/>
              </p:cNvCxnSpPr>
              <p:nvPr/>
            </p:nvCxnSpPr>
            <p:spPr>
              <a:xfrm>
                <a:off x="4348330"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48391E-3D86-8ED3-BF34-F1E4002F7912}"/>
                  </a:ext>
                </a:extLst>
              </p:cNvPr>
              <p:cNvCxnSpPr>
                <a:cxnSpLocks/>
              </p:cNvCxnSpPr>
              <p:nvPr/>
            </p:nvCxnSpPr>
            <p:spPr>
              <a:xfrm>
                <a:off x="2581776"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251" name="Content Placeholder 2">
            <a:extLst>
              <a:ext uri="{FF2B5EF4-FFF2-40B4-BE49-F238E27FC236}">
                <a16:creationId xmlns:a16="http://schemas.microsoft.com/office/drawing/2014/main" id="{9BE7A43B-BF91-AE84-D6DB-3F82CD27EEF2}"/>
              </a:ext>
            </a:extLst>
          </p:cNvPr>
          <p:cNvSpPr txBox="1">
            <a:spLocks/>
          </p:cNvSpPr>
          <p:nvPr/>
        </p:nvSpPr>
        <p:spPr>
          <a:xfrm>
            <a:off x="1131819" y="1858291"/>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Headcount</a:t>
            </a:r>
          </a:p>
        </p:txBody>
      </p:sp>
      <p:sp>
        <p:nvSpPr>
          <p:cNvPr id="38" name="Content Placeholder 2">
            <a:extLst>
              <a:ext uri="{FF2B5EF4-FFF2-40B4-BE49-F238E27FC236}">
                <a16:creationId xmlns:a16="http://schemas.microsoft.com/office/drawing/2014/main" id="{5F40FD06-4A3A-B867-7613-16C564E65944}"/>
              </a:ext>
            </a:extLst>
          </p:cNvPr>
          <p:cNvSpPr txBox="1">
            <a:spLocks/>
          </p:cNvSpPr>
          <p:nvPr/>
        </p:nvSpPr>
        <p:spPr>
          <a:xfrm>
            <a:off x="3771798" y="3335036"/>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Splunk</a:t>
            </a:r>
          </a:p>
        </p:txBody>
      </p:sp>
      <p:sp>
        <p:nvSpPr>
          <p:cNvPr id="39" name="Content Placeholder 2">
            <a:extLst>
              <a:ext uri="{FF2B5EF4-FFF2-40B4-BE49-F238E27FC236}">
                <a16:creationId xmlns:a16="http://schemas.microsoft.com/office/drawing/2014/main" id="{3578C7B2-428E-C5B5-DC28-D1B58C6ADBF6}"/>
              </a:ext>
            </a:extLst>
          </p:cNvPr>
          <p:cNvSpPr txBox="1">
            <a:spLocks/>
          </p:cNvSpPr>
          <p:nvPr/>
        </p:nvSpPr>
        <p:spPr>
          <a:xfrm>
            <a:off x="6269760" y="2306809"/>
            <a:ext cx="1535038" cy="311664"/>
          </a:xfrm>
          <a:prstGeom prst="roundRect">
            <a:avLst>
              <a:gd name="adj" fmla="val 50000"/>
            </a:avLst>
          </a:prstGeom>
          <a:solidFill>
            <a:schemeClr val="bg1"/>
          </a:solidFill>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Elastic Search</a:t>
            </a:r>
          </a:p>
        </p:txBody>
      </p:sp>
      <p:sp>
        <p:nvSpPr>
          <p:cNvPr id="40" name="Content Placeholder 2">
            <a:extLst>
              <a:ext uri="{FF2B5EF4-FFF2-40B4-BE49-F238E27FC236}">
                <a16:creationId xmlns:a16="http://schemas.microsoft.com/office/drawing/2014/main" id="{B1F1FCC4-505B-7819-18B6-F3A7CD982C52}"/>
              </a:ext>
            </a:extLst>
          </p:cNvPr>
          <p:cNvSpPr txBox="1">
            <a:spLocks/>
          </p:cNvSpPr>
          <p:nvPr/>
        </p:nvSpPr>
        <p:spPr>
          <a:xfrm>
            <a:off x="9292001" y="1858291"/>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Kibana</a:t>
            </a:r>
          </a:p>
        </p:txBody>
      </p:sp>
      <p:sp>
        <p:nvSpPr>
          <p:cNvPr id="42" name="Content Placeholder 2">
            <a:extLst>
              <a:ext uri="{FF2B5EF4-FFF2-40B4-BE49-F238E27FC236}">
                <a16:creationId xmlns:a16="http://schemas.microsoft.com/office/drawing/2014/main" id="{CEB53CD1-45A6-15CB-21E6-3C3FF2F610B0}"/>
              </a:ext>
            </a:extLst>
          </p:cNvPr>
          <p:cNvSpPr txBox="1">
            <a:spLocks/>
          </p:cNvSpPr>
          <p:nvPr/>
        </p:nvSpPr>
        <p:spPr>
          <a:xfrm>
            <a:off x="8308194" y="2585595"/>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Teams</a:t>
            </a:r>
          </a:p>
        </p:txBody>
      </p:sp>
      <p:sp>
        <p:nvSpPr>
          <p:cNvPr id="44" name="Content Placeholder 2">
            <a:extLst>
              <a:ext uri="{FF2B5EF4-FFF2-40B4-BE49-F238E27FC236}">
                <a16:creationId xmlns:a16="http://schemas.microsoft.com/office/drawing/2014/main" id="{369E8641-FC4A-8B65-F4CE-0561D715B95A}"/>
              </a:ext>
            </a:extLst>
          </p:cNvPr>
          <p:cNvSpPr txBox="1">
            <a:spLocks/>
          </p:cNvSpPr>
          <p:nvPr/>
        </p:nvSpPr>
        <p:spPr>
          <a:xfrm>
            <a:off x="9202143" y="3101754"/>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CRM</a:t>
            </a:r>
          </a:p>
        </p:txBody>
      </p:sp>
      <p:sp>
        <p:nvSpPr>
          <p:cNvPr id="45" name="Content Placeholder 2">
            <a:extLst>
              <a:ext uri="{FF2B5EF4-FFF2-40B4-BE49-F238E27FC236}">
                <a16:creationId xmlns:a16="http://schemas.microsoft.com/office/drawing/2014/main" id="{69ADD95A-1072-839A-77DE-7068529D1A96}"/>
              </a:ext>
            </a:extLst>
          </p:cNvPr>
          <p:cNvSpPr txBox="1">
            <a:spLocks/>
          </p:cNvSpPr>
          <p:nvPr/>
        </p:nvSpPr>
        <p:spPr>
          <a:xfrm>
            <a:off x="7667105" y="3490840"/>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 </a:t>
            </a:r>
            <a:r>
              <a:rPr lang="en-US" sz="1200" b="1" dirty="0" err="1">
                <a:solidFill>
                  <a:schemeClr val="tx2"/>
                </a:solidFill>
              </a:rPr>
              <a:t>Solarwinds</a:t>
            </a:r>
            <a:endParaRPr lang="en-US" sz="1200" b="1" dirty="0">
              <a:solidFill>
                <a:schemeClr val="tx2"/>
              </a:solidFill>
            </a:endParaRPr>
          </a:p>
        </p:txBody>
      </p:sp>
      <p:sp>
        <p:nvSpPr>
          <p:cNvPr id="46" name="Content Placeholder 2">
            <a:extLst>
              <a:ext uri="{FF2B5EF4-FFF2-40B4-BE49-F238E27FC236}">
                <a16:creationId xmlns:a16="http://schemas.microsoft.com/office/drawing/2014/main" id="{B378AC1D-8410-1E66-4DE9-689D05DA54DC}"/>
              </a:ext>
            </a:extLst>
          </p:cNvPr>
          <p:cNvSpPr txBox="1">
            <a:spLocks/>
          </p:cNvSpPr>
          <p:nvPr/>
        </p:nvSpPr>
        <p:spPr>
          <a:xfrm>
            <a:off x="1131819" y="4191956"/>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Expensive</a:t>
            </a:r>
          </a:p>
        </p:txBody>
      </p:sp>
      <p:sp>
        <p:nvSpPr>
          <p:cNvPr id="47" name="Content Placeholder 2">
            <a:extLst>
              <a:ext uri="{FF2B5EF4-FFF2-40B4-BE49-F238E27FC236}">
                <a16:creationId xmlns:a16="http://schemas.microsoft.com/office/drawing/2014/main" id="{E09EC002-5017-85FD-8F9F-C34D1E0DF8A4}"/>
              </a:ext>
            </a:extLst>
          </p:cNvPr>
          <p:cNvSpPr txBox="1">
            <a:spLocks/>
          </p:cNvSpPr>
          <p:nvPr/>
        </p:nvSpPr>
        <p:spPr>
          <a:xfrm>
            <a:off x="3653569" y="4439350"/>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Competitor A</a:t>
            </a:r>
          </a:p>
        </p:txBody>
      </p:sp>
      <p:sp>
        <p:nvSpPr>
          <p:cNvPr id="48" name="Content Placeholder 2">
            <a:extLst>
              <a:ext uri="{FF2B5EF4-FFF2-40B4-BE49-F238E27FC236}">
                <a16:creationId xmlns:a16="http://schemas.microsoft.com/office/drawing/2014/main" id="{0A3A38B9-9ED5-51CD-377F-EA7C39272BFB}"/>
              </a:ext>
            </a:extLst>
          </p:cNvPr>
          <p:cNvSpPr txBox="1">
            <a:spLocks/>
          </p:cNvSpPr>
          <p:nvPr/>
        </p:nvSpPr>
        <p:spPr>
          <a:xfrm>
            <a:off x="4242640" y="5111026"/>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Competitor B</a:t>
            </a:r>
          </a:p>
        </p:txBody>
      </p:sp>
      <p:sp>
        <p:nvSpPr>
          <p:cNvPr id="49" name="Content Placeholder 2">
            <a:extLst>
              <a:ext uri="{FF2B5EF4-FFF2-40B4-BE49-F238E27FC236}">
                <a16:creationId xmlns:a16="http://schemas.microsoft.com/office/drawing/2014/main" id="{16A305D3-733A-BE62-C690-C2E354FC45BF}"/>
              </a:ext>
            </a:extLst>
          </p:cNvPr>
          <p:cNvSpPr txBox="1">
            <a:spLocks/>
          </p:cNvSpPr>
          <p:nvPr/>
        </p:nvSpPr>
        <p:spPr>
          <a:xfrm>
            <a:off x="6413572" y="5335105"/>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Competitor C</a:t>
            </a:r>
          </a:p>
        </p:txBody>
      </p:sp>
      <p:sp>
        <p:nvSpPr>
          <p:cNvPr id="50" name="Content Placeholder 2">
            <a:extLst>
              <a:ext uri="{FF2B5EF4-FFF2-40B4-BE49-F238E27FC236}">
                <a16:creationId xmlns:a16="http://schemas.microsoft.com/office/drawing/2014/main" id="{80283E58-6BC9-526D-2DD7-DED278271DBB}"/>
              </a:ext>
            </a:extLst>
          </p:cNvPr>
          <p:cNvSpPr txBox="1">
            <a:spLocks/>
          </p:cNvSpPr>
          <p:nvPr/>
        </p:nvSpPr>
        <p:spPr>
          <a:xfrm>
            <a:off x="6143615" y="4589268"/>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Teams</a:t>
            </a:r>
          </a:p>
        </p:txBody>
      </p:sp>
      <p:sp>
        <p:nvSpPr>
          <p:cNvPr id="3" name="Rectangle: Rounded Corners 2">
            <a:extLst>
              <a:ext uri="{FF2B5EF4-FFF2-40B4-BE49-F238E27FC236}">
                <a16:creationId xmlns:a16="http://schemas.microsoft.com/office/drawing/2014/main" id="{190990A9-CB06-3BF5-58DF-DEF26E1B1ADB}"/>
              </a:ext>
            </a:extLst>
          </p:cNvPr>
          <p:cNvSpPr/>
          <p:nvPr/>
        </p:nvSpPr>
        <p:spPr>
          <a:xfrm>
            <a:off x="8109363" y="4476194"/>
            <a:ext cx="3339686" cy="1650778"/>
          </a:xfrm>
          <a:prstGeom prst="roundRect">
            <a:avLst>
              <a:gd name="adj" fmla="val 10667"/>
            </a:avLst>
          </a:prstGeom>
          <a:gradFill flip="none" rotWithShape="1">
            <a:gsLst>
              <a:gs pos="33000">
                <a:srgbClr val="6388FA"/>
              </a:gs>
              <a:gs pos="100000">
                <a:schemeClr val="accent1"/>
              </a:gs>
              <a:gs pos="0">
                <a:schemeClr val="accent1">
                  <a:lumMod val="40000"/>
                  <a:lumOff val="60000"/>
                </a:schemeClr>
              </a:gs>
            </a:gsLst>
            <a:lin ang="3000000" scaled="0"/>
            <a:tileRect/>
          </a:gradFill>
          <a:ln w="12700" cap="rnd">
            <a:solidFill>
              <a:schemeClr val="tx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Montserrat" panose="00000500000000000000" pitchFamily="50" charset="0"/>
              </a:rPr>
              <a:t>AIML R&amp;D</a:t>
            </a:r>
          </a:p>
          <a:p>
            <a:pPr algn="ctr"/>
            <a:r>
              <a:rPr lang="en-US" sz="1600" b="1" dirty="0">
                <a:solidFill>
                  <a:schemeClr val="bg1"/>
                </a:solidFill>
                <a:latin typeface="Montserrat" panose="00000500000000000000" pitchFamily="50" charset="0"/>
              </a:rPr>
              <a:t>Gap in the Space?</a:t>
            </a:r>
          </a:p>
        </p:txBody>
      </p:sp>
      <p:sp>
        <p:nvSpPr>
          <p:cNvPr id="51" name="Content Placeholder 2">
            <a:extLst>
              <a:ext uri="{FF2B5EF4-FFF2-40B4-BE49-F238E27FC236}">
                <a16:creationId xmlns:a16="http://schemas.microsoft.com/office/drawing/2014/main" id="{D80B49CF-BF56-35BA-E9DC-5B5683BC4EDA}"/>
              </a:ext>
            </a:extLst>
          </p:cNvPr>
          <p:cNvSpPr txBox="1">
            <a:spLocks/>
          </p:cNvSpPr>
          <p:nvPr/>
        </p:nvSpPr>
        <p:spPr>
          <a:xfrm>
            <a:off x="8327184" y="3968805"/>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Security Product</a:t>
            </a:r>
          </a:p>
        </p:txBody>
      </p:sp>
      <p:sp>
        <p:nvSpPr>
          <p:cNvPr id="33" name="Rectangle: Rounded Corners 32">
            <a:extLst>
              <a:ext uri="{FF2B5EF4-FFF2-40B4-BE49-F238E27FC236}">
                <a16:creationId xmlns:a16="http://schemas.microsoft.com/office/drawing/2014/main" id="{34959D57-D817-462A-2DA2-8B7D117641BA}"/>
              </a:ext>
            </a:extLst>
          </p:cNvPr>
          <p:cNvSpPr/>
          <p:nvPr/>
        </p:nvSpPr>
        <p:spPr>
          <a:xfrm>
            <a:off x="703921" y="3698908"/>
            <a:ext cx="1588491" cy="370627"/>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Risky</a:t>
            </a:r>
            <a:endParaRPr lang="en-US" sz="1200" dirty="0">
              <a:solidFill>
                <a:schemeClr val="accent1"/>
              </a:solidFill>
              <a:latin typeface="Montserrat" panose="00000500000000000000" pitchFamily="50" charset="0"/>
            </a:endParaRPr>
          </a:p>
        </p:txBody>
      </p:sp>
      <p:sp>
        <p:nvSpPr>
          <p:cNvPr id="35" name="Rectangle: Rounded Corners 34">
            <a:extLst>
              <a:ext uri="{FF2B5EF4-FFF2-40B4-BE49-F238E27FC236}">
                <a16:creationId xmlns:a16="http://schemas.microsoft.com/office/drawing/2014/main" id="{E6D159CF-080F-CB78-570C-3105C783A7B0}"/>
              </a:ext>
            </a:extLst>
          </p:cNvPr>
          <p:cNvSpPr/>
          <p:nvPr/>
        </p:nvSpPr>
        <p:spPr>
          <a:xfrm>
            <a:off x="5301754" y="1623078"/>
            <a:ext cx="1588491" cy="370627"/>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Knowns</a:t>
            </a:r>
            <a:endParaRPr lang="en-US" sz="1200" dirty="0">
              <a:solidFill>
                <a:schemeClr val="accent1"/>
              </a:solidFill>
              <a:latin typeface="Montserrat" panose="00000500000000000000" pitchFamily="50" charset="0"/>
            </a:endParaRPr>
          </a:p>
        </p:txBody>
      </p:sp>
      <p:sp>
        <p:nvSpPr>
          <p:cNvPr id="36" name="Rectangle: Rounded Corners 35">
            <a:extLst>
              <a:ext uri="{FF2B5EF4-FFF2-40B4-BE49-F238E27FC236}">
                <a16:creationId xmlns:a16="http://schemas.microsoft.com/office/drawing/2014/main" id="{91BE9743-42F8-0B8B-653C-C69DF2C5DB60}"/>
              </a:ext>
            </a:extLst>
          </p:cNvPr>
          <p:cNvSpPr/>
          <p:nvPr/>
        </p:nvSpPr>
        <p:spPr>
          <a:xfrm>
            <a:off x="5301754" y="5768661"/>
            <a:ext cx="1588491" cy="370627"/>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Unknowns</a:t>
            </a:r>
            <a:endParaRPr lang="en-US" sz="1200" dirty="0">
              <a:solidFill>
                <a:schemeClr val="accent1"/>
              </a:solidFill>
              <a:latin typeface="Montserrat" panose="00000500000000000000" pitchFamily="50" charset="0"/>
            </a:endParaRPr>
          </a:p>
        </p:txBody>
      </p:sp>
      <p:sp>
        <p:nvSpPr>
          <p:cNvPr id="34" name="Rectangle: Rounded Corners 33">
            <a:extLst>
              <a:ext uri="{FF2B5EF4-FFF2-40B4-BE49-F238E27FC236}">
                <a16:creationId xmlns:a16="http://schemas.microsoft.com/office/drawing/2014/main" id="{71126455-4DEC-F4B7-95BD-3354D4494E12}"/>
              </a:ext>
            </a:extLst>
          </p:cNvPr>
          <p:cNvSpPr/>
          <p:nvPr/>
        </p:nvSpPr>
        <p:spPr>
          <a:xfrm>
            <a:off x="9861044" y="3698908"/>
            <a:ext cx="1588491" cy="370627"/>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Insightful</a:t>
            </a:r>
            <a:endParaRPr lang="en-US" sz="1200" dirty="0">
              <a:solidFill>
                <a:schemeClr val="accent1"/>
              </a:solidFill>
              <a:latin typeface="Montserrat" panose="00000500000000000000" pitchFamily="50" charset="0"/>
            </a:endParaRPr>
          </a:p>
        </p:txBody>
      </p:sp>
    </p:spTree>
    <p:extLst>
      <p:ext uri="{BB962C8B-B14F-4D97-AF65-F5344CB8AC3E}">
        <p14:creationId xmlns:p14="http://schemas.microsoft.com/office/powerpoint/2010/main" val="338332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6" presetClass="entr" presetSubtype="37" fill="hold" nodeType="withEffect">
                                  <p:stCondLst>
                                    <p:cond delay="1000"/>
                                  </p:stCondLst>
                                  <p:childTnLst>
                                    <p:set>
                                      <p:cBhvr>
                                        <p:cTn id="9" dur="1" fill="hold">
                                          <p:stCondLst>
                                            <p:cond delay="0"/>
                                          </p:stCondLst>
                                        </p:cTn>
                                        <p:tgtEl>
                                          <p:spTgt spid="241"/>
                                        </p:tgtEl>
                                        <p:attrNameLst>
                                          <p:attrName>style.visibility</p:attrName>
                                        </p:attrNameLst>
                                      </p:cBhvr>
                                      <p:to>
                                        <p:strVal val="visible"/>
                                      </p:to>
                                    </p:set>
                                    <p:animEffect transition="in" filter="barn(outVertical)">
                                      <p:cBhvr>
                                        <p:cTn id="10" dur="1000"/>
                                        <p:tgtEl>
                                          <p:spTgt spid="241"/>
                                        </p:tgtEl>
                                      </p:cBhvr>
                                    </p:animEffect>
                                  </p:childTnLst>
                                </p:cTn>
                              </p:par>
                              <p:par>
                                <p:cTn id="11" presetID="16" presetClass="entr" presetSubtype="42" fill="hold" nodeType="withEffect">
                                  <p:stCondLst>
                                    <p:cond delay="1000"/>
                                  </p:stCondLst>
                                  <p:childTnLst>
                                    <p:set>
                                      <p:cBhvr>
                                        <p:cTn id="12" dur="1" fill="hold">
                                          <p:stCondLst>
                                            <p:cond delay="0"/>
                                          </p:stCondLst>
                                        </p:cTn>
                                        <p:tgtEl>
                                          <p:spTgt spid="245"/>
                                        </p:tgtEl>
                                        <p:attrNameLst>
                                          <p:attrName>style.visibility</p:attrName>
                                        </p:attrNameLst>
                                      </p:cBhvr>
                                      <p:to>
                                        <p:strVal val="visible"/>
                                      </p:to>
                                    </p:set>
                                    <p:animEffect transition="in" filter="barn(outHorizontal)">
                                      <p:cBhvr>
                                        <p:cTn id="13" dur="1000"/>
                                        <p:tgtEl>
                                          <p:spTgt spid="245"/>
                                        </p:tgtEl>
                                      </p:cBhvr>
                                    </p:animEffect>
                                  </p:childTnLst>
                                </p:cTn>
                              </p:par>
                              <p:par>
                                <p:cTn id="14" presetID="12" presetClass="entr" presetSubtype="4" fill="hold" grpId="0" nodeType="withEffect">
                                  <p:stCondLst>
                                    <p:cond delay="100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500"/>
                                        <p:tgtEl>
                                          <p:spTgt spid="35"/>
                                        </p:tgtEl>
                                        <p:attrNameLst>
                                          <p:attrName>ppt_y</p:attrName>
                                        </p:attrNameLst>
                                      </p:cBhvr>
                                      <p:tavLst>
                                        <p:tav tm="0">
                                          <p:val>
                                            <p:strVal val="#ppt_y+#ppt_h*1.125000"/>
                                          </p:val>
                                        </p:tav>
                                        <p:tav tm="100000">
                                          <p:val>
                                            <p:strVal val="#ppt_y"/>
                                          </p:val>
                                        </p:tav>
                                      </p:tavLst>
                                    </p:anim>
                                    <p:animEffect transition="in" filter="wipe(up)">
                                      <p:cBhvr>
                                        <p:cTn id="17" dur="1500"/>
                                        <p:tgtEl>
                                          <p:spTgt spid="35"/>
                                        </p:tgtEl>
                                      </p:cBhvr>
                                    </p:animEffect>
                                  </p:childTnLst>
                                </p:cTn>
                              </p:par>
                              <p:par>
                                <p:cTn id="18" presetID="12" presetClass="entr" presetSubtype="1" fill="hold" grpId="0" nodeType="withEffect">
                                  <p:stCondLst>
                                    <p:cond delay="100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500"/>
                                        <p:tgtEl>
                                          <p:spTgt spid="36"/>
                                        </p:tgtEl>
                                        <p:attrNameLst>
                                          <p:attrName>ppt_y</p:attrName>
                                        </p:attrNameLst>
                                      </p:cBhvr>
                                      <p:tavLst>
                                        <p:tav tm="0">
                                          <p:val>
                                            <p:strVal val="#ppt_y-#ppt_h*1.125000"/>
                                          </p:val>
                                        </p:tav>
                                        <p:tav tm="100000">
                                          <p:val>
                                            <p:strVal val="#ppt_y"/>
                                          </p:val>
                                        </p:tav>
                                      </p:tavLst>
                                    </p:anim>
                                    <p:animEffect transition="in" filter="wipe(down)">
                                      <p:cBhvr>
                                        <p:cTn id="21" dur="1500"/>
                                        <p:tgtEl>
                                          <p:spTgt spid="36"/>
                                        </p:tgtEl>
                                      </p:cBhvr>
                                    </p:animEffect>
                                  </p:childTnLst>
                                </p:cTn>
                              </p:par>
                              <p:par>
                                <p:cTn id="22" presetID="12" presetClass="entr" presetSubtype="2" fill="hold" grpId="0" nodeType="withEffect">
                                  <p:stCondLst>
                                    <p:cond delay="10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500"/>
                                        <p:tgtEl>
                                          <p:spTgt spid="33"/>
                                        </p:tgtEl>
                                        <p:attrNameLst>
                                          <p:attrName>ppt_x</p:attrName>
                                        </p:attrNameLst>
                                      </p:cBhvr>
                                      <p:tavLst>
                                        <p:tav tm="0">
                                          <p:val>
                                            <p:strVal val="#ppt_x+#ppt_w*1.125000"/>
                                          </p:val>
                                        </p:tav>
                                        <p:tav tm="100000">
                                          <p:val>
                                            <p:strVal val="#ppt_x"/>
                                          </p:val>
                                        </p:tav>
                                      </p:tavLst>
                                    </p:anim>
                                    <p:animEffect transition="in" filter="wipe(left)">
                                      <p:cBhvr>
                                        <p:cTn id="25" dur="1500"/>
                                        <p:tgtEl>
                                          <p:spTgt spid="33"/>
                                        </p:tgtEl>
                                      </p:cBhvr>
                                    </p:animEffect>
                                  </p:childTnLst>
                                </p:cTn>
                              </p:par>
                              <p:par>
                                <p:cTn id="26" presetID="12" presetClass="entr" presetSubtype="8" fill="hold" grpId="0" nodeType="withEffect">
                                  <p:stCondLst>
                                    <p:cond delay="100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1500"/>
                                        <p:tgtEl>
                                          <p:spTgt spid="34"/>
                                        </p:tgtEl>
                                        <p:attrNameLst>
                                          <p:attrName>ppt_x</p:attrName>
                                        </p:attrNameLst>
                                      </p:cBhvr>
                                      <p:tavLst>
                                        <p:tav tm="0">
                                          <p:val>
                                            <p:strVal val="#ppt_x-#ppt_w*1.125000"/>
                                          </p:val>
                                        </p:tav>
                                        <p:tav tm="100000">
                                          <p:val>
                                            <p:strVal val="#ppt_x"/>
                                          </p:val>
                                        </p:tav>
                                      </p:tavLst>
                                    </p:anim>
                                    <p:animEffect transition="in" filter="wipe(right)">
                                      <p:cBhvr>
                                        <p:cTn id="29" dur="1500"/>
                                        <p:tgtEl>
                                          <p:spTgt spid="34"/>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0" presetClass="path" presetSubtype="0" decel="50000" fill="hold" grpId="1" nodeType="withEffect">
                                  <p:stCondLst>
                                    <p:cond delay="1000"/>
                                  </p:stCondLst>
                                  <p:childTnLst>
                                    <p:animMotion origin="layout" path="M -0.36537 0.00718 L -0.05482 0.00116 " pathEditMode="relative" rAng="0" ptsTypes="AA">
                                      <p:cBhvr>
                                        <p:cTn id="34" dur="10000" fill="hold"/>
                                        <p:tgtEl>
                                          <p:spTgt spid="22"/>
                                        </p:tgtEl>
                                        <p:attrNameLst>
                                          <p:attrName>ppt_x</p:attrName>
                                          <p:attrName>ppt_y</p:attrName>
                                        </p:attrNameLst>
                                      </p:cBhvr>
                                      <p:rCtr x="15521" y="-301"/>
                                    </p:animMotion>
                                  </p:childTnLst>
                                </p:cTn>
                              </p:par>
                              <p:par>
                                <p:cTn id="35" presetID="10" presetClass="entr" presetSubtype="0" fill="hold" grpId="0" nodeType="withEffect">
                                  <p:stCondLst>
                                    <p:cond delay="1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childTnLst>
                                </p:cTn>
                              </p:par>
                              <p:par>
                                <p:cTn id="38" presetID="0" presetClass="path" presetSubtype="0" decel="50000" fill="hold" grpId="1" nodeType="withEffect">
                                  <p:stCondLst>
                                    <p:cond delay="1000"/>
                                  </p:stCondLst>
                                  <p:childTnLst>
                                    <p:animMotion origin="layout" path="M 0.33815 3.33333E-6 L -1.45833E-6 3.33333E-6 " pathEditMode="relative" rAng="0" ptsTypes="AA">
                                      <p:cBhvr>
                                        <p:cTn id="39" dur="12000" fill="hold"/>
                                        <p:tgtEl>
                                          <p:spTgt spid="23"/>
                                        </p:tgtEl>
                                        <p:attrNameLst>
                                          <p:attrName>ppt_x</p:attrName>
                                          <p:attrName>ppt_y</p:attrName>
                                        </p:attrNameLst>
                                      </p:cBhvr>
                                      <p:rCtr x="-16914" y="0"/>
                                    </p:animMotion>
                                  </p:childTnLst>
                                </p:cTn>
                              </p:par>
                              <p:par>
                                <p:cTn id="40" presetID="4" presetClass="entr" presetSubtype="32" fill="hold" nodeType="withEffect">
                                  <p:stCondLst>
                                    <p:cond delay="1500"/>
                                  </p:stCondLst>
                                  <p:childTnLst>
                                    <p:set>
                                      <p:cBhvr>
                                        <p:cTn id="41" dur="1" fill="hold">
                                          <p:stCondLst>
                                            <p:cond delay="0"/>
                                          </p:stCondLst>
                                        </p:cTn>
                                        <p:tgtEl>
                                          <p:spTgt spid="15"/>
                                        </p:tgtEl>
                                        <p:attrNameLst>
                                          <p:attrName>style.visibility</p:attrName>
                                        </p:attrNameLst>
                                      </p:cBhvr>
                                      <p:to>
                                        <p:strVal val="visible"/>
                                      </p:to>
                                    </p:set>
                                    <p:animEffect transition="in" filter="box(out)">
                                      <p:cBhvr>
                                        <p:cTn id="42" dur="2000"/>
                                        <p:tgtEl>
                                          <p:spTgt spid="15"/>
                                        </p:tgtEl>
                                      </p:cBhvr>
                                    </p:animEffect>
                                  </p:childTnLst>
                                </p:cTn>
                              </p:par>
                              <p:par>
                                <p:cTn id="43" presetID="55" presetClass="entr" presetSubtype="0" fill="hold" grpId="0" nodeType="withEffect">
                                  <p:stCondLst>
                                    <p:cond delay="3000"/>
                                  </p:stCondLst>
                                  <p:childTnLst>
                                    <p:set>
                                      <p:cBhvr>
                                        <p:cTn id="44" dur="1" fill="hold">
                                          <p:stCondLst>
                                            <p:cond delay="0"/>
                                          </p:stCondLst>
                                        </p:cTn>
                                        <p:tgtEl>
                                          <p:spTgt spid="251"/>
                                        </p:tgtEl>
                                        <p:attrNameLst>
                                          <p:attrName>style.visibility</p:attrName>
                                        </p:attrNameLst>
                                      </p:cBhvr>
                                      <p:to>
                                        <p:strVal val="visible"/>
                                      </p:to>
                                    </p:set>
                                    <p:anim calcmode="lin" valueType="num">
                                      <p:cBhvr>
                                        <p:cTn id="45" dur="1500" fill="hold"/>
                                        <p:tgtEl>
                                          <p:spTgt spid="251"/>
                                        </p:tgtEl>
                                        <p:attrNameLst>
                                          <p:attrName>ppt_w</p:attrName>
                                        </p:attrNameLst>
                                      </p:cBhvr>
                                      <p:tavLst>
                                        <p:tav tm="0">
                                          <p:val>
                                            <p:strVal val="#ppt_w*0.70"/>
                                          </p:val>
                                        </p:tav>
                                        <p:tav tm="100000">
                                          <p:val>
                                            <p:strVal val="#ppt_w"/>
                                          </p:val>
                                        </p:tav>
                                      </p:tavLst>
                                    </p:anim>
                                    <p:anim calcmode="lin" valueType="num">
                                      <p:cBhvr>
                                        <p:cTn id="46" dur="1500" fill="hold"/>
                                        <p:tgtEl>
                                          <p:spTgt spid="251"/>
                                        </p:tgtEl>
                                        <p:attrNameLst>
                                          <p:attrName>ppt_h</p:attrName>
                                        </p:attrNameLst>
                                      </p:cBhvr>
                                      <p:tavLst>
                                        <p:tav tm="0">
                                          <p:val>
                                            <p:strVal val="#ppt_h"/>
                                          </p:val>
                                        </p:tav>
                                        <p:tav tm="100000">
                                          <p:val>
                                            <p:strVal val="#ppt_h"/>
                                          </p:val>
                                        </p:tav>
                                      </p:tavLst>
                                    </p:anim>
                                    <p:animEffect transition="in" filter="fade">
                                      <p:cBhvr>
                                        <p:cTn id="47" dur="1500"/>
                                        <p:tgtEl>
                                          <p:spTgt spid="251"/>
                                        </p:tgtEl>
                                      </p:cBhvr>
                                    </p:animEffect>
                                  </p:childTnLst>
                                </p:cTn>
                              </p:par>
                              <p:par>
                                <p:cTn id="48" presetID="55" presetClass="entr" presetSubtype="0" fill="hold" grpId="0" nodeType="withEffect">
                                  <p:stCondLst>
                                    <p:cond delay="3000"/>
                                  </p:stCondLst>
                                  <p:childTnLst>
                                    <p:set>
                                      <p:cBhvr>
                                        <p:cTn id="49" dur="1" fill="hold">
                                          <p:stCondLst>
                                            <p:cond delay="0"/>
                                          </p:stCondLst>
                                        </p:cTn>
                                        <p:tgtEl>
                                          <p:spTgt spid="38"/>
                                        </p:tgtEl>
                                        <p:attrNameLst>
                                          <p:attrName>style.visibility</p:attrName>
                                        </p:attrNameLst>
                                      </p:cBhvr>
                                      <p:to>
                                        <p:strVal val="visible"/>
                                      </p:to>
                                    </p:set>
                                    <p:anim calcmode="lin" valueType="num">
                                      <p:cBhvr>
                                        <p:cTn id="50" dur="1500" fill="hold"/>
                                        <p:tgtEl>
                                          <p:spTgt spid="38"/>
                                        </p:tgtEl>
                                        <p:attrNameLst>
                                          <p:attrName>ppt_w</p:attrName>
                                        </p:attrNameLst>
                                      </p:cBhvr>
                                      <p:tavLst>
                                        <p:tav tm="0">
                                          <p:val>
                                            <p:strVal val="#ppt_w*0.70"/>
                                          </p:val>
                                        </p:tav>
                                        <p:tav tm="100000">
                                          <p:val>
                                            <p:strVal val="#ppt_w"/>
                                          </p:val>
                                        </p:tav>
                                      </p:tavLst>
                                    </p:anim>
                                    <p:anim calcmode="lin" valueType="num">
                                      <p:cBhvr>
                                        <p:cTn id="51" dur="1500" fill="hold"/>
                                        <p:tgtEl>
                                          <p:spTgt spid="38"/>
                                        </p:tgtEl>
                                        <p:attrNameLst>
                                          <p:attrName>ppt_h</p:attrName>
                                        </p:attrNameLst>
                                      </p:cBhvr>
                                      <p:tavLst>
                                        <p:tav tm="0">
                                          <p:val>
                                            <p:strVal val="#ppt_h"/>
                                          </p:val>
                                        </p:tav>
                                        <p:tav tm="100000">
                                          <p:val>
                                            <p:strVal val="#ppt_h"/>
                                          </p:val>
                                        </p:tav>
                                      </p:tavLst>
                                    </p:anim>
                                    <p:animEffect transition="in" filter="fade">
                                      <p:cBhvr>
                                        <p:cTn id="52" dur="1500"/>
                                        <p:tgtEl>
                                          <p:spTgt spid="38"/>
                                        </p:tgtEl>
                                      </p:cBhvr>
                                    </p:animEffect>
                                  </p:childTnLst>
                                </p:cTn>
                              </p:par>
                              <p:par>
                                <p:cTn id="53" presetID="55" presetClass="entr" presetSubtype="0" fill="hold" grpId="0" nodeType="withEffect">
                                  <p:stCondLst>
                                    <p:cond delay="3000"/>
                                  </p:stCondLst>
                                  <p:childTnLst>
                                    <p:set>
                                      <p:cBhvr>
                                        <p:cTn id="54" dur="1" fill="hold">
                                          <p:stCondLst>
                                            <p:cond delay="0"/>
                                          </p:stCondLst>
                                        </p:cTn>
                                        <p:tgtEl>
                                          <p:spTgt spid="46"/>
                                        </p:tgtEl>
                                        <p:attrNameLst>
                                          <p:attrName>style.visibility</p:attrName>
                                        </p:attrNameLst>
                                      </p:cBhvr>
                                      <p:to>
                                        <p:strVal val="visible"/>
                                      </p:to>
                                    </p:set>
                                    <p:anim calcmode="lin" valueType="num">
                                      <p:cBhvr>
                                        <p:cTn id="55" dur="1500" fill="hold"/>
                                        <p:tgtEl>
                                          <p:spTgt spid="46"/>
                                        </p:tgtEl>
                                        <p:attrNameLst>
                                          <p:attrName>ppt_w</p:attrName>
                                        </p:attrNameLst>
                                      </p:cBhvr>
                                      <p:tavLst>
                                        <p:tav tm="0">
                                          <p:val>
                                            <p:strVal val="#ppt_w*0.70"/>
                                          </p:val>
                                        </p:tav>
                                        <p:tav tm="100000">
                                          <p:val>
                                            <p:strVal val="#ppt_w"/>
                                          </p:val>
                                        </p:tav>
                                      </p:tavLst>
                                    </p:anim>
                                    <p:anim calcmode="lin" valueType="num">
                                      <p:cBhvr>
                                        <p:cTn id="56" dur="1500" fill="hold"/>
                                        <p:tgtEl>
                                          <p:spTgt spid="46"/>
                                        </p:tgtEl>
                                        <p:attrNameLst>
                                          <p:attrName>ppt_h</p:attrName>
                                        </p:attrNameLst>
                                      </p:cBhvr>
                                      <p:tavLst>
                                        <p:tav tm="0">
                                          <p:val>
                                            <p:strVal val="#ppt_h"/>
                                          </p:val>
                                        </p:tav>
                                        <p:tav tm="100000">
                                          <p:val>
                                            <p:strVal val="#ppt_h"/>
                                          </p:val>
                                        </p:tav>
                                      </p:tavLst>
                                    </p:anim>
                                    <p:animEffect transition="in" filter="fade">
                                      <p:cBhvr>
                                        <p:cTn id="57" dur="1500"/>
                                        <p:tgtEl>
                                          <p:spTgt spid="46"/>
                                        </p:tgtEl>
                                      </p:cBhvr>
                                    </p:animEffect>
                                  </p:childTnLst>
                                </p:cTn>
                              </p:par>
                              <p:par>
                                <p:cTn id="58" presetID="55" presetClass="entr" presetSubtype="0" fill="hold" grpId="0" nodeType="withEffect">
                                  <p:stCondLst>
                                    <p:cond delay="3000"/>
                                  </p:stCondLst>
                                  <p:childTnLst>
                                    <p:set>
                                      <p:cBhvr>
                                        <p:cTn id="59" dur="1" fill="hold">
                                          <p:stCondLst>
                                            <p:cond delay="0"/>
                                          </p:stCondLst>
                                        </p:cTn>
                                        <p:tgtEl>
                                          <p:spTgt spid="47"/>
                                        </p:tgtEl>
                                        <p:attrNameLst>
                                          <p:attrName>style.visibility</p:attrName>
                                        </p:attrNameLst>
                                      </p:cBhvr>
                                      <p:to>
                                        <p:strVal val="visible"/>
                                      </p:to>
                                    </p:set>
                                    <p:anim calcmode="lin" valueType="num">
                                      <p:cBhvr>
                                        <p:cTn id="60" dur="1500" fill="hold"/>
                                        <p:tgtEl>
                                          <p:spTgt spid="47"/>
                                        </p:tgtEl>
                                        <p:attrNameLst>
                                          <p:attrName>ppt_w</p:attrName>
                                        </p:attrNameLst>
                                      </p:cBhvr>
                                      <p:tavLst>
                                        <p:tav tm="0">
                                          <p:val>
                                            <p:strVal val="#ppt_w*0.70"/>
                                          </p:val>
                                        </p:tav>
                                        <p:tav tm="100000">
                                          <p:val>
                                            <p:strVal val="#ppt_w"/>
                                          </p:val>
                                        </p:tav>
                                      </p:tavLst>
                                    </p:anim>
                                    <p:anim calcmode="lin" valueType="num">
                                      <p:cBhvr>
                                        <p:cTn id="61" dur="1500" fill="hold"/>
                                        <p:tgtEl>
                                          <p:spTgt spid="47"/>
                                        </p:tgtEl>
                                        <p:attrNameLst>
                                          <p:attrName>ppt_h</p:attrName>
                                        </p:attrNameLst>
                                      </p:cBhvr>
                                      <p:tavLst>
                                        <p:tav tm="0">
                                          <p:val>
                                            <p:strVal val="#ppt_h"/>
                                          </p:val>
                                        </p:tav>
                                        <p:tav tm="100000">
                                          <p:val>
                                            <p:strVal val="#ppt_h"/>
                                          </p:val>
                                        </p:tav>
                                      </p:tavLst>
                                    </p:anim>
                                    <p:animEffect transition="in" filter="fade">
                                      <p:cBhvr>
                                        <p:cTn id="62" dur="1500"/>
                                        <p:tgtEl>
                                          <p:spTgt spid="47"/>
                                        </p:tgtEl>
                                      </p:cBhvr>
                                    </p:animEffect>
                                  </p:childTnLst>
                                </p:cTn>
                              </p:par>
                              <p:par>
                                <p:cTn id="63" presetID="55" presetClass="entr" presetSubtype="0" fill="hold" grpId="0" nodeType="withEffect">
                                  <p:stCondLst>
                                    <p:cond delay="3000"/>
                                  </p:stCondLst>
                                  <p:childTnLst>
                                    <p:set>
                                      <p:cBhvr>
                                        <p:cTn id="64" dur="1" fill="hold">
                                          <p:stCondLst>
                                            <p:cond delay="0"/>
                                          </p:stCondLst>
                                        </p:cTn>
                                        <p:tgtEl>
                                          <p:spTgt spid="48"/>
                                        </p:tgtEl>
                                        <p:attrNameLst>
                                          <p:attrName>style.visibility</p:attrName>
                                        </p:attrNameLst>
                                      </p:cBhvr>
                                      <p:to>
                                        <p:strVal val="visible"/>
                                      </p:to>
                                    </p:set>
                                    <p:anim calcmode="lin" valueType="num">
                                      <p:cBhvr>
                                        <p:cTn id="65" dur="1500" fill="hold"/>
                                        <p:tgtEl>
                                          <p:spTgt spid="48"/>
                                        </p:tgtEl>
                                        <p:attrNameLst>
                                          <p:attrName>ppt_w</p:attrName>
                                        </p:attrNameLst>
                                      </p:cBhvr>
                                      <p:tavLst>
                                        <p:tav tm="0">
                                          <p:val>
                                            <p:strVal val="#ppt_w*0.70"/>
                                          </p:val>
                                        </p:tav>
                                        <p:tav tm="100000">
                                          <p:val>
                                            <p:strVal val="#ppt_w"/>
                                          </p:val>
                                        </p:tav>
                                      </p:tavLst>
                                    </p:anim>
                                    <p:anim calcmode="lin" valueType="num">
                                      <p:cBhvr>
                                        <p:cTn id="66" dur="1500" fill="hold"/>
                                        <p:tgtEl>
                                          <p:spTgt spid="48"/>
                                        </p:tgtEl>
                                        <p:attrNameLst>
                                          <p:attrName>ppt_h</p:attrName>
                                        </p:attrNameLst>
                                      </p:cBhvr>
                                      <p:tavLst>
                                        <p:tav tm="0">
                                          <p:val>
                                            <p:strVal val="#ppt_h"/>
                                          </p:val>
                                        </p:tav>
                                        <p:tav tm="100000">
                                          <p:val>
                                            <p:strVal val="#ppt_h"/>
                                          </p:val>
                                        </p:tav>
                                      </p:tavLst>
                                    </p:anim>
                                    <p:animEffect transition="in" filter="fade">
                                      <p:cBhvr>
                                        <p:cTn id="67" dur="1500"/>
                                        <p:tgtEl>
                                          <p:spTgt spid="48"/>
                                        </p:tgtEl>
                                      </p:cBhvr>
                                    </p:animEffect>
                                  </p:childTnLst>
                                </p:cTn>
                              </p:par>
                              <p:par>
                                <p:cTn id="68" presetID="55" presetClass="entr" presetSubtype="0" fill="hold" grpId="0" nodeType="withEffect">
                                  <p:stCondLst>
                                    <p:cond delay="300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500" fill="hold"/>
                                        <p:tgtEl>
                                          <p:spTgt spid="50"/>
                                        </p:tgtEl>
                                        <p:attrNameLst>
                                          <p:attrName>ppt_w</p:attrName>
                                        </p:attrNameLst>
                                      </p:cBhvr>
                                      <p:tavLst>
                                        <p:tav tm="0">
                                          <p:val>
                                            <p:strVal val="#ppt_w*0.70"/>
                                          </p:val>
                                        </p:tav>
                                        <p:tav tm="100000">
                                          <p:val>
                                            <p:strVal val="#ppt_w"/>
                                          </p:val>
                                        </p:tav>
                                      </p:tavLst>
                                    </p:anim>
                                    <p:anim calcmode="lin" valueType="num">
                                      <p:cBhvr>
                                        <p:cTn id="71" dur="1500" fill="hold"/>
                                        <p:tgtEl>
                                          <p:spTgt spid="50"/>
                                        </p:tgtEl>
                                        <p:attrNameLst>
                                          <p:attrName>ppt_h</p:attrName>
                                        </p:attrNameLst>
                                      </p:cBhvr>
                                      <p:tavLst>
                                        <p:tav tm="0">
                                          <p:val>
                                            <p:strVal val="#ppt_h"/>
                                          </p:val>
                                        </p:tav>
                                        <p:tav tm="100000">
                                          <p:val>
                                            <p:strVal val="#ppt_h"/>
                                          </p:val>
                                        </p:tav>
                                      </p:tavLst>
                                    </p:anim>
                                    <p:animEffect transition="in" filter="fade">
                                      <p:cBhvr>
                                        <p:cTn id="72" dur="1500"/>
                                        <p:tgtEl>
                                          <p:spTgt spid="50"/>
                                        </p:tgtEl>
                                      </p:cBhvr>
                                    </p:animEffect>
                                  </p:childTnLst>
                                </p:cTn>
                              </p:par>
                              <p:par>
                                <p:cTn id="73" presetID="55" presetClass="entr" presetSubtype="0" fill="hold" grpId="0" nodeType="withEffect">
                                  <p:stCondLst>
                                    <p:cond delay="3000"/>
                                  </p:stCondLst>
                                  <p:childTnLst>
                                    <p:set>
                                      <p:cBhvr>
                                        <p:cTn id="74" dur="1" fill="hold">
                                          <p:stCondLst>
                                            <p:cond delay="0"/>
                                          </p:stCondLst>
                                        </p:cTn>
                                        <p:tgtEl>
                                          <p:spTgt spid="49"/>
                                        </p:tgtEl>
                                        <p:attrNameLst>
                                          <p:attrName>style.visibility</p:attrName>
                                        </p:attrNameLst>
                                      </p:cBhvr>
                                      <p:to>
                                        <p:strVal val="visible"/>
                                      </p:to>
                                    </p:set>
                                    <p:anim calcmode="lin" valueType="num">
                                      <p:cBhvr>
                                        <p:cTn id="75" dur="1500" fill="hold"/>
                                        <p:tgtEl>
                                          <p:spTgt spid="49"/>
                                        </p:tgtEl>
                                        <p:attrNameLst>
                                          <p:attrName>ppt_w</p:attrName>
                                        </p:attrNameLst>
                                      </p:cBhvr>
                                      <p:tavLst>
                                        <p:tav tm="0">
                                          <p:val>
                                            <p:strVal val="#ppt_w*0.70"/>
                                          </p:val>
                                        </p:tav>
                                        <p:tav tm="100000">
                                          <p:val>
                                            <p:strVal val="#ppt_w"/>
                                          </p:val>
                                        </p:tav>
                                      </p:tavLst>
                                    </p:anim>
                                    <p:anim calcmode="lin" valueType="num">
                                      <p:cBhvr>
                                        <p:cTn id="76" dur="1500" fill="hold"/>
                                        <p:tgtEl>
                                          <p:spTgt spid="49"/>
                                        </p:tgtEl>
                                        <p:attrNameLst>
                                          <p:attrName>ppt_h</p:attrName>
                                        </p:attrNameLst>
                                      </p:cBhvr>
                                      <p:tavLst>
                                        <p:tav tm="0">
                                          <p:val>
                                            <p:strVal val="#ppt_h"/>
                                          </p:val>
                                        </p:tav>
                                        <p:tav tm="100000">
                                          <p:val>
                                            <p:strVal val="#ppt_h"/>
                                          </p:val>
                                        </p:tav>
                                      </p:tavLst>
                                    </p:anim>
                                    <p:animEffect transition="in" filter="fade">
                                      <p:cBhvr>
                                        <p:cTn id="77" dur="1500"/>
                                        <p:tgtEl>
                                          <p:spTgt spid="49"/>
                                        </p:tgtEl>
                                      </p:cBhvr>
                                    </p:animEffect>
                                  </p:childTnLst>
                                </p:cTn>
                              </p:par>
                              <p:par>
                                <p:cTn id="78" presetID="55" presetClass="entr" presetSubtype="0" fill="hold" grpId="0" nodeType="withEffect">
                                  <p:stCondLst>
                                    <p:cond delay="3000"/>
                                  </p:stCondLst>
                                  <p:childTnLst>
                                    <p:set>
                                      <p:cBhvr>
                                        <p:cTn id="79" dur="1" fill="hold">
                                          <p:stCondLst>
                                            <p:cond delay="0"/>
                                          </p:stCondLst>
                                        </p:cTn>
                                        <p:tgtEl>
                                          <p:spTgt spid="39"/>
                                        </p:tgtEl>
                                        <p:attrNameLst>
                                          <p:attrName>style.visibility</p:attrName>
                                        </p:attrNameLst>
                                      </p:cBhvr>
                                      <p:to>
                                        <p:strVal val="visible"/>
                                      </p:to>
                                    </p:set>
                                    <p:anim calcmode="lin" valueType="num">
                                      <p:cBhvr>
                                        <p:cTn id="80" dur="1500" fill="hold"/>
                                        <p:tgtEl>
                                          <p:spTgt spid="39"/>
                                        </p:tgtEl>
                                        <p:attrNameLst>
                                          <p:attrName>ppt_w</p:attrName>
                                        </p:attrNameLst>
                                      </p:cBhvr>
                                      <p:tavLst>
                                        <p:tav tm="0">
                                          <p:val>
                                            <p:strVal val="#ppt_w*0.70"/>
                                          </p:val>
                                        </p:tav>
                                        <p:tav tm="100000">
                                          <p:val>
                                            <p:strVal val="#ppt_w"/>
                                          </p:val>
                                        </p:tav>
                                      </p:tavLst>
                                    </p:anim>
                                    <p:anim calcmode="lin" valueType="num">
                                      <p:cBhvr>
                                        <p:cTn id="81" dur="1500" fill="hold"/>
                                        <p:tgtEl>
                                          <p:spTgt spid="39"/>
                                        </p:tgtEl>
                                        <p:attrNameLst>
                                          <p:attrName>ppt_h</p:attrName>
                                        </p:attrNameLst>
                                      </p:cBhvr>
                                      <p:tavLst>
                                        <p:tav tm="0">
                                          <p:val>
                                            <p:strVal val="#ppt_h"/>
                                          </p:val>
                                        </p:tav>
                                        <p:tav tm="100000">
                                          <p:val>
                                            <p:strVal val="#ppt_h"/>
                                          </p:val>
                                        </p:tav>
                                      </p:tavLst>
                                    </p:anim>
                                    <p:animEffect transition="in" filter="fade">
                                      <p:cBhvr>
                                        <p:cTn id="82" dur="1500"/>
                                        <p:tgtEl>
                                          <p:spTgt spid="39"/>
                                        </p:tgtEl>
                                      </p:cBhvr>
                                    </p:animEffect>
                                  </p:childTnLst>
                                </p:cTn>
                              </p:par>
                              <p:par>
                                <p:cTn id="83" presetID="55" presetClass="entr" presetSubtype="0" fill="hold" grpId="0" nodeType="withEffect">
                                  <p:stCondLst>
                                    <p:cond delay="3000"/>
                                  </p:stCondLst>
                                  <p:childTnLst>
                                    <p:set>
                                      <p:cBhvr>
                                        <p:cTn id="84" dur="1" fill="hold">
                                          <p:stCondLst>
                                            <p:cond delay="0"/>
                                          </p:stCondLst>
                                        </p:cTn>
                                        <p:tgtEl>
                                          <p:spTgt spid="45"/>
                                        </p:tgtEl>
                                        <p:attrNameLst>
                                          <p:attrName>style.visibility</p:attrName>
                                        </p:attrNameLst>
                                      </p:cBhvr>
                                      <p:to>
                                        <p:strVal val="visible"/>
                                      </p:to>
                                    </p:set>
                                    <p:anim calcmode="lin" valueType="num">
                                      <p:cBhvr>
                                        <p:cTn id="85" dur="1500" fill="hold"/>
                                        <p:tgtEl>
                                          <p:spTgt spid="45"/>
                                        </p:tgtEl>
                                        <p:attrNameLst>
                                          <p:attrName>ppt_w</p:attrName>
                                        </p:attrNameLst>
                                      </p:cBhvr>
                                      <p:tavLst>
                                        <p:tav tm="0">
                                          <p:val>
                                            <p:strVal val="#ppt_w*0.70"/>
                                          </p:val>
                                        </p:tav>
                                        <p:tav tm="100000">
                                          <p:val>
                                            <p:strVal val="#ppt_w"/>
                                          </p:val>
                                        </p:tav>
                                      </p:tavLst>
                                    </p:anim>
                                    <p:anim calcmode="lin" valueType="num">
                                      <p:cBhvr>
                                        <p:cTn id="86" dur="1500" fill="hold"/>
                                        <p:tgtEl>
                                          <p:spTgt spid="45"/>
                                        </p:tgtEl>
                                        <p:attrNameLst>
                                          <p:attrName>ppt_h</p:attrName>
                                        </p:attrNameLst>
                                      </p:cBhvr>
                                      <p:tavLst>
                                        <p:tav tm="0">
                                          <p:val>
                                            <p:strVal val="#ppt_h"/>
                                          </p:val>
                                        </p:tav>
                                        <p:tav tm="100000">
                                          <p:val>
                                            <p:strVal val="#ppt_h"/>
                                          </p:val>
                                        </p:tav>
                                      </p:tavLst>
                                    </p:anim>
                                    <p:animEffect transition="in" filter="fade">
                                      <p:cBhvr>
                                        <p:cTn id="87" dur="1500"/>
                                        <p:tgtEl>
                                          <p:spTgt spid="45"/>
                                        </p:tgtEl>
                                      </p:cBhvr>
                                    </p:animEffect>
                                  </p:childTnLst>
                                </p:cTn>
                              </p:par>
                              <p:par>
                                <p:cTn id="88" presetID="55" presetClass="entr" presetSubtype="0" fill="hold" grpId="0" nodeType="withEffect">
                                  <p:stCondLst>
                                    <p:cond delay="3000"/>
                                  </p:stCondLst>
                                  <p:childTnLst>
                                    <p:set>
                                      <p:cBhvr>
                                        <p:cTn id="89" dur="1" fill="hold">
                                          <p:stCondLst>
                                            <p:cond delay="0"/>
                                          </p:stCondLst>
                                        </p:cTn>
                                        <p:tgtEl>
                                          <p:spTgt spid="51"/>
                                        </p:tgtEl>
                                        <p:attrNameLst>
                                          <p:attrName>style.visibility</p:attrName>
                                        </p:attrNameLst>
                                      </p:cBhvr>
                                      <p:to>
                                        <p:strVal val="visible"/>
                                      </p:to>
                                    </p:set>
                                    <p:anim calcmode="lin" valueType="num">
                                      <p:cBhvr>
                                        <p:cTn id="90" dur="1500" fill="hold"/>
                                        <p:tgtEl>
                                          <p:spTgt spid="51"/>
                                        </p:tgtEl>
                                        <p:attrNameLst>
                                          <p:attrName>ppt_w</p:attrName>
                                        </p:attrNameLst>
                                      </p:cBhvr>
                                      <p:tavLst>
                                        <p:tav tm="0">
                                          <p:val>
                                            <p:strVal val="#ppt_w*0.70"/>
                                          </p:val>
                                        </p:tav>
                                        <p:tav tm="100000">
                                          <p:val>
                                            <p:strVal val="#ppt_w"/>
                                          </p:val>
                                        </p:tav>
                                      </p:tavLst>
                                    </p:anim>
                                    <p:anim calcmode="lin" valueType="num">
                                      <p:cBhvr>
                                        <p:cTn id="91" dur="1500" fill="hold"/>
                                        <p:tgtEl>
                                          <p:spTgt spid="51"/>
                                        </p:tgtEl>
                                        <p:attrNameLst>
                                          <p:attrName>ppt_h</p:attrName>
                                        </p:attrNameLst>
                                      </p:cBhvr>
                                      <p:tavLst>
                                        <p:tav tm="0">
                                          <p:val>
                                            <p:strVal val="#ppt_h"/>
                                          </p:val>
                                        </p:tav>
                                        <p:tav tm="100000">
                                          <p:val>
                                            <p:strVal val="#ppt_h"/>
                                          </p:val>
                                        </p:tav>
                                      </p:tavLst>
                                    </p:anim>
                                    <p:animEffect transition="in" filter="fade">
                                      <p:cBhvr>
                                        <p:cTn id="92" dur="1500"/>
                                        <p:tgtEl>
                                          <p:spTgt spid="51"/>
                                        </p:tgtEl>
                                      </p:cBhvr>
                                    </p:animEffect>
                                  </p:childTnLst>
                                </p:cTn>
                              </p:par>
                              <p:par>
                                <p:cTn id="93" presetID="55" presetClass="entr" presetSubtype="0" fill="hold" grpId="0" nodeType="withEffect">
                                  <p:stCondLst>
                                    <p:cond delay="3000"/>
                                  </p:stCondLst>
                                  <p:childTnLst>
                                    <p:set>
                                      <p:cBhvr>
                                        <p:cTn id="94" dur="1" fill="hold">
                                          <p:stCondLst>
                                            <p:cond delay="0"/>
                                          </p:stCondLst>
                                        </p:cTn>
                                        <p:tgtEl>
                                          <p:spTgt spid="42"/>
                                        </p:tgtEl>
                                        <p:attrNameLst>
                                          <p:attrName>style.visibility</p:attrName>
                                        </p:attrNameLst>
                                      </p:cBhvr>
                                      <p:to>
                                        <p:strVal val="visible"/>
                                      </p:to>
                                    </p:set>
                                    <p:anim calcmode="lin" valueType="num">
                                      <p:cBhvr>
                                        <p:cTn id="95" dur="1500" fill="hold"/>
                                        <p:tgtEl>
                                          <p:spTgt spid="42"/>
                                        </p:tgtEl>
                                        <p:attrNameLst>
                                          <p:attrName>ppt_w</p:attrName>
                                        </p:attrNameLst>
                                      </p:cBhvr>
                                      <p:tavLst>
                                        <p:tav tm="0">
                                          <p:val>
                                            <p:strVal val="#ppt_w*0.70"/>
                                          </p:val>
                                        </p:tav>
                                        <p:tav tm="100000">
                                          <p:val>
                                            <p:strVal val="#ppt_w"/>
                                          </p:val>
                                        </p:tav>
                                      </p:tavLst>
                                    </p:anim>
                                    <p:anim calcmode="lin" valueType="num">
                                      <p:cBhvr>
                                        <p:cTn id="96" dur="1500" fill="hold"/>
                                        <p:tgtEl>
                                          <p:spTgt spid="42"/>
                                        </p:tgtEl>
                                        <p:attrNameLst>
                                          <p:attrName>ppt_h</p:attrName>
                                        </p:attrNameLst>
                                      </p:cBhvr>
                                      <p:tavLst>
                                        <p:tav tm="0">
                                          <p:val>
                                            <p:strVal val="#ppt_h"/>
                                          </p:val>
                                        </p:tav>
                                        <p:tav tm="100000">
                                          <p:val>
                                            <p:strVal val="#ppt_h"/>
                                          </p:val>
                                        </p:tav>
                                      </p:tavLst>
                                    </p:anim>
                                    <p:animEffect transition="in" filter="fade">
                                      <p:cBhvr>
                                        <p:cTn id="97" dur="1500"/>
                                        <p:tgtEl>
                                          <p:spTgt spid="42"/>
                                        </p:tgtEl>
                                      </p:cBhvr>
                                    </p:animEffect>
                                  </p:childTnLst>
                                </p:cTn>
                              </p:par>
                              <p:par>
                                <p:cTn id="98" presetID="55" presetClass="entr" presetSubtype="0" fill="hold" grpId="0" nodeType="withEffect">
                                  <p:stCondLst>
                                    <p:cond delay="30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1500" fill="hold"/>
                                        <p:tgtEl>
                                          <p:spTgt spid="40"/>
                                        </p:tgtEl>
                                        <p:attrNameLst>
                                          <p:attrName>ppt_w</p:attrName>
                                        </p:attrNameLst>
                                      </p:cBhvr>
                                      <p:tavLst>
                                        <p:tav tm="0">
                                          <p:val>
                                            <p:strVal val="#ppt_w*0.70"/>
                                          </p:val>
                                        </p:tav>
                                        <p:tav tm="100000">
                                          <p:val>
                                            <p:strVal val="#ppt_w"/>
                                          </p:val>
                                        </p:tav>
                                      </p:tavLst>
                                    </p:anim>
                                    <p:anim calcmode="lin" valueType="num">
                                      <p:cBhvr>
                                        <p:cTn id="101" dur="1500" fill="hold"/>
                                        <p:tgtEl>
                                          <p:spTgt spid="40"/>
                                        </p:tgtEl>
                                        <p:attrNameLst>
                                          <p:attrName>ppt_h</p:attrName>
                                        </p:attrNameLst>
                                      </p:cBhvr>
                                      <p:tavLst>
                                        <p:tav tm="0">
                                          <p:val>
                                            <p:strVal val="#ppt_h"/>
                                          </p:val>
                                        </p:tav>
                                        <p:tav tm="100000">
                                          <p:val>
                                            <p:strVal val="#ppt_h"/>
                                          </p:val>
                                        </p:tav>
                                      </p:tavLst>
                                    </p:anim>
                                    <p:animEffect transition="in" filter="fade">
                                      <p:cBhvr>
                                        <p:cTn id="102" dur="1500"/>
                                        <p:tgtEl>
                                          <p:spTgt spid="40"/>
                                        </p:tgtEl>
                                      </p:cBhvr>
                                    </p:animEffect>
                                  </p:childTnLst>
                                </p:cTn>
                              </p:par>
                              <p:par>
                                <p:cTn id="103" presetID="55" presetClass="entr" presetSubtype="0" fill="hold" grpId="0" nodeType="withEffect">
                                  <p:stCondLst>
                                    <p:cond delay="300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1500" fill="hold"/>
                                        <p:tgtEl>
                                          <p:spTgt spid="44"/>
                                        </p:tgtEl>
                                        <p:attrNameLst>
                                          <p:attrName>ppt_w</p:attrName>
                                        </p:attrNameLst>
                                      </p:cBhvr>
                                      <p:tavLst>
                                        <p:tav tm="0">
                                          <p:val>
                                            <p:strVal val="#ppt_w*0.70"/>
                                          </p:val>
                                        </p:tav>
                                        <p:tav tm="100000">
                                          <p:val>
                                            <p:strVal val="#ppt_w"/>
                                          </p:val>
                                        </p:tav>
                                      </p:tavLst>
                                    </p:anim>
                                    <p:anim calcmode="lin" valueType="num">
                                      <p:cBhvr>
                                        <p:cTn id="106" dur="1500" fill="hold"/>
                                        <p:tgtEl>
                                          <p:spTgt spid="44"/>
                                        </p:tgtEl>
                                        <p:attrNameLst>
                                          <p:attrName>ppt_h</p:attrName>
                                        </p:attrNameLst>
                                      </p:cBhvr>
                                      <p:tavLst>
                                        <p:tav tm="0">
                                          <p:val>
                                            <p:strVal val="#ppt_h"/>
                                          </p:val>
                                        </p:tav>
                                        <p:tav tm="100000">
                                          <p:val>
                                            <p:strVal val="#ppt_h"/>
                                          </p:val>
                                        </p:tav>
                                      </p:tavLst>
                                    </p:anim>
                                    <p:animEffect transition="in" filter="fade">
                                      <p:cBhvr>
                                        <p:cTn id="107" dur="1500"/>
                                        <p:tgtEl>
                                          <p:spTgt spid="44"/>
                                        </p:tgtEl>
                                      </p:cBhvr>
                                    </p:animEffect>
                                  </p:childTnLst>
                                </p:cTn>
                              </p:par>
                              <p:par>
                                <p:cTn id="108" presetID="10" presetClass="entr" presetSubtype="0" fill="hold" grpId="0" nodeType="withEffect">
                                  <p:stCondLst>
                                    <p:cond delay="350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1500"/>
                                        <p:tgtEl>
                                          <p:spTgt spid="3"/>
                                        </p:tgtEl>
                                      </p:cBhvr>
                                    </p:animEffect>
                                  </p:childTnLst>
                                </p:cTn>
                              </p:par>
                              <p:par>
                                <p:cTn id="111" presetID="0" presetClass="path" presetSubtype="0" decel="50000" fill="hold" grpId="1" nodeType="withEffect">
                                  <p:stCondLst>
                                    <p:cond delay="3500"/>
                                  </p:stCondLst>
                                  <p:childTnLst>
                                    <p:animMotion origin="layout" path="M 0.02045 0.03981 L -3.33333E-6 1.85185E-6 " pathEditMode="relative" rAng="0" ptsTypes="AA">
                                      <p:cBhvr>
                                        <p:cTn id="112" dur="1500" fill="hold"/>
                                        <p:tgtEl>
                                          <p:spTgt spid="3"/>
                                        </p:tgtEl>
                                        <p:attrNameLst>
                                          <p:attrName>ppt_x</p:attrName>
                                          <p:attrName>ppt_y</p:attrName>
                                        </p:attrNameLst>
                                      </p:cBhvr>
                                      <p:rCtr x="-1029" y="-1991"/>
                                    </p:animMotion>
                                  </p:childTnLst>
                                </p:cTn>
                              </p:par>
                              <p:par>
                                <p:cTn id="113" presetID="2" presetClass="exit" presetSubtype="2" decel="50000" fill="hold" nodeType="withEffect">
                                  <p:stCondLst>
                                    <p:cond delay="0"/>
                                  </p:stCondLst>
                                  <p:childTnLst>
                                    <p:anim calcmode="lin" valueType="num">
                                      <p:cBhvr additive="base">
                                        <p:cTn id="114" dur="35000"/>
                                        <p:tgtEl>
                                          <p:spTgt spid="25"/>
                                        </p:tgtEl>
                                        <p:attrNameLst>
                                          <p:attrName>ppt_x</p:attrName>
                                        </p:attrNameLst>
                                      </p:cBhvr>
                                      <p:tavLst>
                                        <p:tav tm="0">
                                          <p:val>
                                            <p:strVal val="ppt_x"/>
                                          </p:val>
                                        </p:tav>
                                        <p:tav tm="100000">
                                          <p:val>
                                            <p:strVal val="1+ppt_w/2"/>
                                          </p:val>
                                        </p:tav>
                                      </p:tavLst>
                                    </p:anim>
                                    <p:anim calcmode="lin" valueType="num">
                                      <p:cBhvr additive="base">
                                        <p:cTn id="115" dur="35000"/>
                                        <p:tgtEl>
                                          <p:spTgt spid="25"/>
                                        </p:tgtEl>
                                        <p:attrNameLst>
                                          <p:attrName>ppt_y</p:attrName>
                                        </p:attrNameLst>
                                      </p:cBhvr>
                                      <p:tavLst>
                                        <p:tav tm="0">
                                          <p:val>
                                            <p:strVal val="ppt_y"/>
                                          </p:val>
                                        </p:tav>
                                        <p:tav tm="100000">
                                          <p:val>
                                            <p:strVal val="ppt_y"/>
                                          </p:val>
                                        </p:tav>
                                      </p:tavLst>
                                    </p:anim>
                                    <p:set>
                                      <p:cBhvr>
                                        <p:cTn id="116" dur="1" fill="hold">
                                          <p:stCondLst>
                                            <p:cond delay="349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23" grpId="1" animBg="1"/>
      <p:bldP spid="22" grpId="0" animBg="1"/>
      <p:bldP spid="22" grpId="1" animBg="1"/>
      <p:bldP spid="251" grpId="0" animBg="1"/>
      <p:bldP spid="38" grpId="0" animBg="1"/>
      <p:bldP spid="39" grpId="0" animBg="1"/>
      <p:bldP spid="40" grpId="0" animBg="1"/>
      <p:bldP spid="42" grpId="0" animBg="1"/>
      <p:bldP spid="44" grpId="0" animBg="1"/>
      <p:bldP spid="45" grpId="0" animBg="1"/>
      <p:bldP spid="46" grpId="0" animBg="1"/>
      <p:bldP spid="47" grpId="0" animBg="1"/>
      <p:bldP spid="48" grpId="0" animBg="1"/>
      <p:bldP spid="49" grpId="0" animBg="1"/>
      <p:bldP spid="50" grpId="0" animBg="1"/>
      <p:bldP spid="3" grpId="0" animBg="1"/>
      <p:bldP spid="3" grpId="1" animBg="1"/>
      <p:bldP spid="51" grpId="0" animBg="1"/>
      <p:bldP spid="33" grpId="0" animBg="1"/>
      <p:bldP spid="35" grpId="0" animBg="1"/>
      <p:bldP spid="36"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6B27EA0-8A15-3973-DA4B-61CD989526E7}"/>
              </a:ext>
            </a:extLst>
          </p:cNvPr>
          <p:cNvGrpSpPr/>
          <p:nvPr/>
        </p:nvGrpSpPr>
        <p:grpSpPr>
          <a:xfrm>
            <a:off x="-1502702" y="0"/>
            <a:ext cx="15858758" cy="6858000"/>
            <a:chOff x="-1502702" y="0"/>
            <a:chExt cx="15858758" cy="6858000"/>
          </a:xfrm>
        </p:grpSpPr>
        <p:sp>
          <p:nvSpPr>
            <p:cNvPr id="4" name="Rectangle 3">
              <a:extLst>
                <a:ext uri="{FF2B5EF4-FFF2-40B4-BE49-F238E27FC236}">
                  <a16:creationId xmlns:a16="http://schemas.microsoft.com/office/drawing/2014/main" id="{0C0EA1D1-F096-9C35-BF8C-0F8226D1D8E4}"/>
                </a:ext>
              </a:extLst>
            </p:cNvPr>
            <p:cNvSpPr/>
            <p:nvPr/>
          </p:nvSpPr>
          <p:spPr>
            <a:xfrm flipH="1">
              <a:off x="0" y="0"/>
              <a:ext cx="12192000" cy="6858000"/>
            </a:xfrm>
            <a:prstGeom prst="rect">
              <a:avLst/>
            </a:prstGeom>
            <a:gradFill>
              <a:gsLst>
                <a:gs pos="41000">
                  <a:schemeClr val="bg1"/>
                </a:gs>
                <a:gs pos="98000">
                  <a:schemeClr val="tx2">
                    <a:lumMod val="20000"/>
                    <a:lumOff val="80000"/>
                    <a:alpha val="1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B196410-AA84-AD1D-C9E2-AC35807DCEA5}"/>
                </a:ext>
              </a:extLst>
            </p:cNvPr>
            <p:cNvSpPr/>
            <p:nvPr/>
          </p:nvSpPr>
          <p:spPr>
            <a:xfrm>
              <a:off x="-1502702" y="891294"/>
              <a:ext cx="2820347" cy="282034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77CC29-E014-CFEF-4C94-729A7BC8623A}"/>
                </a:ext>
              </a:extLst>
            </p:cNvPr>
            <p:cNvSpPr/>
            <p:nvPr/>
          </p:nvSpPr>
          <p:spPr>
            <a:xfrm>
              <a:off x="9813859" y="1975284"/>
              <a:ext cx="4542197" cy="454219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589F596-8473-54A1-9686-BACA440B943F}"/>
              </a:ext>
            </a:extLst>
          </p:cNvPr>
          <p:cNvSpPr>
            <a:spLocks noGrp="1"/>
          </p:cNvSpPr>
          <p:nvPr>
            <p:ph type="title"/>
          </p:nvPr>
        </p:nvSpPr>
        <p:spPr/>
        <p:txBody>
          <a:bodyPr/>
          <a:lstStyle/>
          <a:p>
            <a:pPr algn="ctr"/>
            <a:r>
              <a:rPr lang="en-US" dirty="0">
                <a:solidFill>
                  <a:schemeClr val="accent1"/>
                </a:solidFill>
              </a:rPr>
              <a:t>AIML R&amp;D Stakeholder Value </a:t>
            </a:r>
            <a:r>
              <a:rPr lang="en-US" dirty="0"/>
              <a:t>Map</a:t>
            </a:r>
          </a:p>
        </p:txBody>
      </p:sp>
      <p:grpSp>
        <p:nvGrpSpPr>
          <p:cNvPr id="17" name="Group 16">
            <a:extLst>
              <a:ext uri="{FF2B5EF4-FFF2-40B4-BE49-F238E27FC236}">
                <a16:creationId xmlns:a16="http://schemas.microsoft.com/office/drawing/2014/main" id="{6C52FF7D-D2C2-D08B-F621-D3587E0598AB}"/>
              </a:ext>
            </a:extLst>
          </p:cNvPr>
          <p:cNvGrpSpPr/>
          <p:nvPr/>
        </p:nvGrpSpPr>
        <p:grpSpPr>
          <a:xfrm>
            <a:off x="533400" y="1447799"/>
            <a:ext cx="11125200" cy="4876803"/>
            <a:chOff x="533400" y="1447799"/>
            <a:chExt cx="11125200" cy="4876803"/>
          </a:xfrm>
        </p:grpSpPr>
        <p:sp>
          <p:nvSpPr>
            <p:cNvPr id="8" name="Rectangle: Rounded Corners 7">
              <a:extLst>
                <a:ext uri="{FF2B5EF4-FFF2-40B4-BE49-F238E27FC236}">
                  <a16:creationId xmlns:a16="http://schemas.microsoft.com/office/drawing/2014/main" id="{E28A189D-E068-8945-83A0-CE96AE34C020}"/>
                </a:ext>
              </a:extLst>
            </p:cNvPr>
            <p:cNvSpPr/>
            <p:nvPr/>
          </p:nvSpPr>
          <p:spPr>
            <a:xfrm>
              <a:off x="533400" y="1447800"/>
              <a:ext cx="11125200" cy="4876800"/>
            </a:xfrm>
            <a:prstGeom prst="roundRect">
              <a:avLst>
                <a:gd name="adj" fmla="val 6846"/>
              </a:avLst>
            </a:prstGeom>
            <a:solidFill>
              <a:schemeClr val="bg1"/>
            </a:solidFill>
            <a:ln>
              <a:noFill/>
            </a:ln>
            <a:effectLst>
              <a:outerShdw blurRad="381000" dist="254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746AF51-607B-9378-6780-CFB9ECA919F0}"/>
                </a:ext>
              </a:extLst>
            </p:cNvPr>
            <p:cNvGrpSpPr/>
            <p:nvPr/>
          </p:nvGrpSpPr>
          <p:grpSpPr>
            <a:xfrm>
              <a:off x="533400" y="1447799"/>
              <a:ext cx="11125200" cy="4876803"/>
              <a:chOff x="361950" y="1447799"/>
              <a:chExt cx="11125200" cy="4876803"/>
            </a:xfrm>
          </p:grpSpPr>
          <p:sp>
            <p:nvSpPr>
              <p:cNvPr id="24" name="Rectangle: Rounded Corners 23">
                <a:extLst>
                  <a:ext uri="{FF2B5EF4-FFF2-40B4-BE49-F238E27FC236}">
                    <a16:creationId xmlns:a16="http://schemas.microsoft.com/office/drawing/2014/main" id="{3D17FDAF-0F8C-50FA-D467-C683B9E5E965}"/>
                  </a:ext>
                </a:extLst>
              </p:cNvPr>
              <p:cNvSpPr/>
              <p:nvPr/>
            </p:nvSpPr>
            <p:spPr>
              <a:xfrm>
                <a:off x="361950" y="1447800"/>
                <a:ext cx="11125200" cy="4876800"/>
              </a:xfrm>
              <a:prstGeom prst="roundRect">
                <a:avLst>
                  <a:gd name="adj" fmla="val 6846"/>
                </a:avLst>
              </a:prstGeom>
              <a:gradFill>
                <a:gsLst>
                  <a:gs pos="100000">
                    <a:schemeClr val="accent1">
                      <a:lumMod val="20000"/>
                      <a:lumOff val="80000"/>
                      <a:alpha val="2000"/>
                    </a:schemeClr>
                  </a:gs>
                  <a:gs pos="0">
                    <a:schemeClr val="accent1">
                      <a:lumMod val="20000"/>
                      <a:lumOff val="80000"/>
                      <a:alpha val="45000"/>
                    </a:schemeClr>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raphic 2">
                <a:extLst>
                  <a:ext uri="{FF2B5EF4-FFF2-40B4-BE49-F238E27FC236}">
                    <a16:creationId xmlns:a16="http://schemas.microsoft.com/office/drawing/2014/main" id="{E711A691-A04A-7988-5CCC-A7B02AD90507}"/>
                  </a:ext>
                </a:extLst>
              </p:cNvPr>
              <p:cNvSpPr>
                <a:spLocks/>
              </p:cNvSpPr>
              <p:nvPr/>
            </p:nvSpPr>
            <p:spPr>
              <a:xfrm rot="16200000">
                <a:off x="2278703" y="578816"/>
                <a:ext cx="2133659" cy="38716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48000"/>
                    </a:schemeClr>
                  </a:gs>
                  <a:gs pos="100000">
                    <a:schemeClr val="bg1">
                      <a:alpha val="35000"/>
                    </a:schemeClr>
                  </a:gs>
                </a:gsLst>
                <a:lin ang="5400000" scaled="0"/>
              </a:gradFill>
              <a:ln w="3483" cap="flat">
                <a:noFill/>
                <a:prstDash val="solid"/>
                <a:miter/>
              </a:ln>
            </p:spPr>
            <p:txBody>
              <a:bodyPr rtlCol="0" anchor="ctr"/>
              <a:lstStyle/>
              <a:p>
                <a:endParaRPr lang="en-US"/>
              </a:p>
            </p:txBody>
          </p:sp>
          <p:sp>
            <p:nvSpPr>
              <p:cNvPr id="22" name="Graphic 2">
                <a:extLst>
                  <a:ext uri="{FF2B5EF4-FFF2-40B4-BE49-F238E27FC236}">
                    <a16:creationId xmlns:a16="http://schemas.microsoft.com/office/drawing/2014/main" id="{0A3F29F8-AA08-F8D6-49A1-5E2D00EB4B8A}"/>
                  </a:ext>
                </a:extLst>
              </p:cNvPr>
              <p:cNvSpPr>
                <a:spLocks/>
              </p:cNvSpPr>
              <p:nvPr/>
            </p:nvSpPr>
            <p:spPr>
              <a:xfrm rot="5400000">
                <a:off x="8447850" y="3854840"/>
                <a:ext cx="1754998" cy="31845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accent1">
                      <a:lumMod val="20000"/>
                      <a:lumOff val="80000"/>
                      <a:alpha val="10000"/>
                    </a:schemeClr>
                  </a:gs>
                  <a:gs pos="100000">
                    <a:schemeClr val="accent1">
                      <a:lumMod val="20000"/>
                      <a:lumOff val="80000"/>
                      <a:alpha val="25000"/>
                    </a:schemeClr>
                  </a:gs>
                </a:gsLst>
                <a:lin ang="5400000" scaled="0"/>
              </a:gradFill>
              <a:ln w="3483" cap="flat">
                <a:noFill/>
                <a:prstDash val="solid"/>
                <a:miter/>
              </a:ln>
            </p:spPr>
            <p:txBody>
              <a:bodyPr rtlCol="0" anchor="ctr"/>
              <a:lstStyle/>
              <a:p>
                <a:endParaRPr lang="en-US"/>
              </a:p>
            </p:txBody>
          </p:sp>
        </p:grpSp>
      </p:grpSp>
      <p:cxnSp>
        <p:nvCxnSpPr>
          <p:cNvPr id="241" name="Straight Connector 240">
            <a:extLst>
              <a:ext uri="{FF2B5EF4-FFF2-40B4-BE49-F238E27FC236}">
                <a16:creationId xmlns:a16="http://schemas.microsoft.com/office/drawing/2014/main" id="{643CE9AF-DCD8-F2C5-2974-732719B953AD}"/>
              </a:ext>
            </a:extLst>
          </p:cNvPr>
          <p:cNvCxnSpPr>
            <a:cxnSpLocks/>
          </p:cNvCxnSpPr>
          <p:nvPr/>
        </p:nvCxnSpPr>
        <p:spPr>
          <a:xfrm>
            <a:off x="1264759" y="3821552"/>
            <a:ext cx="9662482" cy="0"/>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8C4E35-6434-7625-60EC-2D9BF07E66A1}"/>
              </a:ext>
            </a:extLst>
          </p:cNvPr>
          <p:cNvCxnSpPr>
            <a:cxnSpLocks/>
          </p:cNvCxnSpPr>
          <p:nvPr/>
        </p:nvCxnSpPr>
        <p:spPr>
          <a:xfrm>
            <a:off x="6096000" y="1804280"/>
            <a:ext cx="0" cy="4034544"/>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3B8D05E-3667-A509-0993-055A951C3597}"/>
              </a:ext>
            </a:extLst>
          </p:cNvPr>
          <p:cNvGrpSpPr/>
          <p:nvPr/>
        </p:nvGrpSpPr>
        <p:grpSpPr>
          <a:xfrm>
            <a:off x="1264759" y="1876766"/>
            <a:ext cx="9662482" cy="3908716"/>
            <a:chOff x="742465" y="1727055"/>
            <a:chExt cx="10707072" cy="4356391"/>
          </a:xfrm>
        </p:grpSpPr>
        <p:grpSp>
          <p:nvGrpSpPr>
            <p:cNvPr id="11" name="Group 10">
              <a:extLst>
                <a:ext uri="{FF2B5EF4-FFF2-40B4-BE49-F238E27FC236}">
                  <a16:creationId xmlns:a16="http://schemas.microsoft.com/office/drawing/2014/main" id="{D999F909-483A-6A62-2EB7-F822C6E12D80}"/>
                </a:ext>
              </a:extLst>
            </p:cNvPr>
            <p:cNvGrpSpPr/>
            <p:nvPr/>
          </p:nvGrpSpPr>
          <p:grpSpPr>
            <a:xfrm>
              <a:off x="742465" y="2502769"/>
              <a:ext cx="10707072" cy="2770476"/>
              <a:chOff x="586740" y="2502769"/>
              <a:chExt cx="11018521" cy="2770476"/>
            </a:xfrm>
          </p:grpSpPr>
          <p:cxnSp>
            <p:nvCxnSpPr>
              <p:cNvPr id="60" name="Straight Connector 59">
                <a:extLst>
                  <a:ext uri="{FF2B5EF4-FFF2-40B4-BE49-F238E27FC236}">
                    <a16:creationId xmlns:a16="http://schemas.microsoft.com/office/drawing/2014/main" id="{1A4C932A-2150-8795-5D09-4BCCAF4A6451}"/>
                  </a:ext>
                </a:extLst>
              </p:cNvPr>
              <p:cNvCxnSpPr>
                <a:cxnSpLocks/>
              </p:cNvCxnSpPr>
              <p:nvPr/>
            </p:nvCxnSpPr>
            <p:spPr>
              <a:xfrm>
                <a:off x="586740" y="3197660"/>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3299B49-D215-FAF2-09B7-7468143D9B91}"/>
                  </a:ext>
                </a:extLst>
              </p:cNvPr>
              <p:cNvCxnSpPr>
                <a:cxnSpLocks/>
              </p:cNvCxnSpPr>
              <p:nvPr/>
            </p:nvCxnSpPr>
            <p:spPr>
              <a:xfrm>
                <a:off x="586740" y="2502769"/>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48B599-0FC2-D661-137D-CF98D57CAD0B}"/>
                  </a:ext>
                </a:extLst>
              </p:cNvPr>
              <p:cNvCxnSpPr>
                <a:cxnSpLocks/>
              </p:cNvCxnSpPr>
              <p:nvPr/>
            </p:nvCxnSpPr>
            <p:spPr>
              <a:xfrm>
                <a:off x="586740" y="4569603"/>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A1F400A-8133-FF6E-A177-BD993B5DAC5F}"/>
                  </a:ext>
                </a:extLst>
              </p:cNvPr>
              <p:cNvCxnSpPr>
                <a:cxnSpLocks/>
              </p:cNvCxnSpPr>
              <p:nvPr/>
            </p:nvCxnSpPr>
            <p:spPr>
              <a:xfrm>
                <a:off x="586740" y="5273245"/>
                <a:ext cx="11018521"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F221563-8FC1-87D8-A847-5723FD12CB07}"/>
                </a:ext>
              </a:extLst>
            </p:cNvPr>
            <p:cNvGrpSpPr/>
            <p:nvPr/>
          </p:nvGrpSpPr>
          <p:grpSpPr>
            <a:xfrm>
              <a:off x="2581776" y="1727055"/>
              <a:ext cx="7019091" cy="4356391"/>
              <a:chOff x="2581776" y="1727055"/>
              <a:chExt cx="7019091" cy="4356391"/>
            </a:xfrm>
          </p:grpSpPr>
          <p:cxnSp>
            <p:nvCxnSpPr>
              <p:cNvPr id="69" name="Straight Connector 68">
                <a:extLst>
                  <a:ext uri="{FF2B5EF4-FFF2-40B4-BE49-F238E27FC236}">
                    <a16:creationId xmlns:a16="http://schemas.microsoft.com/office/drawing/2014/main" id="{5BE4F236-ADB8-2282-4E8C-A1720F4F30C0}"/>
                  </a:ext>
                </a:extLst>
              </p:cNvPr>
              <p:cNvCxnSpPr>
                <a:cxnSpLocks/>
              </p:cNvCxnSpPr>
              <p:nvPr/>
            </p:nvCxnSpPr>
            <p:spPr>
              <a:xfrm>
                <a:off x="7839406"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B1D61B-2DAE-1427-553F-BA4E2DBD1FD0}"/>
                  </a:ext>
                </a:extLst>
              </p:cNvPr>
              <p:cNvCxnSpPr>
                <a:cxnSpLocks/>
              </p:cNvCxnSpPr>
              <p:nvPr/>
            </p:nvCxnSpPr>
            <p:spPr>
              <a:xfrm>
                <a:off x="9600867"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B684592-4A49-5714-811B-AE7C6E4574B9}"/>
                  </a:ext>
                </a:extLst>
              </p:cNvPr>
              <p:cNvCxnSpPr>
                <a:cxnSpLocks/>
              </p:cNvCxnSpPr>
              <p:nvPr/>
            </p:nvCxnSpPr>
            <p:spPr>
              <a:xfrm>
                <a:off x="4348330"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48391E-3D86-8ED3-BF34-F1E4002F7912}"/>
                  </a:ext>
                </a:extLst>
              </p:cNvPr>
              <p:cNvCxnSpPr>
                <a:cxnSpLocks/>
              </p:cNvCxnSpPr>
              <p:nvPr/>
            </p:nvCxnSpPr>
            <p:spPr>
              <a:xfrm>
                <a:off x="2581776" y="1727055"/>
                <a:ext cx="0" cy="4356391"/>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52" name="Group 51">
            <a:extLst>
              <a:ext uri="{FF2B5EF4-FFF2-40B4-BE49-F238E27FC236}">
                <a16:creationId xmlns:a16="http://schemas.microsoft.com/office/drawing/2014/main" id="{33C7F76A-65F0-8BE8-1B29-5D706866D413}"/>
              </a:ext>
            </a:extLst>
          </p:cNvPr>
          <p:cNvGrpSpPr/>
          <p:nvPr/>
        </p:nvGrpSpPr>
        <p:grpSpPr>
          <a:xfrm>
            <a:off x="1081718" y="1804280"/>
            <a:ext cx="10028565" cy="4034544"/>
            <a:chOff x="533400" y="1967552"/>
            <a:chExt cx="8036986" cy="3142957"/>
          </a:xfrm>
        </p:grpSpPr>
        <p:cxnSp>
          <p:nvCxnSpPr>
            <p:cNvPr id="53" name="Straight Connector 52">
              <a:extLst>
                <a:ext uri="{FF2B5EF4-FFF2-40B4-BE49-F238E27FC236}">
                  <a16:creationId xmlns:a16="http://schemas.microsoft.com/office/drawing/2014/main" id="{366E92F8-445C-8827-3DB0-9D0B0D324F42}"/>
                </a:ext>
              </a:extLst>
            </p:cNvPr>
            <p:cNvCxnSpPr>
              <a:cxnSpLocks/>
            </p:cNvCxnSpPr>
            <p:nvPr/>
          </p:nvCxnSpPr>
          <p:spPr>
            <a:xfrm>
              <a:off x="533400" y="1967552"/>
              <a:ext cx="0" cy="314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A63A631-B8E2-BAA0-225A-D7D047B927B2}"/>
                </a:ext>
              </a:extLst>
            </p:cNvPr>
            <p:cNvCxnSpPr/>
            <p:nvPr/>
          </p:nvCxnSpPr>
          <p:spPr>
            <a:xfrm>
              <a:off x="533400" y="5110509"/>
              <a:ext cx="803698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Content Placeholder 2">
            <a:extLst>
              <a:ext uri="{FF2B5EF4-FFF2-40B4-BE49-F238E27FC236}">
                <a16:creationId xmlns:a16="http://schemas.microsoft.com/office/drawing/2014/main" id="{A27877FE-F3A7-3A06-2881-0300BB72D2C1}"/>
              </a:ext>
            </a:extLst>
          </p:cNvPr>
          <p:cNvSpPr txBox="1">
            <a:spLocks/>
          </p:cNvSpPr>
          <p:nvPr/>
        </p:nvSpPr>
        <p:spPr>
          <a:xfrm>
            <a:off x="4600322" y="5943153"/>
            <a:ext cx="2991357"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100" dirty="0">
                <a:solidFill>
                  <a:schemeClr val="tx2"/>
                </a:solidFill>
              </a:rPr>
              <a:t>Relative Satisfaction / Quality</a:t>
            </a:r>
          </a:p>
        </p:txBody>
      </p:sp>
      <p:sp>
        <p:nvSpPr>
          <p:cNvPr id="56" name="Content Placeholder 2">
            <a:extLst>
              <a:ext uri="{FF2B5EF4-FFF2-40B4-BE49-F238E27FC236}">
                <a16:creationId xmlns:a16="http://schemas.microsoft.com/office/drawing/2014/main" id="{A854F548-A111-6E1B-A32F-1BFC82DC6EE2}"/>
              </a:ext>
            </a:extLst>
          </p:cNvPr>
          <p:cNvSpPr txBox="1">
            <a:spLocks/>
          </p:cNvSpPr>
          <p:nvPr/>
        </p:nvSpPr>
        <p:spPr>
          <a:xfrm rot="16200000">
            <a:off x="175522" y="3769121"/>
            <a:ext cx="1395489"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100" dirty="0">
                <a:solidFill>
                  <a:schemeClr val="tx2"/>
                </a:solidFill>
              </a:rPr>
              <a:t>Relative Price</a:t>
            </a:r>
          </a:p>
        </p:txBody>
      </p:sp>
      <p:sp>
        <p:nvSpPr>
          <p:cNvPr id="57" name="Content Placeholder 2">
            <a:extLst>
              <a:ext uri="{FF2B5EF4-FFF2-40B4-BE49-F238E27FC236}">
                <a16:creationId xmlns:a16="http://schemas.microsoft.com/office/drawing/2014/main" id="{9393B2FA-E669-1447-B95B-2D6C03483DFC}"/>
              </a:ext>
            </a:extLst>
          </p:cNvPr>
          <p:cNvSpPr txBox="1">
            <a:spLocks/>
          </p:cNvSpPr>
          <p:nvPr/>
        </p:nvSpPr>
        <p:spPr>
          <a:xfrm>
            <a:off x="1081718" y="5943153"/>
            <a:ext cx="2991357"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chemeClr val="tx2"/>
                </a:solidFill>
              </a:rPr>
              <a:t>LOW</a:t>
            </a:r>
          </a:p>
        </p:txBody>
      </p:sp>
      <p:sp>
        <p:nvSpPr>
          <p:cNvPr id="58" name="Content Placeholder 2">
            <a:extLst>
              <a:ext uri="{FF2B5EF4-FFF2-40B4-BE49-F238E27FC236}">
                <a16:creationId xmlns:a16="http://schemas.microsoft.com/office/drawing/2014/main" id="{BE067835-4FAA-0950-4D58-577CFAFCF833}"/>
              </a:ext>
            </a:extLst>
          </p:cNvPr>
          <p:cNvSpPr txBox="1">
            <a:spLocks/>
          </p:cNvSpPr>
          <p:nvPr/>
        </p:nvSpPr>
        <p:spPr>
          <a:xfrm>
            <a:off x="8118926" y="5943153"/>
            <a:ext cx="2991357"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200" b="1" dirty="0">
                <a:solidFill>
                  <a:schemeClr val="tx2"/>
                </a:solidFill>
              </a:rPr>
              <a:t>HIGH</a:t>
            </a:r>
          </a:p>
        </p:txBody>
      </p:sp>
      <p:sp>
        <p:nvSpPr>
          <p:cNvPr id="59" name="Content Placeholder 2">
            <a:extLst>
              <a:ext uri="{FF2B5EF4-FFF2-40B4-BE49-F238E27FC236}">
                <a16:creationId xmlns:a16="http://schemas.microsoft.com/office/drawing/2014/main" id="{F7F45C72-A300-9609-2745-9490BAFBA44F}"/>
              </a:ext>
            </a:extLst>
          </p:cNvPr>
          <p:cNvSpPr txBox="1">
            <a:spLocks/>
          </p:cNvSpPr>
          <p:nvPr/>
        </p:nvSpPr>
        <p:spPr>
          <a:xfrm rot="16200000">
            <a:off x="503282" y="5351760"/>
            <a:ext cx="739969"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chemeClr val="tx2"/>
                </a:solidFill>
              </a:rPr>
              <a:t>LOW</a:t>
            </a:r>
          </a:p>
        </p:txBody>
      </p:sp>
      <p:sp>
        <p:nvSpPr>
          <p:cNvPr id="64" name="Content Placeholder 2">
            <a:extLst>
              <a:ext uri="{FF2B5EF4-FFF2-40B4-BE49-F238E27FC236}">
                <a16:creationId xmlns:a16="http://schemas.microsoft.com/office/drawing/2014/main" id="{9843D057-9A8B-759A-B93F-1DF86D29FCA7}"/>
              </a:ext>
            </a:extLst>
          </p:cNvPr>
          <p:cNvSpPr txBox="1">
            <a:spLocks/>
          </p:cNvSpPr>
          <p:nvPr/>
        </p:nvSpPr>
        <p:spPr>
          <a:xfrm rot="16200000">
            <a:off x="503283" y="2057186"/>
            <a:ext cx="739969"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200" b="1" dirty="0">
                <a:solidFill>
                  <a:schemeClr val="tx2"/>
                </a:solidFill>
              </a:rPr>
              <a:t>HIGH</a:t>
            </a:r>
          </a:p>
        </p:txBody>
      </p:sp>
      <p:sp>
        <p:nvSpPr>
          <p:cNvPr id="65" name="Content Placeholder 2">
            <a:extLst>
              <a:ext uri="{FF2B5EF4-FFF2-40B4-BE49-F238E27FC236}">
                <a16:creationId xmlns:a16="http://schemas.microsoft.com/office/drawing/2014/main" id="{85ED74D4-A63C-FE0E-9829-6A66B6997DF6}"/>
              </a:ext>
            </a:extLst>
          </p:cNvPr>
          <p:cNvSpPr txBox="1">
            <a:spLocks/>
          </p:cNvSpPr>
          <p:nvPr/>
        </p:nvSpPr>
        <p:spPr>
          <a:xfrm>
            <a:off x="1232460" y="1790169"/>
            <a:ext cx="1662351"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chemeClr val="accent1"/>
                </a:solidFill>
              </a:rPr>
              <a:t>Poor Value</a:t>
            </a:r>
          </a:p>
        </p:txBody>
      </p:sp>
      <p:sp>
        <p:nvSpPr>
          <p:cNvPr id="66" name="Content Placeholder 2">
            <a:extLst>
              <a:ext uri="{FF2B5EF4-FFF2-40B4-BE49-F238E27FC236}">
                <a16:creationId xmlns:a16="http://schemas.microsoft.com/office/drawing/2014/main" id="{932D296B-C595-2100-85DF-59A47D01C9CE}"/>
              </a:ext>
            </a:extLst>
          </p:cNvPr>
          <p:cNvSpPr txBox="1">
            <a:spLocks/>
          </p:cNvSpPr>
          <p:nvPr/>
        </p:nvSpPr>
        <p:spPr>
          <a:xfrm>
            <a:off x="9447932" y="5516114"/>
            <a:ext cx="1662351" cy="234158"/>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200" b="1" dirty="0">
                <a:solidFill>
                  <a:schemeClr val="accent1"/>
                </a:solidFill>
              </a:rPr>
              <a:t>Excellent Value</a:t>
            </a:r>
          </a:p>
        </p:txBody>
      </p:sp>
      <p:cxnSp>
        <p:nvCxnSpPr>
          <p:cNvPr id="18" name="Straight Connector 17">
            <a:extLst>
              <a:ext uri="{FF2B5EF4-FFF2-40B4-BE49-F238E27FC236}">
                <a16:creationId xmlns:a16="http://schemas.microsoft.com/office/drawing/2014/main" id="{4ADB039C-2599-DB48-1E65-3C5F48480837}"/>
              </a:ext>
            </a:extLst>
          </p:cNvPr>
          <p:cNvCxnSpPr>
            <a:cxnSpLocks/>
          </p:cNvCxnSpPr>
          <p:nvPr/>
        </p:nvCxnSpPr>
        <p:spPr>
          <a:xfrm flipV="1">
            <a:off x="1081718" y="1876764"/>
            <a:ext cx="9877822" cy="3962060"/>
          </a:xfrm>
          <a:prstGeom prst="line">
            <a:avLst/>
          </a:prstGeom>
          <a:ln w="12700">
            <a:tailEnd type="arrow" w="lg" len="lg"/>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1126455-4DEC-F4B7-95BD-3354D4494E12}"/>
              </a:ext>
            </a:extLst>
          </p:cNvPr>
          <p:cNvSpPr/>
          <p:nvPr/>
        </p:nvSpPr>
        <p:spPr>
          <a:xfrm rot="20285449">
            <a:off x="5034509" y="3641820"/>
            <a:ext cx="2121128" cy="370627"/>
          </a:xfrm>
          <a:prstGeom prst="roundRect">
            <a:avLst>
              <a:gd name="adj" fmla="val 50000"/>
            </a:avLst>
          </a:prstGeom>
          <a:solidFill>
            <a:schemeClr val="bg1"/>
          </a:solidFill>
          <a:ln>
            <a:solidFill>
              <a:schemeClr val="accent1"/>
            </a:solidFill>
          </a:ln>
          <a:effectLst>
            <a:outerShdw blurRad="215900" dist="127000" dir="2700000" algn="tl" rotWithShape="0">
              <a:schemeClr val="accent1">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182880" rtlCol="0" anchor="ct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Fair-value line</a:t>
            </a:r>
          </a:p>
        </p:txBody>
      </p:sp>
      <p:grpSp>
        <p:nvGrpSpPr>
          <p:cNvPr id="80" name="Group 79">
            <a:extLst>
              <a:ext uri="{FF2B5EF4-FFF2-40B4-BE49-F238E27FC236}">
                <a16:creationId xmlns:a16="http://schemas.microsoft.com/office/drawing/2014/main" id="{6CE10B0B-A663-DE13-B6DE-F33112CACB52}"/>
              </a:ext>
            </a:extLst>
          </p:cNvPr>
          <p:cNvGrpSpPr/>
          <p:nvPr/>
        </p:nvGrpSpPr>
        <p:grpSpPr>
          <a:xfrm rot="4095288">
            <a:off x="6590778" y="3532395"/>
            <a:ext cx="168395" cy="136135"/>
            <a:chOff x="5948362" y="3309937"/>
            <a:chExt cx="298322" cy="241172"/>
          </a:xfrm>
          <a:solidFill>
            <a:schemeClr val="accent1"/>
          </a:solidFill>
        </p:grpSpPr>
        <p:sp>
          <p:nvSpPr>
            <p:cNvPr id="74" name="Freeform: Shape 73">
              <a:extLst>
                <a:ext uri="{FF2B5EF4-FFF2-40B4-BE49-F238E27FC236}">
                  <a16:creationId xmlns:a16="http://schemas.microsoft.com/office/drawing/2014/main" id="{53629BBB-4300-8DBD-F638-8A440D63844F}"/>
                </a:ext>
              </a:extLst>
            </p:cNvPr>
            <p:cNvSpPr/>
            <p:nvPr/>
          </p:nvSpPr>
          <p:spPr>
            <a:xfrm>
              <a:off x="5948362" y="3502532"/>
              <a:ext cx="48577" cy="48577"/>
            </a:xfrm>
            <a:custGeom>
              <a:avLst/>
              <a:gdLst>
                <a:gd name="connsiteX0" fmla="*/ 48578 w 48577"/>
                <a:gd name="connsiteY0" fmla="*/ 24289 h 48577"/>
                <a:gd name="connsiteX1" fmla="*/ 24289 w 48577"/>
                <a:gd name="connsiteY1" fmla="*/ 48577 h 48577"/>
                <a:gd name="connsiteX2" fmla="*/ 0 w 48577"/>
                <a:gd name="connsiteY2" fmla="*/ 24289 h 48577"/>
                <a:gd name="connsiteX3" fmla="*/ 24289 w 48577"/>
                <a:gd name="connsiteY3" fmla="*/ 0 h 48577"/>
                <a:gd name="connsiteX4" fmla="*/ 48578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8" y="24289"/>
                  </a:moveTo>
                  <a:cubicBezTo>
                    <a:pt x="48578" y="37703"/>
                    <a:pt x="37703" y="48577"/>
                    <a:pt x="24289" y="48577"/>
                  </a:cubicBezTo>
                  <a:cubicBezTo>
                    <a:pt x="10874" y="48577"/>
                    <a:pt x="0" y="37703"/>
                    <a:pt x="0" y="24289"/>
                  </a:cubicBezTo>
                  <a:cubicBezTo>
                    <a:pt x="0" y="10874"/>
                    <a:pt x="10874" y="0"/>
                    <a:pt x="24289" y="0"/>
                  </a:cubicBezTo>
                  <a:cubicBezTo>
                    <a:pt x="37703" y="0"/>
                    <a:pt x="48578" y="10874"/>
                    <a:pt x="48578" y="2428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69FF9C5-49EF-6053-2ACA-82B2A4D7D5EF}"/>
                </a:ext>
              </a:extLst>
            </p:cNvPr>
            <p:cNvSpPr/>
            <p:nvPr/>
          </p:nvSpPr>
          <p:spPr>
            <a:xfrm>
              <a:off x="6073234" y="3502532"/>
              <a:ext cx="48577" cy="48577"/>
            </a:xfrm>
            <a:custGeom>
              <a:avLst/>
              <a:gdLst>
                <a:gd name="connsiteX0" fmla="*/ 48577 w 48577"/>
                <a:gd name="connsiteY0" fmla="*/ 24289 h 48577"/>
                <a:gd name="connsiteX1" fmla="*/ 24289 w 48577"/>
                <a:gd name="connsiteY1" fmla="*/ 48577 h 48577"/>
                <a:gd name="connsiteX2" fmla="*/ 0 w 48577"/>
                <a:gd name="connsiteY2" fmla="*/ 24289 h 48577"/>
                <a:gd name="connsiteX3" fmla="*/ 24289 w 48577"/>
                <a:gd name="connsiteY3" fmla="*/ 0 h 48577"/>
                <a:gd name="connsiteX4" fmla="*/ 48577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7" y="24289"/>
                  </a:moveTo>
                  <a:cubicBezTo>
                    <a:pt x="48577" y="37703"/>
                    <a:pt x="37703" y="48577"/>
                    <a:pt x="24289" y="48577"/>
                  </a:cubicBezTo>
                  <a:cubicBezTo>
                    <a:pt x="10874" y="48577"/>
                    <a:pt x="0" y="37703"/>
                    <a:pt x="0" y="24289"/>
                  </a:cubicBezTo>
                  <a:cubicBezTo>
                    <a:pt x="0" y="10874"/>
                    <a:pt x="10874" y="0"/>
                    <a:pt x="24289" y="0"/>
                  </a:cubicBezTo>
                  <a:cubicBezTo>
                    <a:pt x="37703" y="0"/>
                    <a:pt x="48577" y="10874"/>
                    <a:pt x="48577" y="2428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054A3B5-0AB6-EDC3-817D-A48063D66461}"/>
                </a:ext>
              </a:extLst>
            </p:cNvPr>
            <p:cNvSpPr/>
            <p:nvPr/>
          </p:nvSpPr>
          <p:spPr>
            <a:xfrm>
              <a:off x="6073234" y="3309937"/>
              <a:ext cx="48577" cy="48577"/>
            </a:xfrm>
            <a:custGeom>
              <a:avLst/>
              <a:gdLst>
                <a:gd name="connsiteX0" fmla="*/ 48577 w 48577"/>
                <a:gd name="connsiteY0" fmla="*/ 24289 h 48577"/>
                <a:gd name="connsiteX1" fmla="*/ 24289 w 48577"/>
                <a:gd name="connsiteY1" fmla="*/ 48578 h 48577"/>
                <a:gd name="connsiteX2" fmla="*/ 0 w 48577"/>
                <a:gd name="connsiteY2" fmla="*/ 24289 h 48577"/>
                <a:gd name="connsiteX3" fmla="*/ 24289 w 48577"/>
                <a:gd name="connsiteY3" fmla="*/ 0 h 48577"/>
                <a:gd name="connsiteX4" fmla="*/ 48577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7" y="24289"/>
                  </a:moveTo>
                  <a:cubicBezTo>
                    <a:pt x="48577" y="37703"/>
                    <a:pt x="37703" y="48578"/>
                    <a:pt x="24289" y="48578"/>
                  </a:cubicBezTo>
                  <a:cubicBezTo>
                    <a:pt x="10874" y="48578"/>
                    <a:pt x="0" y="37703"/>
                    <a:pt x="0" y="24289"/>
                  </a:cubicBezTo>
                  <a:cubicBezTo>
                    <a:pt x="0" y="10874"/>
                    <a:pt x="10874" y="0"/>
                    <a:pt x="24289" y="0"/>
                  </a:cubicBezTo>
                  <a:cubicBezTo>
                    <a:pt x="37703" y="0"/>
                    <a:pt x="48577" y="10874"/>
                    <a:pt x="48577" y="2428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D0FA015-40A4-BCB2-CD40-857B16C2F803}"/>
                </a:ext>
              </a:extLst>
            </p:cNvPr>
            <p:cNvSpPr/>
            <p:nvPr/>
          </p:nvSpPr>
          <p:spPr>
            <a:xfrm>
              <a:off x="6010846" y="3406234"/>
              <a:ext cx="48577" cy="48577"/>
            </a:xfrm>
            <a:custGeom>
              <a:avLst/>
              <a:gdLst>
                <a:gd name="connsiteX0" fmla="*/ 48578 w 48577"/>
                <a:gd name="connsiteY0" fmla="*/ 24289 h 48577"/>
                <a:gd name="connsiteX1" fmla="*/ 24289 w 48577"/>
                <a:gd name="connsiteY1" fmla="*/ 48578 h 48577"/>
                <a:gd name="connsiteX2" fmla="*/ 0 w 48577"/>
                <a:gd name="connsiteY2" fmla="*/ 24289 h 48577"/>
                <a:gd name="connsiteX3" fmla="*/ 24289 w 48577"/>
                <a:gd name="connsiteY3" fmla="*/ 0 h 48577"/>
                <a:gd name="connsiteX4" fmla="*/ 48578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8" y="24289"/>
                  </a:moveTo>
                  <a:cubicBezTo>
                    <a:pt x="48578" y="37703"/>
                    <a:pt x="37703" y="48578"/>
                    <a:pt x="24289" y="48578"/>
                  </a:cubicBezTo>
                  <a:cubicBezTo>
                    <a:pt x="10874" y="48578"/>
                    <a:pt x="0" y="37703"/>
                    <a:pt x="0" y="24289"/>
                  </a:cubicBezTo>
                  <a:cubicBezTo>
                    <a:pt x="0" y="10874"/>
                    <a:pt x="10874" y="0"/>
                    <a:pt x="24289" y="0"/>
                  </a:cubicBezTo>
                  <a:cubicBezTo>
                    <a:pt x="37703" y="0"/>
                    <a:pt x="48578" y="10874"/>
                    <a:pt x="48578" y="2428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99F4F35-9157-9937-2AD0-1A6BE759E20A}"/>
                </a:ext>
              </a:extLst>
            </p:cNvPr>
            <p:cNvSpPr/>
            <p:nvPr/>
          </p:nvSpPr>
          <p:spPr>
            <a:xfrm>
              <a:off x="6135623" y="3406234"/>
              <a:ext cx="48577" cy="48577"/>
            </a:xfrm>
            <a:custGeom>
              <a:avLst/>
              <a:gdLst>
                <a:gd name="connsiteX0" fmla="*/ 48578 w 48577"/>
                <a:gd name="connsiteY0" fmla="*/ 24289 h 48577"/>
                <a:gd name="connsiteX1" fmla="*/ 24289 w 48577"/>
                <a:gd name="connsiteY1" fmla="*/ 48578 h 48577"/>
                <a:gd name="connsiteX2" fmla="*/ 0 w 48577"/>
                <a:gd name="connsiteY2" fmla="*/ 24289 h 48577"/>
                <a:gd name="connsiteX3" fmla="*/ 24289 w 48577"/>
                <a:gd name="connsiteY3" fmla="*/ 0 h 48577"/>
                <a:gd name="connsiteX4" fmla="*/ 48578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8" y="24289"/>
                  </a:moveTo>
                  <a:cubicBezTo>
                    <a:pt x="48578" y="37703"/>
                    <a:pt x="37703" y="48578"/>
                    <a:pt x="24289" y="48578"/>
                  </a:cubicBezTo>
                  <a:cubicBezTo>
                    <a:pt x="10874" y="48578"/>
                    <a:pt x="0" y="37703"/>
                    <a:pt x="0" y="24289"/>
                  </a:cubicBezTo>
                  <a:cubicBezTo>
                    <a:pt x="0" y="10874"/>
                    <a:pt x="10874" y="0"/>
                    <a:pt x="24289" y="0"/>
                  </a:cubicBezTo>
                  <a:cubicBezTo>
                    <a:pt x="37703" y="0"/>
                    <a:pt x="48578" y="10874"/>
                    <a:pt x="48578" y="2428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34C2AA1-911A-7485-7F6D-6EA35488D6F5}"/>
                </a:ext>
              </a:extLst>
            </p:cNvPr>
            <p:cNvSpPr/>
            <p:nvPr/>
          </p:nvSpPr>
          <p:spPr>
            <a:xfrm>
              <a:off x="6198107" y="3502532"/>
              <a:ext cx="48577" cy="48577"/>
            </a:xfrm>
            <a:custGeom>
              <a:avLst/>
              <a:gdLst>
                <a:gd name="connsiteX0" fmla="*/ 48577 w 48577"/>
                <a:gd name="connsiteY0" fmla="*/ 24289 h 48577"/>
                <a:gd name="connsiteX1" fmla="*/ 24289 w 48577"/>
                <a:gd name="connsiteY1" fmla="*/ 48577 h 48577"/>
                <a:gd name="connsiteX2" fmla="*/ 0 w 48577"/>
                <a:gd name="connsiteY2" fmla="*/ 24289 h 48577"/>
                <a:gd name="connsiteX3" fmla="*/ 24289 w 48577"/>
                <a:gd name="connsiteY3" fmla="*/ 0 h 48577"/>
                <a:gd name="connsiteX4" fmla="*/ 48577 w 48577"/>
                <a:gd name="connsiteY4" fmla="*/ 24289 h 4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48577">
                  <a:moveTo>
                    <a:pt x="48577" y="24289"/>
                  </a:moveTo>
                  <a:cubicBezTo>
                    <a:pt x="48577" y="37703"/>
                    <a:pt x="37703" y="48577"/>
                    <a:pt x="24289" y="48577"/>
                  </a:cubicBezTo>
                  <a:cubicBezTo>
                    <a:pt x="10874" y="48577"/>
                    <a:pt x="0" y="37703"/>
                    <a:pt x="0" y="24289"/>
                  </a:cubicBezTo>
                  <a:cubicBezTo>
                    <a:pt x="0" y="10874"/>
                    <a:pt x="10874" y="0"/>
                    <a:pt x="24289" y="0"/>
                  </a:cubicBezTo>
                  <a:cubicBezTo>
                    <a:pt x="37703" y="0"/>
                    <a:pt x="48577" y="10874"/>
                    <a:pt x="48577" y="24289"/>
                  </a:cubicBezTo>
                  <a:close/>
                </a:path>
              </a:pathLst>
            </a:custGeom>
            <a:grpFill/>
            <a:ln w="9525" cap="flat">
              <a:noFill/>
              <a:prstDash val="solid"/>
              <a:miter/>
            </a:ln>
          </p:spPr>
          <p:txBody>
            <a:bodyPr rtlCol="0" anchor="ctr"/>
            <a:lstStyle/>
            <a:p>
              <a:endParaRPr lang="en-US"/>
            </a:p>
          </p:txBody>
        </p:sp>
      </p:grpSp>
      <p:sp>
        <p:nvSpPr>
          <p:cNvPr id="49" name="Content Placeholder 2">
            <a:extLst>
              <a:ext uri="{FF2B5EF4-FFF2-40B4-BE49-F238E27FC236}">
                <a16:creationId xmlns:a16="http://schemas.microsoft.com/office/drawing/2014/main" id="{E714C66B-4B49-C942-3F8A-D02812E82A55}"/>
              </a:ext>
            </a:extLst>
          </p:cNvPr>
          <p:cNvSpPr txBox="1">
            <a:spLocks/>
          </p:cNvSpPr>
          <p:nvPr/>
        </p:nvSpPr>
        <p:spPr>
          <a:xfrm>
            <a:off x="4060144" y="2431173"/>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Security Products</a:t>
            </a:r>
          </a:p>
        </p:txBody>
      </p:sp>
      <p:sp>
        <p:nvSpPr>
          <p:cNvPr id="50" name="Content Placeholder 2">
            <a:extLst>
              <a:ext uri="{FF2B5EF4-FFF2-40B4-BE49-F238E27FC236}">
                <a16:creationId xmlns:a16="http://schemas.microsoft.com/office/drawing/2014/main" id="{D033ECF2-C674-FF73-477C-9923C7DEF247}"/>
              </a:ext>
            </a:extLst>
          </p:cNvPr>
          <p:cNvSpPr txBox="1">
            <a:spLocks/>
          </p:cNvSpPr>
          <p:nvPr/>
        </p:nvSpPr>
        <p:spPr>
          <a:xfrm>
            <a:off x="8974507" y="3250846"/>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AIML R&amp;D</a:t>
            </a:r>
          </a:p>
        </p:txBody>
      </p:sp>
      <p:sp>
        <p:nvSpPr>
          <p:cNvPr id="51" name="Content Placeholder 2">
            <a:extLst>
              <a:ext uri="{FF2B5EF4-FFF2-40B4-BE49-F238E27FC236}">
                <a16:creationId xmlns:a16="http://schemas.microsoft.com/office/drawing/2014/main" id="{29175E44-41A6-6EFE-A453-FBEB8DBF81D6}"/>
              </a:ext>
            </a:extLst>
          </p:cNvPr>
          <p:cNvSpPr txBox="1">
            <a:spLocks/>
          </p:cNvSpPr>
          <p:nvPr/>
        </p:nvSpPr>
        <p:spPr>
          <a:xfrm>
            <a:off x="6620952" y="4795473"/>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Security Products</a:t>
            </a:r>
          </a:p>
        </p:txBody>
      </p:sp>
      <p:sp>
        <p:nvSpPr>
          <p:cNvPr id="67" name="Content Placeholder 2">
            <a:extLst>
              <a:ext uri="{FF2B5EF4-FFF2-40B4-BE49-F238E27FC236}">
                <a16:creationId xmlns:a16="http://schemas.microsoft.com/office/drawing/2014/main" id="{298F19A4-F872-085E-8D5C-FA0B9E71D13F}"/>
              </a:ext>
            </a:extLst>
          </p:cNvPr>
          <p:cNvSpPr txBox="1">
            <a:spLocks/>
          </p:cNvSpPr>
          <p:nvPr/>
        </p:nvSpPr>
        <p:spPr>
          <a:xfrm>
            <a:off x="1907329" y="4230572"/>
            <a:ext cx="1535038" cy="311664"/>
          </a:xfrm>
          <a:prstGeom prst="roundRect">
            <a:avLst>
              <a:gd name="adj" fmla="val 50000"/>
            </a:avLst>
          </a:prstGeom>
          <a:solidFill>
            <a:schemeClr val="bg1"/>
          </a:solidFill>
          <a:effectLst>
            <a:outerShdw blurRad="139700" dist="88900" dir="2700000" algn="tl" rotWithShape="0">
              <a:schemeClr val="accent1">
                <a:alpha val="12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tx2"/>
                </a:solidFill>
              </a:rPr>
              <a:t>Elastic &amp; Kibana</a:t>
            </a:r>
          </a:p>
        </p:txBody>
      </p:sp>
    </p:spTree>
    <p:extLst>
      <p:ext uri="{BB962C8B-B14F-4D97-AF65-F5344CB8AC3E}">
        <p14:creationId xmlns:p14="http://schemas.microsoft.com/office/powerpoint/2010/main" val="317955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3DF0758E-B040-8098-CFA2-80ED52C80237}"/>
              </a:ext>
            </a:extLst>
          </p:cNvPr>
          <p:cNvGrpSpPr/>
          <p:nvPr/>
        </p:nvGrpSpPr>
        <p:grpSpPr>
          <a:xfrm>
            <a:off x="-24923" y="-2154216"/>
            <a:ext cx="12682789" cy="9592553"/>
            <a:chOff x="-24923" y="-2154216"/>
            <a:chExt cx="12682789" cy="9592553"/>
          </a:xfrm>
        </p:grpSpPr>
        <p:sp>
          <p:nvSpPr>
            <p:cNvPr id="129" name="Rectangle 128">
              <a:extLst>
                <a:ext uri="{FF2B5EF4-FFF2-40B4-BE49-F238E27FC236}">
                  <a16:creationId xmlns:a16="http://schemas.microsoft.com/office/drawing/2014/main" id="{4E1F88D0-5D5D-F78B-A79B-BAC87971A536}"/>
                </a:ext>
              </a:extLst>
            </p:cNvPr>
            <p:cNvSpPr/>
            <p:nvPr/>
          </p:nvSpPr>
          <p:spPr>
            <a:xfrm flipH="1">
              <a:off x="0" y="0"/>
              <a:ext cx="12192000" cy="6858000"/>
            </a:xfrm>
            <a:prstGeom prst="rect">
              <a:avLst/>
            </a:prstGeom>
            <a:gradFill>
              <a:gsLst>
                <a:gs pos="41000">
                  <a:schemeClr val="bg1"/>
                </a:gs>
                <a:gs pos="98000">
                  <a:schemeClr val="tx2">
                    <a:lumMod val="20000"/>
                    <a:lumOff val="80000"/>
                    <a:alpha val="2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Graphic 2">
              <a:extLst>
                <a:ext uri="{FF2B5EF4-FFF2-40B4-BE49-F238E27FC236}">
                  <a16:creationId xmlns:a16="http://schemas.microsoft.com/office/drawing/2014/main" id="{AB308F98-7734-792B-353E-9EFEB0BA433F}"/>
                </a:ext>
              </a:extLst>
            </p:cNvPr>
            <p:cNvSpPr>
              <a:spLocks/>
            </p:cNvSpPr>
            <p:nvPr/>
          </p:nvSpPr>
          <p:spPr>
            <a:xfrm rot="5400000">
              <a:off x="9638842" y="3897032"/>
              <a:ext cx="2145301" cy="3892747"/>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lumMod val="95000"/>
                    <a:alpha val="60000"/>
                  </a:schemeClr>
                </a:gs>
                <a:gs pos="0">
                  <a:schemeClr val="bg1">
                    <a:lumMod val="95000"/>
                    <a:alpha val="35000"/>
                  </a:schemeClr>
                </a:gs>
              </a:gsLst>
              <a:lin ang="0" scaled="0"/>
            </a:gradFill>
            <a:ln w="3483" cap="flat">
              <a:noFill/>
              <a:prstDash val="solid"/>
              <a:miter/>
            </a:ln>
          </p:spPr>
          <p:txBody>
            <a:bodyPr rtlCol="0" anchor="ctr"/>
            <a:lstStyle/>
            <a:p>
              <a:endParaRPr lang="en-US"/>
            </a:p>
          </p:txBody>
        </p:sp>
        <p:sp>
          <p:nvSpPr>
            <p:cNvPr id="133" name="Graphic 2">
              <a:extLst>
                <a:ext uri="{FF2B5EF4-FFF2-40B4-BE49-F238E27FC236}">
                  <a16:creationId xmlns:a16="http://schemas.microsoft.com/office/drawing/2014/main" id="{88C6CB2E-2F34-C3CB-1460-6D3A816DC1BF}"/>
                </a:ext>
              </a:extLst>
            </p:cNvPr>
            <p:cNvSpPr>
              <a:spLocks/>
            </p:cNvSpPr>
            <p:nvPr/>
          </p:nvSpPr>
          <p:spPr>
            <a:xfrm rot="10800000">
              <a:off x="-24923" y="2938760"/>
              <a:ext cx="2479726" cy="4499577"/>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76000"/>
                  </a:schemeClr>
                </a:gs>
                <a:gs pos="100000">
                  <a:schemeClr val="bg1">
                    <a:alpha val="30000"/>
                  </a:schemeClr>
                </a:gs>
              </a:gsLst>
              <a:lin ang="5400000" scaled="0"/>
            </a:gradFill>
            <a:ln w="3483" cap="flat">
              <a:noFill/>
              <a:prstDash val="solid"/>
              <a:miter/>
            </a:ln>
          </p:spPr>
          <p:txBody>
            <a:bodyPr rtlCol="0" anchor="ctr"/>
            <a:lstStyle/>
            <a:p>
              <a:endParaRPr lang="en-US"/>
            </a:p>
          </p:txBody>
        </p:sp>
        <p:sp>
          <p:nvSpPr>
            <p:cNvPr id="134" name="Oval 133">
              <a:extLst>
                <a:ext uri="{FF2B5EF4-FFF2-40B4-BE49-F238E27FC236}">
                  <a16:creationId xmlns:a16="http://schemas.microsoft.com/office/drawing/2014/main" id="{DF0E7776-2E60-0701-648D-38A5C615DE4B}"/>
                </a:ext>
              </a:extLst>
            </p:cNvPr>
            <p:cNvSpPr/>
            <p:nvPr/>
          </p:nvSpPr>
          <p:spPr>
            <a:xfrm>
              <a:off x="5102227" y="-2154216"/>
              <a:ext cx="4308432" cy="4308432"/>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BB978AB-6A72-6141-6E26-0077387CEE60}"/>
              </a:ext>
            </a:extLst>
          </p:cNvPr>
          <p:cNvSpPr>
            <a:spLocks noGrp="1"/>
          </p:cNvSpPr>
          <p:nvPr>
            <p:ph type="title"/>
          </p:nvPr>
        </p:nvSpPr>
        <p:spPr>
          <a:xfrm>
            <a:off x="1066719" y="800100"/>
            <a:ext cx="5562600" cy="914400"/>
          </a:xfrm>
        </p:spPr>
        <p:txBody>
          <a:bodyPr/>
          <a:lstStyle/>
          <a:p>
            <a:r>
              <a:rPr lang="en-US" dirty="0">
                <a:solidFill>
                  <a:schemeClr val="accent1"/>
                </a:solidFill>
              </a:rPr>
              <a:t>Stakeholder Value </a:t>
            </a:r>
            <a:r>
              <a:rPr lang="en-US" dirty="0"/>
              <a:t>Perception</a:t>
            </a:r>
          </a:p>
        </p:txBody>
      </p:sp>
      <p:grpSp>
        <p:nvGrpSpPr>
          <p:cNvPr id="9" name="Group 8">
            <a:extLst>
              <a:ext uri="{FF2B5EF4-FFF2-40B4-BE49-F238E27FC236}">
                <a16:creationId xmlns:a16="http://schemas.microsoft.com/office/drawing/2014/main" id="{E691C7F0-BFC9-7D13-EDD6-03693DF89CE9}"/>
              </a:ext>
            </a:extLst>
          </p:cNvPr>
          <p:cNvGrpSpPr/>
          <p:nvPr/>
        </p:nvGrpSpPr>
        <p:grpSpPr>
          <a:xfrm>
            <a:off x="5653087" y="4430328"/>
            <a:ext cx="885826" cy="885825"/>
            <a:chOff x="5653087" y="4095750"/>
            <a:chExt cx="885826" cy="885825"/>
          </a:xfrm>
          <a:effectLst>
            <a:outerShdw blurRad="254000" dist="152400" dir="2700000" algn="tl" rotWithShape="0">
              <a:prstClr val="black">
                <a:alpha val="10000"/>
              </a:prstClr>
            </a:outerShdw>
          </a:effectLst>
        </p:grpSpPr>
        <p:sp>
          <p:nvSpPr>
            <p:cNvPr id="5" name="Oval 4">
              <a:extLst>
                <a:ext uri="{FF2B5EF4-FFF2-40B4-BE49-F238E27FC236}">
                  <a16:creationId xmlns:a16="http://schemas.microsoft.com/office/drawing/2014/main" id="{49613E48-AEF1-D8F3-A43E-70DBEEF8FE4D}"/>
                </a:ext>
              </a:extLst>
            </p:cNvPr>
            <p:cNvSpPr/>
            <p:nvPr/>
          </p:nvSpPr>
          <p:spPr>
            <a:xfrm>
              <a:off x="5653088" y="4095750"/>
              <a:ext cx="885825" cy="885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raphic 6">
              <a:extLst>
                <a:ext uri="{FF2B5EF4-FFF2-40B4-BE49-F238E27FC236}">
                  <a16:creationId xmlns:a16="http://schemas.microsoft.com/office/drawing/2014/main" id="{FBAD3D77-163D-5278-9031-AD734B31E0D0}"/>
                </a:ext>
              </a:extLst>
            </p:cNvPr>
            <p:cNvSpPr/>
            <p:nvPr/>
          </p:nvSpPr>
          <p:spPr>
            <a:xfrm>
              <a:off x="5653087" y="4095750"/>
              <a:ext cx="851251" cy="774700"/>
            </a:xfrm>
            <a:custGeom>
              <a:avLst/>
              <a:gdLst>
                <a:gd name="connsiteX0" fmla="*/ 104275 w 751478"/>
                <a:gd name="connsiteY0" fmla="*/ 535352 h 683899"/>
                <a:gd name="connsiteX1" fmla="*/ 494578 w 751478"/>
                <a:gd name="connsiteY1" fmla="*/ 145052 h 683899"/>
                <a:gd name="connsiteX2" fmla="*/ 751479 w 751478"/>
                <a:gd name="connsiteY2" fmla="*/ 241753 h 683899"/>
                <a:gd name="connsiteX3" fmla="*/ 390303 w 751478"/>
                <a:gd name="connsiteY3" fmla="*/ 0 h 683899"/>
                <a:gd name="connsiteX4" fmla="*/ 0 w 751478"/>
                <a:gd name="connsiteY4" fmla="*/ 390300 h 683899"/>
                <a:gd name="connsiteX5" fmla="*/ 133402 w 751478"/>
                <a:gd name="connsiteY5" fmla="*/ 683899 h 683899"/>
                <a:gd name="connsiteX6" fmla="*/ 104275 w 751478"/>
                <a:gd name="connsiteY6" fmla="*/ 535352 h 68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478" h="683899">
                  <a:moveTo>
                    <a:pt x="104275" y="535352"/>
                  </a:moveTo>
                  <a:cubicBezTo>
                    <a:pt x="104275" y="319813"/>
                    <a:pt x="279037" y="145052"/>
                    <a:pt x="494578" y="145052"/>
                  </a:cubicBezTo>
                  <a:cubicBezTo>
                    <a:pt x="593027" y="145052"/>
                    <a:pt x="682739" y="181752"/>
                    <a:pt x="751479" y="241753"/>
                  </a:cubicBezTo>
                  <a:cubicBezTo>
                    <a:pt x="693224" y="100196"/>
                    <a:pt x="553414" y="0"/>
                    <a:pt x="390303" y="0"/>
                  </a:cubicBezTo>
                  <a:cubicBezTo>
                    <a:pt x="174762" y="0"/>
                    <a:pt x="0" y="174761"/>
                    <a:pt x="0" y="390300"/>
                  </a:cubicBezTo>
                  <a:cubicBezTo>
                    <a:pt x="0" y="507390"/>
                    <a:pt x="51846" y="612247"/>
                    <a:pt x="133402" y="683899"/>
                  </a:cubicBezTo>
                  <a:cubicBezTo>
                    <a:pt x="114761" y="637879"/>
                    <a:pt x="104275" y="587780"/>
                    <a:pt x="104275" y="535352"/>
                  </a:cubicBezTo>
                  <a:close/>
                </a:path>
              </a:pathLst>
            </a:custGeom>
            <a:solidFill>
              <a:schemeClr val="bg1">
                <a:alpha val="16000"/>
              </a:schemeClr>
            </a:solidFill>
            <a:ln w="57883" cap="flat">
              <a:noFill/>
              <a:prstDash val="solid"/>
              <a:miter/>
            </a:ln>
          </p:spPr>
          <p:txBody>
            <a:bodyPr rtlCol="0" anchor="ctr"/>
            <a:lstStyle/>
            <a:p>
              <a:endParaRPr lang="en-US"/>
            </a:p>
          </p:txBody>
        </p:sp>
      </p:grpSp>
      <p:cxnSp>
        <p:nvCxnSpPr>
          <p:cNvPr id="11" name="Straight Connector 10">
            <a:extLst>
              <a:ext uri="{FF2B5EF4-FFF2-40B4-BE49-F238E27FC236}">
                <a16:creationId xmlns:a16="http://schemas.microsoft.com/office/drawing/2014/main" id="{AED292BE-B319-DC8B-A848-ABC36E0E9F28}"/>
              </a:ext>
            </a:extLst>
          </p:cNvPr>
          <p:cNvCxnSpPr>
            <a:cxnSpLocks/>
          </p:cNvCxnSpPr>
          <p:nvPr/>
        </p:nvCxnSpPr>
        <p:spPr>
          <a:xfrm flipH="1" flipV="1">
            <a:off x="2059782" y="3701273"/>
            <a:ext cx="8072437" cy="1386280"/>
          </a:xfrm>
          <a:prstGeom prst="line">
            <a:avLst/>
          </a:prstGeom>
          <a:ln w="50800" cap="rnd">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397329F-492C-BC1A-7491-F7B533B4C711}"/>
              </a:ext>
            </a:extLst>
          </p:cNvPr>
          <p:cNvSpPr/>
          <p:nvPr/>
        </p:nvSpPr>
        <p:spPr>
          <a:xfrm>
            <a:off x="9214678" y="4237652"/>
            <a:ext cx="1830321" cy="596900"/>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Stakeholder Experience</a:t>
            </a:r>
            <a:endParaRPr lang="en-US" sz="1400" dirty="0">
              <a:solidFill>
                <a:schemeClr val="bg1"/>
              </a:solidFill>
              <a:latin typeface="Montserrat" panose="00000500000000000000" pitchFamily="50" charset="0"/>
            </a:endParaRPr>
          </a:p>
        </p:txBody>
      </p:sp>
      <p:sp>
        <p:nvSpPr>
          <p:cNvPr id="121" name="Rectangle: Rounded Corners 120">
            <a:extLst>
              <a:ext uri="{FF2B5EF4-FFF2-40B4-BE49-F238E27FC236}">
                <a16:creationId xmlns:a16="http://schemas.microsoft.com/office/drawing/2014/main" id="{D4ACAF6B-914D-A29F-C78B-D0A69E2EE5EA}"/>
              </a:ext>
            </a:extLst>
          </p:cNvPr>
          <p:cNvSpPr/>
          <p:nvPr/>
        </p:nvSpPr>
        <p:spPr>
          <a:xfrm>
            <a:off x="1066719" y="2956569"/>
            <a:ext cx="1830321" cy="596900"/>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Price</a:t>
            </a:r>
            <a:br>
              <a:rPr lang="en-US" sz="1400" b="1" dirty="0">
                <a:solidFill>
                  <a:schemeClr val="bg1"/>
                </a:solidFill>
                <a:latin typeface="Montserrat" panose="00000500000000000000" pitchFamily="50" charset="0"/>
              </a:rPr>
            </a:br>
            <a:r>
              <a:rPr lang="en-US" sz="1400" b="1" dirty="0">
                <a:solidFill>
                  <a:schemeClr val="bg1"/>
                </a:solidFill>
                <a:latin typeface="Montserrat" panose="00000500000000000000" pitchFamily="50" charset="0"/>
              </a:rPr>
              <a:t>Product</a:t>
            </a:r>
            <a:endParaRPr lang="en-US" sz="1400" dirty="0">
              <a:solidFill>
                <a:schemeClr val="bg1"/>
              </a:solidFill>
              <a:latin typeface="Montserrat" panose="00000500000000000000" pitchFamily="50" charset="0"/>
            </a:endParaRPr>
          </a:p>
        </p:txBody>
      </p:sp>
      <p:sp>
        <p:nvSpPr>
          <p:cNvPr id="123" name="Title 1">
            <a:extLst>
              <a:ext uri="{FF2B5EF4-FFF2-40B4-BE49-F238E27FC236}">
                <a16:creationId xmlns:a16="http://schemas.microsoft.com/office/drawing/2014/main" id="{1E13CB35-38C9-08AA-F558-17D536EA35BA}"/>
              </a:ext>
            </a:extLst>
          </p:cNvPr>
          <p:cNvSpPr txBox="1">
            <a:spLocks/>
          </p:cNvSpPr>
          <p:nvPr/>
        </p:nvSpPr>
        <p:spPr>
          <a:xfrm>
            <a:off x="1066719" y="3983652"/>
            <a:ext cx="1830321" cy="774700"/>
          </a:xfrm>
          <a:prstGeom prst="rect">
            <a:avLst/>
          </a:prstGeom>
        </p:spPr>
        <p:txBody>
          <a:bodyPr lIns="0" tIns="0" rIns="0" bIns="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r>
              <a:rPr lang="en-US" sz="5400" dirty="0">
                <a:solidFill>
                  <a:schemeClr val="accent1"/>
                </a:solidFill>
              </a:rPr>
              <a:t>65%</a:t>
            </a:r>
            <a:endParaRPr lang="en-US" sz="5400" dirty="0"/>
          </a:p>
        </p:txBody>
      </p:sp>
      <p:sp>
        <p:nvSpPr>
          <p:cNvPr id="124" name="Title 1">
            <a:extLst>
              <a:ext uri="{FF2B5EF4-FFF2-40B4-BE49-F238E27FC236}">
                <a16:creationId xmlns:a16="http://schemas.microsoft.com/office/drawing/2014/main" id="{24564166-6B3A-137C-D9FA-02D56D050FAB}"/>
              </a:ext>
            </a:extLst>
          </p:cNvPr>
          <p:cNvSpPr txBox="1">
            <a:spLocks/>
          </p:cNvSpPr>
          <p:nvPr/>
        </p:nvSpPr>
        <p:spPr>
          <a:xfrm>
            <a:off x="1066719" y="5122282"/>
            <a:ext cx="2222581" cy="774700"/>
          </a:xfrm>
          <a:prstGeom prst="rect">
            <a:avLst/>
          </a:prstGeom>
        </p:spPr>
        <p:txBody>
          <a:bodyPr lIns="0" tIns="0" rIns="0" bIns="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r>
              <a:rPr lang="en-US" sz="1400" b="0" dirty="0">
                <a:latin typeface="Montserrat" panose="00000500000000000000" pitchFamily="50" charset="0"/>
              </a:rPr>
              <a:t>of stakeholders will talk about better data experiences if they’ve had even one</a:t>
            </a:r>
          </a:p>
        </p:txBody>
      </p:sp>
      <p:sp>
        <p:nvSpPr>
          <p:cNvPr id="4" name="Rectangle 3">
            <a:extLst>
              <a:ext uri="{FF2B5EF4-FFF2-40B4-BE49-F238E27FC236}">
                <a16:creationId xmlns:a16="http://schemas.microsoft.com/office/drawing/2014/main" id="{F214D86F-5533-73A2-0D9F-3445C5868F09}"/>
              </a:ext>
            </a:extLst>
          </p:cNvPr>
          <p:cNvSpPr/>
          <p:nvPr/>
        </p:nvSpPr>
        <p:spPr>
          <a:xfrm>
            <a:off x="1066719" y="4872652"/>
            <a:ext cx="845901" cy="76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D722FE36-B451-1431-F8AC-E4C050CFA4A2}"/>
              </a:ext>
            </a:extLst>
          </p:cNvPr>
          <p:cNvSpPr txBox="1">
            <a:spLocks/>
          </p:cNvSpPr>
          <p:nvPr/>
        </p:nvSpPr>
        <p:spPr>
          <a:xfrm>
            <a:off x="8790042" y="1950227"/>
            <a:ext cx="2254957" cy="774700"/>
          </a:xfrm>
          <a:prstGeom prst="rect">
            <a:avLst/>
          </a:prstGeom>
        </p:spPr>
        <p:txBody>
          <a:bodyPr lIns="0" tIns="0" rIns="0" bIns="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r"/>
            <a:r>
              <a:rPr lang="en-US" sz="5400" dirty="0">
                <a:solidFill>
                  <a:schemeClr val="accent1"/>
                </a:solidFill>
              </a:rPr>
              <a:t>2023</a:t>
            </a:r>
            <a:endParaRPr lang="en-US" sz="5400" dirty="0"/>
          </a:p>
        </p:txBody>
      </p:sp>
      <p:sp>
        <p:nvSpPr>
          <p:cNvPr id="126" name="Title 1">
            <a:extLst>
              <a:ext uri="{FF2B5EF4-FFF2-40B4-BE49-F238E27FC236}">
                <a16:creationId xmlns:a16="http://schemas.microsoft.com/office/drawing/2014/main" id="{52AE2446-700E-ACC5-7764-68B8ECEFF213}"/>
              </a:ext>
            </a:extLst>
          </p:cNvPr>
          <p:cNvSpPr txBox="1">
            <a:spLocks/>
          </p:cNvSpPr>
          <p:nvPr/>
        </p:nvSpPr>
        <p:spPr>
          <a:xfrm>
            <a:off x="8191500" y="3088857"/>
            <a:ext cx="2853499" cy="774700"/>
          </a:xfrm>
          <a:prstGeom prst="rect">
            <a:avLst/>
          </a:prstGeom>
        </p:spPr>
        <p:txBody>
          <a:bodyPr lIns="0" tIns="0" rIns="0" bIns="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r"/>
            <a:r>
              <a:rPr lang="en-US" sz="1400" b="0" dirty="0">
                <a:latin typeface="Montserrat" panose="00000500000000000000" pitchFamily="50" charset="0"/>
              </a:rPr>
              <a:t>Positive Stakeholder experience using AIML R&amp;D will overcome all  differentiators</a:t>
            </a:r>
          </a:p>
        </p:txBody>
      </p:sp>
      <p:sp>
        <p:nvSpPr>
          <p:cNvPr id="127" name="Rectangle 126">
            <a:extLst>
              <a:ext uri="{FF2B5EF4-FFF2-40B4-BE49-F238E27FC236}">
                <a16:creationId xmlns:a16="http://schemas.microsoft.com/office/drawing/2014/main" id="{6A1123C4-41D4-F8D6-19EA-C1485708767E}"/>
              </a:ext>
            </a:extLst>
          </p:cNvPr>
          <p:cNvSpPr/>
          <p:nvPr/>
        </p:nvSpPr>
        <p:spPr>
          <a:xfrm>
            <a:off x="10199098" y="2839227"/>
            <a:ext cx="845901" cy="76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6519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Graphic 2">
            <a:extLst>
              <a:ext uri="{FF2B5EF4-FFF2-40B4-BE49-F238E27FC236}">
                <a16:creationId xmlns:a16="http://schemas.microsoft.com/office/drawing/2014/main" id="{E9DE0D3F-6370-3053-5F2E-1B8AEAE72432}"/>
              </a:ext>
            </a:extLst>
          </p:cNvPr>
          <p:cNvSpPr>
            <a:spLocks/>
          </p:cNvSpPr>
          <p:nvPr/>
        </p:nvSpPr>
        <p:spPr>
          <a:xfrm rot="5400000">
            <a:off x="9677492" y="3950237"/>
            <a:ext cx="2145301" cy="3892747"/>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lumMod val="95000"/>
                  <a:alpha val="71000"/>
                </a:schemeClr>
              </a:gs>
              <a:gs pos="0">
                <a:schemeClr val="bg1">
                  <a:lumMod val="95000"/>
                  <a:alpha val="25000"/>
                </a:schemeClr>
              </a:gs>
            </a:gsLst>
            <a:lin ang="0" scaled="0"/>
          </a:gradFill>
          <a:ln w="3483" cap="flat">
            <a:noFill/>
            <a:prstDash val="solid"/>
            <a:miter/>
          </a:ln>
        </p:spPr>
        <p:txBody>
          <a:bodyPr rtlCol="0" anchor="ctr"/>
          <a:lstStyle/>
          <a:p>
            <a:endParaRPr lang="en-US" dirty="0"/>
          </a:p>
        </p:txBody>
      </p:sp>
      <p:sp>
        <p:nvSpPr>
          <p:cNvPr id="37" name="Oval 36">
            <a:extLst>
              <a:ext uri="{FF2B5EF4-FFF2-40B4-BE49-F238E27FC236}">
                <a16:creationId xmlns:a16="http://schemas.microsoft.com/office/drawing/2014/main" id="{0444DAFB-4CB4-8242-41C0-08AC909D6874}"/>
              </a:ext>
            </a:extLst>
          </p:cNvPr>
          <p:cNvSpPr/>
          <p:nvPr/>
        </p:nvSpPr>
        <p:spPr>
          <a:xfrm>
            <a:off x="9069390" y="-2303600"/>
            <a:ext cx="4308432" cy="4308432"/>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48072-4463-BFD9-4A73-1928459BD4D4}"/>
              </a:ext>
            </a:extLst>
          </p:cNvPr>
          <p:cNvSpPr>
            <a:spLocks noGrp="1"/>
          </p:cNvSpPr>
          <p:nvPr>
            <p:ph type="title"/>
          </p:nvPr>
        </p:nvSpPr>
        <p:spPr>
          <a:xfrm>
            <a:off x="533400" y="533400"/>
            <a:ext cx="6489700" cy="914400"/>
          </a:xfrm>
        </p:spPr>
        <p:txBody>
          <a:bodyPr anchor="ctr"/>
          <a:lstStyle/>
          <a:p>
            <a:r>
              <a:rPr lang="en-US" dirty="0">
                <a:solidFill>
                  <a:schemeClr val="accent1"/>
                </a:solidFill>
              </a:rPr>
              <a:t>Hope</a:t>
            </a:r>
            <a:r>
              <a:rPr lang="en-US" dirty="0"/>
              <a:t> for Stakeholders</a:t>
            </a:r>
          </a:p>
        </p:txBody>
      </p:sp>
      <p:sp>
        <p:nvSpPr>
          <p:cNvPr id="19" name="Title 1">
            <a:extLst>
              <a:ext uri="{FF2B5EF4-FFF2-40B4-BE49-F238E27FC236}">
                <a16:creationId xmlns:a16="http://schemas.microsoft.com/office/drawing/2014/main" id="{D1E6C601-99DE-B2DF-19F9-31A003B9FDF9}"/>
              </a:ext>
            </a:extLst>
          </p:cNvPr>
          <p:cNvSpPr txBox="1">
            <a:spLocks/>
          </p:cNvSpPr>
          <p:nvPr/>
        </p:nvSpPr>
        <p:spPr>
          <a:xfrm>
            <a:off x="7296112" y="5245894"/>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Functional</a:t>
            </a:r>
          </a:p>
        </p:txBody>
      </p:sp>
      <p:sp>
        <p:nvSpPr>
          <p:cNvPr id="20" name="Title 1">
            <a:extLst>
              <a:ext uri="{FF2B5EF4-FFF2-40B4-BE49-F238E27FC236}">
                <a16:creationId xmlns:a16="http://schemas.microsoft.com/office/drawing/2014/main" id="{62031102-1A11-17FB-8032-ABF11C9ACDB5}"/>
              </a:ext>
            </a:extLst>
          </p:cNvPr>
          <p:cNvSpPr txBox="1">
            <a:spLocks/>
          </p:cNvSpPr>
          <p:nvPr/>
        </p:nvSpPr>
        <p:spPr>
          <a:xfrm>
            <a:off x="7296112" y="3990579"/>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Emotional</a:t>
            </a:r>
          </a:p>
        </p:txBody>
      </p:sp>
      <p:sp>
        <p:nvSpPr>
          <p:cNvPr id="21" name="Title 1">
            <a:extLst>
              <a:ext uri="{FF2B5EF4-FFF2-40B4-BE49-F238E27FC236}">
                <a16:creationId xmlns:a16="http://schemas.microsoft.com/office/drawing/2014/main" id="{2E839254-C4B0-FFBC-886B-CE6E7F5FFA31}"/>
              </a:ext>
            </a:extLst>
          </p:cNvPr>
          <p:cNvSpPr txBox="1">
            <a:spLocks/>
          </p:cNvSpPr>
          <p:nvPr/>
        </p:nvSpPr>
        <p:spPr>
          <a:xfrm>
            <a:off x="7296112" y="2695179"/>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Life Changing</a:t>
            </a:r>
          </a:p>
        </p:txBody>
      </p:sp>
      <p:sp>
        <p:nvSpPr>
          <p:cNvPr id="22" name="Title 1">
            <a:extLst>
              <a:ext uri="{FF2B5EF4-FFF2-40B4-BE49-F238E27FC236}">
                <a16:creationId xmlns:a16="http://schemas.microsoft.com/office/drawing/2014/main" id="{93D2FA19-049E-C27F-F4B7-7DBE07227813}"/>
              </a:ext>
            </a:extLst>
          </p:cNvPr>
          <p:cNvSpPr txBox="1">
            <a:spLocks/>
          </p:cNvSpPr>
          <p:nvPr/>
        </p:nvSpPr>
        <p:spPr>
          <a:xfrm>
            <a:off x="7717378" y="1412479"/>
            <a:ext cx="1380048"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Social Impact</a:t>
            </a:r>
          </a:p>
        </p:txBody>
      </p:sp>
      <p:sp>
        <p:nvSpPr>
          <p:cNvPr id="23" name="Title 1">
            <a:extLst>
              <a:ext uri="{FF2B5EF4-FFF2-40B4-BE49-F238E27FC236}">
                <a16:creationId xmlns:a16="http://schemas.microsoft.com/office/drawing/2014/main" id="{AA5E0AF4-CD2E-F61A-E71A-57548A925ED0}"/>
              </a:ext>
            </a:extLst>
          </p:cNvPr>
          <p:cNvSpPr txBox="1">
            <a:spLocks/>
          </p:cNvSpPr>
          <p:nvPr/>
        </p:nvSpPr>
        <p:spPr>
          <a:xfrm>
            <a:off x="533400" y="5071482"/>
            <a:ext cx="5257800" cy="774700"/>
          </a:xfrm>
          <a:prstGeom prst="rect">
            <a:avLst/>
          </a:prstGeom>
        </p:spPr>
        <p:txBody>
          <a:bodyPr lIns="0" tIns="0" rIns="0" bIns="0" numCol="3" spcCol="18288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marL="171450" indent="-171450">
              <a:spcBef>
                <a:spcPts val="200"/>
              </a:spcBef>
              <a:buFont typeface="Arial" panose="020B0604020202020204" pitchFamily="34" charset="0"/>
              <a:buChar char="•"/>
            </a:pPr>
            <a:r>
              <a:rPr lang="en-US" sz="1100" b="0" dirty="0">
                <a:latin typeface="Montserrat" panose="00000500000000000000" pitchFamily="50" charset="0"/>
              </a:rPr>
              <a:t>Save time</a:t>
            </a:r>
          </a:p>
          <a:p>
            <a:pPr marL="171450" indent="-171450">
              <a:spcBef>
                <a:spcPts val="200"/>
              </a:spcBef>
              <a:buFont typeface="Arial" panose="020B0604020202020204" pitchFamily="34" charset="0"/>
              <a:buChar char="•"/>
            </a:pPr>
            <a:r>
              <a:rPr lang="en-US" sz="1100" b="0" dirty="0">
                <a:latin typeface="Montserrat" panose="00000500000000000000" pitchFamily="50" charset="0"/>
              </a:rPr>
              <a:t>Simplifies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Makes money</a:t>
            </a:r>
          </a:p>
          <a:p>
            <a:pPr marL="171450" indent="-171450">
              <a:spcBef>
                <a:spcPts val="200"/>
              </a:spcBef>
              <a:buFont typeface="Arial" panose="020B0604020202020204" pitchFamily="34" charset="0"/>
              <a:buChar char="•"/>
            </a:pPr>
            <a:r>
              <a:rPr lang="en-US" sz="1100" b="0" dirty="0">
                <a:latin typeface="Montserrat" panose="00000500000000000000" pitchFamily="50" charset="0"/>
              </a:rPr>
              <a:t>Reduce risk</a:t>
            </a:r>
          </a:p>
          <a:p>
            <a:pPr marL="171450" indent="-171450">
              <a:spcBef>
                <a:spcPts val="200"/>
              </a:spcBef>
              <a:buFont typeface="Arial" panose="020B0604020202020204" pitchFamily="34" charset="0"/>
              <a:buChar char="•"/>
            </a:pPr>
            <a:r>
              <a:rPr lang="en-US" sz="1100" b="0" dirty="0">
                <a:latin typeface="Montserrat" panose="00000500000000000000" pitchFamily="50" charset="0"/>
              </a:rPr>
              <a:t>Organizes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Connects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Reduces effort</a:t>
            </a:r>
          </a:p>
          <a:p>
            <a:pPr marL="171450" indent="-171450">
              <a:spcBef>
                <a:spcPts val="200"/>
              </a:spcBef>
              <a:buFont typeface="Arial" panose="020B0604020202020204" pitchFamily="34" charset="0"/>
              <a:buChar char="•"/>
            </a:pPr>
            <a:r>
              <a:rPr lang="en-US" sz="1100" b="0" dirty="0">
                <a:latin typeface="Montserrat" panose="00000500000000000000" pitchFamily="50" charset="0"/>
              </a:rPr>
              <a:t>Avoids hassles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Reduces cost</a:t>
            </a:r>
          </a:p>
          <a:p>
            <a:pPr marL="171450" indent="-171450">
              <a:spcBef>
                <a:spcPts val="200"/>
              </a:spcBef>
              <a:buFont typeface="Arial" panose="020B0604020202020204" pitchFamily="34" charset="0"/>
              <a:buChar char="•"/>
            </a:pPr>
            <a:r>
              <a:rPr lang="en-US" sz="1100" b="0" dirty="0">
                <a:latin typeface="Montserrat" panose="00000500000000000000" pitchFamily="50" charset="0"/>
              </a:rPr>
              <a:t>Quality</a:t>
            </a:r>
          </a:p>
          <a:p>
            <a:pPr marL="171450" indent="-171450">
              <a:spcBef>
                <a:spcPts val="200"/>
              </a:spcBef>
              <a:buFont typeface="Arial" panose="020B0604020202020204" pitchFamily="34" charset="0"/>
              <a:buChar char="•"/>
            </a:pPr>
            <a:r>
              <a:rPr lang="en-US" sz="1100" b="0" dirty="0">
                <a:latin typeface="Montserrat" panose="00000500000000000000" pitchFamily="50" charset="0"/>
              </a:rPr>
              <a:t>Sensory Visual Appeal</a:t>
            </a:r>
          </a:p>
          <a:p>
            <a:pPr marL="171450" indent="-171450">
              <a:spcBef>
                <a:spcPts val="200"/>
              </a:spcBef>
              <a:buFont typeface="Arial" panose="020B0604020202020204" pitchFamily="34" charset="0"/>
              <a:buChar char="•"/>
            </a:pPr>
            <a:r>
              <a:rPr lang="en-US" sz="1100" b="0" dirty="0">
                <a:latin typeface="Montserrat" panose="00000500000000000000" pitchFamily="50" charset="0"/>
              </a:rPr>
              <a:t>Animates data</a:t>
            </a:r>
          </a:p>
          <a:p>
            <a:pPr marL="171450" indent="-171450">
              <a:spcBef>
                <a:spcPts val="200"/>
              </a:spcBef>
              <a:buFont typeface="Arial" panose="020B0604020202020204" pitchFamily="34" charset="0"/>
              <a:buChar char="•"/>
            </a:pPr>
            <a:r>
              <a:rPr lang="en-US" sz="1100" b="0" dirty="0">
                <a:latin typeface="Montserrat" panose="00000500000000000000" pitchFamily="50" charset="0"/>
              </a:rPr>
              <a:t>Integrates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Variety</a:t>
            </a:r>
          </a:p>
        </p:txBody>
      </p:sp>
      <p:sp>
        <p:nvSpPr>
          <p:cNvPr id="30" name="Title 1">
            <a:extLst>
              <a:ext uri="{FF2B5EF4-FFF2-40B4-BE49-F238E27FC236}">
                <a16:creationId xmlns:a16="http://schemas.microsoft.com/office/drawing/2014/main" id="{AE1F318F-06F4-B517-F01D-2B06EFC08FF7}"/>
              </a:ext>
            </a:extLst>
          </p:cNvPr>
          <p:cNvSpPr txBox="1">
            <a:spLocks/>
          </p:cNvSpPr>
          <p:nvPr/>
        </p:nvSpPr>
        <p:spPr>
          <a:xfrm>
            <a:off x="533400" y="3788781"/>
            <a:ext cx="5257800" cy="961595"/>
          </a:xfrm>
          <a:prstGeom prst="rect">
            <a:avLst/>
          </a:prstGeom>
        </p:spPr>
        <p:txBody>
          <a:bodyPr lIns="0" tIns="0" rIns="0" bIns="0" numCol="3" spcCol="18288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marL="171450" indent="-171450">
              <a:spcBef>
                <a:spcPts val="200"/>
              </a:spcBef>
              <a:buFont typeface="Arial" panose="020B0604020202020204" pitchFamily="34" charset="0"/>
              <a:buChar char="•"/>
            </a:pPr>
            <a:r>
              <a:rPr lang="en-US" sz="1100" b="0" dirty="0">
                <a:latin typeface="Montserrat" panose="00000500000000000000" pitchFamily="50" charset="0"/>
              </a:rPr>
              <a:t>Reduces anxiety</a:t>
            </a:r>
          </a:p>
          <a:p>
            <a:pPr marL="171450" indent="-171450">
              <a:spcBef>
                <a:spcPts val="200"/>
              </a:spcBef>
              <a:buFont typeface="Arial" panose="020B0604020202020204" pitchFamily="34" charset="0"/>
              <a:buChar char="•"/>
            </a:pPr>
            <a:r>
              <a:rPr lang="en-US" sz="1100" b="0" dirty="0">
                <a:latin typeface="Montserrat" panose="00000500000000000000" pitchFamily="50" charset="0"/>
              </a:rPr>
              <a:t>Rewards team</a:t>
            </a:r>
          </a:p>
          <a:p>
            <a:pPr marL="171450" indent="-171450">
              <a:spcBef>
                <a:spcPts val="200"/>
              </a:spcBef>
              <a:buFont typeface="Arial" panose="020B0604020202020204" pitchFamily="34" charset="0"/>
              <a:buChar char="•"/>
            </a:pPr>
            <a:r>
              <a:rPr lang="en-US" sz="1100" b="0" dirty="0">
                <a:latin typeface="Montserrat" panose="00000500000000000000" pitchFamily="50" charset="0"/>
              </a:rPr>
              <a:t>Nostalgia</a:t>
            </a:r>
          </a:p>
          <a:p>
            <a:pPr marL="171450" indent="-171450">
              <a:spcBef>
                <a:spcPts val="200"/>
              </a:spcBef>
              <a:buFont typeface="Arial" panose="020B0604020202020204" pitchFamily="34" charset="0"/>
              <a:buChar char="•"/>
            </a:pPr>
            <a:r>
              <a:rPr lang="en-US" sz="1100" b="0" dirty="0">
                <a:latin typeface="Montserrat" panose="00000500000000000000" pitchFamily="50" charset="0"/>
              </a:rPr>
              <a:t>Design / Aesthetics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Value</a:t>
            </a:r>
          </a:p>
          <a:p>
            <a:pPr marL="171450" indent="-171450">
              <a:spcBef>
                <a:spcPts val="200"/>
              </a:spcBef>
              <a:buFont typeface="Arial" panose="020B0604020202020204" pitchFamily="34" charset="0"/>
              <a:buChar char="•"/>
            </a:pPr>
            <a:endParaRPr lang="en-US" sz="1100" b="0" dirty="0">
              <a:latin typeface="Montserrat" panose="00000500000000000000" pitchFamily="50" charset="0"/>
            </a:endParaRPr>
          </a:p>
          <a:p>
            <a:pPr marL="171450" indent="-171450">
              <a:spcBef>
                <a:spcPts val="200"/>
              </a:spcBef>
              <a:buFont typeface="Arial" panose="020B0604020202020204" pitchFamily="34" charset="0"/>
              <a:buChar char="•"/>
            </a:pPr>
            <a:r>
              <a:rPr lang="en-US" sz="1100" b="0" dirty="0">
                <a:latin typeface="Montserrat" panose="00000500000000000000" pitchFamily="50" charset="0"/>
              </a:rPr>
              <a:t>Ease of Use</a:t>
            </a:r>
          </a:p>
          <a:p>
            <a:pPr marL="171450" indent="-171450">
              <a:spcBef>
                <a:spcPts val="200"/>
              </a:spcBef>
              <a:buFont typeface="Arial" panose="020B0604020202020204" pitchFamily="34" charset="0"/>
              <a:buChar char="•"/>
            </a:pPr>
            <a:r>
              <a:rPr lang="en-US" sz="1100" b="0" dirty="0">
                <a:latin typeface="Montserrat" panose="00000500000000000000" pitchFamily="50" charset="0"/>
              </a:rPr>
              <a:t>Fun</a:t>
            </a:r>
          </a:p>
          <a:p>
            <a:pPr marL="171450" indent="-171450">
              <a:spcBef>
                <a:spcPts val="200"/>
              </a:spcBef>
              <a:buFont typeface="Arial" panose="020B0604020202020204" pitchFamily="34" charset="0"/>
              <a:buChar char="•"/>
            </a:pPr>
            <a:r>
              <a:rPr lang="en-US" sz="1100" b="0" dirty="0">
                <a:latin typeface="Montserrat" panose="00000500000000000000" pitchFamily="50" charset="0"/>
              </a:rPr>
              <a:t>Attractiveness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Provides Access</a:t>
            </a:r>
          </a:p>
        </p:txBody>
      </p:sp>
      <p:sp>
        <p:nvSpPr>
          <p:cNvPr id="31" name="Title 1">
            <a:extLst>
              <a:ext uri="{FF2B5EF4-FFF2-40B4-BE49-F238E27FC236}">
                <a16:creationId xmlns:a16="http://schemas.microsoft.com/office/drawing/2014/main" id="{C4D66699-D101-6B2A-70FB-DFDE671CBE7D}"/>
              </a:ext>
            </a:extLst>
          </p:cNvPr>
          <p:cNvSpPr txBox="1">
            <a:spLocks/>
          </p:cNvSpPr>
          <p:nvPr/>
        </p:nvSpPr>
        <p:spPr>
          <a:xfrm>
            <a:off x="533400" y="2493381"/>
            <a:ext cx="5257800" cy="961595"/>
          </a:xfrm>
          <a:prstGeom prst="rect">
            <a:avLst/>
          </a:prstGeom>
        </p:spPr>
        <p:txBody>
          <a:bodyPr lIns="0" tIns="0" rIns="0" bIns="0" numCol="2" spcCol="91440"/>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marL="171450" indent="-171450">
              <a:spcBef>
                <a:spcPts val="200"/>
              </a:spcBef>
              <a:buFont typeface="Arial" panose="020B0604020202020204" pitchFamily="34" charset="0"/>
              <a:buChar char="•"/>
            </a:pPr>
            <a:r>
              <a:rPr lang="en-US" sz="1100" b="0" dirty="0">
                <a:latin typeface="Montserrat" panose="00000500000000000000" pitchFamily="50" charset="0"/>
              </a:rPr>
              <a:t>Measure progress</a:t>
            </a:r>
          </a:p>
          <a:p>
            <a:pPr marL="171450" indent="-171450">
              <a:spcBef>
                <a:spcPts val="200"/>
              </a:spcBef>
              <a:buFont typeface="Arial" panose="020B0604020202020204" pitchFamily="34" charset="0"/>
              <a:buChar char="•"/>
            </a:pPr>
            <a:r>
              <a:rPr lang="en-US" sz="1100" b="0" dirty="0">
                <a:latin typeface="Montserrat" panose="00000500000000000000" pitchFamily="50" charset="0"/>
              </a:rPr>
              <a:t>Provides hope</a:t>
            </a:r>
          </a:p>
          <a:p>
            <a:pPr marL="171450" indent="-171450">
              <a:spcBef>
                <a:spcPts val="200"/>
              </a:spcBef>
              <a:buFont typeface="Arial" panose="020B0604020202020204" pitchFamily="34" charset="0"/>
              <a:buChar char="•"/>
            </a:pPr>
            <a:r>
              <a:rPr lang="en-US" sz="1100" b="0" dirty="0">
                <a:latin typeface="Montserrat" panose="00000500000000000000" pitchFamily="50" charset="0"/>
              </a:rPr>
              <a:t>Creates momentum</a:t>
            </a:r>
          </a:p>
          <a:p>
            <a:pPr marL="171450" indent="-171450">
              <a:spcBef>
                <a:spcPts val="200"/>
              </a:spcBef>
              <a:buFont typeface="Arial" panose="020B0604020202020204" pitchFamily="34" charset="0"/>
              <a:buChar char="•"/>
            </a:pPr>
            <a:r>
              <a:rPr lang="en-US" sz="1100" b="0" dirty="0">
                <a:latin typeface="Montserrat" panose="00000500000000000000" pitchFamily="50" charset="0"/>
              </a:rPr>
              <a:t>Continued motivation</a:t>
            </a:r>
          </a:p>
          <a:p>
            <a:pPr marL="171450" indent="-171450">
              <a:spcBef>
                <a:spcPts val="200"/>
              </a:spcBef>
              <a:buFont typeface="Arial" panose="020B0604020202020204" pitchFamily="34" charset="0"/>
              <a:buChar char="•"/>
            </a:pPr>
            <a:r>
              <a:rPr lang="en-US" sz="1100" b="0" dirty="0">
                <a:latin typeface="Montserrat" panose="00000500000000000000" pitchFamily="50" charset="0"/>
              </a:rPr>
              <a:t>Sharing data</a:t>
            </a:r>
          </a:p>
          <a:p>
            <a:pPr marL="171450" indent="-171450">
              <a:spcBef>
                <a:spcPts val="200"/>
              </a:spcBef>
              <a:buFont typeface="Arial" panose="020B0604020202020204" pitchFamily="34" charset="0"/>
              <a:buChar char="•"/>
            </a:pPr>
            <a:r>
              <a:rPr lang="en-US" sz="1100" b="0" dirty="0">
                <a:latin typeface="Montserrat" panose="00000500000000000000" pitchFamily="50" charset="0"/>
              </a:rPr>
              <a:t>Understanding data</a:t>
            </a:r>
          </a:p>
        </p:txBody>
      </p:sp>
      <p:sp>
        <p:nvSpPr>
          <p:cNvPr id="32" name="Title 1">
            <a:extLst>
              <a:ext uri="{FF2B5EF4-FFF2-40B4-BE49-F238E27FC236}">
                <a16:creationId xmlns:a16="http://schemas.microsoft.com/office/drawing/2014/main" id="{CD5E72DE-538E-9A80-B812-DD0D4D8AD078}"/>
              </a:ext>
            </a:extLst>
          </p:cNvPr>
          <p:cNvSpPr txBox="1">
            <a:spLocks/>
          </p:cNvSpPr>
          <p:nvPr/>
        </p:nvSpPr>
        <p:spPr>
          <a:xfrm>
            <a:off x="533399" y="1629569"/>
            <a:ext cx="11403677" cy="542707"/>
          </a:xfrm>
          <a:prstGeom prst="rect">
            <a:avLst/>
          </a:prstGeom>
        </p:spPr>
        <p:txBody>
          <a:bodyPr lIns="0" tIns="0" rIns="0" bIns="0" numCol="2" spcCol="91440" anchor="b"/>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marL="171450" indent="-171450">
              <a:spcBef>
                <a:spcPts val="200"/>
              </a:spcBef>
              <a:buFont typeface="Arial" panose="020B0604020202020204" pitchFamily="34" charset="0"/>
              <a:buChar char="•"/>
            </a:pPr>
            <a:r>
              <a:rPr lang="en-US" sz="1100" b="0" dirty="0">
                <a:latin typeface="Montserrat" panose="00000500000000000000" pitchFamily="50" charset="0"/>
              </a:rPr>
              <a:t>Focus on incremental progress over outcomes and goals and you will get here</a:t>
            </a:r>
          </a:p>
        </p:txBody>
      </p:sp>
      <p:sp>
        <p:nvSpPr>
          <p:cNvPr id="39" name="Graphic 8">
            <a:extLst>
              <a:ext uri="{FF2B5EF4-FFF2-40B4-BE49-F238E27FC236}">
                <a16:creationId xmlns:a16="http://schemas.microsoft.com/office/drawing/2014/main" id="{32987FBF-0BB2-0E19-3A47-FC3D96B75392}"/>
              </a:ext>
            </a:extLst>
          </p:cNvPr>
          <p:cNvSpPr/>
          <p:nvPr/>
        </p:nvSpPr>
        <p:spPr>
          <a:xfrm>
            <a:off x="6024764" y="715169"/>
            <a:ext cx="5633836" cy="5427662"/>
          </a:xfrm>
          <a:custGeom>
            <a:avLst/>
            <a:gdLst>
              <a:gd name="connsiteX0" fmla="*/ 2902611 w 6197220"/>
              <a:gd name="connsiteY0" fmla="*/ 113076 h 5427662"/>
              <a:gd name="connsiteX1" fmla="*/ 30473 w 6197220"/>
              <a:gd name="connsiteY1" fmla="*/ 5088433 h 5427662"/>
              <a:gd name="connsiteX2" fmla="*/ 226472 w 6197220"/>
              <a:gd name="connsiteY2" fmla="*/ 5427662 h 5427662"/>
              <a:gd name="connsiteX3" fmla="*/ 5970749 w 6197220"/>
              <a:gd name="connsiteY3" fmla="*/ 5427662 h 5427662"/>
              <a:gd name="connsiteX4" fmla="*/ 6166748 w 6197220"/>
              <a:gd name="connsiteY4" fmla="*/ 5088433 h 5427662"/>
              <a:gd name="connsiteX5" fmla="*/ 3294609 w 6197220"/>
              <a:gd name="connsiteY5" fmla="*/ 113076 h 5427662"/>
              <a:gd name="connsiteX6" fmla="*/ 2902611 w 6197220"/>
              <a:gd name="connsiteY6" fmla="*/ 113076 h 542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7220" h="5427662">
                <a:moveTo>
                  <a:pt x="2902611" y="113076"/>
                </a:moveTo>
                <a:lnTo>
                  <a:pt x="30473" y="5088433"/>
                </a:lnTo>
                <a:cubicBezTo>
                  <a:pt x="-56219" y="5239202"/>
                  <a:pt x="52335" y="5427662"/>
                  <a:pt x="226472" y="5427662"/>
                </a:cubicBezTo>
                <a:lnTo>
                  <a:pt x="5970749" y="5427662"/>
                </a:lnTo>
                <a:cubicBezTo>
                  <a:pt x="6144886" y="5427662"/>
                  <a:pt x="6253440" y="5239202"/>
                  <a:pt x="6166748" y="5088433"/>
                </a:cubicBezTo>
                <a:lnTo>
                  <a:pt x="3294609" y="113076"/>
                </a:lnTo>
                <a:cubicBezTo>
                  <a:pt x="3207918" y="-37692"/>
                  <a:pt x="2990057" y="-37692"/>
                  <a:pt x="2902611" y="113076"/>
                </a:cubicBezTo>
                <a:close/>
              </a:path>
            </a:pathLst>
          </a:custGeom>
          <a:gradFill>
            <a:gsLst>
              <a:gs pos="23000">
                <a:schemeClr val="accent1"/>
              </a:gs>
              <a:gs pos="69000">
                <a:srgbClr val="7999FB"/>
              </a:gs>
              <a:gs pos="100000">
                <a:schemeClr val="accent1">
                  <a:lumMod val="20000"/>
                  <a:lumOff val="80000"/>
                </a:schemeClr>
              </a:gs>
            </a:gsLst>
            <a:path path="shape">
              <a:fillToRect l="50000" t="50000" r="50000" b="50000"/>
            </a:path>
          </a:gradFill>
          <a:ln w="75271" cap="flat">
            <a:noFill/>
            <a:prstDash val="solid"/>
            <a:miter/>
          </a:ln>
        </p:spPr>
        <p:txBody>
          <a:bodyPr rtlCol="0" anchor="ctr"/>
          <a:lstStyle/>
          <a:p>
            <a:endParaRPr lang="en-US"/>
          </a:p>
        </p:txBody>
      </p:sp>
      <p:sp>
        <p:nvSpPr>
          <p:cNvPr id="40" name="Title 1">
            <a:extLst>
              <a:ext uri="{FF2B5EF4-FFF2-40B4-BE49-F238E27FC236}">
                <a16:creationId xmlns:a16="http://schemas.microsoft.com/office/drawing/2014/main" id="{0316FE71-5E24-2500-00FD-7E6C0347728F}"/>
              </a:ext>
            </a:extLst>
          </p:cNvPr>
          <p:cNvSpPr txBox="1">
            <a:spLocks/>
          </p:cNvSpPr>
          <p:nvPr/>
        </p:nvSpPr>
        <p:spPr>
          <a:xfrm>
            <a:off x="7730392" y="5245894"/>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Functional</a:t>
            </a:r>
          </a:p>
        </p:txBody>
      </p:sp>
      <p:sp>
        <p:nvSpPr>
          <p:cNvPr id="41" name="Title 1">
            <a:extLst>
              <a:ext uri="{FF2B5EF4-FFF2-40B4-BE49-F238E27FC236}">
                <a16:creationId xmlns:a16="http://schemas.microsoft.com/office/drawing/2014/main" id="{AAC16A1C-AFC3-A495-5CF7-5AF4004B444E}"/>
              </a:ext>
            </a:extLst>
          </p:cNvPr>
          <p:cNvSpPr txBox="1">
            <a:spLocks/>
          </p:cNvSpPr>
          <p:nvPr/>
        </p:nvSpPr>
        <p:spPr>
          <a:xfrm>
            <a:off x="7730392" y="3990579"/>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Emotional</a:t>
            </a:r>
          </a:p>
        </p:txBody>
      </p:sp>
      <p:sp>
        <p:nvSpPr>
          <p:cNvPr id="42" name="Title 1">
            <a:extLst>
              <a:ext uri="{FF2B5EF4-FFF2-40B4-BE49-F238E27FC236}">
                <a16:creationId xmlns:a16="http://schemas.microsoft.com/office/drawing/2014/main" id="{3AD9D8D7-6966-7F58-D4F6-F24B71BBD833}"/>
              </a:ext>
            </a:extLst>
          </p:cNvPr>
          <p:cNvSpPr txBox="1">
            <a:spLocks/>
          </p:cNvSpPr>
          <p:nvPr/>
        </p:nvSpPr>
        <p:spPr>
          <a:xfrm>
            <a:off x="7730392" y="2695179"/>
            <a:ext cx="2222581"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Impacting</a:t>
            </a:r>
          </a:p>
        </p:txBody>
      </p:sp>
      <p:sp>
        <p:nvSpPr>
          <p:cNvPr id="43" name="Title 1">
            <a:extLst>
              <a:ext uri="{FF2B5EF4-FFF2-40B4-BE49-F238E27FC236}">
                <a16:creationId xmlns:a16="http://schemas.microsoft.com/office/drawing/2014/main" id="{DAECA33E-B3C6-06E8-3EB1-8EC144BC1A2A}"/>
              </a:ext>
            </a:extLst>
          </p:cNvPr>
          <p:cNvSpPr txBox="1">
            <a:spLocks/>
          </p:cNvSpPr>
          <p:nvPr/>
        </p:nvSpPr>
        <p:spPr>
          <a:xfrm>
            <a:off x="8151658" y="1412479"/>
            <a:ext cx="1380048" cy="558004"/>
          </a:xfrm>
          <a:prstGeom prst="rect">
            <a:avLst/>
          </a:prstGeom>
        </p:spPr>
        <p:txBody>
          <a:bodyPr lIns="0" tIns="0" rIns="0" bIns="0" anchor="ctr"/>
          <a:lstStyle>
            <a:lvl1pPr marL="0" indent="0" algn="l" defTabSz="914400" rtl="0" eaLnBrk="1" latinLnBrk="0" hangingPunct="1">
              <a:lnSpc>
                <a:spcPct val="100000"/>
              </a:lnSpc>
              <a:spcBef>
                <a:spcPct val="0"/>
              </a:spcBef>
              <a:buClr>
                <a:schemeClr val="accent1"/>
              </a:buClr>
              <a:buFont typeface="Arial" panose="020B0604020202020204" pitchFamily="34" charset="0"/>
              <a:buNone/>
              <a:defRPr sz="3600" b="1" kern="1200">
                <a:solidFill>
                  <a:schemeClr val="tx1"/>
                </a:solidFill>
                <a:latin typeface="Montserrat ExtraBold" panose="00000900000000000000" pitchFamily="50" charset="0"/>
                <a:ea typeface="+mj-ea"/>
                <a:cs typeface="+mj-cs"/>
              </a:defRPr>
            </a:lvl1pPr>
          </a:lstStyle>
          <a:p>
            <a:pPr algn="ctr"/>
            <a:r>
              <a:rPr lang="en-US" sz="1600" dirty="0">
                <a:solidFill>
                  <a:schemeClr val="bg1"/>
                </a:solidFill>
                <a:latin typeface="Montserrat" panose="00000500000000000000" pitchFamily="50" charset="0"/>
              </a:rPr>
              <a:t>Life Changing</a:t>
            </a:r>
          </a:p>
        </p:txBody>
      </p:sp>
      <p:cxnSp>
        <p:nvCxnSpPr>
          <p:cNvPr id="44" name="Straight Connector 43">
            <a:extLst>
              <a:ext uri="{FF2B5EF4-FFF2-40B4-BE49-F238E27FC236}">
                <a16:creationId xmlns:a16="http://schemas.microsoft.com/office/drawing/2014/main" id="{7F80B6CB-3670-F12F-0CB7-7FABBAC0BB44}"/>
              </a:ext>
            </a:extLst>
          </p:cNvPr>
          <p:cNvCxnSpPr>
            <a:cxnSpLocks/>
          </p:cNvCxnSpPr>
          <p:nvPr/>
        </p:nvCxnSpPr>
        <p:spPr>
          <a:xfrm>
            <a:off x="533400" y="4910931"/>
            <a:ext cx="10604500"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36E104C-1399-AD4D-79D2-8BDE913709BB}"/>
              </a:ext>
            </a:extLst>
          </p:cNvPr>
          <p:cNvCxnSpPr>
            <a:cxnSpLocks/>
          </p:cNvCxnSpPr>
          <p:nvPr/>
        </p:nvCxnSpPr>
        <p:spPr>
          <a:xfrm>
            <a:off x="533400" y="3628231"/>
            <a:ext cx="9931400"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C898FE-276D-8DCB-ECC6-AE14BDDF6D7B}"/>
              </a:ext>
            </a:extLst>
          </p:cNvPr>
          <p:cNvCxnSpPr>
            <a:cxnSpLocks/>
          </p:cNvCxnSpPr>
          <p:nvPr/>
        </p:nvCxnSpPr>
        <p:spPr>
          <a:xfrm>
            <a:off x="533400" y="2332831"/>
            <a:ext cx="9258300"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6B464D-B9B8-980E-1C3C-4C560A2C8D16}"/>
              </a:ext>
            </a:extLst>
          </p:cNvPr>
          <p:cNvCxnSpPr>
            <a:cxnSpLocks/>
            <a:endCxn id="39" idx="3"/>
          </p:cNvCxnSpPr>
          <p:nvPr/>
        </p:nvCxnSpPr>
        <p:spPr>
          <a:xfrm>
            <a:off x="533400" y="6142831"/>
            <a:ext cx="10919317" cy="0"/>
          </a:xfrm>
          <a:prstGeom prst="line">
            <a:avLst/>
          </a:prstGeom>
          <a:ln w="1905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1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500"/>
                                        <p:tgtEl>
                                          <p:spTgt spid="39"/>
                                        </p:tgtEl>
                                      </p:cBhvr>
                                    </p:animEffect>
                                    <p:anim calcmode="lin" valueType="num">
                                      <p:cBhvr>
                                        <p:cTn id="8" dur="1500" fill="hold"/>
                                        <p:tgtEl>
                                          <p:spTgt spid="39"/>
                                        </p:tgtEl>
                                        <p:attrNameLst>
                                          <p:attrName>ppt_x</p:attrName>
                                        </p:attrNameLst>
                                      </p:cBhvr>
                                      <p:tavLst>
                                        <p:tav tm="0">
                                          <p:val>
                                            <p:strVal val="#ppt_x"/>
                                          </p:val>
                                        </p:tav>
                                        <p:tav tm="100000">
                                          <p:val>
                                            <p:strVal val="#ppt_x"/>
                                          </p:val>
                                        </p:tav>
                                      </p:tavLst>
                                    </p:anim>
                                    <p:anim calcmode="lin" valueType="num">
                                      <p:cBhvr>
                                        <p:cTn id="9" dur="1500" fill="hold"/>
                                        <p:tgtEl>
                                          <p:spTgt spid="3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1000"/>
                                  </p:stCondLst>
                                  <p:childTnLst>
                                    <p:set>
                                      <p:cBhvr>
                                        <p:cTn id="11" dur="1" fill="hold">
                                          <p:stCondLst>
                                            <p:cond delay="0"/>
                                          </p:stCondLst>
                                        </p:cTn>
                                        <p:tgtEl>
                                          <p:spTgt spid="46"/>
                                        </p:tgtEl>
                                        <p:attrNameLst>
                                          <p:attrName>style.visibility</p:attrName>
                                        </p:attrNameLst>
                                      </p:cBhvr>
                                      <p:to>
                                        <p:strVal val="visible"/>
                                      </p:to>
                                    </p:set>
                                    <p:animEffect transition="in" filter="wipe(right)">
                                      <p:cBhvr>
                                        <p:cTn id="12" dur="2000"/>
                                        <p:tgtEl>
                                          <p:spTgt spid="46"/>
                                        </p:tgtEl>
                                      </p:cBhvr>
                                    </p:animEffect>
                                  </p:childTnLst>
                                </p:cTn>
                              </p:par>
                              <p:par>
                                <p:cTn id="13" presetID="22" presetClass="entr" presetSubtype="2"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Effect transition="in" filter="wipe(right)">
                                      <p:cBhvr>
                                        <p:cTn id="15" dur="2000"/>
                                        <p:tgtEl>
                                          <p:spTgt spid="45"/>
                                        </p:tgtEl>
                                      </p:cBhvr>
                                    </p:animEffect>
                                  </p:childTnLst>
                                </p:cTn>
                              </p:par>
                              <p:par>
                                <p:cTn id="16" presetID="22" presetClass="entr" presetSubtype="2" fill="hold" nodeType="withEffect">
                                  <p:stCondLst>
                                    <p:cond delay="1000"/>
                                  </p:stCondLst>
                                  <p:childTnLst>
                                    <p:set>
                                      <p:cBhvr>
                                        <p:cTn id="17" dur="1" fill="hold">
                                          <p:stCondLst>
                                            <p:cond delay="0"/>
                                          </p:stCondLst>
                                        </p:cTn>
                                        <p:tgtEl>
                                          <p:spTgt spid="44"/>
                                        </p:tgtEl>
                                        <p:attrNameLst>
                                          <p:attrName>style.visibility</p:attrName>
                                        </p:attrNameLst>
                                      </p:cBhvr>
                                      <p:to>
                                        <p:strVal val="visible"/>
                                      </p:to>
                                    </p:set>
                                    <p:animEffect transition="in" filter="wipe(right)">
                                      <p:cBhvr>
                                        <p:cTn id="18" dur="2000"/>
                                        <p:tgtEl>
                                          <p:spTgt spid="44"/>
                                        </p:tgtEl>
                                      </p:cBhvr>
                                    </p:animEffect>
                                  </p:childTnLst>
                                </p:cTn>
                              </p:par>
                              <p:par>
                                <p:cTn id="19" presetID="22" presetClass="entr" presetSubtype="2" fill="hold"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2000"/>
                                        <p:tgtEl>
                                          <p:spTgt spid="11"/>
                                        </p:tgtEl>
                                      </p:cBhvr>
                                    </p:animEffect>
                                  </p:childTnLst>
                                </p:cTn>
                              </p:par>
                              <p:par>
                                <p:cTn id="22" presetID="23" presetClass="entr" presetSubtype="16" fill="hold" grpId="0" nodeType="withEffect">
                                  <p:stCondLst>
                                    <p:cond delay="1500"/>
                                  </p:stCondLst>
                                  <p:childTnLst>
                                    <p:set>
                                      <p:cBhvr>
                                        <p:cTn id="23" dur="1" fill="hold">
                                          <p:stCondLst>
                                            <p:cond delay="0"/>
                                          </p:stCondLst>
                                        </p:cTn>
                                        <p:tgtEl>
                                          <p:spTgt spid="43"/>
                                        </p:tgtEl>
                                        <p:attrNameLst>
                                          <p:attrName>style.visibility</p:attrName>
                                        </p:attrNameLst>
                                      </p:cBhvr>
                                      <p:to>
                                        <p:strVal val="visible"/>
                                      </p:to>
                                    </p:set>
                                    <p:anim calcmode="lin" valueType="num">
                                      <p:cBhvr>
                                        <p:cTn id="24" dur="1500" fill="hold"/>
                                        <p:tgtEl>
                                          <p:spTgt spid="43"/>
                                        </p:tgtEl>
                                        <p:attrNameLst>
                                          <p:attrName>ppt_w</p:attrName>
                                        </p:attrNameLst>
                                      </p:cBhvr>
                                      <p:tavLst>
                                        <p:tav tm="0">
                                          <p:val>
                                            <p:fltVal val="0"/>
                                          </p:val>
                                        </p:tav>
                                        <p:tav tm="100000">
                                          <p:val>
                                            <p:strVal val="#ppt_w"/>
                                          </p:val>
                                        </p:tav>
                                      </p:tavLst>
                                    </p:anim>
                                    <p:anim calcmode="lin" valueType="num">
                                      <p:cBhvr>
                                        <p:cTn id="25" dur="1500" fill="hold"/>
                                        <p:tgtEl>
                                          <p:spTgt spid="43"/>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5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1500" fill="hold"/>
                                        <p:tgtEl>
                                          <p:spTgt spid="42"/>
                                        </p:tgtEl>
                                        <p:attrNameLst>
                                          <p:attrName>ppt_w</p:attrName>
                                        </p:attrNameLst>
                                      </p:cBhvr>
                                      <p:tavLst>
                                        <p:tav tm="0">
                                          <p:val>
                                            <p:fltVal val="0"/>
                                          </p:val>
                                        </p:tav>
                                        <p:tav tm="100000">
                                          <p:val>
                                            <p:strVal val="#ppt_w"/>
                                          </p:val>
                                        </p:tav>
                                      </p:tavLst>
                                    </p:anim>
                                    <p:anim calcmode="lin" valueType="num">
                                      <p:cBhvr>
                                        <p:cTn id="29" dur="1500" fill="hold"/>
                                        <p:tgtEl>
                                          <p:spTgt spid="42"/>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5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500" fill="hold"/>
                                        <p:tgtEl>
                                          <p:spTgt spid="41"/>
                                        </p:tgtEl>
                                        <p:attrNameLst>
                                          <p:attrName>ppt_w</p:attrName>
                                        </p:attrNameLst>
                                      </p:cBhvr>
                                      <p:tavLst>
                                        <p:tav tm="0">
                                          <p:val>
                                            <p:fltVal val="0"/>
                                          </p:val>
                                        </p:tav>
                                        <p:tav tm="100000">
                                          <p:val>
                                            <p:strVal val="#ppt_w"/>
                                          </p:val>
                                        </p:tav>
                                      </p:tavLst>
                                    </p:anim>
                                    <p:anim calcmode="lin" valueType="num">
                                      <p:cBhvr>
                                        <p:cTn id="33" dur="1500" fill="hold"/>
                                        <p:tgtEl>
                                          <p:spTgt spid="41"/>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1500"/>
                                  </p:stCondLst>
                                  <p:childTnLst>
                                    <p:set>
                                      <p:cBhvr>
                                        <p:cTn id="35" dur="1" fill="hold">
                                          <p:stCondLst>
                                            <p:cond delay="0"/>
                                          </p:stCondLst>
                                        </p:cTn>
                                        <p:tgtEl>
                                          <p:spTgt spid="40"/>
                                        </p:tgtEl>
                                        <p:attrNameLst>
                                          <p:attrName>style.visibility</p:attrName>
                                        </p:attrNameLst>
                                      </p:cBhvr>
                                      <p:to>
                                        <p:strVal val="visible"/>
                                      </p:to>
                                    </p:set>
                                    <p:anim calcmode="lin" valueType="num">
                                      <p:cBhvr>
                                        <p:cTn id="36" dur="1500" fill="hold"/>
                                        <p:tgtEl>
                                          <p:spTgt spid="40"/>
                                        </p:tgtEl>
                                        <p:attrNameLst>
                                          <p:attrName>ppt_w</p:attrName>
                                        </p:attrNameLst>
                                      </p:cBhvr>
                                      <p:tavLst>
                                        <p:tav tm="0">
                                          <p:val>
                                            <p:fltVal val="0"/>
                                          </p:val>
                                        </p:tav>
                                        <p:tav tm="100000">
                                          <p:val>
                                            <p:strVal val="#ppt_w"/>
                                          </p:val>
                                        </p:tav>
                                      </p:tavLst>
                                    </p:anim>
                                    <p:anim calcmode="lin" valueType="num">
                                      <p:cBhvr>
                                        <p:cTn id="37" dur="1500" fill="hold"/>
                                        <p:tgtEl>
                                          <p:spTgt spid="40"/>
                                        </p:tgtEl>
                                        <p:attrNameLst>
                                          <p:attrName>ppt_h</p:attrName>
                                        </p:attrNameLst>
                                      </p:cBhvr>
                                      <p:tavLst>
                                        <p:tav tm="0">
                                          <p:val>
                                            <p:fltVal val="0"/>
                                          </p:val>
                                        </p:tav>
                                        <p:tav tm="100000">
                                          <p:val>
                                            <p:strVal val="#ppt_h"/>
                                          </p:val>
                                        </p:tav>
                                      </p:tavLst>
                                    </p:anim>
                                  </p:childTnLst>
                                </p:cTn>
                              </p:par>
                              <p:par>
                                <p:cTn id="38" presetID="12" presetClass="entr" presetSubtype="1" fill="hold" grpId="0" nodeType="withEffect">
                                  <p:stCondLst>
                                    <p:cond delay="2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1500"/>
                                        <p:tgtEl>
                                          <p:spTgt spid="32"/>
                                        </p:tgtEl>
                                        <p:attrNameLst>
                                          <p:attrName>ppt_y</p:attrName>
                                        </p:attrNameLst>
                                      </p:cBhvr>
                                      <p:tavLst>
                                        <p:tav tm="0">
                                          <p:val>
                                            <p:strVal val="#ppt_y-#ppt_h*1.125000"/>
                                          </p:val>
                                        </p:tav>
                                        <p:tav tm="100000">
                                          <p:val>
                                            <p:strVal val="#ppt_y"/>
                                          </p:val>
                                        </p:tav>
                                      </p:tavLst>
                                    </p:anim>
                                    <p:animEffect transition="in" filter="wipe(down)">
                                      <p:cBhvr>
                                        <p:cTn id="41" dur="1500"/>
                                        <p:tgtEl>
                                          <p:spTgt spid="32"/>
                                        </p:tgtEl>
                                      </p:cBhvr>
                                    </p:animEffect>
                                  </p:childTnLst>
                                </p:cTn>
                              </p:par>
                              <p:par>
                                <p:cTn id="42" presetID="12" presetClass="entr" presetSubtype="1" fill="hold" grpId="0" nodeType="withEffect">
                                  <p:stCondLst>
                                    <p:cond delay="300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1500"/>
                                        <p:tgtEl>
                                          <p:spTgt spid="31"/>
                                        </p:tgtEl>
                                        <p:attrNameLst>
                                          <p:attrName>ppt_y</p:attrName>
                                        </p:attrNameLst>
                                      </p:cBhvr>
                                      <p:tavLst>
                                        <p:tav tm="0">
                                          <p:val>
                                            <p:strVal val="#ppt_y-#ppt_h*1.125000"/>
                                          </p:val>
                                        </p:tav>
                                        <p:tav tm="100000">
                                          <p:val>
                                            <p:strVal val="#ppt_y"/>
                                          </p:val>
                                        </p:tav>
                                      </p:tavLst>
                                    </p:anim>
                                    <p:animEffect transition="in" filter="wipe(down)">
                                      <p:cBhvr>
                                        <p:cTn id="45" dur="1500"/>
                                        <p:tgtEl>
                                          <p:spTgt spid="31"/>
                                        </p:tgtEl>
                                      </p:cBhvr>
                                    </p:animEffect>
                                  </p:childTnLst>
                                </p:cTn>
                              </p:par>
                              <p:par>
                                <p:cTn id="46" presetID="12" presetClass="entr" presetSubtype="1" fill="hold" grpId="0" nodeType="withEffect">
                                  <p:stCondLst>
                                    <p:cond delay="35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1500"/>
                                        <p:tgtEl>
                                          <p:spTgt spid="30"/>
                                        </p:tgtEl>
                                        <p:attrNameLst>
                                          <p:attrName>ppt_y</p:attrName>
                                        </p:attrNameLst>
                                      </p:cBhvr>
                                      <p:tavLst>
                                        <p:tav tm="0">
                                          <p:val>
                                            <p:strVal val="#ppt_y-#ppt_h*1.125000"/>
                                          </p:val>
                                        </p:tav>
                                        <p:tav tm="100000">
                                          <p:val>
                                            <p:strVal val="#ppt_y"/>
                                          </p:val>
                                        </p:tav>
                                      </p:tavLst>
                                    </p:anim>
                                    <p:animEffect transition="in" filter="wipe(down)">
                                      <p:cBhvr>
                                        <p:cTn id="49" dur="1500"/>
                                        <p:tgtEl>
                                          <p:spTgt spid="30"/>
                                        </p:tgtEl>
                                      </p:cBhvr>
                                    </p:animEffect>
                                  </p:childTnLst>
                                </p:cTn>
                              </p:par>
                              <p:par>
                                <p:cTn id="50" presetID="12" presetClass="entr" presetSubtype="1" fill="hold" grpId="0" nodeType="withEffect">
                                  <p:stCondLst>
                                    <p:cond delay="40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500"/>
                                        <p:tgtEl>
                                          <p:spTgt spid="23"/>
                                        </p:tgtEl>
                                        <p:attrNameLst>
                                          <p:attrName>ppt_y</p:attrName>
                                        </p:attrNameLst>
                                      </p:cBhvr>
                                      <p:tavLst>
                                        <p:tav tm="0">
                                          <p:val>
                                            <p:strVal val="#ppt_y-#ppt_h*1.125000"/>
                                          </p:val>
                                        </p:tav>
                                        <p:tav tm="100000">
                                          <p:val>
                                            <p:strVal val="#ppt_y"/>
                                          </p:val>
                                        </p:tav>
                                      </p:tavLst>
                                    </p:anim>
                                    <p:animEffect transition="in" filter="wipe(down)">
                                      <p:cBhvr>
                                        <p:cTn id="53" dur="1500"/>
                                        <p:tgtEl>
                                          <p:spTgt spid="23"/>
                                        </p:tgtEl>
                                      </p:cBhvr>
                                    </p:animEffect>
                                  </p:childTnLst>
                                </p:cTn>
                              </p:par>
                              <p:par>
                                <p:cTn id="54" presetID="2" presetClass="entr" presetSubtype="2" decel="5000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0" fill="hold"/>
                                        <p:tgtEl>
                                          <p:spTgt spid="35"/>
                                        </p:tgtEl>
                                        <p:attrNameLst>
                                          <p:attrName>ppt_x</p:attrName>
                                        </p:attrNameLst>
                                      </p:cBhvr>
                                      <p:tavLst>
                                        <p:tav tm="0">
                                          <p:val>
                                            <p:strVal val="1+#ppt_w/2"/>
                                          </p:val>
                                        </p:tav>
                                        <p:tav tm="100000">
                                          <p:val>
                                            <p:strVal val="#ppt_x"/>
                                          </p:val>
                                        </p:tav>
                                      </p:tavLst>
                                    </p:anim>
                                    <p:anim calcmode="lin" valueType="num">
                                      <p:cBhvr additive="base">
                                        <p:cTn id="57" dur="5000" fill="hold"/>
                                        <p:tgtEl>
                                          <p:spTgt spid="35"/>
                                        </p:tgtEl>
                                        <p:attrNameLst>
                                          <p:attrName>ppt_y</p:attrName>
                                        </p:attrNameLst>
                                      </p:cBhvr>
                                      <p:tavLst>
                                        <p:tav tm="0">
                                          <p:val>
                                            <p:strVal val="#ppt_y"/>
                                          </p:val>
                                        </p:tav>
                                        <p:tav tm="100000">
                                          <p:val>
                                            <p:strVal val="#ppt_y"/>
                                          </p:val>
                                        </p:tav>
                                      </p:tavLst>
                                    </p:anim>
                                  </p:childTnLst>
                                </p:cTn>
                              </p:par>
                              <p:par>
                                <p:cTn id="58" presetID="0" presetClass="path" presetSubtype="0" decel="50000" fill="hold" grpId="0" nodeType="withEffect">
                                  <p:stCondLst>
                                    <p:cond delay="0"/>
                                  </p:stCondLst>
                                  <p:childTnLst>
                                    <p:animMotion origin="layout" path="M -0.47644 -0.04838 L -1.66667E-6 3.7037E-6 " pathEditMode="relative" rAng="0" ptsTypes="AA">
                                      <p:cBhvr>
                                        <p:cTn id="59" dur="10000" fill="hold"/>
                                        <p:tgtEl>
                                          <p:spTgt spid="37"/>
                                        </p:tgtEl>
                                        <p:attrNameLst>
                                          <p:attrName>ppt_x</p:attrName>
                                          <p:attrName>ppt_y</p:attrName>
                                        </p:attrNameLst>
                                      </p:cBhvr>
                                      <p:rCtr x="2371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3" grpId="0"/>
      <p:bldP spid="30" grpId="0"/>
      <p:bldP spid="31" grpId="0"/>
      <p:bldP spid="32" grpId="0"/>
      <p:bldP spid="39" grpId="0" animBg="1"/>
      <p:bldP spid="40" grpId="0"/>
      <p:bldP spid="41" grpId="0"/>
      <p:bldP spid="42"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BD1170A8-1B98-B752-E6DC-63BB67CBC45B}"/>
              </a:ext>
            </a:extLst>
          </p:cNvPr>
          <p:cNvSpPr/>
          <p:nvPr/>
        </p:nvSpPr>
        <p:spPr>
          <a:xfrm>
            <a:off x="0" y="0"/>
            <a:ext cx="12192000" cy="6858000"/>
          </a:xfrm>
          <a:prstGeom prst="rect">
            <a:avLst/>
          </a:prstGeom>
          <a:gradFill>
            <a:gsLst>
              <a:gs pos="0">
                <a:schemeClr val="bg1"/>
              </a:gs>
              <a:gs pos="98000">
                <a:schemeClr val="tx2">
                  <a:lumMod val="20000"/>
                  <a:lumOff val="80000"/>
                  <a:alpha val="2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214C7690-51B7-A78A-5B8A-1B04CA79B6FF}"/>
              </a:ext>
            </a:extLst>
          </p:cNvPr>
          <p:cNvCxnSpPr>
            <a:cxnSpLocks/>
          </p:cNvCxnSpPr>
          <p:nvPr/>
        </p:nvCxnSpPr>
        <p:spPr>
          <a:xfrm flipV="1">
            <a:off x="-232427" y="3241645"/>
            <a:ext cx="1936808" cy="1936808"/>
          </a:xfrm>
          <a:prstGeom prst="line">
            <a:avLst/>
          </a:prstGeom>
          <a:ln w="317500" cap="rnd">
            <a:solidFill>
              <a:schemeClr val="tx2">
                <a:lumMod val="20000"/>
                <a:lumOff val="8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F21A4B9-604B-6AAB-4696-20C22EBBC118}"/>
              </a:ext>
            </a:extLst>
          </p:cNvPr>
          <p:cNvCxnSpPr>
            <a:cxnSpLocks/>
          </p:cNvCxnSpPr>
          <p:nvPr/>
        </p:nvCxnSpPr>
        <p:spPr>
          <a:xfrm flipV="1">
            <a:off x="950599" y="-159662"/>
            <a:ext cx="1088394" cy="1088394"/>
          </a:xfrm>
          <a:prstGeom prst="line">
            <a:avLst/>
          </a:prstGeom>
          <a:ln w="317500" cap="rnd">
            <a:solidFill>
              <a:schemeClr val="tx2">
                <a:lumMod val="20000"/>
                <a:lumOff val="8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51B3A60-076A-E781-2388-823E28EA8E32}"/>
              </a:ext>
            </a:extLst>
          </p:cNvPr>
          <p:cNvCxnSpPr/>
          <p:nvPr/>
        </p:nvCxnSpPr>
        <p:spPr>
          <a:xfrm flipV="1">
            <a:off x="10366897" y="3952789"/>
            <a:ext cx="1936808" cy="1936808"/>
          </a:xfrm>
          <a:prstGeom prst="line">
            <a:avLst/>
          </a:prstGeom>
          <a:ln w="317500" cap="rnd">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5699067-B4AD-FC7D-7AFC-E9ACB7DC7E9E}"/>
              </a:ext>
            </a:extLst>
          </p:cNvPr>
          <p:cNvCxnSpPr>
            <a:cxnSpLocks/>
          </p:cNvCxnSpPr>
          <p:nvPr/>
        </p:nvCxnSpPr>
        <p:spPr>
          <a:xfrm flipV="1">
            <a:off x="5126309" y="5251425"/>
            <a:ext cx="1776169" cy="1776169"/>
          </a:xfrm>
          <a:prstGeom prst="line">
            <a:avLst/>
          </a:prstGeom>
          <a:ln w="317500" cap="rnd">
            <a:solidFill>
              <a:schemeClr val="tx2">
                <a:lumMod val="20000"/>
                <a:lumOff val="80000"/>
                <a:alpha val="18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FFBDCDA-8967-3CC8-952A-622B82D7C4C9}"/>
              </a:ext>
            </a:extLst>
          </p:cNvPr>
          <p:cNvCxnSpPr>
            <a:cxnSpLocks/>
          </p:cNvCxnSpPr>
          <p:nvPr/>
        </p:nvCxnSpPr>
        <p:spPr>
          <a:xfrm flipV="1">
            <a:off x="11340518" y="186869"/>
            <a:ext cx="968404" cy="968404"/>
          </a:xfrm>
          <a:prstGeom prst="line">
            <a:avLst/>
          </a:prstGeom>
          <a:ln w="317500" cap="rnd">
            <a:solidFill>
              <a:schemeClr val="bg1">
                <a:alpha val="55000"/>
              </a:schemeClr>
            </a:solidFill>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4CEE79E3-BA24-BED3-2852-05677A6924F7}"/>
              </a:ext>
            </a:extLst>
          </p:cNvPr>
          <p:cNvSpPr/>
          <p:nvPr/>
        </p:nvSpPr>
        <p:spPr>
          <a:xfrm>
            <a:off x="4633577" y="-1252955"/>
            <a:ext cx="2924847" cy="292484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1F2D5013-5A81-BDE2-6042-5574B7B14B65}"/>
              </a:ext>
            </a:extLst>
          </p:cNvPr>
          <p:cNvSpPr>
            <a:spLocks noGrp="1"/>
          </p:cNvSpPr>
          <p:nvPr>
            <p:ph type="title"/>
          </p:nvPr>
        </p:nvSpPr>
        <p:spPr>
          <a:xfrm>
            <a:off x="533400" y="293408"/>
            <a:ext cx="11125200" cy="914400"/>
          </a:xfrm>
        </p:spPr>
        <p:txBody>
          <a:bodyPr anchor="ctr"/>
          <a:lstStyle/>
          <a:p>
            <a:pPr algn="ctr"/>
            <a:r>
              <a:rPr lang="en-US" dirty="0">
                <a:latin typeface="Montserrat ExtraBold" panose="020B0604020202020204" pitchFamily="2" charset="0"/>
              </a:rPr>
              <a:t>The</a:t>
            </a:r>
            <a:r>
              <a:rPr lang="en-US" dirty="0">
                <a:solidFill>
                  <a:schemeClr val="accent1"/>
                </a:solidFill>
                <a:latin typeface="Montserrat ExtraBold" panose="020B0604020202020204" pitchFamily="2" charset="0"/>
              </a:rPr>
              <a:t> Engagement </a:t>
            </a:r>
            <a:r>
              <a:rPr lang="en-US" dirty="0">
                <a:latin typeface="Montserrat ExtraBold" panose="020B0604020202020204" pitchFamily="2" charset="0"/>
              </a:rPr>
              <a:t>Discussion</a:t>
            </a:r>
          </a:p>
        </p:txBody>
      </p:sp>
      <p:sp>
        <p:nvSpPr>
          <p:cNvPr id="38" name="Rectangle: Rounded Corners 37">
            <a:extLst>
              <a:ext uri="{FF2B5EF4-FFF2-40B4-BE49-F238E27FC236}">
                <a16:creationId xmlns:a16="http://schemas.microsoft.com/office/drawing/2014/main" id="{44D0ED1F-39FE-2D96-53B1-59528E198B01}"/>
              </a:ext>
            </a:extLst>
          </p:cNvPr>
          <p:cNvSpPr/>
          <p:nvPr/>
        </p:nvSpPr>
        <p:spPr>
          <a:xfrm>
            <a:off x="6757584" y="1470223"/>
            <a:ext cx="4038600"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rPr>
              <a:t>Team Segment: </a:t>
            </a:r>
            <a:r>
              <a:rPr kumimoji="0" lang="en-US" sz="1400" b="0" i="0" u="none" strike="noStrike" kern="1200" cap="none" spc="0" normalizeH="0" baseline="0" noProof="0" dirty="0">
                <a:ln>
                  <a:noFill/>
                </a:ln>
                <a:solidFill>
                  <a:srgbClr val="FFFFFF"/>
                </a:solidFill>
                <a:effectLst/>
                <a:uLnTx/>
                <a:uFillTx/>
                <a:latin typeface="Montserrat" panose="00000500000000000000" pitchFamily="50" charset="0"/>
              </a:rPr>
              <a:t>3-5 People</a:t>
            </a:r>
          </a:p>
        </p:txBody>
      </p:sp>
      <p:sp>
        <p:nvSpPr>
          <p:cNvPr id="23" name="Rectangle: Rounded Corners 22">
            <a:extLst>
              <a:ext uri="{FF2B5EF4-FFF2-40B4-BE49-F238E27FC236}">
                <a16:creationId xmlns:a16="http://schemas.microsoft.com/office/drawing/2014/main" id="{D93FBD9B-158C-B6F8-DFE4-DFAAD8CDC764}"/>
              </a:ext>
            </a:extLst>
          </p:cNvPr>
          <p:cNvSpPr/>
          <p:nvPr/>
        </p:nvSpPr>
        <p:spPr>
          <a:xfrm>
            <a:off x="1167478" y="2095500"/>
            <a:ext cx="4255867" cy="4229100"/>
          </a:xfrm>
          <a:prstGeom prst="roundRect">
            <a:avLst>
              <a:gd name="adj" fmla="val 5908"/>
            </a:avLst>
          </a:prstGeom>
          <a:solidFill>
            <a:schemeClr val="bg1"/>
          </a:solidFill>
          <a:ln>
            <a:solidFill>
              <a:schemeClr val="accent1">
                <a:lumMod val="20000"/>
                <a:lumOff val="80000"/>
              </a:schemeClr>
            </a:solidFill>
          </a:ln>
          <a:effectLst>
            <a:outerShdw blurRad="317500" dist="177800" dir="2700000" algn="tl"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F4C1262-3288-F03F-0170-61418EFD637C}"/>
              </a:ext>
            </a:extLst>
          </p:cNvPr>
          <p:cNvSpPr/>
          <p:nvPr/>
        </p:nvSpPr>
        <p:spPr>
          <a:xfrm>
            <a:off x="6765204" y="2095500"/>
            <a:ext cx="4255867" cy="4229100"/>
          </a:xfrm>
          <a:prstGeom prst="ellipse">
            <a:avLst/>
          </a:prstGeom>
          <a:solidFill>
            <a:schemeClr val="bg1"/>
          </a:solidFill>
          <a:ln>
            <a:solidFill>
              <a:schemeClr val="accent1">
                <a:lumMod val="20000"/>
                <a:lumOff val="80000"/>
              </a:schemeClr>
            </a:solidFill>
          </a:ln>
          <a:effectLst>
            <a:outerShdw blurRad="317500" dist="177800" dir="2700000" algn="tl" rotWithShape="0">
              <a:schemeClr val="accent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256BDE6-E632-127B-7ED5-5F20AB95F83E}"/>
              </a:ext>
            </a:extLst>
          </p:cNvPr>
          <p:cNvSpPr/>
          <p:nvPr/>
        </p:nvSpPr>
        <p:spPr>
          <a:xfrm>
            <a:off x="1167478" y="1470223"/>
            <a:ext cx="4256500"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rPr>
              <a:t>Value Proposition</a:t>
            </a:r>
            <a:endParaRPr kumimoji="0" lang="en-US" sz="1400" b="0" i="0" u="none" strike="noStrike" kern="1200" cap="none" spc="0" normalizeH="0" baseline="0" noProof="0" dirty="0">
              <a:ln>
                <a:noFill/>
              </a:ln>
              <a:solidFill>
                <a:srgbClr val="FFFFFF"/>
              </a:solidFill>
              <a:effectLst/>
              <a:uLnTx/>
              <a:uFillTx/>
              <a:latin typeface="Montserrat" panose="00000500000000000000" pitchFamily="50" charset="0"/>
            </a:endParaRPr>
          </a:p>
        </p:txBody>
      </p:sp>
      <p:grpSp>
        <p:nvGrpSpPr>
          <p:cNvPr id="2" name="Group 1">
            <a:extLst>
              <a:ext uri="{FF2B5EF4-FFF2-40B4-BE49-F238E27FC236}">
                <a16:creationId xmlns:a16="http://schemas.microsoft.com/office/drawing/2014/main" id="{14B9CADB-3AF5-07E5-891B-DBCA79F09738}"/>
              </a:ext>
            </a:extLst>
          </p:cNvPr>
          <p:cNvGrpSpPr/>
          <p:nvPr/>
        </p:nvGrpSpPr>
        <p:grpSpPr>
          <a:xfrm>
            <a:off x="3015715" y="3930354"/>
            <a:ext cx="559393" cy="559393"/>
            <a:chOff x="3015715" y="3930354"/>
            <a:chExt cx="559393" cy="559393"/>
          </a:xfrm>
        </p:grpSpPr>
        <p:sp>
          <p:nvSpPr>
            <p:cNvPr id="53" name="Rectangle: Rounded Corners 52">
              <a:extLst>
                <a:ext uri="{FF2B5EF4-FFF2-40B4-BE49-F238E27FC236}">
                  <a16:creationId xmlns:a16="http://schemas.microsoft.com/office/drawing/2014/main" id="{9729A87C-77B0-92E7-D0C3-585A0B66BBC5}"/>
                </a:ext>
              </a:extLst>
            </p:cNvPr>
            <p:cNvSpPr/>
            <p:nvPr/>
          </p:nvSpPr>
          <p:spPr>
            <a:xfrm>
              <a:off x="3015715" y="3930354"/>
              <a:ext cx="559393" cy="559393"/>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DF98288-B9FC-AD96-BFBE-857F4240D554}"/>
                </a:ext>
              </a:extLst>
            </p:cNvPr>
            <p:cNvGrpSpPr/>
            <p:nvPr/>
          </p:nvGrpSpPr>
          <p:grpSpPr>
            <a:xfrm>
              <a:off x="3121720" y="4005106"/>
              <a:ext cx="347382" cy="400363"/>
              <a:chOff x="5976937" y="3290896"/>
              <a:chExt cx="237267" cy="273453"/>
            </a:xfrm>
          </p:grpSpPr>
          <p:sp>
            <p:nvSpPr>
              <p:cNvPr id="47" name="Freeform: Shape 46">
                <a:extLst>
                  <a:ext uri="{FF2B5EF4-FFF2-40B4-BE49-F238E27FC236}">
                    <a16:creationId xmlns:a16="http://schemas.microsoft.com/office/drawing/2014/main" id="{60A47C05-4A7A-4A7F-979C-6B22E78483CB}"/>
                  </a:ext>
                </a:extLst>
              </p:cNvPr>
              <p:cNvSpPr/>
              <p:nvPr/>
            </p:nvSpPr>
            <p:spPr>
              <a:xfrm>
                <a:off x="5996177" y="3451955"/>
                <a:ext cx="198786" cy="112394"/>
              </a:xfrm>
              <a:custGeom>
                <a:avLst/>
                <a:gdLst>
                  <a:gd name="connsiteX0" fmla="*/ 0 w 198786"/>
                  <a:gd name="connsiteY0" fmla="*/ 0 h 112394"/>
                  <a:gd name="connsiteX1" fmla="*/ 0 w 198786"/>
                  <a:gd name="connsiteY1" fmla="*/ 112395 h 112394"/>
                  <a:gd name="connsiteX2" fmla="*/ 198787 w 198786"/>
                  <a:gd name="connsiteY2" fmla="*/ 112395 h 112394"/>
                  <a:gd name="connsiteX3" fmla="*/ 198787 w 198786"/>
                  <a:gd name="connsiteY3" fmla="*/ 0 h 112394"/>
                </a:gdLst>
                <a:ahLst/>
                <a:cxnLst>
                  <a:cxn ang="0">
                    <a:pos x="connsiteX0" y="connsiteY0"/>
                  </a:cxn>
                  <a:cxn ang="0">
                    <a:pos x="connsiteX1" y="connsiteY1"/>
                  </a:cxn>
                  <a:cxn ang="0">
                    <a:pos x="connsiteX2" y="connsiteY2"/>
                  </a:cxn>
                  <a:cxn ang="0">
                    <a:pos x="connsiteX3" y="connsiteY3"/>
                  </a:cxn>
                </a:cxnLst>
                <a:rect l="l" t="t" r="r" b="b"/>
                <a:pathLst>
                  <a:path w="198786" h="112394">
                    <a:moveTo>
                      <a:pt x="0" y="0"/>
                    </a:moveTo>
                    <a:lnTo>
                      <a:pt x="0" y="112395"/>
                    </a:lnTo>
                    <a:lnTo>
                      <a:pt x="198787" y="112395"/>
                    </a:lnTo>
                    <a:lnTo>
                      <a:pt x="198787" y="0"/>
                    </a:lnTo>
                  </a:path>
                </a:pathLst>
              </a:custGeom>
              <a:noFill/>
              <a:ln w="12700" cap="rnd">
                <a:solidFill>
                  <a:schemeClr val="bg1"/>
                </a:solidFill>
                <a:prstDash val="solid"/>
                <a:round/>
              </a:ln>
            </p:spPr>
            <p:txBody>
              <a:bodyPr rtlCol="0" anchor="ctr"/>
              <a:lstStyle/>
              <a:p>
                <a:endParaRPr lang="en-US"/>
              </a:p>
            </p:txBody>
          </p:sp>
          <p:sp>
            <p:nvSpPr>
              <p:cNvPr id="48" name="Freeform: Shape 47">
                <a:extLst>
                  <a:ext uri="{FF2B5EF4-FFF2-40B4-BE49-F238E27FC236}">
                    <a16:creationId xmlns:a16="http://schemas.microsoft.com/office/drawing/2014/main" id="{F0B79F9C-5A0B-CD2B-E94C-66C7E228E413}"/>
                  </a:ext>
                </a:extLst>
              </p:cNvPr>
              <p:cNvSpPr/>
              <p:nvPr/>
            </p:nvSpPr>
            <p:spPr>
              <a:xfrm>
                <a:off x="5976937" y="3373659"/>
                <a:ext cx="237267" cy="58483"/>
              </a:xfrm>
              <a:custGeom>
                <a:avLst/>
                <a:gdLst>
                  <a:gd name="connsiteX0" fmla="*/ 142399 w 237267"/>
                  <a:gd name="connsiteY0" fmla="*/ 58484 h 58483"/>
                  <a:gd name="connsiteX1" fmla="*/ 237268 w 237267"/>
                  <a:gd name="connsiteY1" fmla="*/ 58484 h 58483"/>
                  <a:gd name="connsiteX2" fmla="*/ 237268 w 237267"/>
                  <a:gd name="connsiteY2" fmla="*/ 0 h 58483"/>
                  <a:gd name="connsiteX3" fmla="*/ 0 w 237267"/>
                  <a:gd name="connsiteY3" fmla="*/ 0 h 58483"/>
                  <a:gd name="connsiteX4" fmla="*/ 0 w 237267"/>
                  <a:gd name="connsiteY4" fmla="*/ 58484 h 58483"/>
                  <a:gd name="connsiteX5" fmla="*/ 95441 w 237267"/>
                  <a:gd name="connsiteY5" fmla="*/ 58484 h 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267" h="58483">
                    <a:moveTo>
                      <a:pt x="142399" y="58484"/>
                    </a:moveTo>
                    <a:lnTo>
                      <a:pt x="237268" y="58484"/>
                    </a:lnTo>
                    <a:lnTo>
                      <a:pt x="237268" y="0"/>
                    </a:lnTo>
                    <a:lnTo>
                      <a:pt x="0" y="0"/>
                    </a:lnTo>
                    <a:lnTo>
                      <a:pt x="0" y="58484"/>
                    </a:lnTo>
                    <a:lnTo>
                      <a:pt x="95441" y="58484"/>
                    </a:lnTo>
                  </a:path>
                </a:pathLst>
              </a:custGeom>
              <a:noFill/>
              <a:ln w="12700" cap="rnd">
                <a:solidFill>
                  <a:schemeClr val="bg1"/>
                </a:solidFill>
                <a:prstDash val="solid"/>
                <a:round/>
              </a:ln>
            </p:spPr>
            <p:txBody>
              <a:bodyPr rtlCol="0" anchor="ctr"/>
              <a:lstStyle/>
              <a:p>
                <a:endParaRPr lang="en-US"/>
              </a:p>
            </p:txBody>
          </p:sp>
          <p:sp>
            <p:nvSpPr>
              <p:cNvPr id="49" name="Freeform: Shape 48">
                <a:extLst>
                  <a:ext uri="{FF2B5EF4-FFF2-40B4-BE49-F238E27FC236}">
                    <a16:creationId xmlns:a16="http://schemas.microsoft.com/office/drawing/2014/main" id="{B0552880-B3FE-2FC1-1E07-532E38D94165}"/>
                  </a:ext>
                </a:extLst>
              </p:cNvPr>
              <p:cNvSpPr/>
              <p:nvPr/>
            </p:nvSpPr>
            <p:spPr>
              <a:xfrm>
                <a:off x="6020997" y="3290896"/>
                <a:ext cx="74431" cy="82763"/>
              </a:xfrm>
              <a:custGeom>
                <a:avLst/>
                <a:gdLst>
                  <a:gd name="connsiteX0" fmla="*/ 74431 w 74431"/>
                  <a:gd name="connsiteY0" fmla="*/ 82763 h 82763"/>
                  <a:gd name="connsiteX1" fmla="*/ 10804 w 74431"/>
                  <a:gd name="connsiteY1" fmla="*/ 6182 h 82763"/>
                  <a:gd name="connsiteX2" fmla="*/ 74431 w 74431"/>
                  <a:gd name="connsiteY2" fmla="*/ 82763 h 82763"/>
                </a:gdLst>
                <a:ahLst/>
                <a:cxnLst>
                  <a:cxn ang="0">
                    <a:pos x="connsiteX0" y="connsiteY0"/>
                  </a:cxn>
                  <a:cxn ang="0">
                    <a:pos x="connsiteX1" y="connsiteY1"/>
                  </a:cxn>
                  <a:cxn ang="0">
                    <a:pos x="connsiteX2" y="connsiteY2"/>
                  </a:cxn>
                </a:cxnLst>
                <a:rect l="l" t="t" r="r" b="b"/>
                <a:pathLst>
                  <a:path w="74431" h="82763">
                    <a:moveTo>
                      <a:pt x="74431" y="82763"/>
                    </a:moveTo>
                    <a:cubicBezTo>
                      <a:pt x="74431" y="82763"/>
                      <a:pt x="-33868" y="41234"/>
                      <a:pt x="10804" y="6182"/>
                    </a:cubicBezTo>
                    <a:cubicBezTo>
                      <a:pt x="52809" y="-26774"/>
                      <a:pt x="74431" y="82763"/>
                      <a:pt x="74431" y="82763"/>
                    </a:cubicBezTo>
                    <a:close/>
                  </a:path>
                </a:pathLst>
              </a:custGeom>
              <a:noFill/>
              <a:ln w="12700" cap="rnd">
                <a:solidFill>
                  <a:schemeClr val="bg1"/>
                </a:solidFill>
                <a:prstDash val="solid"/>
                <a:round/>
              </a:ln>
            </p:spPr>
            <p:txBody>
              <a:bodyPr rtlCol="0" anchor="ctr"/>
              <a:lstStyle/>
              <a:p>
                <a:endParaRPr lang="en-US"/>
              </a:p>
            </p:txBody>
          </p:sp>
          <p:sp>
            <p:nvSpPr>
              <p:cNvPr id="50" name="Freeform: Shape 49">
                <a:extLst>
                  <a:ext uri="{FF2B5EF4-FFF2-40B4-BE49-F238E27FC236}">
                    <a16:creationId xmlns:a16="http://schemas.microsoft.com/office/drawing/2014/main" id="{864DF681-4411-F061-3945-B6C2F7C2D48D}"/>
                  </a:ext>
                </a:extLst>
              </p:cNvPr>
              <p:cNvSpPr/>
              <p:nvPr/>
            </p:nvSpPr>
            <p:spPr>
              <a:xfrm>
                <a:off x="6095428" y="3301982"/>
                <a:ext cx="62922" cy="71772"/>
              </a:xfrm>
              <a:custGeom>
                <a:avLst/>
                <a:gdLst>
                  <a:gd name="connsiteX0" fmla="*/ 0 w 62922"/>
                  <a:gd name="connsiteY0" fmla="*/ 71677 h 71772"/>
                  <a:gd name="connsiteX1" fmla="*/ 54483 w 62922"/>
                  <a:gd name="connsiteY1" fmla="*/ 4811 h 71772"/>
                  <a:gd name="connsiteX2" fmla="*/ 95 w 62922"/>
                  <a:gd name="connsiteY2" fmla="*/ 71772 h 71772"/>
                </a:gdLst>
                <a:ahLst/>
                <a:cxnLst>
                  <a:cxn ang="0">
                    <a:pos x="connsiteX0" y="connsiteY0"/>
                  </a:cxn>
                  <a:cxn ang="0">
                    <a:pos x="connsiteX1" y="connsiteY1"/>
                  </a:cxn>
                  <a:cxn ang="0">
                    <a:pos x="connsiteX2" y="connsiteY2"/>
                  </a:cxn>
                </a:cxnLst>
                <a:rect l="l" t="t" r="r" b="b"/>
                <a:pathLst>
                  <a:path w="62922" h="71772">
                    <a:moveTo>
                      <a:pt x="0" y="71677"/>
                    </a:moveTo>
                    <a:cubicBezTo>
                      <a:pt x="0" y="71677"/>
                      <a:pt x="16288" y="-21954"/>
                      <a:pt x="54483" y="4811"/>
                    </a:cubicBezTo>
                    <a:cubicBezTo>
                      <a:pt x="90392" y="29957"/>
                      <a:pt x="95" y="71772"/>
                      <a:pt x="95" y="71772"/>
                    </a:cubicBezTo>
                    <a:close/>
                  </a:path>
                </a:pathLst>
              </a:custGeom>
              <a:noFill/>
              <a:ln w="12700" cap="rnd">
                <a:solidFill>
                  <a:schemeClr val="bg1"/>
                </a:solidFill>
                <a:prstDash val="solid"/>
                <a:round/>
              </a:ln>
            </p:spPr>
            <p:txBody>
              <a:bodyPr rtlCol="0" anchor="ctr"/>
              <a:lstStyle/>
              <a:p>
                <a:endParaRPr lang="en-US"/>
              </a:p>
            </p:txBody>
          </p:sp>
          <p:sp>
            <p:nvSpPr>
              <p:cNvPr id="51" name="Freeform: Shape 50">
                <a:extLst>
                  <a:ext uri="{FF2B5EF4-FFF2-40B4-BE49-F238E27FC236}">
                    <a16:creationId xmlns:a16="http://schemas.microsoft.com/office/drawing/2014/main" id="{59BEA150-7C63-E2B6-3136-F712ECF3F7FE}"/>
                  </a:ext>
                </a:extLst>
              </p:cNvPr>
              <p:cNvSpPr/>
              <p:nvPr/>
            </p:nvSpPr>
            <p:spPr>
              <a:xfrm>
                <a:off x="6072378" y="3373659"/>
                <a:ext cx="46958" cy="190690"/>
              </a:xfrm>
              <a:custGeom>
                <a:avLst/>
                <a:gdLst>
                  <a:gd name="connsiteX0" fmla="*/ 0 w 46958"/>
                  <a:gd name="connsiteY0" fmla="*/ 0 h 190690"/>
                  <a:gd name="connsiteX1" fmla="*/ 46958 w 46958"/>
                  <a:gd name="connsiteY1" fmla="*/ 0 h 190690"/>
                  <a:gd name="connsiteX2" fmla="*/ 46958 w 46958"/>
                  <a:gd name="connsiteY2" fmla="*/ 190690 h 190690"/>
                  <a:gd name="connsiteX3" fmla="*/ 0 w 46958"/>
                  <a:gd name="connsiteY3" fmla="*/ 190690 h 190690"/>
                </a:gdLst>
                <a:ahLst/>
                <a:cxnLst>
                  <a:cxn ang="0">
                    <a:pos x="connsiteX0" y="connsiteY0"/>
                  </a:cxn>
                  <a:cxn ang="0">
                    <a:pos x="connsiteX1" y="connsiteY1"/>
                  </a:cxn>
                  <a:cxn ang="0">
                    <a:pos x="connsiteX2" y="connsiteY2"/>
                  </a:cxn>
                  <a:cxn ang="0">
                    <a:pos x="connsiteX3" y="connsiteY3"/>
                  </a:cxn>
                </a:cxnLst>
                <a:rect l="l" t="t" r="r" b="b"/>
                <a:pathLst>
                  <a:path w="46958" h="190690">
                    <a:moveTo>
                      <a:pt x="0" y="0"/>
                    </a:moveTo>
                    <a:lnTo>
                      <a:pt x="46958" y="0"/>
                    </a:lnTo>
                    <a:lnTo>
                      <a:pt x="46958" y="190690"/>
                    </a:lnTo>
                    <a:lnTo>
                      <a:pt x="0" y="190690"/>
                    </a:lnTo>
                    <a:close/>
                  </a:path>
                </a:pathLst>
              </a:custGeom>
              <a:noFill/>
              <a:ln w="12700" cap="rnd">
                <a:solidFill>
                  <a:schemeClr val="bg1"/>
                </a:solidFill>
                <a:prstDash val="solid"/>
                <a:round/>
              </a:ln>
            </p:spPr>
            <p:txBody>
              <a:bodyPr rtlCol="0" anchor="ctr"/>
              <a:lstStyle/>
              <a:p>
                <a:endParaRPr lang="en-US"/>
              </a:p>
            </p:txBody>
          </p:sp>
        </p:grpSp>
      </p:grpSp>
      <p:grpSp>
        <p:nvGrpSpPr>
          <p:cNvPr id="3" name="Group 2">
            <a:extLst>
              <a:ext uri="{FF2B5EF4-FFF2-40B4-BE49-F238E27FC236}">
                <a16:creationId xmlns:a16="http://schemas.microsoft.com/office/drawing/2014/main" id="{29AE5AF4-E12A-F197-2BFE-EEE650FB84D2}"/>
              </a:ext>
            </a:extLst>
          </p:cNvPr>
          <p:cNvGrpSpPr/>
          <p:nvPr/>
        </p:nvGrpSpPr>
        <p:grpSpPr>
          <a:xfrm>
            <a:off x="8577851" y="3902384"/>
            <a:ext cx="615332" cy="615332"/>
            <a:chOff x="8577851" y="3902384"/>
            <a:chExt cx="615332" cy="615332"/>
          </a:xfrm>
        </p:grpSpPr>
        <p:sp>
          <p:nvSpPr>
            <p:cNvPr id="54" name="Oval 53">
              <a:extLst>
                <a:ext uri="{FF2B5EF4-FFF2-40B4-BE49-F238E27FC236}">
                  <a16:creationId xmlns:a16="http://schemas.microsoft.com/office/drawing/2014/main" id="{119F2B82-3C1F-5E68-83E6-EDA42B0DDDA5}"/>
                </a:ext>
              </a:extLst>
            </p:cNvPr>
            <p:cNvSpPr/>
            <p:nvPr/>
          </p:nvSpPr>
          <p:spPr>
            <a:xfrm>
              <a:off x="8577851" y="3902384"/>
              <a:ext cx="615332" cy="61533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5A8F26E9-0574-1DCC-ECD5-9E9F625602B0}"/>
                </a:ext>
              </a:extLst>
            </p:cNvPr>
            <p:cNvGrpSpPr/>
            <p:nvPr/>
          </p:nvGrpSpPr>
          <p:grpSpPr>
            <a:xfrm>
              <a:off x="8684841" y="4009374"/>
              <a:ext cx="401353" cy="401353"/>
              <a:chOff x="5957887" y="3290887"/>
              <a:chExt cx="274129" cy="274129"/>
            </a:xfrm>
          </p:grpSpPr>
          <p:sp>
            <p:nvSpPr>
              <p:cNvPr id="64" name="Freeform: Shape 63">
                <a:extLst>
                  <a:ext uri="{FF2B5EF4-FFF2-40B4-BE49-F238E27FC236}">
                    <a16:creationId xmlns:a16="http://schemas.microsoft.com/office/drawing/2014/main" id="{BFF614DC-325A-0FFB-BB2B-67722565EDA9}"/>
                  </a:ext>
                </a:extLst>
              </p:cNvPr>
              <p:cNvSpPr/>
              <p:nvPr/>
            </p:nvSpPr>
            <p:spPr>
              <a:xfrm>
                <a:off x="5957887" y="3290887"/>
                <a:ext cx="274129" cy="274129"/>
              </a:xfrm>
              <a:custGeom>
                <a:avLst/>
                <a:gdLst>
                  <a:gd name="connsiteX0" fmla="*/ 137065 w 274129"/>
                  <a:gd name="connsiteY0" fmla="*/ 0 h 274129"/>
                  <a:gd name="connsiteX1" fmla="*/ 0 w 274129"/>
                  <a:gd name="connsiteY1" fmla="*/ 137065 h 274129"/>
                  <a:gd name="connsiteX2" fmla="*/ 137065 w 274129"/>
                  <a:gd name="connsiteY2" fmla="*/ 274130 h 274129"/>
                  <a:gd name="connsiteX3" fmla="*/ 274130 w 274129"/>
                  <a:gd name="connsiteY3" fmla="*/ 137065 h 274129"/>
                  <a:gd name="connsiteX4" fmla="*/ 137065 w 274129"/>
                  <a:gd name="connsiteY4" fmla="*/ 0 h 27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29" h="274129">
                    <a:moveTo>
                      <a:pt x="137065" y="0"/>
                    </a:moveTo>
                    <a:cubicBezTo>
                      <a:pt x="61436" y="0"/>
                      <a:pt x="0" y="61436"/>
                      <a:pt x="0" y="137065"/>
                    </a:cubicBezTo>
                    <a:cubicBezTo>
                      <a:pt x="0" y="212693"/>
                      <a:pt x="61436" y="274130"/>
                      <a:pt x="137065" y="274130"/>
                    </a:cubicBezTo>
                    <a:cubicBezTo>
                      <a:pt x="212693" y="274130"/>
                      <a:pt x="274130" y="212598"/>
                      <a:pt x="274130" y="137065"/>
                    </a:cubicBezTo>
                    <a:cubicBezTo>
                      <a:pt x="274130" y="61532"/>
                      <a:pt x="212598" y="0"/>
                      <a:pt x="137065" y="0"/>
                    </a:cubicBezTo>
                    <a:close/>
                  </a:path>
                </a:pathLst>
              </a:custGeom>
              <a:noFill/>
              <a:ln w="12700" cap="rnd">
                <a:solidFill>
                  <a:schemeClr val="bg1"/>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4E48DDC5-9095-E0D0-1A57-C8297C58489A}"/>
                  </a:ext>
                </a:extLst>
              </p:cNvPr>
              <p:cNvSpPr/>
              <p:nvPr/>
            </p:nvSpPr>
            <p:spPr>
              <a:xfrm>
                <a:off x="6006464" y="3348037"/>
                <a:ext cx="179641" cy="182118"/>
              </a:xfrm>
              <a:custGeom>
                <a:avLst/>
                <a:gdLst>
                  <a:gd name="connsiteX0" fmla="*/ 179642 w 179641"/>
                  <a:gd name="connsiteY0" fmla="*/ 182118 h 182118"/>
                  <a:gd name="connsiteX1" fmla="*/ 118301 w 179641"/>
                  <a:gd name="connsiteY1" fmla="*/ 146590 h 182118"/>
                  <a:gd name="connsiteX2" fmla="*/ 118301 w 179641"/>
                  <a:gd name="connsiteY2" fmla="*/ 134588 h 182118"/>
                  <a:gd name="connsiteX3" fmla="*/ 136208 w 179641"/>
                  <a:gd name="connsiteY3" fmla="*/ 101822 h 182118"/>
                  <a:gd name="connsiteX4" fmla="*/ 139922 w 179641"/>
                  <a:gd name="connsiteY4" fmla="*/ 73628 h 182118"/>
                  <a:gd name="connsiteX5" fmla="*/ 139922 w 179641"/>
                  <a:gd name="connsiteY5" fmla="*/ 46768 h 182118"/>
                  <a:gd name="connsiteX6" fmla="*/ 89154 w 179641"/>
                  <a:gd name="connsiteY6" fmla="*/ 0 h 182118"/>
                  <a:gd name="connsiteX7" fmla="*/ 38291 w 179641"/>
                  <a:gd name="connsiteY7" fmla="*/ 46768 h 182118"/>
                  <a:gd name="connsiteX8" fmla="*/ 38291 w 179641"/>
                  <a:gd name="connsiteY8" fmla="*/ 73628 h 182118"/>
                  <a:gd name="connsiteX9" fmla="*/ 42005 w 179641"/>
                  <a:gd name="connsiteY9" fmla="*/ 101822 h 182118"/>
                  <a:gd name="connsiteX10" fmla="*/ 59912 w 179641"/>
                  <a:gd name="connsiteY10" fmla="*/ 134588 h 182118"/>
                  <a:gd name="connsiteX11" fmla="*/ 59912 w 179641"/>
                  <a:gd name="connsiteY11" fmla="*/ 146590 h 182118"/>
                  <a:gd name="connsiteX12" fmla="*/ 0 w 179641"/>
                  <a:gd name="connsiteY12" fmla="*/ 181451 h 18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641" h="182118">
                    <a:moveTo>
                      <a:pt x="179642" y="182118"/>
                    </a:moveTo>
                    <a:cubicBezTo>
                      <a:pt x="149924" y="169736"/>
                      <a:pt x="121063" y="155448"/>
                      <a:pt x="118301" y="146590"/>
                    </a:cubicBezTo>
                    <a:lnTo>
                      <a:pt x="118301" y="134588"/>
                    </a:lnTo>
                    <a:cubicBezTo>
                      <a:pt x="126206" y="126492"/>
                      <a:pt x="132493" y="115157"/>
                      <a:pt x="136208" y="101822"/>
                    </a:cubicBezTo>
                    <a:cubicBezTo>
                      <a:pt x="145066" y="95631"/>
                      <a:pt x="147352" y="82677"/>
                      <a:pt x="139922" y="73628"/>
                    </a:cubicBezTo>
                    <a:lnTo>
                      <a:pt x="139922" y="46768"/>
                    </a:lnTo>
                    <a:cubicBezTo>
                      <a:pt x="139922" y="19050"/>
                      <a:pt x="124492" y="0"/>
                      <a:pt x="89154" y="0"/>
                    </a:cubicBezTo>
                    <a:cubicBezTo>
                      <a:pt x="53816" y="0"/>
                      <a:pt x="38291" y="19050"/>
                      <a:pt x="38291" y="46768"/>
                    </a:cubicBezTo>
                    <a:lnTo>
                      <a:pt x="38291" y="73628"/>
                    </a:lnTo>
                    <a:cubicBezTo>
                      <a:pt x="30861" y="82772"/>
                      <a:pt x="33242" y="95631"/>
                      <a:pt x="42005" y="101822"/>
                    </a:cubicBezTo>
                    <a:cubicBezTo>
                      <a:pt x="45720" y="115062"/>
                      <a:pt x="52007" y="126397"/>
                      <a:pt x="59912" y="134588"/>
                    </a:cubicBezTo>
                    <a:lnTo>
                      <a:pt x="59912" y="146590"/>
                    </a:lnTo>
                    <a:cubicBezTo>
                      <a:pt x="57055" y="155639"/>
                      <a:pt x="30004" y="168974"/>
                      <a:pt x="0" y="181451"/>
                    </a:cubicBezTo>
                  </a:path>
                </a:pathLst>
              </a:custGeom>
              <a:noFill/>
              <a:ln w="12700" cap="rnd">
                <a:solidFill>
                  <a:schemeClr val="bg1"/>
                </a:solidFill>
                <a:prstDash val="solid"/>
                <a:round/>
              </a:ln>
            </p:spPr>
            <p:txBody>
              <a:bodyPr rtlCol="0" anchor="ctr"/>
              <a:lstStyle/>
              <a:p>
                <a:endParaRPr lang="en-US"/>
              </a:p>
            </p:txBody>
          </p:sp>
        </p:grpSp>
      </p:grpSp>
      <p:cxnSp>
        <p:nvCxnSpPr>
          <p:cNvPr id="68" name="Straight Connector 67">
            <a:extLst>
              <a:ext uri="{FF2B5EF4-FFF2-40B4-BE49-F238E27FC236}">
                <a16:creationId xmlns:a16="http://schemas.microsoft.com/office/drawing/2014/main" id="{A57980CB-4E16-C4A7-6896-D33AA2EFA897}"/>
              </a:ext>
            </a:extLst>
          </p:cNvPr>
          <p:cNvCxnSpPr/>
          <p:nvPr/>
        </p:nvCxnSpPr>
        <p:spPr>
          <a:xfrm>
            <a:off x="1365006" y="2276052"/>
            <a:ext cx="1513760" cy="1513760"/>
          </a:xfrm>
          <a:prstGeom prst="line">
            <a:avLst/>
          </a:prstGeom>
          <a:ln w="19050" cap="rnd">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4699589-CD96-76C9-D9CF-95F73AF1480D}"/>
              </a:ext>
            </a:extLst>
          </p:cNvPr>
          <p:cNvCxnSpPr>
            <a:cxnSpLocks/>
          </p:cNvCxnSpPr>
          <p:nvPr/>
        </p:nvCxnSpPr>
        <p:spPr>
          <a:xfrm flipV="1">
            <a:off x="1365006" y="4606053"/>
            <a:ext cx="1513760" cy="1513760"/>
          </a:xfrm>
          <a:prstGeom prst="line">
            <a:avLst/>
          </a:prstGeom>
          <a:ln w="19050" cap="rnd">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54343B-F423-5782-11E3-41A1050D5AB8}"/>
              </a:ext>
            </a:extLst>
          </p:cNvPr>
          <p:cNvCxnSpPr>
            <a:cxnSpLocks/>
          </p:cNvCxnSpPr>
          <p:nvPr/>
        </p:nvCxnSpPr>
        <p:spPr>
          <a:xfrm flipH="1">
            <a:off x="3749803" y="4210049"/>
            <a:ext cx="2155697" cy="0"/>
          </a:xfrm>
          <a:prstGeom prst="line">
            <a:avLst/>
          </a:prstGeom>
          <a:ln w="19050" cap="rnd">
            <a:prstDash val="sysDot"/>
            <a:head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245FA48-7E04-D1C6-CAF7-2EE49BC59E8B}"/>
              </a:ext>
            </a:extLst>
          </p:cNvPr>
          <p:cNvCxnSpPr>
            <a:cxnSpLocks/>
          </p:cNvCxnSpPr>
          <p:nvPr/>
        </p:nvCxnSpPr>
        <p:spPr>
          <a:xfrm>
            <a:off x="6286500" y="4210049"/>
            <a:ext cx="2133197" cy="0"/>
          </a:xfrm>
          <a:prstGeom prst="line">
            <a:avLst/>
          </a:prstGeom>
          <a:ln w="19050" cap="rnd">
            <a:prstDash val="sysDot"/>
            <a:head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EDC486E-68E7-3F97-B8E4-5E195FA077E8}"/>
              </a:ext>
            </a:extLst>
          </p:cNvPr>
          <p:cNvCxnSpPr>
            <a:cxnSpLocks/>
          </p:cNvCxnSpPr>
          <p:nvPr/>
        </p:nvCxnSpPr>
        <p:spPr>
          <a:xfrm flipV="1">
            <a:off x="9239085" y="2743201"/>
            <a:ext cx="902771" cy="1145813"/>
          </a:xfrm>
          <a:prstGeom prst="line">
            <a:avLst/>
          </a:prstGeom>
          <a:ln w="19050" cap="rnd">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1C0F58C-0E81-C81E-8C15-F9BB2EF37FD6}"/>
              </a:ext>
            </a:extLst>
          </p:cNvPr>
          <p:cNvCxnSpPr>
            <a:cxnSpLocks/>
          </p:cNvCxnSpPr>
          <p:nvPr/>
        </p:nvCxnSpPr>
        <p:spPr>
          <a:xfrm>
            <a:off x="9239085" y="4506852"/>
            <a:ext cx="959269" cy="1217522"/>
          </a:xfrm>
          <a:prstGeom prst="line">
            <a:avLst/>
          </a:prstGeom>
          <a:ln w="19050" cap="rnd">
            <a:prstDash val="sysDot"/>
          </a:ln>
        </p:spPr>
        <p:style>
          <a:lnRef idx="1">
            <a:schemeClr val="accent1"/>
          </a:lnRef>
          <a:fillRef idx="0">
            <a:schemeClr val="accent1"/>
          </a:fillRef>
          <a:effectRef idx="0">
            <a:schemeClr val="accent1"/>
          </a:effectRef>
          <a:fontRef idx="minor">
            <a:schemeClr val="tx1"/>
          </a:fontRef>
        </p:style>
      </p:cxnSp>
      <p:sp>
        <p:nvSpPr>
          <p:cNvPr id="87" name="Content Placeholder 16">
            <a:extLst>
              <a:ext uri="{FF2B5EF4-FFF2-40B4-BE49-F238E27FC236}">
                <a16:creationId xmlns:a16="http://schemas.microsoft.com/office/drawing/2014/main" id="{22C65B07-4422-B6D7-C018-9510FF459D61}"/>
              </a:ext>
            </a:extLst>
          </p:cNvPr>
          <p:cNvSpPr txBox="1">
            <a:spLocks/>
          </p:cNvSpPr>
          <p:nvPr/>
        </p:nvSpPr>
        <p:spPr>
          <a:xfrm rot="16200000">
            <a:off x="-325834" y="4036786"/>
            <a:ext cx="3492171"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Products &amp; Services</a:t>
            </a:r>
            <a:endParaRPr lang="en-US" sz="1200" dirty="0"/>
          </a:p>
        </p:txBody>
      </p:sp>
      <p:sp>
        <p:nvSpPr>
          <p:cNvPr id="89" name="Content Placeholder 16">
            <a:extLst>
              <a:ext uri="{FF2B5EF4-FFF2-40B4-BE49-F238E27FC236}">
                <a16:creationId xmlns:a16="http://schemas.microsoft.com/office/drawing/2014/main" id="{60225E33-7A5B-58A1-A87E-78FBB26B06F9}"/>
              </a:ext>
            </a:extLst>
          </p:cNvPr>
          <p:cNvSpPr txBox="1">
            <a:spLocks/>
          </p:cNvSpPr>
          <p:nvPr/>
        </p:nvSpPr>
        <p:spPr>
          <a:xfrm rot="5400000">
            <a:off x="9054415" y="4036786"/>
            <a:ext cx="3492171"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Business User</a:t>
            </a:r>
            <a:endParaRPr lang="en-US" sz="1200" dirty="0"/>
          </a:p>
        </p:txBody>
      </p:sp>
      <p:sp>
        <p:nvSpPr>
          <p:cNvPr id="90" name="Content Placeholder 16">
            <a:extLst>
              <a:ext uri="{FF2B5EF4-FFF2-40B4-BE49-F238E27FC236}">
                <a16:creationId xmlns:a16="http://schemas.microsoft.com/office/drawing/2014/main" id="{F7201E87-7E08-0134-3DEB-26383CC866E5}"/>
              </a:ext>
            </a:extLst>
          </p:cNvPr>
          <p:cNvSpPr txBox="1">
            <a:spLocks/>
          </p:cNvSpPr>
          <p:nvPr/>
        </p:nvSpPr>
        <p:spPr>
          <a:xfrm>
            <a:off x="1980231" y="2194270"/>
            <a:ext cx="3219574"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Gain Creators</a:t>
            </a:r>
            <a:endParaRPr lang="en-US" sz="1200" dirty="0"/>
          </a:p>
        </p:txBody>
      </p:sp>
      <p:sp>
        <p:nvSpPr>
          <p:cNvPr id="91" name="Content Placeholder 16">
            <a:extLst>
              <a:ext uri="{FF2B5EF4-FFF2-40B4-BE49-F238E27FC236}">
                <a16:creationId xmlns:a16="http://schemas.microsoft.com/office/drawing/2014/main" id="{35AE72A3-13A7-5690-0070-EDDADB01F74B}"/>
              </a:ext>
            </a:extLst>
          </p:cNvPr>
          <p:cNvSpPr txBox="1">
            <a:spLocks/>
          </p:cNvSpPr>
          <p:nvPr/>
        </p:nvSpPr>
        <p:spPr>
          <a:xfrm>
            <a:off x="1980231" y="5879300"/>
            <a:ext cx="3219574"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Pain Relievers</a:t>
            </a:r>
            <a:endParaRPr lang="en-US" sz="1200" dirty="0"/>
          </a:p>
        </p:txBody>
      </p:sp>
      <p:sp>
        <p:nvSpPr>
          <p:cNvPr id="92" name="Content Placeholder 16">
            <a:extLst>
              <a:ext uri="{FF2B5EF4-FFF2-40B4-BE49-F238E27FC236}">
                <a16:creationId xmlns:a16="http://schemas.microsoft.com/office/drawing/2014/main" id="{BDEDFD28-E559-00B6-8F42-987492578ED0}"/>
              </a:ext>
            </a:extLst>
          </p:cNvPr>
          <p:cNvSpPr txBox="1">
            <a:spLocks/>
          </p:cNvSpPr>
          <p:nvPr/>
        </p:nvSpPr>
        <p:spPr>
          <a:xfrm>
            <a:off x="8128741" y="2194270"/>
            <a:ext cx="1528792"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Gains</a:t>
            </a:r>
            <a:endParaRPr lang="en-US" sz="1200" dirty="0"/>
          </a:p>
        </p:txBody>
      </p:sp>
      <p:sp>
        <p:nvSpPr>
          <p:cNvPr id="93" name="Content Placeholder 16">
            <a:extLst>
              <a:ext uri="{FF2B5EF4-FFF2-40B4-BE49-F238E27FC236}">
                <a16:creationId xmlns:a16="http://schemas.microsoft.com/office/drawing/2014/main" id="{EE139077-4162-BD89-4AB3-3BF8875D1A84}"/>
              </a:ext>
            </a:extLst>
          </p:cNvPr>
          <p:cNvSpPr txBox="1">
            <a:spLocks/>
          </p:cNvSpPr>
          <p:nvPr/>
        </p:nvSpPr>
        <p:spPr>
          <a:xfrm>
            <a:off x="8128741" y="5879300"/>
            <a:ext cx="1528792" cy="346529"/>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t>Pains</a:t>
            </a:r>
            <a:endParaRPr lang="en-US" sz="1200" dirty="0"/>
          </a:p>
        </p:txBody>
      </p:sp>
      <p:sp>
        <p:nvSpPr>
          <p:cNvPr id="94" name="Rectangle: Rounded Corners 93">
            <a:extLst>
              <a:ext uri="{FF2B5EF4-FFF2-40B4-BE49-F238E27FC236}">
                <a16:creationId xmlns:a16="http://schemas.microsoft.com/office/drawing/2014/main" id="{74D72649-1A24-69FF-721A-FC383F78EB02}"/>
              </a:ext>
            </a:extLst>
          </p:cNvPr>
          <p:cNvSpPr/>
          <p:nvPr/>
        </p:nvSpPr>
        <p:spPr>
          <a:xfrm>
            <a:off x="1702129" y="4094985"/>
            <a:ext cx="98431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Ad Hoc</a:t>
            </a:r>
          </a:p>
        </p:txBody>
      </p:sp>
      <p:sp>
        <p:nvSpPr>
          <p:cNvPr id="95" name="Rectangle: Rounded Corners 94">
            <a:extLst>
              <a:ext uri="{FF2B5EF4-FFF2-40B4-BE49-F238E27FC236}">
                <a16:creationId xmlns:a16="http://schemas.microsoft.com/office/drawing/2014/main" id="{5BD92750-6D59-B9B9-9B33-34E14BA6382F}"/>
              </a:ext>
            </a:extLst>
          </p:cNvPr>
          <p:cNvSpPr/>
          <p:nvPr/>
        </p:nvSpPr>
        <p:spPr>
          <a:xfrm>
            <a:off x="2284113" y="2645279"/>
            <a:ext cx="2187754"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Anomalies and forensics</a:t>
            </a:r>
          </a:p>
        </p:txBody>
      </p:sp>
      <p:sp>
        <p:nvSpPr>
          <p:cNvPr id="96" name="Rectangle: Rounded Corners 95">
            <a:extLst>
              <a:ext uri="{FF2B5EF4-FFF2-40B4-BE49-F238E27FC236}">
                <a16:creationId xmlns:a16="http://schemas.microsoft.com/office/drawing/2014/main" id="{5842B656-E981-0039-EDCB-E9C704618F83}"/>
              </a:ext>
            </a:extLst>
          </p:cNvPr>
          <p:cNvSpPr/>
          <p:nvPr/>
        </p:nvSpPr>
        <p:spPr>
          <a:xfrm>
            <a:off x="3027193" y="2950162"/>
            <a:ext cx="217261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Insights just for you</a:t>
            </a:r>
          </a:p>
        </p:txBody>
      </p:sp>
      <p:sp>
        <p:nvSpPr>
          <p:cNvPr id="97" name="Rectangle: Rounded Corners 96">
            <a:extLst>
              <a:ext uri="{FF2B5EF4-FFF2-40B4-BE49-F238E27FC236}">
                <a16:creationId xmlns:a16="http://schemas.microsoft.com/office/drawing/2014/main" id="{9A72B1BE-1B58-1828-178D-8CEB717BF9B1}"/>
              </a:ext>
            </a:extLst>
          </p:cNvPr>
          <p:cNvSpPr/>
          <p:nvPr/>
        </p:nvSpPr>
        <p:spPr>
          <a:xfrm>
            <a:off x="4532440" y="2645279"/>
            <a:ext cx="667365"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98" name="Rectangle: Rounded Corners 97">
            <a:extLst>
              <a:ext uri="{FF2B5EF4-FFF2-40B4-BE49-F238E27FC236}">
                <a16:creationId xmlns:a16="http://schemas.microsoft.com/office/drawing/2014/main" id="{40B1C74D-26B8-4539-E001-2E843B9E3AE3}"/>
              </a:ext>
            </a:extLst>
          </p:cNvPr>
          <p:cNvSpPr/>
          <p:nvPr/>
        </p:nvSpPr>
        <p:spPr>
          <a:xfrm>
            <a:off x="2556320" y="2950162"/>
            <a:ext cx="416743"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99" name="Rectangle: Rounded Corners 98">
            <a:extLst>
              <a:ext uri="{FF2B5EF4-FFF2-40B4-BE49-F238E27FC236}">
                <a16:creationId xmlns:a16="http://schemas.microsoft.com/office/drawing/2014/main" id="{38CF1B3E-FDFA-D94A-F957-1FDB8D542656}"/>
              </a:ext>
            </a:extLst>
          </p:cNvPr>
          <p:cNvSpPr/>
          <p:nvPr/>
        </p:nvSpPr>
        <p:spPr>
          <a:xfrm>
            <a:off x="2878765" y="3263638"/>
            <a:ext cx="2321040"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Machine Learning only for you</a:t>
            </a:r>
          </a:p>
        </p:txBody>
      </p:sp>
      <p:sp>
        <p:nvSpPr>
          <p:cNvPr id="100" name="Rectangle: Rounded Corners 99">
            <a:extLst>
              <a:ext uri="{FF2B5EF4-FFF2-40B4-BE49-F238E27FC236}">
                <a16:creationId xmlns:a16="http://schemas.microsoft.com/office/drawing/2014/main" id="{4D49A3E3-F621-776E-30DD-2A8295550E26}"/>
              </a:ext>
            </a:extLst>
          </p:cNvPr>
          <p:cNvSpPr/>
          <p:nvPr/>
        </p:nvSpPr>
        <p:spPr>
          <a:xfrm>
            <a:off x="4670962" y="3576825"/>
            <a:ext cx="528843"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101" name="Rectangle: Rounded Corners 100">
            <a:extLst>
              <a:ext uri="{FF2B5EF4-FFF2-40B4-BE49-F238E27FC236}">
                <a16:creationId xmlns:a16="http://schemas.microsoft.com/office/drawing/2014/main" id="{6DBD4E03-01BC-6A5C-0E2A-2FCC0A476F7D}"/>
              </a:ext>
            </a:extLst>
          </p:cNvPr>
          <p:cNvSpPr/>
          <p:nvPr/>
        </p:nvSpPr>
        <p:spPr>
          <a:xfrm>
            <a:off x="1835603" y="3789812"/>
            <a:ext cx="416743"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102" name="Rectangle: Rounded Corners 101">
            <a:extLst>
              <a:ext uri="{FF2B5EF4-FFF2-40B4-BE49-F238E27FC236}">
                <a16:creationId xmlns:a16="http://schemas.microsoft.com/office/drawing/2014/main" id="{ECCE47EF-749A-EACE-F4AD-6A9ADB94468B}"/>
              </a:ext>
            </a:extLst>
          </p:cNvPr>
          <p:cNvSpPr/>
          <p:nvPr/>
        </p:nvSpPr>
        <p:spPr>
          <a:xfrm>
            <a:off x="2146205" y="4403642"/>
            <a:ext cx="416743"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104" name="Rectangle: Rounded Corners 103">
            <a:extLst>
              <a:ext uri="{FF2B5EF4-FFF2-40B4-BE49-F238E27FC236}">
                <a16:creationId xmlns:a16="http://schemas.microsoft.com/office/drawing/2014/main" id="{B1732A3B-6C28-5499-2221-A34AC47A0E1F}"/>
              </a:ext>
            </a:extLst>
          </p:cNvPr>
          <p:cNvSpPr/>
          <p:nvPr/>
        </p:nvSpPr>
        <p:spPr>
          <a:xfrm>
            <a:off x="3174229" y="3576825"/>
            <a:ext cx="1430947"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Patterns</a:t>
            </a:r>
          </a:p>
        </p:txBody>
      </p:sp>
      <p:sp>
        <p:nvSpPr>
          <p:cNvPr id="106" name="Rectangle: Rounded Corners 105">
            <a:extLst>
              <a:ext uri="{FF2B5EF4-FFF2-40B4-BE49-F238E27FC236}">
                <a16:creationId xmlns:a16="http://schemas.microsoft.com/office/drawing/2014/main" id="{1FE1A7D9-4809-9F41-6F73-E9DCC9FDF4AF}"/>
              </a:ext>
            </a:extLst>
          </p:cNvPr>
          <p:cNvSpPr/>
          <p:nvPr/>
        </p:nvSpPr>
        <p:spPr>
          <a:xfrm>
            <a:off x="3174229" y="4606053"/>
            <a:ext cx="1580461"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Easy API</a:t>
            </a:r>
          </a:p>
        </p:txBody>
      </p:sp>
      <p:sp>
        <p:nvSpPr>
          <p:cNvPr id="107" name="Rectangle: Rounded Corners 106">
            <a:extLst>
              <a:ext uri="{FF2B5EF4-FFF2-40B4-BE49-F238E27FC236}">
                <a16:creationId xmlns:a16="http://schemas.microsoft.com/office/drawing/2014/main" id="{FACF529A-D66A-4447-1C8D-D07764EF8797}"/>
              </a:ext>
            </a:extLst>
          </p:cNvPr>
          <p:cNvSpPr/>
          <p:nvPr/>
        </p:nvSpPr>
        <p:spPr>
          <a:xfrm>
            <a:off x="2878765" y="4922128"/>
            <a:ext cx="2321040"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Context</a:t>
            </a:r>
          </a:p>
        </p:txBody>
      </p:sp>
      <p:sp>
        <p:nvSpPr>
          <p:cNvPr id="108" name="Rectangle: Rounded Corners 107">
            <a:extLst>
              <a:ext uri="{FF2B5EF4-FFF2-40B4-BE49-F238E27FC236}">
                <a16:creationId xmlns:a16="http://schemas.microsoft.com/office/drawing/2014/main" id="{E935041D-BBDB-AABE-E77A-DEE318C2FD16}"/>
              </a:ext>
            </a:extLst>
          </p:cNvPr>
          <p:cNvSpPr/>
          <p:nvPr/>
        </p:nvSpPr>
        <p:spPr>
          <a:xfrm>
            <a:off x="4829167" y="4606053"/>
            <a:ext cx="370638"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109" name="Rectangle: Rounded Corners 108">
            <a:extLst>
              <a:ext uri="{FF2B5EF4-FFF2-40B4-BE49-F238E27FC236}">
                <a16:creationId xmlns:a16="http://schemas.microsoft.com/office/drawing/2014/main" id="{E482F324-3869-231E-15F3-ADF3F4E079AA}"/>
              </a:ext>
            </a:extLst>
          </p:cNvPr>
          <p:cNvSpPr/>
          <p:nvPr/>
        </p:nvSpPr>
        <p:spPr>
          <a:xfrm>
            <a:off x="2556320" y="5239806"/>
            <a:ext cx="1693699"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360</a:t>
            </a:r>
          </a:p>
        </p:txBody>
      </p:sp>
      <p:sp>
        <p:nvSpPr>
          <p:cNvPr id="110" name="Rectangle: Rounded Corners 109">
            <a:extLst>
              <a:ext uri="{FF2B5EF4-FFF2-40B4-BE49-F238E27FC236}">
                <a16:creationId xmlns:a16="http://schemas.microsoft.com/office/drawing/2014/main" id="{5B6865A7-2AC5-28AB-8AAB-B9FAC7C681BB}"/>
              </a:ext>
            </a:extLst>
          </p:cNvPr>
          <p:cNvSpPr/>
          <p:nvPr/>
        </p:nvSpPr>
        <p:spPr>
          <a:xfrm>
            <a:off x="4324496" y="5239806"/>
            <a:ext cx="875309"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Montserrat" panose="00000500000000000000" pitchFamily="50" charset="0"/>
              </a:rPr>
              <a:t>Trends</a:t>
            </a:r>
            <a:endParaRPr kumimoji="0" lang="en-US" sz="1000" i="0" u="none" strike="noStrike" kern="1200" cap="none" spc="0" normalizeH="0" baseline="0" noProof="0" dirty="0">
              <a:ln>
                <a:noFill/>
              </a:ln>
              <a:solidFill>
                <a:schemeClr val="tx1"/>
              </a:solidFill>
              <a:effectLst/>
              <a:uLnTx/>
              <a:uFillTx/>
              <a:latin typeface="Montserrat" panose="00000500000000000000" pitchFamily="50" charset="0"/>
              <a:ea typeface="+mn-ea"/>
              <a:cs typeface="+mn-cs"/>
            </a:endParaRPr>
          </a:p>
        </p:txBody>
      </p:sp>
      <p:sp>
        <p:nvSpPr>
          <p:cNvPr id="111" name="Rectangle: Rounded Corners 110">
            <a:extLst>
              <a:ext uri="{FF2B5EF4-FFF2-40B4-BE49-F238E27FC236}">
                <a16:creationId xmlns:a16="http://schemas.microsoft.com/office/drawing/2014/main" id="{A74A0BA3-FFE1-1BDA-1C00-1E89DC3F5606}"/>
              </a:ext>
            </a:extLst>
          </p:cNvPr>
          <p:cNvSpPr/>
          <p:nvPr/>
        </p:nvSpPr>
        <p:spPr>
          <a:xfrm>
            <a:off x="2284113" y="5554638"/>
            <a:ext cx="2470577"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Forecast Horizons</a:t>
            </a:r>
          </a:p>
        </p:txBody>
      </p:sp>
      <p:sp>
        <p:nvSpPr>
          <p:cNvPr id="112" name="Rectangle: Rounded Corners 111">
            <a:extLst>
              <a:ext uri="{FF2B5EF4-FFF2-40B4-BE49-F238E27FC236}">
                <a16:creationId xmlns:a16="http://schemas.microsoft.com/office/drawing/2014/main" id="{A37A7C1C-D776-15A7-0D7C-E4327DAA0212}"/>
              </a:ext>
            </a:extLst>
          </p:cNvPr>
          <p:cNvSpPr/>
          <p:nvPr/>
        </p:nvSpPr>
        <p:spPr>
          <a:xfrm>
            <a:off x="4829167" y="5554638"/>
            <a:ext cx="370638"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
        <p:nvSpPr>
          <p:cNvPr id="113" name="Rectangle: Rounded Corners 112">
            <a:extLst>
              <a:ext uri="{FF2B5EF4-FFF2-40B4-BE49-F238E27FC236}">
                <a16:creationId xmlns:a16="http://schemas.microsoft.com/office/drawing/2014/main" id="{0F77DB08-CC73-29A8-3C71-FA86FE68F1C7}"/>
              </a:ext>
            </a:extLst>
          </p:cNvPr>
          <p:cNvSpPr/>
          <p:nvPr/>
        </p:nvSpPr>
        <p:spPr>
          <a:xfrm>
            <a:off x="7948972" y="2950162"/>
            <a:ext cx="1732833"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Surprising data value</a:t>
            </a:r>
          </a:p>
        </p:txBody>
      </p:sp>
      <p:sp>
        <p:nvSpPr>
          <p:cNvPr id="114" name="Rectangle: Rounded Corners 113">
            <a:extLst>
              <a:ext uri="{FF2B5EF4-FFF2-40B4-BE49-F238E27FC236}">
                <a16:creationId xmlns:a16="http://schemas.microsoft.com/office/drawing/2014/main" id="{C1EC6AC7-DDD9-B58E-93B9-ED22473D97EB}"/>
              </a:ext>
            </a:extLst>
          </p:cNvPr>
          <p:cNvSpPr/>
          <p:nvPr/>
        </p:nvSpPr>
        <p:spPr>
          <a:xfrm>
            <a:off x="7399969" y="2950162"/>
            <a:ext cx="492296"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00" b="1" dirty="0">
              <a:solidFill>
                <a:schemeClr val="tx2"/>
              </a:solidFill>
              <a:latin typeface="Montserrat" panose="00000500000000000000" pitchFamily="50" charset="0"/>
            </a:endParaRPr>
          </a:p>
        </p:txBody>
      </p:sp>
      <p:sp>
        <p:nvSpPr>
          <p:cNvPr id="115" name="Rectangle: Rounded Corners 114">
            <a:extLst>
              <a:ext uri="{FF2B5EF4-FFF2-40B4-BE49-F238E27FC236}">
                <a16:creationId xmlns:a16="http://schemas.microsoft.com/office/drawing/2014/main" id="{5211174B-59B1-3696-96C7-DA5A837D820A}"/>
              </a:ext>
            </a:extLst>
          </p:cNvPr>
          <p:cNvSpPr/>
          <p:nvPr/>
        </p:nvSpPr>
        <p:spPr>
          <a:xfrm>
            <a:off x="7209377" y="3576825"/>
            <a:ext cx="1896524"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Personalized search</a:t>
            </a:r>
          </a:p>
        </p:txBody>
      </p:sp>
      <p:sp>
        <p:nvSpPr>
          <p:cNvPr id="116" name="Rectangle: Rounded Corners 115">
            <a:extLst>
              <a:ext uri="{FF2B5EF4-FFF2-40B4-BE49-F238E27FC236}">
                <a16:creationId xmlns:a16="http://schemas.microsoft.com/office/drawing/2014/main" id="{D9E2BB13-60E9-71D8-2727-E01C3711F365}"/>
              </a:ext>
            </a:extLst>
          </p:cNvPr>
          <p:cNvSpPr/>
          <p:nvPr/>
        </p:nvSpPr>
        <p:spPr>
          <a:xfrm>
            <a:off x="7100972" y="3263638"/>
            <a:ext cx="2366886"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Build trust with </a:t>
            </a:r>
            <a:r>
              <a:rPr lang="en-US" sz="900">
                <a:solidFill>
                  <a:schemeClr val="tx1"/>
                </a:solidFill>
                <a:latin typeface="Montserrat" panose="00000500000000000000" pitchFamily="50" charset="0"/>
              </a:rPr>
              <a:t>quick wins</a:t>
            </a:r>
            <a:endParaRPr lang="en-US" sz="900" dirty="0">
              <a:solidFill>
                <a:schemeClr val="tx1"/>
              </a:solidFill>
              <a:latin typeface="Montserrat" panose="00000500000000000000" pitchFamily="50" charset="0"/>
            </a:endParaRPr>
          </a:p>
        </p:txBody>
      </p:sp>
      <p:sp>
        <p:nvSpPr>
          <p:cNvPr id="118" name="Rectangle: Rounded Corners 117">
            <a:extLst>
              <a:ext uri="{FF2B5EF4-FFF2-40B4-BE49-F238E27FC236}">
                <a16:creationId xmlns:a16="http://schemas.microsoft.com/office/drawing/2014/main" id="{636F6741-14E6-50C0-667E-AC53D57AA562}"/>
              </a:ext>
            </a:extLst>
          </p:cNvPr>
          <p:cNvSpPr/>
          <p:nvPr/>
        </p:nvSpPr>
        <p:spPr>
          <a:xfrm>
            <a:off x="9657533" y="3445451"/>
            <a:ext cx="98431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Business role</a:t>
            </a:r>
          </a:p>
        </p:txBody>
      </p:sp>
      <p:sp>
        <p:nvSpPr>
          <p:cNvPr id="119" name="Rectangle: Rounded Corners 118">
            <a:extLst>
              <a:ext uri="{FF2B5EF4-FFF2-40B4-BE49-F238E27FC236}">
                <a16:creationId xmlns:a16="http://schemas.microsoft.com/office/drawing/2014/main" id="{4D210D2C-E4D9-4E30-AD23-FE7000A62FBA}"/>
              </a:ext>
            </a:extLst>
          </p:cNvPr>
          <p:cNvSpPr/>
          <p:nvPr/>
        </p:nvSpPr>
        <p:spPr>
          <a:xfrm>
            <a:off x="6961658" y="4606053"/>
            <a:ext cx="230600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Uncertainty</a:t>
            </a:r>
          </a:p>
        </p:txBody>
      </p:sp>
      <p:sp>
        <p:nvSpPr>
          <p:cNvPr id="121" name="Rectangle: Rounded Corners 120">
            <a:extLst>
              <a:ext uri="{FF2B5EF4-FFF2-40B4-BE49-F238E27FC236}">
                <a16:creationId xmlns:a16="http://schemas.microsoft.com/office/drawing/2014/main" id="{3089E5D9-57E4-2650-1D30-19D03302FA4C}"/>
              </a:ext>
            </a:extLst>
          </p:cNvPr>
          <p:cNvSpPr/>
          <p:nvPr/>
        </p:nvSpPr>
        <p:spPr>
          <a:xfrm>
            <a:off x="7088112" y="4922128"/>
            <a:ext cx="243807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Unanswered Questions</a:t>
            </a:r>
          </a:p>
        </p:txBody>
      </p:sp>
      <p:sp>
        <p:nvSpPr>
          <p:cNvPr id="122" name="Rectangle: Rounded Corners 121">
            <a:extLst>
              <a:ext uri="{FF2B5EF4-FFF2-40B4-BE49-F238E27FC236}">
                <a16:creationId xmlns:a16="http://schemas.microsoft.com/office/drawing/2014/main" id="{598FD5B7-647C-E0C4-7B6D-5CC5F7F38878}"/>
              </a:ext>
            </a:extLst>
          </p:cNvPr>
          <p:cNvSpPr/>
          <p:nvPr/>
        </p:nvSpPr>
        <p:spPr>
          <a:xfrm>
            <a:off x="7428534" y="5239806"/>
            <a:ext cx="2216429"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Overlooked Data</a:t>
            </a:r>
          </a:p>
        </p:txBody>
      </p:sp>
      <p:sp>
        <p:nvSpPr>
          <p:cNvPr id="123" name="Rectangle: Rounded Corners 122">
            <a:extLst>
              <a:ext uri="{FF2B5EF4-FFF2-40B4-BE49-F238E27FC236}">
                <a16:creationId xmlns:a16="http://schemas.microsoft.com/office/drawing/2014/main" id="{A427E4A8-CC19-034C-C346-52D1BD525FAB}"/>
              </a:ext>
            </a:extLst>
          </p:cNvPr>
          <p:cNvSpPr/>
          <p:nvPr/>
        </p:nvSpPr>
        <p:spPr>
          <a:xfrm>
            <a:off x="7987261" y="5554638"/>
            <a:ext cx="1953886"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Unknown Unknowns</a:t>
            </a:r>
          </a:p>
        </p:txBody>
      </p:sp>
      <p:sp>
        <p:nvSpPr>
          <p:cNvPr id="126" name="Rectangle: Rounded Corners 125">
            <a:extLst>
              <a:ext uri="{FF2B5EF4-FFF2-40B4-BE49-F238E27FC236}">
                <a16:creationId xmlns:a16="http://schemas.microsoft.com/office/drawing/2014/main" id="{D230E000-0C64-06A7-783C-AC14E098DCD6}"/>
              </a:ext>
            </a:extLst>
          </p:cNvPr>
          <p:cNvSpPr/>
          <p:nvPr/>
        </p:nvSpPr>
        <p:spPr>
          <a:xfrm>
            <a:off x="6931179" y="4301287"/>
            <a:ext cx="1523442"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Known unknowns</a:t>
            </a:r>
          </a:p>
        </p:txBody>
      </p:sp>
      <p:sp>
        <p:nvSpPr>
          <p:cNvPr id="127" name="Rectangle: Rounded Corners 126">
            <a:extLst>
              <a:ext uri="{FF2B5EF4-FFF2-40B4-BE49-F238E27FC236}">
                <a16:creationId xmlns:a16="http://schemas.microsoft.com/office/drawing/2014/main" id="{2111789A-4238-4D53-34C0-5E880A89467F}"/>
              </a:ext>
            </a:extLst>
          </p:cNvPr>
          <p:cNvSpPr/>
          <p:nvPr/>
        </p:nvSpPr>
        <p:spPr>
          <a:xfrm>
            <a:off x="9505454" y="3770113"/>
            <a:ext cx="1128805"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Excel Spreadsheets</a:t>
            </a:r>
          </a:p>
        </p:txBody>
      </p:sp>
      <p:sp>
        <p:nvSpPr>
          <p:cNvPr id="128" name="Rectangle: Rounded Corners 127">
            <a:extLst>
              <a:ext uri="{FF2B5EF4-FFF2-40B4-BE49-F238E27FC236}">
                <a16:creationId xmlns:a16="http://schemas.microsoft.com/office/drawing/2014/main" id="{1CAA970C-A401-E524-0BCB-3344CF6C9A72}"/>
              </a:ext>
            </a:extLst>
          </p:cNvPr>
          <p:cNvSpPr/>
          <p:nvPr/>
        </p:nvSpPr>
        <p:spPr>
          <a:xfrm>
            <a:off x="9389400" y="4091416"/>
            <a:ext cx="883814"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Services</a:t>
            </a:r>
          </a:p>
        </p:txBody>
      </p:sp>
      <p:sp>
        <p:nvSpPr>
          <p:cNvPr id="129" name="Rectangle: Rounded Corners 128">
            <a:extLst>
              <a:ext uri="{FF2B5EF4-FFF2-40B4-BE49-F238E27FC236}">
                <a16:creationId xmlns:a16="http://schemas.microsoft.com/office/drawing/2014/main" id="{4109D1D6-B798-B598-7488-3E3604306A2B}"/>
              </a:ext>
            </a:extLst>
          </p:cNvPr>
          <p:cNvSpPr/>
          <p:nvPr/>
        </p:nvSpPr>
        <p:spPr>
          <a:xfrm>
            <a:off x="9526633" y="4405470"/>
            <a:ext cx="900782" cy="23815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chemeClr val="tx1"/>
                </a:solidFill>
                <a:latin typeface="Montserrat" panose="00000500000000000000" pitchFamily="50" charset="0"/>
              </a:rPr>
              <a:t>Lifecycle</a:t>
            </a:r>
          </a:p>
        </p:txBody>
      </p:sp>
      <p:sp>
        <p:nvSpPr>
          <p:cNvPr id="130" name="Rectangle: Rounded Corners 129">
            <a:extLst>
              <a:ext uri="{FF2B5EF4-FFF2-40B4-BE49-F238E27FC236}">
                <a16:creationId xmlns:a16="http://schemas.microsoft.com/office/drawing/2014/main" id="{3A7E6E55-1020-F0F5-0436-D39F61AC2843}"/>
              </a:ext>
            </a:extLst>
          </p:cNvPr>
          <p:cNvSpPr/>
          <p:nvPr/>
        </p:nvSpPr>
        <p:spPr>
          <a:xfrm>
            <a:off x="9764305" y="4730514"/>
            <a:ext cx="876818" cy="230131"/>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ontserrat" panose="00000500000000000000" pitchFamily="50" charset="0"/>
              </a:rPr>
              <a:t>Workflow</a:t>
            </a:r>
          </a:p>
        </p:txBody>
      </p:sp>
      <p:sp>
        <p:nvSpPr>
          <p:cNvPr id="131" name="Rectangle: Rounded Corners 130">
            <a:extLst>
              <a:ext uri="{FF2B5EF4-FFF2-40B4-BE49-F238E27FC236}">
                <a16:creationId xmlns:a16="http://schemas.microsoft.com/office/drawing/2014/main" id="{0A7FEDCC-DE69-E1B0-7409-1488CE17B5A5}"/>
              </a:ext>
            </a:extLst>
          </p:cNvPr>
          <p:cNvSpPr/>
          <p:nvPr/>
        </p:nvSpPr>
        <p:spPr>
          <a:xfrm>
            <a:off x="7589002" y="5554638"/>
            <a:ext cx="326653" cy="230131"/>
          </a:xfrm>
          <a:prstGeom prst="roundRect">
            <a:avLst>
              <a:gd name="adj" fmla="val 50000"/>
            </a:avLst>
          </a:prstGeom>
          <a:solidFill>
            <a:schemeClr val="tx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100" b="1" dirty="0">
              <a:solidFill>
                <a:schemeClr val="tx2"/>
              </a:solidFill>
              <a:latin typeface="Montserrat" panose="00000500000000000000" pitchFamily="50" charset="0"/>
            </a:endParaRPr>
          </a:p>
        </p:txBody>
      </p:sp>
    </p:spTree>
    <p:extLst>
      <p:ext uri="{BB962C8B-B14F-4D97-AF65-F5344CB8AC3E}">
        <p14:creationId xmlns:p14="http://schemas.microsoft.com/office/powerpoint/2010/main" val="4197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500" fill="hold"/>
                                        <p:tgtEl>
                                          <p:spTgt spid="23"/>
                                        </p:tgtEl>
                                        <p:attrNameLst>
                                          <p:attrName>ppt_w</p:attrName>
                                        </p:attrNameLst>
                                      </p:cBhvr>
                                      <p:tavLst>
                                        <p:tav tm="0">
                                          <p:val>
                                            <p:strVal val="4/3*#ppt_w"/>
                                          </p:val>
                                        </p:tav>
                                        <p:tav tm="100000">
                                          <p:val>
                                            <p:strVal val="#ppt_w"/>
                                          </p:val>
                                        </p:tav>
                                      </p:tavLst>
                                    </p:anim>
                                    <p:anim calcmode="lin" valueType="num">
                                      <p:cBhvr>
                                        <p:cTn id="8" dur="1500" fill="hold"/>
                                        <p:tgtEl>
                                          <p:spTgt spid="23"/>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1500" fill="hold"/>
                                        <p:tgtEl>
                                          <p:spTgt spid="43"/>
                                        </p:tgtEl>
                                        <p:attrNameLst>
                                          <p:attrName>ppt_w</p:attrName>
                                        </p:attrNameLst>
                                      </p:cBhvr>
                                      <p:tavLst>
                                        <p:tav tm="0">
                                          <p:val>
                                            <p:strVal val="4/3*#ppt_w"/>
                                          </p:val>
                                        </p:tav>
                                        <p:tav tm="100000">
                                          <p:val>
                                            <p:strVal val="#ppt_w"/>
                                          </p:val>
                                        </p:tav>
                                      </p:tavLst>
                                    </p:anim>
                                    <p:anim calcmode="lin" valueType="num">
                                      <p:cBhvr>
                                        <p:cTn id="12" dur="1500" fill="hold"/>
                                        <p:tgtEl>
                                          <p:spTgt spid="43"/>
                                        </p:tgtEl>
                                        <p:attrNameLst>
                                          <p:attrName>ppt_h</p:attrName>
                                        </p:attrNameLst>
                                      </p:cBhvr>
                                      <p:tavLst>
                                        <p:tav tm="0">
                                          <p:val>
                                            <p:strVal val="4/3*#ppt_h"/>
                                          </p:val>
                                        </p:tav>
                                        <p:tav tm="100000">
                                          <p:val>
                                            <p:strVal val="#ppt_h"/>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childTnLst>
                                </p:cTn>
                              </p:par>
                              <p:par>
                                <p:cTn id="19" presetID="23" presetClass="entr" presetSubtype="16" fill="hold" nodeType="withEffect">
                                  <p:stCondLst>
                                    <p:cond delay="1000"/>
                                  </p:stCondLst>
                                  <p:childTnLst>
                                    <p:set>
                                      <p:cBhvr>
                                        <p:cTn id="20" dur="1" fill="hold">
                                          <p:stCondLst>
                                            <p:cond delay="0"/>
                                          </p:stCondLst>
                                        </p:cTn>
                                        <p:tgtEl>
                                          <p:spTgt spid="2"/>
                                        </p:tgtEl>
                                        <p:attrNameLst>
                                          <p:attrName>style.visibility</p:attrName>
                                        </p:attrNameLst>
                                      </p:cBhvr>
                                      <p:to>
                                        <p:strVal val="visible"/>
                                      </p:to>
                                    </p:set>
                                    <p:anim calcmode="lin" valueType="num">
                                      <p:cBhvr>
                                        <p:cTn id="21" dur="1500" fill="hold"/>
                                        <p:tgtEl>
                                          <p:spTgt spid="2"/>
                                        </p:tgtEl>
                                        <p:attrNameLst>
                                          <p:attrName>ppt_w</p:attrName>
                                        </p:attrNameLst>
                                      </p:cBhvr>
                                      <p:tavLst>
                                        <p:tav tm="0">
                                          <p:val>
                                            <p:fltVal val="0"/>
                                          </p:val>
                                        </p:tav>
                                        <p:tav tm="100000">
                                          <p:val>
                                            <p:strVal val="#ppt_w"/>
                                          </p:val>
                                        </p:tav>
                                      </p:tavLst>
                                    </p:anim>
                                    <p:anim calcmode="lin" valueType="num">
                                      <p:cBhvr>
                                        <p:cTn id="22" dur="1500" fill="hold"/>
                                        <p:tgtEl>
                                          <p:spTgt spid="2"/>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1000"/>
                                  </p:stCondLst>
                                  <p:childTnLst>
                                    <p:set>
                                      <p:cBhvr>
                                        <p:cTn id="24" dur="1" fill="hold">
                                          <p:stCondLst>
                                            <p:cond delay="0"/>
                                          </p:stCondLst>
                                        </p:cTn>
                                        <p:tgtEl>
                                          <p:spTgt spid="3"/>
                                        </p:tgtEl>
                                        <p:attrNameLst>
                                          <p:attrName>style.visibility</p:attrName>
                                        </p:attrNameLst>
                                      </p:cBhvr>
                                      <p:to>
                                        <p:strVal val="visible"/>
                                      </p:to>
                                    </p:set>
                                    <p:anim calcmode="lin" valueType="num">
                                      <p:cBhvr>
                                        <p:cTn id="25" dur="1500" fill="hold"/>
                                        <p:tgtEl>
                                          <p:spTgt spid="3"/>
                                        </p:tgtEl>
                                        <p:attrNameLst>
                                          <p:attrName>ppt_w</p:attrName>
                                        </p:attrNameLst>
                                      </p:cBhvr>
                                      <p:tavLst>
                                        <p:tav tm="0">
                                          <p:val>
                                            <p:fltVal val="0"/>
                                          </p:val>
                                        </p:tav>
                                        <p:tav tm="100000">
                                          <p:val>
                                            <p:strVal val="#ppt_w"/>
                                          </p:val>
                                        </p:tav>
                                      </p:tavLst>
                                    </p:anim>
                                    <p:anim calcmode="lin" valueType="num">
                                      <p:cBhvr>
                                        <p:cTn id="26" dur="1500" fill="hold"/>
                                        <p:tgtEl>
                                          <p:spTgt spid="3"/>
                                        </p:tgtEl>
                                        <p:attrNameLst>
                                          <p:attrName>ppt_h</p:attrName>
                                        </p:attrNameLst>
                                      </p:cBhvr>
                                      <p:tavLst>
                                        <p:tav tm="0">
                                          <p:val>
                                            <p:fltVal val="0"/>
                                          </p:val>
                                        </p:tav>
                                        <p:tav tm="100000">
                                          <p:val>
                                            <p:strVal val="#ppt_h"/>
                                          </p:val>
                                        </p:tav>
                                      </p:tavLst>
                                    </p:anim>
                                  </p:childTnLst>
                                </p:cTn>
                              </p:par>
                              <p:par>
                                <p:cTn id="27" presetID="17" presetClass="entr" presetSubtype="8" fill="hold" nodeType="withEffect">
                                  <p:stCondLst>
                                    <p:cond delay="1500"/>
                                  </p:stCondLst>
                                  <p:childTnLst>
                                    <p:set>
                                      <p:cBhvr>
                                        <p:cTn id="28" dur="1" fill="hold">
                                          <p:stCondLst>
                                            <p:cond delay="0"/>
                                          </p:stCondLst>
                                        </p:cTn>
                                        <p:tgtEl>
                                          <p:spTgt spid="70"/>
                                        </p:tgtEl>
                                        <p:attrNameLst>
                                          <p:attrName>style.visibility</p:attrName>
                                        </p:attrNameLst>
                                      </p:cBhvr>
                                      <p:to>
                                        <p:strVal val="visible"/>
                                      </p:to>
                                    </p:set>
                                    <p:anim calcmode="lin" valueType="num">
                                      <p:cBhvr>
                                        <p:cTn id="29" dur="2000" fill="hold"/>
                                        <p:tgtEl>
                                          <p:spTgt spid="70"/>
                                        </p:tgtEl>
                                        <p:attrNameLst>
                                          <p:attrName>ppt_x</p:attrName>
                                        </p:attrNameLst>
                                      </p:cBhvr>
                                      <p:tavLst>
                                        <p:tav tm="0">
                                          <p:val>
                                            <p:strVal val="#ppt_x-#ppt_w/2"/>
                                          </p:val>
                                        </p:tav>
                                        <p:tav tm="100000">
                                          <p:val>
                                            <p:strVal val="#ppt_x"/>
                                          </p:val>
                                        </p:tav>
                                      </p:tavLst>
                                    </p:anim>
                                    <p:anim calcmode="lin" valueType="num">
                                      <p:cBhvr>
                                        <p:cTn id="30" dur="2000" fill="hold"/>
                                        <p:tgtEl>
                                          <p:spTgt spid="70"/>
                                        </p:tgtEl>
                                        <p:attrNameLst>
                                          <p:attrName>ppt_y</p:attrName>
                                        </p:attrNameLst>
                                      </p:cBhvr>
                                      <p:tavLst>
                                        <p:tav tm="0">
                                          <p:val>
                                            <p:strVal val="#ppt_y"/>
                                          </p:val>
                                        </p:tav>
                                        <p:tav tm="100000">
                                          <p:val>
                                            <p:strVal val="#ppt_y"/>
                                          </p:val>
                                        </p:tav>
                                      </p:tavLst>
                                    </p:anim>
                                    <p:anim calcmode="lin" valueType="num">
                                      <p:cBhvr>
                                        <p:cTn id="31" dur="2000" fill="hold"/>
                                        <p:tgtEl>
                                          <p:spTgt spid="70"/>
                                        </p:tgtEl>
                                        <p:attrNameLst>
                                          <p:attrName>ppt_w</p:attrName>
                                        </p:attrNameLst>
                                      </p:cBhvr>
                                      <p:tavLst>
                                        <p:tav tm="0">
                                          <p:val>
                                            <p:fltVal val="0"/>
                                          </p:val>
                                        </p:tav>
                                        <p:tav tm="100000">
                                          <p:val>
                                            <p:strVal val="#ppt_w"/>
                                          </p:val>
                                        </p:tav>
                                      </p:tavLst>
                                    </p:anim>
                                    <p:anim calcmode="lin" valueType="num">
                                      <p:cBhvr>
                                        <p:cTn id="32" dur="2000" fill="hold"/>
                                        <p:tgtEl>
                                          <p:spTgt spid="70"/>
                                        </p:tgtEl>
                                        <p:attrNameLst>
                                          <p:attrName>ppt_h</p:attrName>
                                        </p:attrNameLst>
                                      </p:cBhvr>
                                      <p:tavLst>
                                        <p:tav tm="0">
                                          <p:val>
                                            <p:strVal val="#ppt_h"/>
                                          </p:val>
                                        </p:tav>
                                        <p:tav tm="100000">
                                          <p:val>
                                            <p:strVal val="#ppt_h"/>
                                          </p:val>
                                        </p:tav>
                                      </p:tavLst>
                                    </p:anim>
                                  </p:childTnLst>
                                </p:cTn>
                              </p:par>
                              <p:par>
                                <p:cTn id="33" presetID="17" presetClass="entr" presetSubtype="2" fill="hold" nodeType="withEffect">
                                  <p:stCondLst>
                                    <p:cond delay="1500"/>
                                  </p:stCondLst>
                                  <p:childTnLst>
                                    <p:set>
                                      <p:cBhvr>
                                        <p:cTn id="34" dur="1" fill="hold">
                                          <p:stCondLst>
                                            <p:cond delay="0"/>
                                          </p:stCondLst>
                                        </p:cTn>
                                        <p:tgtEl>
                                          <p:spTgt spid="79"/>
                                        </p:tgtEl>
                                        <p:attrNameLst>
                                          <p:attrName>style.visibility</p:attrName>
                                        </p:attrNameLst>
                                      </p:cBhvr>
                                      <p:to>
                                        <p:strVal val="visible"/>
                                      </p:to>
                                    </p:set>
                                    <p:anim calcmode="lin" valueType="num">
                                      <p:cBhvr>
                                        <p:cTn id="35" dur="2000" fill="hold"/>
                                        <p:tgtEl>
                                          <p:spTgt spid="79"/>
                                        </p:tgtEl>
                                        <p:attrNameLst>
                                          <p:attrName>ppt_x</p:attrName>
                                        </p:attrNameLst>
                                      </p:cBhvr>
                                      <p:tavLst>
                                        <p:tav tm="0">
                                          <p:val>
                                            <p:strVal val="#ppt_x+#ppt_w/2"/>
                                          </p:val>
                                        </p:tav>
                                        <p:tav tm="100000">
                                          <p:val>
                                            <p:strVal val="#ppt_x"/>
                                          </p:val>
                                        </p:tav>
                                      </p:tavLst>
                                    </p:anim>
                                    <p:anim calcmode="lin" valueType="num">
                                      <p:cBhvr>
                                        <p:cTn id="36" dur="2000" fill="hold"/>
                                        <p:tgtEl>
                                          <p:spTgt spid="79"/>
                                        </p:tgtEl>
                                        <p:attrNameLst>
                                          <p:attrName>ppt_y</p:attrName>
                                        </p:attrNameLst>
                                      </p:cBhvr>
                                      <p:tavLst>
                                        <p:tav tm="0">
                                          <p:val>
                                            <p:strVal val="#ppt_y"/>
                                          </p:val>
                                        </p:tav>
                                        <p:tav tm="100000">
                                          <p:val>
                                            <p:strVal val="#ppt_y"/>
                                          </p:val>
                                        </p:tav>
                                      </p:tavLst>
                                    </p:anim>
                                    <p:anim calcmode="lin" valueType="num">
                                      <p:cBhvr>
                                        <p:cTn id="37" dur="2000" fill="hold"/>
                                        <p:tgtEl>
                                          <p:spTgt spid="79"/>
                                        </p:tgtEl>
                                        <p:attrNameLst>
                                          <p:attrName>ppt_w</p:attrName>
                                        </p:attrNameLst>
                                      </p:cBhvr>
                                      <p:tavLst>
                                        <p:tav tm="0">
                                          <p:val>
                                            <p:fltVal val="0"/>
                                          </p:val>
                                        </p:tav>
                                        <p:tav tm="100000">
                                          <p:val>
                                            <p:strVal val="#ppt_w"/>
                                          </p:val>
                                        </p:tav>
                                      </p:tavLst>
                                    </p:anim>
                                    <p:anim calcmode="lin" valueType="num">
                                      <p:cBhvr>
                                        <p:cTn id="38" dur="2000" fill="hold"/>
                                        <p:tgtEl>
                                          <p:spTgt spid="79"/>
                                        </p:tgtEl>
                                        <p:attrNameLst>
                                          <p:attrName>ppt_h</p:attrName>
                                        </p:attrNameLst>
                                      </p:cBhvr>
                                      <p:tavLst>
                                        <p:tav tm="0">
                                          <p:val>
                                            <p:strVal val="#ppt_h"/>
                                          </p:val>
                                        </p:tav>
                                        <p:tav tm="100000">
                                          <p:val>
                                            <p:strVal val="#ppt_h"/>
                                          </p:val>
                                        </p:tav>
                                      </p:tavLst>
                                    </p:anim>
                                  </p:childTnLst>
                                </p:cTn>
                              </p:par>
                              <p:par>
                                <p:cTn id="39" presetID="22" presetClass="entr" presetSubtype="4" fill="hold" nodeType="withEffect">
                                  <p:stCondLst>
                                    <p:cond delay="150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2000"/>
                                        <p:tgtEl>
                                          <p:spTgt spid="68"/>
                                        </p:tgtEl>
                                      </p:cBhvr>
                                    </p:animEffect>
                                  </p:childTnLst>
                                </p:cTn>
                              </p:par>
                              <p:par>
                                <p:cTn id="42" presetID="22" presetClass="entr" presetSubtype="4" fill="hold" nodeType="withEffect">
                                  <p:stCondLst>
                                    <p:cond delay="1500"/>
                                  </p:stCondLst>
                                  <p:childTnLst>
                                    <p:set>
                                      <p:cBhvr>
                                        <p:cTn id="43" dur="1" fill="hold">
                                          <p:stCondLst>
                                            <p:cond delay="0"/>
                                          </p:stCondLst>
                                        </p:cTn>
                                        <p:tgtEl>
                                          <p:spTgt spid="81"/>
                                        </p:tgtEl>
                                        <p:attrNameLst>
                                          <p:attrName>style.visibility</p:attrName>
                                        </p:attrNameLst>
                                      </p:cBhvr>
                                      <p:to>
                                        <p:strVal val="visible"/>
                                      </p:to>
                                    </p:set>
                                    <p:animEffect transition="in" filter="wipe(down)">
                                      <p:cBhvr>
                                        <p:cTn id="44" dur="2000"/>
                                        <p:tgtEl>
                                          <p:spTgt spid="81"/>
                                        </p:tgtEl>
                                      </p:cBhvr>
                                    </p:animEffect>
                                  </p:childTnLst>
                                </p:cTn>
                              </p:par>
                              <p:par>
                                <p:cTn id="45" presetID="22" presetClass="entr" presetSubtype="1" fill="hold" nodeType="withEffect">
                                  <p:stCondLst>
                                    <p:cond delay="1500"/>
                                  </p:stCondLst>
                                  <p:childTnLst>
                                    <p:set>
                                      <p:cBhvr>
                                        <p:cTn id="46" dur="1" fill="hold">
                                          <p:stCondLst>
                                            <p:cond delay="0"/>
                                          </p:stCondLst>
                                        </p:cTn>
                                        <p:tgtEl>
                                          <p:spTgt spid="69"/>
                                        </p:tgtEl>
                                        <p:attrNameLst>
                                          <p:attrName>style.visibility</p:attrName>
                                        </p:attrNameLst>
                                      </p:cBhvr>
                                      <p:to>
                                        <p:strVal val="visible"/>
                                      </p:to>
                                    </p:set>
                                    <p:animEffect transition="in" filter="wipe(up)">
                                      <p:cBhvr>
                                        <p:cTn id="47" dur="2000"/>
                                        <p:tgtEl>
                                          <p:spTgt spid="69"/>
                                        </p:tgtEl>
                                      </p:cBhvr>
                                    </p:animEffect>
                                  </p:childTnLst>
                                </p:cTn>
                              </p:par>
                              <p:par>
                                <p:cTn id="48" presetID="22" presetClass="entr" presetSubtype="1" fill="hold" nodeType="withEffect">
                                  <p:stCondLst>
                                    <p:cond delay="1500"/>
                                  </p:stCondLst>
                                  <p:childTnLst>
                                    <p:set>
                                      <p:cBhvr>
                                        <p:cTn id="49" dur="1" fill="hold">
                                          <p:stCondLst>
                                            <p:cond delay="0"/>
                                          </p:stCondLst>
                                        </p:cTn>
                                        <p:tgtEl>
                                          <p:spTgt spid="82"/>
                                        </p:tgtEl>
                                        <p:attrNameLst>
                                          <p:attrName>style.visibility</p:attrName>
                                        </p:attrNameLst>
                                      </p:cBhvr>
                                      <p:to>
                                        <p:strVal val="visible"/>
                                      </p:to>
                                    </p:set>
                                    <p:animEffect transition="in" filter="wipe(up)">
                                      <p:cBhvr>
                                        <p:cTn id="50" dur="2000"/>
                                        <p:tgtEl>
                                          <p:spTgt spid="82"/>
                                        </p:tgtEl>
                                      </p:cBhvr>
                                    </p:animEffect>
                                  </p:childTnLst>
                                </p:cTn>
                              </p:par>
                              <p:par>
                                <p:cTn id="51" presetID="10" presetClass="entr" presetSubtype="0" fill="hold" grpId="0" nodeType="withEffect">
                                  <p:stCondLst>
                                    <p:cond delay="3000"/>
                                  </p:stCondLst>
                                  <p:childTnLst>
                                    <p:set>
                                      <p:cBhvr>
                                        <p:cTn id="52" dur="1" fill="hold">
                                          <p:stCondLst>
                                            <p:cond delay="0"/>
                                          </p:stCondLst>
                                        </p:cTn>
                                        <p:tgtEl>
                                          <p:spTgt spid="87"/>
                                        </p:tgtEl>
                                        <p:attrNameLst>
                                          <p:attrName>style.visibility</p:attrName>
                                        </p:attrNameLst>
                                      </p:cBhvr>
                                      <p:to>
                                        <p:strVal val="visible"/>
                                      </p:to>
                                    </p:set>
                                    <p:animEffect transition="in" filter="fade">
                                      <p:cBhvr>
                                        <p:cTn id="53" dur="1000"/>
                                        <p:tgtEl>
                                          <p:spTgt spid="87"/>
                                        </p:tgtEl>
                                      </p:cBhvr>
                                    </p:animEffect>
                                  </p:childTnLst>
                                </p:cTn>
                              </p:par>
                              <p:par>
                                <p:cTn id="54" presetID="10" presetClass="entr" presetSubtype="0" fill="hold" grpId="0" nodeType="withEffect">
                                  <p:stCondLst>
                                    <p:cond delay="300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1000"/>
                                        <p:tgtEl>
                                          <p:spTgt spid="90"/>
                                        </p:tgtEl>
                                      </p:cBhvr>
                                    </p:animEffect>
                                  </p:childTnLst>
                                </p:cTn>
                              </p:par>
                              <p:par>
                                <p:cTn id="57" presetID="10" presetClass="entr" presetSubtype="0" fill="hold" grpId="0" nodeType="withEffect">
                                  <p:stCondLst>
                                    <p:cond delay="300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childTnLst>
                                </p:cTn>
                              </p:par>
                              <p:par>
                                <p:cTn id="60" presetID="10" presetClass="entr" presetSubtype="0" fill="hold" grpId="0" nodeType="withEffect">
                                  <p:stCondLst>
                                    <p:cond delay="30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10" presetClass="entr" presetSubtype="0" fill="hold" grpId="0" nodeType="withEffect">
                                  <p:stCondLst>
                                    <p:cond delay="300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1000"/>
                                        <p:tgtEl>
                                          <p:spTgt spid="93"/>
                                        </p:tgtEl>
                                      </p:cBhvr>
                                    </p:animEffect>
                                  </p:childTnLst>
                                </p:cTn>
                              </p:par>
                              <p:par>
                                <p:cTn id="66" presetID="10" presetClass="entr" presetSubtype="0" fill="hold" grpId="0" nodeType="withEffect">
                                  <p:stCondLst>
                                    <p:cond delay="3000"/>
                                  </p:stCondLst>
                                  <p:childTnLst>
                                    <p:set>
                                      <p:cBhvr>
                                        <p:cTn id="67" dur="1" fill="hold">
                                          <p:stCondLst>
                                            <p:cond delay="0"/>
                                          </p:stCondLst>
                                        </p:cTn>
                                        <p:tgtEl>
                                          <p:spTgt spid="89"/>
                                        </p:tgtEl>
                                        <p:attrNameLst>
                                          <p:attrName>style.visibility</p:attrName>
                                        </p:attrNameLst>
                                      </p:cBhvr>
                                      <p:to>
                                        <p:strVal val="visible"/>
                                      </p:to>
                                    </p:set>
                                    <p:animEffect transition="in" filter="fade">
                                      <p:cBhvr>
                                        <p:cTn id="68" dur="1000"/>
                                        <p:tgtEl>
                                          <p:spTgt spid="89"/>
                                        </p:tgtEl>
                                      </p:cBhvr>
                                    </p:animEffect>
                                  </p:childTnLst>
                                </p:cTn>
                              </p:par>
                              <p:par>
                                <p:cTn id="69" presetID="55" presetClass="entr" presetSubtype="0" fill="hold" grpId="0" nodeType="withEffect">
                                  <p:stCondLst>
                                    <p:cond delay="3500"/>
                                  </p:stCondLst>
                                  <p:childTnLst>
                                    <p:set>
                                      <p:cBhvr>
                                        <p:cTn id="70" dur="1" fill="hold">
                                          <p:stCondLst>
                                            <p:cond delay="0"/>
                                          </p:stCondLst>
                                        </p:cTn>
                                        <p:tgtEl>
                                          <p:spTgt spid="95"/>
                                        </p:tgtEl>
                                        <p:attrNameLst>
                                          <p:attrName>style.visibility</p:attrName>
                                        </p:attrNameLst>
                                      </p:cBhvr>
                                      <p:to>
                                        <p:strVal val="visible"/>
                                      </p:to>
                                    </p:set>
                                    <p:anim calcmode="lin" valueType="num">
                                      <p:cBhvr>
                                        <p:cTn id="71" dur="1500" fill="hold"/>
                                        <p:tgtEl>
                                          <p:spTgt spid="95"/>
                                        </p:tgtEl>
                                        <p:attrNameLst>
                                          <p:attrName>ppt_w</p:attrName>
                                        </p:attrNameLst>
                                      </p:cBhvr>
                                      <p:tavLst>
                                        <p:tav tm="0">
                                          <p:val>
                                            <p:strVal val="#ppt_w*0.70"/>
                                          </p:val>
                                        </p:tav>
                                        <p:tav tm="100000">
                                          <p:val>
                                            <p:strVal val="#ppt_w"/>
                                          </p:val>
                                        </p:tav>
                                      </p:tavLst>
                                    </p:anim>
                                    <p:anim calcmode="lin" valueType="num">
                                      <p:cBhvr>
                                        <p:cTn id="72" dur="1500" fill="hold"/>
                                        <p:tgtEl>
                                          <p:spTgt spid="95"/>
                                        </p:tgtEl>
                                        <p:attrNameLst>
                                          <p:attrName>ppt_h</p:attrName>
                                        </p:attrNameLst>
                                      </p:cBhvr>
                                      <p:tavLst>
                                        <p:tav tm="0">
                                          <p:val>
                                            <p:strVal val="#ppt_h"/>
                                          </p:val>
                                        </p:tav>
                                        <p:tav tm="100000">
                                          <p:val>
                                            <p:strVal val="#ppt_h"/>
                                          </p:val>
                                        </p:tav>
                                      </p:tavLst>
                                    </p:anim>
                                    <p:animEffect transition="in" filter="fade">
                                      <p:cBhvr>
                                        <p:cTn id="73" dur="1500"/>
                                        <p:tgtEl>
                                          <p:spTgt spid="95"/>
                                        </p:tgtEl>
                                      </p:cBhvr>
                                    </p:animEffect>
                                  </p:childTnLst>
                                </p:cTn>
                              </p:par>
                              <p:par>
                                <p:cTn id="74" presetID="55" presetClass="entr" presetSubtype="0" fill="hold" grpId="0" nodeType="withEffect">
                                  <p:stCondLst>
                                    <p:cond delay="3500"/>
                                  </p:stCondLst>
                                  <p:childTnLst>
                                    <p:set>
                                      <p:cBhvr>
                                        <p:cTn id="75" dur="1" fill="hold">
                                          <p:stCondLst>
                                            <p:cond delay="0"/>
                                          </p:stCondLst>
                                        </p:cTn>
                                        <p:tgtEl>
                                          <p:spTgt spid="96"/>
                                        </p:tgtEl>
                                        <p:attrNameLst>
                                          <p:attrName>style.visibility</p:attrName>
                                        </p:attrNameLst>
                                      </p:cBhvr>
                                      <p:to>
                                        <p:strVal val="visible"/>
                                      </p:to>
                                    </p:set>
                                    <p:anim calcmode="lin" valueType="num">
                                      <p:cBhvr>
                                        <p:cTn id="76" dur="1500" fill="hold"/>
                                        <p:tgtEl>
                                          <p:spTgt spid="96"/>
                                        </p:tgtEl>
                                        <p:attrNameLst>
                                          <p:attrName>ppt_w</p:attrName>
                                        </p:attrNameLst>
                                      </p:cBhvr>
                                      <p:tavLst>
                                        <p:tav tm="0">
                                          <p:val>
                                            <p:strVal val="#ppt_w*0.70"/>
                                          </p:val>
                                        </p:tav>
                                        <p:tav tm="100000">
                                          <p:val>
                                            <p:strVal val="#ppt_w"/>
                                          </p:val>
                                        </p:tav>
                                      </p:tavLst>
                                    </p:anim>
                                    <p:anim calcmode="lin" valueType="num">
                                      <p:cBhvr>
                                        <p:cTn id="77" dur="1500" fill="hold"/>
                                        <p:tgtEl>
                                          <p:spTgt spid="96"/>
                                        </p:tgtEl>
                                        <p:attrNameLst>
                                          <p:attrName>ppt_h</p:attrName>
                                        </p:attrNameLst>
                                      </p:cBhvr>
                                      <p:tavLst>
                                        <p:tav tm="0">
                                          <p:val>
                                            <p:strVal val="#ppt_h"/>
                                          </p:val>
                                        </p:tav>
                                        <p:tav tm="100000">
                                          <p:val>
                                            <p:strVal val="#ppt_h"/>
                                          </p:val>
                                        </p:tav>
                                      </p:tavLst>
                                    </p:anim>
                                    <p:animEffect transition="in" filter="fade">
                                      <p:cBhvr>
                                        <p:cTn id="78" dur="1500"/>
                                        <p:tgtEl>
                                          <p:spTgt spid="96"/>
                                        </p:tgtEl>
                                      </p:cBhvr>
                                    </p:animEffect>
                                  </p:childTnLst>
                                </p:cTn>
                              </p:par>
                              <p:par>
                                <p:cTn id="79" presetID="55" presetClass="entr" presetSubtype="0" fill="hold" grpId="0" nodeType="withEffect">
                                  <p:stCondLst>
                                    <p:cond delay="3500"/>
                                  </p:stCondLst>
                                  <p:childTnLst>
                                    <p:set>
                                      <p:cBhvr>
                                        <p:cTn id="80" dur="1" fill="hold">
                                          <p:stCondLst>
                                            <p:cond delay="0"/>
                                          </p:stCondLst>
                                        </p:cTn>
                                        <p:tgtEl>
                                          <p:spTgt spid="99"/>
                                        </p:tgtEl>
                                        <p:attrNameLst>
                                          <p:attrName>style.visibility</p:attrName>
                                        </p:attrNameLst>
                                      </p:cBhvr>
                                      <p:to>
                                        <p:strVal val="visible"/>
                                      </p:to>
                                    </p:set>
                                    <p:anim calcmode="lin" valueType="num">
                                      <p:cBhvr>
                                        <p:cTn id="81" dur="1500" fill="hold"/>
                                        <p:tgtEl>
                                          <p:spTgt spid="99"/>
                                        </p:tgtEl>
                                        <p:attrNameLst>
                                          <p:attrName>ppt_w</p:attrName>
                                        </p:attrNameLst>
                                      </p:cBhvr>
                                      <p:tavLst>
                                        <p:tav tm="0">
                                          <p:val>
                                            <p:strVal val="#ppt_w*0.70"/>
                                          </p:val>
                                        </p:tav>
                                        <p:tav tm="100000">
                                          <p:val>
                                            <p:strVal val="#ppt_w"/>
                                          </p:val>
                                        </p:tav>
                                      </p:tavLst>
                                    </p:anim>
                                    <p:anim calcmode="lin" valueType="num">
                                      <p:cBhvr>
                                        <p:cTn id="82" dur="1500" fill="hold"/>
                                        <p:tgtEl>
                                          <p:spTgt spid="99"/>
                                        </p:tgtEl>
                                        <p:attrNameLst>
                                          <p:attrName>ppt_h</p:attrName>
                                        </p:attrNameLst>
                                      </p:cBhvr>
                                      <p:tavLst>
                                        <p:tav tm="0">
                                          <p:val>
                                            <p:strVal val="#ppt_h"/>
                                          </p:val>
                                        </p:tav>
                                        <p:tav tm="100000">
                                          <p:val>
                                            <p:strVal val="#ppt_h"/>
                                          </p:val>
                                        </p:tav>
                                      </p:tavLst>
                                    </p:anim>
                                    <p:animEffect transition="in" filter="fade">
                                      <p:cBhvr>
                                        <p:cTn id="83" dur="1500"/>
                                        <p:tgtEl>
                                          <p:spTgt spid="99"/>
                                        </p:tgtEl>
                                      </p:cBhvr>
                                    </p:animEffect>
                                  </p:childTnLst>
                                </p:cTn>
                              </p:par>
                              <p:par>
                                <p:cTn id="84" presetID="55" presetClass="entr" presetSubtype="0" fill="hold" grpId="0" nodeType="withEffect">
                                  <p:stCondLst>
                                    <p:cond delay="3500"/>
                                  </p:stCondLst>
                                  <p:childTnLst>
                                    <p:set>
                                      <p:cBhvr>
                                        <p:cTn id="85" dur="1" fill="hold">
                                          <p:stCondLst>
                                            <p:cond delay="0"/>
                                          </p:stCondLst>
                                        </p:cTn>
                                        <p:tgtEl>
                                          <p:spTgt spid="104"/>
                                        </p:tgtEl>
                                        <p:attrNameLst>
                                          <p:attrName>style.visibility</p:attrName>
                                        </p:attrNameLst>
                                      </p:cBhvr>
                                      <p:to>
                                        <p:strVal val="visible"/>
                                      </p:to>
                                    </p:set>
                                    <p:anim calcmode="lin" valueType="num">
                                      <p:cBhvr>
                                        <p:cTn id="86" dur="1500" fill="hold"/>
                                        <p:tgtEl>
                                          <p:spTgt spid="104"/>
                                        </p:tgtEl>
                                        <p:attrNameLst>
                                          <p:attrName>ppt_w</p:attrName>
                                        </p:attrNameLst>
                                      </p:cBhvr>
                                      <p:tavLst>
                                        <p:tav tm="0">
                                          <p:val>
                                            <p:strVal val="#ppt_w*0.70"/>
                                          </p:val>
                                        </p:tav>
                                        <p:tav tm="100000">
                                          <p:val>
                                            <p:strVal val="#ppt_w"/>
                                          </p:val>
                                        </p:tav>
                                      </p:tavLst>
                                    </p:anim>
                                    <p:anim calcmode="lin" valueType="num">
                                      <p:cBhvr>
                                        <p:cTn id="87" dur="1500" fill="hold"/>
                                        <p:tgtEl>
                                          <p:spTgt spid="104"/>
                                        </p:tgtEl>
                                        <p:attrNameLst>
                                          <p:attrName>ppt_h</p:attrName>
                                        </p:attrNameLst>
                                      </p:cBhvr>
                                      <p:tavLst>
                                        <p:tav tm="0">
                                          <p:val>
                                            <p:strVal val="#ppt_h"/>
                                          </p:val>
                                        </p:tav>
                                        <p:tav tm="100000">
                                          <p:val>
                                            <p:strVal val="#ppt_h"/>
                                          </p:val>
                                        </p:tav>
                                      </p:tavLst>
                                    </p:anim>
                                    <p:animEffect transition="in" filter="fade">
                                      <p:cBhvr>
                                        <p:cTn id="88" dur="1500"/>
                                        <p:tgtEl>
                                          <p:spTgt spid="104"/>
                                        </p:tgtEl>
                                      </p:cBhvr>
                                    </p:animEffect>
                                  </p:childTnLst>
                                </p:cTn>
                              </p:par>
                              <p:par>
                                <p:cTn id="89" presetID="55" presetClass="entr" presetSubtype="0" fill="hold" grpId="0" nodeType="withEffect">
                                  <p:stCondLst>
                                    <p:cond delay="3500"/>
                                  </p:stCondLst>
                                  <p:childTnLst>
                                    <p:set>
                                      <p:cBhvr>
                                        <p:cTn id="90" dur="1" fill="hold">
                                          <p:stCondLst>
                                            <p:cond delay="0"/>
                                          </p:stCondLst>
                                        </p:cTn>
                                        <p:tgtEl>
                                          <p:spTgt spid="94"/>
                                        </p:tgtEl>
                                        <p:attrNameLst>
                                          <p:attrName>style.visibility</p:attrName>
                                        </p:attrNameLst>
                                      </p:cBhvr>
                                      <p:to>
                                        <p:strVal val="visible"/>
                                      </p:to>
                                    </p:set>
                                    <p:anim calcmode="lin" valueType="num">
                                      <p:cBhvr>
                                        <p:cTn id="91" dur="1500" fill="hold"/>
                                        <p:tgtEl>
                                          <p:spTgt spid="94"/>
                                        </p:tgtEl>
                                        <p:attrNameLst>
                                          <p:attrName>ppt_w</p:attrName>
                                        </p:attrNameLst>
                                      </p:cBhvr>
                                      <p:tavLst>
                                        <p:tav tm="0">
                                          <p:val>
                                            <p:strVal val="#ppt_w*0.70"/>
                                          </p:val>
                                        </p:tav>
                                        <p:tav tm="100000">
                                          <p:val>
                                            <p:strVal val="#ppt_w"/>
                                          </p:val>
                                        </p:tav>
                                      </p:tavLst>
                                    </p:anim>
                                    <p:anim calcmode="lin" valueType="num">
                                      <p:cBhvr>
                                        <p:cTn id="92" dur="1500" fill="hold"/>
                                        <p:tgtEl>
                                          <p:spTgt spid="94"/>
                                        </p:tgtEl>
                                        <p:attrNameLst>
                                          <p:attrName>ppt_h</p:attrName>
                                        </p:attrNameLst>
                                      </p:cBhvr>
                                      <p:tavLst>
                                        <p:tav tm="0">
                                          <p:val>
                                            <p:strVal val="#ppt_h"/>
                                          </p:val>
                                        </p:tav>
                                        <p:tav tm="100000">
                                          <p:val>
                                            <p:strVal val="#ppt_h"/>
                                          </p:val>
                                        </p:tav>
                                      </p:tavLst>
                                    </p:anim>
                                    <p:animEffect transition="in" filter="fade">
                                      <p:cBhvr>
                                        <p:cTn id="93" dur="1500"/>
                                        <p:tgtEl>
                                          <p:spTgt spid="94"/>
                                        </p:tgtEl>
                                      </p:cBhvr>
                                    </p:animEffect>
                                  </p:childTnLst>
                                </p:cTn>
                              </p:par>
                              <p:par>
                                <p:cTn id="94" presetID="55" presetClass="entr" presetSubtype="0" fill="hold" grpId="0" nodeType="withEffect">
                                  <p:stCondLst>
                                    <p:cond delay="3500"/>
                                  </p:stCondLst>
                                  <p:childTnLst>
                                    <p:set>
                                      <p:cBhvr>
                                        <p:cTn id="95" dur="1" fill="hold">
                                          <p:stCondLst>
                                            <p:cond delay="0"/>
                                          </p:stCondLst>
                                        </p:cTn>
                                        <p:tgtEl>
                                          <p:spTgt spid="106"/>
                                        </p:tgtEl>
                                        <p:attrNameLst>
                                          <p:attrName>style.visibility</p:attrName>
                                        </p:attrNameLst>
                                      </p:cBhvr>
                                      <p:to>
                                        <p:strVal val="visible"/>
                                      </p:to>
                                    </p:set>
                                    <p:anim calcmode="lin" valueType="num">
                                      <p:cBhvr>
                                        <p:cTn id="96" dur="1500" fill="hold"/>
                                        <p:tgtEl>
                                          <p:spTgt spid="106"/>
                                        </p:tgtEl>
                                        <p:attrNameLst>
                                          <p:attrName>ppt_w</p:attrName>
                                        </p:attrNameLst>
                                      </p:cBhvr>
                                      <p:tavLst>
                                        <p:tav tm="0">
                                          <p:val>
                                            <p:strVal val="#ppt_w*0.70"/>
                                          </p:val>
                                        </p:tav>
                                        <p:tav tm="100000">
                                          <p:val>
                                            <p:strVal val="#ppt_w"/>
                                          </p:val>
                                        </p:tav>
                                      </p:tavLst>
                                    </p:anim>
                                    <p:anim calcmode="lin" valueType="num">
                                      <p:cBhvr>
                                        <p:cTn id="97" dur="1500" fill="hold"/>
                                        <p:tgtEl>
                                          <p:spTgt spid="106"/>
                                        </p:tgtEl>
                                        <p:attrNameLst>
                                          <p:attrName>ppt_h</p:attrName>
                                        </p:attrNameLst>
                                      </p:cBhvr>
                                      <p:tavLst>
                                        <p:tav tm="0">
                                          <p:val>
                                            <p:strVal val="#ppt_h"/>
                                          </p:val>
                                        </p:tav>
                                        <p:tav tm="100000">
                                          <p:val>
                                            <p:strVal val="#ppt_h"/>
                                          </p:val>
                                        </p:tav>
                                      </p:tavLst>
                                    </p:anim>
                                    <p:animEffect transition="in" filter="fade">
                                      <p:cBhvr>
                                        <p:cTn id="98" dur="1500"/>
                                        <p:tgtEl>
                                          <p:spTgt spid="106"/>
                                        </p:tgtEl>
                                      </p:cBhvr>
                                    </p:animEffect>
                                  </p:childTnLst>
                                </p:cTn>
                              </p:par>
                              <p:par>
                                <p:cTn id="99" presetID="55" presetClass="entr" presetSubtype="0" fill="hold" grpId="0" nodeType="withEffect">
                                  <p:stCondLst>
                                    <p:cond delay="3500"/>
                                  </p:stCondLst>
                                  <p:childTnLst>
                                    <p:set>
                                      <p:cBhvr>
                                        <p:cTn id="100" dur="1" fill="hold">
                                          <p:stCondLst>
                                            <p:cond delay="0"/>
                                          </p:stCondLst>
                                        </p:cTn>
                                        <p:tgtEl>
                                          <p:spTgt spid="107"/>
                                        </p:tgtEl>
                                        <p:attrNameLst>
                                          <p:attrName>style.visibility</p:attrName>
                                        </p:attrNameLst>
                                      </p:cBhvr>
                                      <p:to>
                                        <p:strVal val="visible"/>
                                      </p:to>
                                    </p:set>
                                    <p:anim calcmode="lin" valueType="num">
                                      <p:cBhvr>
                                        <p:cTn id="101" dur="1500" fill="hold"/>
                                        <p:tgtEl>
                                          <p:spTgt spid="107"/>
                                        </p:tgtEl>
                                        <p:attrNameLst>
                                          <p:attrName>ppt_w</p:attrName>
                                        </p:attrNameLst>
                                      </p:cBhvr>
                                      <p:tavLst>
                                        <p:tav tm="0">
                                          <p:val>
                                            <p:strVal val="#ppt_w*0.70"/>
                                          </p:val>
                                        </p:tav>
                                        <p:tav tm="100000">
                                          <p:val>
                                            <p:strVal val="#ppt_w"/>
                                          </p:val>
                                        </p:tav>
                                      </p:tavLst>
                                    </p:anim>
                                    <p:anim calcmode="lin" valueType="num">
                                      <p:cBhvr>
                                        <p:cTn id="102" dur="1500" fill="hold"/>
                                        <p:tgtEl>
                                          <p:spTgt spid="107"/>
                                        </p:tgtEl>
                                        <p:attrNameLst>
                                          <p:attrName>ppt_h</p:attrName>
                                        </p:attrNameLst>
                                      </p:cBhvr>
                                      <p:tavLst>
                                        <p:tav tm="0">
                                          <p:val>
                                            <p:strVal val="#ppt_h"/>
                                          </p:val>
                                        </p:tav>
                                        <p:tav tm="100000">
                                          <p:val>
                                            <p:strVal val="#ppt_h"/>
                                          </p:val>
                                        </p:tav>
                                      </p:tavLst>
                                    </p:anim>
                                    <p:animEffect transition="in" filter="fade">
                                      <p:cBhvr>
                                        <p:cTn id="103" dur="1500"/>
                                        <p:tgtEl>
                                          <p:spTgt spid="107"/>
                                        </p:tgtEl>
                                      </p:cBhvr>
                                    </p:animEffect>
                                  </p:childTnLst>
                                </p:cTn>
                              </p:par>
                              <p:par>
                                <p:cTn id="104" presetID="55" presetClass="entr" presetSubtype="0" fill="hold" grpId="0" nodeType="withEffect">
                                  <p:stCondLst>
                                    <p:cond delay="3500"/>
                                  </p:stCondLst>
                                  <p:childTnLst>
                                    <p:set>
                                      <p:cBhvr>
                                        <p:cTn id="105" dur="1" fill="hold">
                                          <p:stCondLst>
                                            <p:cond delay="0"/>
                                          </p:stCondLst>
                                        </p:cTn>
                                        <p:tgtEl>
                                          <p:spTgt spid="109"/>
                                        </p:tgtEl>
                                        <p:attrNameLst>
                                          <p:attrName>style.visibility</p:attrName>
                                        </p:attrNameLst>
                                      </p:cBhvr>
                                      <p:to>
                                        <p:strVal val="visible"/>
                                      </p:to>
                                    </p:set>
                                    <p:anim calcmode="lin" valueType="num">
                                      <p:cBhvr>
                                        <p:cTn id="106" dur="1500" fill="hold"/>
                                        <p:tgtEl>
                                          <p:spTgt spid="109"/>
                                        </p:tgtEl>
                                        <p:attrNameLst>
                                          <p:attrName>ppt_w</p:attrName>
                                        </p:attrNameLst>
                                      </p:cBhvr>
                                      <p:tavLst>
                                        <p:tav tm="0">
                                          <p:val>
                                            <p:strVal val="#ppt_w*0.70"/>
                                          </p:val>
                                        </p:tav>
                                        <p:tav tm="100000">
                                          <p:val>
                                            <p:strVal val="#ppt_w"/>
                                          </p:val>
                                        </p:tav>
                                      </p:tavLst>
                                    </p:anim>
                                    <p:anim calcmode="lin" valueType="num">
                                      <p:cBhvr>
                                        <p:cTn id="107" dur="1500" fill="hold"/>
                                        <p:tgtEl>
                                          <p:spTgt spid="109"/>
                                        </p:tgtEl>
                                        <p:attrNameLst>
                                          <p:attrName>ppt_h</p:attrName>
                                        </p:attrNameLst>
                                      </p:cBhvr>
                                      <p:tavLst>
                                        <p:tav tm="0">
                                          <p:val>
                                            <p:strVal val="#ppt_h"/>
                                          </p:val>
                                        </p:tav>
                                        <p:tav tm="100000">
                                          <p:val>
                                            <p:strVal val="#ppt_h"/>
                                          </p:val>
                                        </p:tav>
                                      </p:tavLst>
                                    </p:anim>
                                    <p:animEffect transition="in" filter="fade">
                                      <p:cBhvr>
                                        <p:cTn id="108" dur="1500"/>
                                        <p:tgtEl>
                                          <p:spTgt spid="109"/>
                                        </p:tgtEl>
                                      </p:cBhvr>
                                    </p:animEffect>
                                  </p:childTnLst>
                                </p:cTn>
                              </p:par>
                              <p:par>
                                <p:cTn id="109" presetID="55" presetClass="entr" presetSubtype="0" fill="hold" grpId="0" nodeType="withEffect">
                                  <p:stCondLst>
                                    <p:cond delay="3500"/>
                                  </p:stCondLst>
                                  <p:childTnLst>
                                    <p:set>
                                      <p:cBhvr>
                                        <p:cTn id="110" dur="1" fill="hold">
                                          <p:stCondLst>
                                            <p:cond delay="0"/>
                                          </p:stCondLst>
                                        </p:cTn>
                                        <p:tgtEl>
                                          <p:spTgt spid="110"/>
                                        </p:tgtEl>
                                        <p:attrNameLst>
                                          <p:attrName>style.visibility</p:attrName>
                                        </p:attrNameLst>
                                      </p:cBhvr>
                                      <p:to>
                                        <p:strVal val="visible"/>
                                      </p:to>
                                    </p:set>
                                    <p:anim calcmode="lin" valueType="num">
                                      <p:cBhvr>
                                        <p:cTn id="111" dur="1500" fill="hold"/>
                                        <p:tgtEl>
                                          <p:spTgt spid="110"/>
                                        </p:tgtEl>
                                        <p:attrNameLst>
                                          <p:attrName>ppt_w</p:attrName>
                                        </p:attrNameLst>
                                      </p:cBhvr>
                                      <p:tavLst>
                                        <p:tav tm="0">
                                          <p:val>
                                            <p:strVal val="#ppt_w*0.70"/>
                                          </p:val>
                                        </p:tav>
                                        <p:tav tm="100000">
                                          <p:val>
                                            <p:strVal val="#ppt_w"/>
                                          </p:val>
                                        </p:tav>
                                      </p:tavLst>
                                    </p:anim>
                                    <p:anim calcmode="lin" valueType="num">
                                      <p:cBhvr>
                                        <p:cTn id="112" dur="1500" fill="hold"/>
                                        <p:tgtEl>
                                          <p:spTgt spid="110"/>
                                        </p:tgtEl>
                                        <p:attrNameLst>
                                          <p:attrName>ppt_h</p:attrName>
                                        </p:attrNameLst>
                                      </p:cBhvr>
                                      <p:tavLst>
                                        <p:tav tm="0">
                                          <p:val>
                                            <p:strVal val="#ppt_h"/>
                                          </p:val>
                                        </p:tav>
                                        <p:tav tm="100000">
                                          <p:val>
                                            <p:strVal val="#ppt_h"/>
                                          </p:val>
                                        </p:tav>
                                      </p:tavLst>
                                    </p:anim>
                                    <p:animEffect transition="in" filter="fade">
                                      <p:cBhvr>
                                        <p:cTn id="113" dur="1500"/>
                                        <p:tgtEl>
                                          <p:spTgt spid="110"/>
                                        </p:tgtEl>
                                      </p:cBhvr>
                                    </p:animEffect>
                                  </p:childTnLst>
                                </p:cTn>
                              </p:par>
                              <p:par>
                                <p:cTn id="114" presetID="55" presetClass="entr" presetSubtype="0" fill="hold" grpId="0" nodeType="withEffect">
                                  <p:stCondLst>
                                    <p:cond delay="3500"/>
                                  </p:stCondLst>
                                  <p:childTnLst>
                                    <p:set>
                                      <p:cBhvr>
                                        <p:cTn id="115" dur="1" fill="hold">
                                          <p:stCondLst>
                                            <p:cond delay="0"/>
                                          </p:stCondLst>
                                        </p:cTn>
                                        <p:tgtEl>
                                          <p:spTgt spid="111"/>
                                        </p:tgtEl>
                                        <p:attrNameLst>
                                          <p:attrName>style.visibility</p:attrName>
                                        </p:attrNameLst>
                                      </p:cBhvr>
                                      <p:to>
                                        <p:strVal val="visible"/>
                                      </p:to>
                                    </p:set>
                                    <p:anim calcmode="lin" valueType="num">
                                      <p:cBhvr>
                                        <p:cTn id="116" dur="1500" fill="hold"/>
                                        <p:tgtEl>
                                          <p:spTgt spid="111"/>
                                        </p:tgtEl>
                                        <p:attrNameLst>
                                          <p:attrName>ppt_w</p:attrName>
                                        </p:attrNameLst>
                                      </p:cBhvr>
                                      <p:tavLst>
                                        <p:tav tm="0">
                                          <p:val>
                                            <p:strVal val="#ppt_w*0.70"/>
                                          </p:val>
                                        </p:tav>
                                        <p:tav tm="100000">
                                          <p:val>
                                            <p:strVal val="#ppt_w"/>
                                          </p:val>
                                        </p:tav>
                                      </p:tavLst>
                                    </p:anim>
                                    <p:anim calcmode="lin" valueType="num">
                                      <p:cBhvr>
                                        <p:cTn id="117" dur="1500" fill="hold"/>
                                        <p:tgtEl>
                                          <p:spTgt spid="111"/>
                                        </p:tgtEl>
                                        <p:attrNameLst>
                                          <p:attrName>ppt_h</p:attrName>
                                        </p:attrNameLst>
                                      </p:cBhvr>
                                      <p:tavLst>
                                        <p:tav tm="0">
                                          <p:val>
                                            <p:strVal val="#ppt_h"/>
                                          </p:val>
                                        </p:tav>
                                        <p:tav tm="100000">
                                          <p:val>
                                            <p:strVal val="#ppt_h"/>
                                          </p:val>
                                        </p:tav>
                                      </p:tavLst>
                                    </p:anim>
                                    <p:animEffect transition="in" filter="fade">
                                      <p:cBhvr>
                                        <p:cTn id="118" dur="1500"/>
                                        <p:tgtEl>
                                          <p:spTgt spid="111"/>
                                        </p:tgtEl>
                                      </p:cBhvr>
                                    </p:animEffect>
                                  </p:childTnLst>
                                </p:cTn>
                              </p:par>
                              <p:par>
                                <p:cTn id="119" presetID="55" presetClass="entr" presetSubtype="0" fill="hold" grpId="0" nodeType="withEffect">
                                  <p:stCondLst>
                                    <p:cond delay="3500"/>
                                  </p:stCondLst>
                                  <p:childTnLst>
                                    <p:set>
                                      <p:cBhvr>
                                        <p:cTn id="120" dur="1" fill="hold">
                                          <p:stCondLst>
                                            <p:cond delay="0"/>
                                          </p:stCondLst>
                                        </p:cTn>
                                        <p:tgtEl>
                                          <p:spTgt spid="113"/>
                                        </p:tgtEl>
                                        <p:attrNameLst>
                                          <p:attrName>style.visibility</p:attrName>
                                        </p:attrNameLst>
                                      </p:cBhvr>
                                      <p:to>
                                        <p:strVal val="visible"/>
                                      </p:to>
                                    </p:set>
                                    <p:anim calcmode="lin" valueType="num">
                                      <p:cBhvr>
                                        <p:cTn id="121" dur="1500" fill="hold"/>
                                        <p:tgtEl>
                                          <p:spTgt spid="113"/>
                                        </p:tgtEl>
                                        <p:attrNameLst>
                                          <p:attrName>ppt_w</p:attrName>
                                        </p:attrNameLst>
                                      </p:cBhvr>
                                      <p:tavLst>
                                        <p:tav tm="0">
                                          <p:val>
                                            <p:strVal val="#ppt_w*0.70"/>
                                          </p:val>
                                        </p:tav>
                                        <p:tav tm="100000">
                                          <p:val>
                                            <p:strVal val="#ppt_w"/>
                                          </p:val>
                                        </p:tav>
                                      </p:tavLst>
                                    </p:anim>
                                    <p:anim calcmode="lin" valueType="num">
                                      <p:cBhvr>
                                        <p:cTn id="122" dur="1500" fill="hold"/>
                                        <p:tgtEl>
                                          <p:spTgt spid="113"/>
                                        </p:tgtEl>
                                        <p:attrNameLst>
                                          <p:attrName>ppt_h</p:attrName>
                                        </p:attrNameLst>
                                      </p:cBhvr>
                                      <p:tavLst>
                                        <p:tav tm="0">
                                          <p:val>
                                            <p:strVal val="#ppt_h"/>
                                          </p:val>
                                        </p:tav>
                                        <p:tav tm="100000">
                                          <p:val>
                                            <p:strVal val="#ppt_h"/>
                                          </p:val>
                                        </p:tav>
                                      </p:tavLst>
                                    </p:anim>
                                    <p:animEffect transition="in" filter="fade">
                                      <p:cBhvr>
                                        <p:cTn id="123" dur="1500"/>
                                        <p:tgtEl>
                                          <p:spTgt spid="113"/>
                                        </p:tgtEl>
                                      </p:cBhvr>
                                    </p:animEffect>
                                  </p:childTnLst>
                                </p:cTn>
                              </p:par>
                              <p:par>
                                <p:cTn id="124" presetID="55" presetClass="entr" presetSubtype="0" fill="hold" grpId="0" nodeType="withEffect">
                                  <p:stCondLst>
                                    <p:cond delay="3500"/>
                                  </p:stCondLst>
                                  <p:childTnLst>
                                    <p:set>
                                      <p:cBhvr>
                                        <p:cTn id="125" dur="1" fill="hold">
                                          <p:stCondLst>
                                            <p:cond delay="0"/>
                                          </p:stCondLst>
                                        </p:cTn>
                                        <p:tgtEl>
                                          <p:spTgt spid="116"/>
                                        </p:tgtEl>
                                        <p:attrNameLst>
                                          <p:attrName>style.visibility</p:attrName>
                                        </p:attrNameLst>
                                      </p:cBhvr>
                                      <p:to>
                                        <p:strVal val="visible"/>
                                      </p:to>
                                    </p:set>
                                    <p:anim calcmode="lin" valueType="num">
                                      <p:cBhvr>
                                        <p:cTn id="126" dur="1500" fill="hold"/>
                                        <p:tgtEl>
                                          <p:spTgt spid="116"/>
                                        </p:tgtEl>
                                        <p:attrNameLst>
                                          <p:attrName>ppt_w</p:attrName>
                                        </p:attrNameLst>
                                      </p:cBhvr>
                                      <p:tavLst>
                                        <p:tav tm="0">
                                          <p:val>
                                            <p:strVal val="#ppt_w*0.70"/>
                                          </p:val>
                                        </p:tav>
                                        <p:tav tm="100000">
                                          <p:val>
                                            <p:strVal val="#ppt_w"/>
                                          </p:val>
                                        </p:tav>
                                      </p:tavLst>
                                    </p:anim>
                                    <p:anim calcmode="lin" valueType="num">
                                      <p:cBhvr>
                                        <p:cTn id="127" dur="1500" fill="hold"/>
                                        <p:tgtEl>
                                          <p:spTgt spid="116"/>
                                        </p:tgtEl>
                                        <p:attrNameLst>
                                          <p:attrName>ppt_h</p:attrName>
                                        </p:attrNameLst>
                                      </p:cBhvr>
                                      <p:tavLst>
                                        <p:tav tm="0">
                                          <p:val>
                                            <p:strVal val="#ppt_h"/>
                                          </p:val>
                                        </p:tav>
                                        <p:tav tm="100000">
                                          <p:val>
                                            <p:strVal val="#ppt_h"/>
                                          </p:val>
                                        </p:tav>
                                      </p:tavLst>
                                    </p:anim>
                                    <p:animEffect transition="in" filter="fade">
                                      <p:cBhvr>
                                        <p:cTn id="128" dur="1500"/>
                                        <p:tgtEl>
                                          <p:spTgt spid="116"/>
                                        </p:tgtEl>
                                      </p:cBhvr>
                                    </p:animEffect>
                                  </p:childTnLst>
                                </p:cTn>
                              </p:par>
                              <p:par>
                                <p:cTn id="129" presetID="55" presetClass="entr" presetSubtype="0" fill="hold" grpId="0" nodeType="withEffect">
                                  <p:stCondLst>
                                    <p:cond delay="3500"/>
                                  </p:stCondLst>
                                  <p:childTnLst>
                                    <p:set>
                                      <p:cBhvr>
                                        <p:cTn id="130" dur="1" fill="hold">
                                          <p:stCondLst>
                                            <p:cond delay="0"/>
                                          </p:stCondLst>
                                        </p:cTn>
                                        <p:tgtEl>
                                          <p:spTgt spid="115"/>
                                        </p:tgtEl>
                                        <p:attrNameLst>
                                          <p:attrName>style.visibility</p:attrName>
                                        </p:attrNameLst>
                                      </p:cBhvr>
                                      <p:to>
                                        <p:strVal val="visible"/>
                                      </p:to>
                                    </p:set>
                                    <p:anim calcmode="lin" valueType="num">
                                      <p:cBhvr>
                                        <p:cTn id="131" dur="1500" fill="hold"/>
                                        <p:tgtEl>
                                          <p:spTgt spid="115"/>
                                        </p:tgtEl>
                                        <p:attrNameLst>
                                          <p:attrName>ppt_w</p:attrName>
                                        </p:attrNameLst>
                                      </p:cBhvr>
                                      <p:tavLst>
                                        <p:tav tm="0">
                                          <p:val>
                                            <p:strVal val="#ppt_w*0.70"/>
                                          </p:val>
                                        </p:tav>
                                        <p:tav tm="100000">
                                          <p:val>
                                            <p:strVal val="#ppt_w"/>
                                          </p:val>
                                        </p:tav>
                                      </p:tavLst>
                                    </p:anim>
                                    <p:anim calcmode="lin" valueType="num">
                                      <p:cBhvr>
                                        <p:cTn id="132" dur="1500" fill="hold"/>
                                        <p:tgtEl>
                                          <p:spTgt spid="115"/>
                                        </p:tgtEl>
                                        <p:attrNameLst>
                                          <p:attrName>ppt_h</p:attrName>
                                        </p:attrNameLst>
                                      </p:cBhvr>
                                      <p:tavLst>
                                        <p:tav tm="0">
                                          <p:val>
                                            <p:strVal val="#ppt_h"/>
                                          </p:val>
                                        </p:tav>
                                        <p:tav tm="100000">
                                          <p:val>
                                            <p:strVal val="#ppt_h"/>
                                          </p:val>
                                        </p:tav>
                                      </p:tavLst>
                                    </p:anim>
                                    <p:animEffect transition="in" filter="fade">
                                      <p:cBhvr>
                                        <p:cTn id="133" dur="1500"/>
                                        <p:tgtEl>
                                          <p:spTgt spid="115"/>
                                        </p:tgtEl>
                                      </p:cBhvr>
                                    </p:animEffect>
                                  </p:childTnLst>
                                </p:cTn>
                              </p:par>
                              <p:par>
                                <p:cTn id="134" presetID="55" presetClass="entr" presetSubtype="0" fill="hold" grpId="0" nodeType="withEffect">
                                  <p:stCondLst>
                                    <p:cond delay="3500"/>
                                  </p:stCondLst>
                                  <p:childTnLst>
                                    <p:set>
                                      <p:cBhvr>
                                        <p:cTn id="135" dur="1" fill="hold">
                                          <p:stCondLst>
                                            <p:cond delay="0"/>
                                          </p:stCondLst>
                                        </p:cTn>
                                        <p:tgtEl>
                                          <p:spTgt spid="128"/>
                                        </p:tgtEl>
                                        <p:attrNameLst>
                                          <p:attrName>style.visibility</p:attrName>
                                        </p:attrNameLst>
                                      </p:cBhvr>
                                      <p:to>
                                        <p:strVal val="visible"/>
                                      </p:to>
                                    </p:set>
                                    <p:anim calcmode="lin" valueType="num">
                                      <p:cBhvr>
                                        <p:cTn id="136" dur="1500" fill="hold"/>
                                        <p:tgtEl>
                                          <p:spTgt spid="128"/>
                                        </p:tgtEl>
                                        <p:attrNameLst>
                                          <p:attrName>ppt_w</p:attrName>
                                        </p:attrNameLst>
                                      </p:cBhvr>
                                      <p:tavLst>
                                        <p:tav tm="0">
                                          <p:val>
                                            <p:strVal val="#ppt_w*0.70"/>
                                          </p:val>
                                        </p:tav>
                                        <p:tav tm="100000">
                                          <p:val>
                                            <p:strVal val="#ppt_w"/>
                                          </p:val>
                                        </p:tav>
                                      </p:tavLst>
                                    </p:anim>
                                    <p:anim calcmode="lin" valueType="num">
                                      <p:cBhvr>
                                        <p:cTn id="137" dur="1500" fill="hold"/>
                                        <p:tgtEl>
                                          <p:spTgt spid="128"/>
                                        </p:tgtEl>
                                        <p:attrNameLst>
                                          <p:attrName>ppt_h</p:attrName>
                                        </p:attrNameLst>
                                      </p:cBhvr>
                                      <p:tavLst>
                                        <p:tav tm="0">
                                          <p:val>
                                            <p:strVal val="#ppt_h"/>
                                          </p:val>
                                        </p:tav>
                                        <p:tav tm="100000">
                                          <p:val>
                                            <p:strVal val="#ppt_h"/>
                                          </p:val>
                                        </p:tav>
                                      </p:tavLst>
                                    </p:anim>
                                    <p:animEffect transition="in" filter="fade">
                                      <p:cBhvr>
                                        <p:cTn id="138" dur="1500"/>
                                        <p:tgtEl>
                                          <p:spTgt spid="128"/>
                                        </p:tgtEl>
                                      </p:cBhvr>
                                    </p:animEffect>
                                  </p:childTnLst>
                                </p:cTn>
                              </p:par>
                              <p:par>
                                <p:cTn id="139" presetID="55" presetClass="entr" presetSubtype="0" fill="hold" grpId="0" nodeType="withEffect">
                                  <p:stCondLst>
                                    <p:cond delay="3500"/>
                                  </p:stCondLst>
                                  <p:childTnLst>
                                    <p:set>
                                      <p:cBhvr>
                                        <p:cTn id="140" dur="1" fill="hold">
                                          <p:stCondLst>
                                            <p:cond delay="0"/>
                                          </p:stCondLst>
                                        </p:cTn>
                                        <p:tgtEl>
                                          <p:spTgt spid="127"/>
                                        </p:tgtEl>
                                        <p:attrNameLst>
                                          <p:attrName>style.visibility</p:attrName>
                                        </p:attrNameLst>
                                      </p:cBhvr>
                                      <p:to>
                                        <p:strVal val="visible"/>
                                      </p:to>
                                    </p:set>
                                    <p:anim calcmode="lin" valueType="num">
                                      <p:cBhvr>
                                        <p:cTn id="141" dur="1500" fill="hold"/>
                                        <p:tgtEl>
                                          <p:spTgt spid="127"/>
                                        </p:tgtEl>
                                        <p:attrNameLst>
                                          <p:attrName>ppt_w</p:attrName>
                                        </p:attrNameLst>
                                      </p:cBhvr>
                                      <p:tavLst>
                                        <p:tav tm="0">
                                          <p:val>
                                            <p:strVal val="#ppt_w*0.70"/>
                                          </p:val>
                                        </p:tav>
                                        <p:tav tm="100000">
                                          <p:val>
                                            <p:strVal val="#ppt_w"/>
                                          </p:val>
                                        </p:tav>
                                      </p:tavLst>
                                    </p:anim>
                                    <p:anim calcmode="lin" valueType="num">
                                      <p:cBhvr>
                                        <p:cTn id="142" dur="1500" fill="hold"/>
                                        <p:tgtEl>
                                          <p:spTgt spid="127"/>
                                        </p:tgtEl>
                                        <p:attrNameLst>
                                          <p:attrName>ppt_h</p:attrName>
                                        </p:attrNameLst>
                                      </p:cBhvr>
                                      <p:tavLst>
                                        <p:tav tm="0">
                                          <p:val>
                                            <p:strVal val="#ppt_h"/>
                                          </p:val>
                                        </p:tav>
                                        <p:tav tm="100000">
                                          <p:val>
                                            <p:strVal val="#ppt_h"/>
                                          </p:val>
                                        </p:tav>
                                      </p:tavLst>
                                    </p:anim>
                                    <p:animEffect transition="in" filter="fade">
                                      <p:cBhvr>
                                        <p:cTn id="143" dur="1500"/>
                                        <p:tgtEl>
                                          <p:spTgt spid="127"/>
                                        </p:tgtEl>
                                      </p:cBhvr>
                                    </p:animEffect>
                                  </p:childTnLst>
                                </p:cTn>
                              </p:par>
                              <p:par>
                                <p:cTn id="144" presetID="55" presetClass="entr" presetSubtype="0" fill="hold" grpId="0" nodeType="withEffect">
                                  <p:stCondLst>
                                    <p:cond delay="3500"/>
                                  </p:stCondLst>
                                  <p:childTnLst>
                                    <p:set>
                                      <p:cBhvr>
                                        <p:cTn id="145" dur="1" fill="hold">
                                          <p:stCondLst>
                                            <p:cond delay="0"/>
                                          </p:stCondLst>
                                        </p:cTn>
                                        <p:tgtEl>
                                          <p:spTgt spid="118"/>
                                        </p:tgtEl>
                                        <p:attrNameLst>
                                          <p:attrName>style.visibility</p:attrName>
                                        </p:attrNameLst>
                                      </p:cBhvr>
                                      <p:to>
                                        <p:strVal val="visible"/>
                                      </p:to>
                                    </p:set>
                                    <p:anim calcmode="lin" valueType="num">
                                      <p:cBhvr>
                                        <p:cTn id="146" dur="1500" fill="hold"/>
                                        <p:tgtEl>
                                          <p:spTgt spid="118"/>
                                        </p:tgtEl>
                                        <p:attrNameLst>
                                          <p:attrName>ppt_w</p:attrName>
                                        </p:attrNameLst>
                                      </p:cBhvr>
                                      <p:tavLst>
                                        <p:tav tm="0">
                                          <p:val>
                                            <p:strVal val="#ppt_w*0.70"/>
                                          </p:val>
                                        </p:tav>
                                        <p:tav tm="100000">
                                          <p:val>
                                            <p:strVal val="#ppt_w"/>
                                          </p:val>
                                        </p:tav>
                                      </p:tavLst>
                                    </p:anim>
                                    <p:anim calcmode="lin" valueType="num">
                                      <p:cBhvr>
                                        <p:cTn id="147" dur="1500" fill="hold"/>
                                        <p:tgtEl>
                                          <p:spTgt spid="118"/>
                                        </p:tgtEl>
                                        <p:attrNameLst>
                                          <p:attrName>ppt_h</p:attrName>
                                        </p:attrNameLst>
                                      </p:cBhvr>
                                      <p:tavLst>
                                        <p:tav tm="0">
                                          <p:val>
                                            <p:strVal val="#ppt_h"/>
                                          </p:val>
                                        </p:tav>
                                        <p:tav tm="100000">
                                          <p:val>
                                            <p:strVal val="#ppt_h"/>
                                          </p:val>
                                        </p:tav>
                                      </p:tavLst>
                                    </p:anim>
                                    <p:animEffect transition="in" filter="fade">
                                      <p:cBhvr>
                                        <p:cTn id="148" dur="1500"/>
                                        <p:tgtEl>
                                          <p:spTgt spid="118"/>
                                        </p:tgtEl>
                                      </p:cBhvr>
                                    </p:animEffect>
                                  </p:childTnLst>
                                </p:cTn>
                              </p:par>
                              <p:par>
                                <p:cTn id="149" presetID="55" presetClass="entr" presetSubtype="0" fill="hold" grpId="0" nodeType="withEffect">
                                  <p:stCondLst>
                                    <p:cond delay="3500"/>
                                  </p:stCondLst>
                                  <p:childTnLst>
                                    <p:set>
                                      <p:cBhvr>
                                        <p:cTn id="150" dur="1" fill="hold">
                                          <p:stCondLst>
                                            <p:cond delay="0"/>
                                          </p:stCondLst>
                                        </p:cTn>
                                        <p:tgtEl>
                                          <p:spTgt spid="129"/>
                                        </p:tgtEl>
                                        <p:attrNameLst>
                                          <p:attrName>style.visibility</p:attrName>
                                        </p:attrNameLst>
                                      </p:cBhvr>
                                      <p:to>
                                        <p:strVal val="visible"/>
                                      </p:to>
                                    </p:set>
                                    <p:anim calcmode="lin" valueType="num">
                                      <p:cBhvr>
                                        <p:cTn id="151" dur="1500" fill="hold"/>
                                        <p:tgtEl>
                                          <p:spTgt spid="129"/>
                                        </p:tgtEl>
                                        <p:attrNameLst>
                                          <p:attrName>ppt_w</p:attrName>
                                        </p:attrNameLst>
                                      </p:cBhvr>
                                      <p:tavLst>
                                        <p:tav tm="0">
                                          <p:val>
                                            <p:strVal val="#ppt_w*0.70"/>
                                          </p:val>
                                        </p:tav>
                                        <p:tav tm="100000">
                                          <p:val>
                                            <p:strVal val="#ppt_w"/>
                                          </p:val>
                                        </p:tav>
                                      </p:tavLst>
                                    </p:anim>
                                    <p:anim calcmode="lin" valueType="num">
                                      <p:cBhvr>
                                        <p:cTn id="152" dur="1500" fill="hold"/>
                                        <p:tgtEl>
                                          <p:spTgt spid="129"/>
                                        </p:tgtEl>
                                        <p:attrNameLst>
                                          <p:attrName>ppt_h</p:attrName>
                                        </p:attrNameLst>
                                      </p:cBhvr>
                                      <p:tavLst>
                                        <p:tav tm="0">
                                          <p:val>
                                            <p:strVal val="#ppt_h"/>
                                          </p:val>
                                        </p:tav>
                                        <p:tav tm="100000">
                                          <p:val>
                                            <p:strVal val="#ppt_h"/>
                                          </p:val>
                                        </p:tav>
                                      </p:tavLst>
                                    </p:anim>
                                    <p:animEffect transition="in" filter="fade">
                                      <p:cBhvr>
                                        <p:cTn id="153" dur="1500"/>
                                        <p:tgtEl>
                                          <p:spTgt spid="129"/>
                                        </p:tgtEl>
                                      </p:cBhvr>
                                    </p:animEffect>
                                  </p:childTnLst>
                                </p:cTn>
                              </p:par>
                              <p:par>
                                <p:cTn id="154" presetID="55" presetClass="entr" presetSubtype="0" fill="hold" grpId="0" nodeType="withEffect">
                                  <p:stCondLst>
                                    <p:cond delay="3500"/>
                                  </p:stCondLst>
                                  <p:childTnLst>
                                    <p:set>
                                      <p:cBhvr>
                                        <p:cTn id="155" dur="1" fill="hold">
                                          <p:stCondLst>
                                            <p:cond delay="0"/>
                                          </p:stCondLst>
                                        </p:cTn>
                                        <p:tgtEl>
                                          <p:spTgt spid="130"/>
                                        </p:tgtEl>
                                        <p:attrNameLst>
                                          <p:attrName>style.visibility</p:attrName>
                                        </p:attrNameLst>
                                      </p:cBhvr>
                                      <p:to>
                                        <p:strVal val="visible"/>
                                      </p:to>
                                    </p:set>
                                    <p:anim calcmode="lin" valueType="num">
                                      <p:cBhvr>
                                        <p:cTn id="156" dur="1500" fill="hold"/>
                                        <p:tgtEl>
                                          <p:spTgt spid="130"/>
                                        </p:tgtEl>
                                        <p:attrNameLst>
                                          <p:attrName>ppt_w</p:attrName>
                                        </p:attrNameLst>
                                      </p:cBhvr>
                                      <p:tavLst>
                                        <p:tav tm="0">
                                          <p:val>
                                            <p:strVal val="#ppt_w*0.70"/>
                                          </p:val>
                                        </p:tav>
                                        <p:tav tm="100000">
                                          <p:val>
                                            <p:strVal val="#ppt_w"/>
                                          </p:val>
                                        </p:tav>
                                      </p:tavLst>
                                    </p:anim>
                                    <p:anim calcmode="lin" valueType="num">
                                      <p:cBhvr>
                                        <p:cTn id="157" dur="1500" fill="hold"/>
                                        <p:tgtEl>
                                          <p:spTgt spid="130"/>
                                        </p:tgtEl>
                                        <p:attrNameLst>
                                          <p:attrName>ppt_h</p:attrName>
                                        </p:attrNameLst>
                                      </p:cBhvr>
                                      <p:tavLst>
                                        <p:tav tm="0">
                                          <p:val>
                                            <p:strVal val="#ppt_h"/>
                                          </p:val>
                                        </p:tav>
                                        <p:tav tm="100000">
                                          <p:val>
                                            <p:strVal val="#ppt_h"/>
                                          </p:val>
                                        </p:tav>
                                      </p:tavLst>
                                    </p:anim>
                                    <p:animEffect transition="in" filter="fade">
                                      <p:cBhvr>
                                        <p:cTn id="158" dur="1500"/>
                                        <p:tgtEl>
                                          <p:spTgt spid="130"/>
                                        </p:tgtEl>
                                      </p:cBhvr>
                                    </p:animEffect>
                                  </p:childTnLst>
                                </p:cTn>
                              </p:par>
                              <p:par>
                                <p:cTn id="159" presetID="55" presetClass="entr" presetSubtype="0" fill="hold" grpId="0" nodeType="withEffect">
                                  <p:stCondLst>
                                    <p:cond delay="3500"/>
                                  </p:stCondLst>
                                  <p:childTnLst>
                                    <p:set>
                                      <p:cBhvr>
                                        <p:cTn id="160" dur="1" fill="hold">
                                          <p:stCondLst>
                                            <p:cond delay="0"/>
                                          </p:stCondLst>
                                        </p:cTn>
                                        <p:tgtEl>
                                          <p:spTgt spid="126"/>
                                        </p:tgtEl>
                                        <p:attrNameLst>
                                          <p:attrName>style.visibility</p:attrName>
                                        </p:attrNameLst>
                                      </p:cBhvr>
                                      <p:to>
                                        <p:strVal val="visible"/>
                                      </p:to>
                                    </p:set>
                                    <p:anim calcmode="lin" valueType="num">
                                      <p:cBhvr>
                                        <p:cTn id="161" dur="1500" fill="hold"/>
                                        <p:tgtEl>
                                          <p:spTgt spid="126"/>
                                        </p:tgtEl>
                                        <p:attrNameLst>
                                          <p:attrName>ppt_w</p:attrName>
                                        </p:attrNameLst>
                                      </p:cBhvr>
                                      <p:tavLst>
                                        <p:tav tm="0">
                                          <p:val>
                                            <p:strVal val="#ppt_w*0.70"/>
                                          </p:val>
                                        </p:tav>
                                        <p:tav tm="100000">
                                          <p:val>
                                            <p:strVal val="#ppt_w"/>
                                          </p:val>
                                        </p:tav>
                                      </p:tavLst>
                                    </p:anim>
                                    <p:anim calcmode="lin" valueType="num">
                                      <p:cBhvr>
                                        <p:cTn id="162" dur="1500" fill="hold"/>
                                        <p:tgtEl>
                                          <p:spTgt spid="126"/>
                                        </p:tgtEl>
                                        <p:attrNameLst>
                                          <p:attrName>ppt_h</p:attrName>
                                        </p:attrNameLst>
                                      </p:cBhvr>
                                      <p:tavLst>
                                        <p:tav tm="0">
                                          <p:val>
                                            <p:strVal val="#ppt_h"/>
                                          </p:val>
                                        </p:tav>
                                        <p:tav tm="100000">
                                          <p:val>
                                            <p:strVal val="#ppt_h"/>
                                          </p:val>
                                        </p:tav>
                                      </p:tavLst>
                                    </p:anim>
                                    <p:animEffect transition="in" filter="fade">
                                      <p:cBhvr>
                                        <p:cTn id="163" dur="1500"/>
                                        <p:tgtEl>
                                          <p:spTgt spid="126"/>
                                        </p:tgtEl>
                                      </p:cBhvr>
                                    </p:animEffect>
                                  </p:childTnLst>
                                </p:cTn>
                              </p:par>
                              <p:par>
                                <p:cTn id="164" presetID="55" presetClass="entr" presetSubtype="0" fill="hold" grpId="0" nodeType="withEffect">
                                  <p:stCondLst>
                                    <p:cond delay="3500"/>
                                  </p:stCondLst>
                                  <p:childTnLst>
                                    <p:set>
                                      <p:cBhvr>
                                        <p:cTn id="165" dur="1" fill="hold">
                                          <p:stCondLst>
                                            <p:cond delay="0"/>
                                          </p:stCondLst>
                                        </p:cTn>
                                        <p:tgtEl>
                                          <p:spTgt spid="119"/>
                                        </p:tgtEl>
                                        <p:attrNameLst>
                                          <p:attrName>style.visibility</p:attrName>
                                        </p:attrNameLst>
                                      </p:cBhvr>
                                      <p:to>
                                        <p:strVal val="visible"/>
                                      </p:to>
                                    </p:set>
                                    <p:anim calcmode="lin" valueType="num">
                                      <p:cBhvr>
                                        <p:cTn id="166" dur="1500" fill="hold"/>
                                        <p:tgtEl>
                                          <p:spTgt spid="119"/>
                                        </p:tgtEl>
                                        <p:attrNameLst>
                                          <p:attrName>ppt_w</p:attrName>
                                        </p:attrNameLst>
                                      </p:cBhvr>
                                      <p:tavLst>
                                        <p:tav tm="0">
                                          <p:val>
                                            <p:strVal val="#ppt_w*0.70"/>
                                          </p:val>
                                        </p:tav>
                                        <p:tav tm="100000">
                                          <p:val>
                                            <p:strVal val="#ppt_w"/>
                                          </p:val>
                                        </p:tav>
                                      </p:tavLst>
                                    </p:anim>
                                    <p:anim calcmode="lin" valueType="num">
                                      <p:cBhvr>
                                        <p:cTn id="167" dur="1500" fill="hold"/>
                                        <p:tgtEl>
                                          <p:spTgt spid="119"/>
                                        </p:tgtEl>
                                        <p:attrNameLst>
                                          <p:attrName>ppt_h</p:attrName>
                                        </p:attrNameLst>
                                      </p:cBhvr>
                                      <p:tavLst>
                                        <p:tav tm="0">
                                          <p:val>
                                            <p:strVal val="#ppt_h"/>
                                          </p:val>
                                        </p:tav>
                                        <p:tav tm="100000">
                                          <p:val>
                                            <p:strVal val="#ppt_h"/>
                                          </p:val>
                                        </p:tav>
                                      </p:tavLst>
                                    </p:anim>
                                    <p:animEffect transition="in" filter="fade">
                                      <p:cBhvr>
                                        <p:cTn id="168" dur="1500"/>
                                        <p:tgtEl>
                                          <p:spTgt spid="119"/>
                                        </p:tgtEl>
                                      </p:cBhvr>
                                    </p:animEffect>
                                  </p:childTnLst>
                                </p:cTn>
                              </p:par>
                              <p:par>
                                <p:cTn id="169" presetID="55" presetClass="entr" presetSubtype="0" fill="hold" grpId="0" nodeType="withEffect">
                                  <p:stCondLst>
                                    <p:cond delay="3500"/>
                                  </p:stCondLst>
                                  <p:childTnLst>
                                    <p:set>
                                      <p:cBhvr>
                                        <p:cTn id="170" dur="1" fill="hold">
                                          <p:stCondLst>
                                            <p:cond delay="0"/>
                                          </p:stCondLst>
                                        </p:cTn>
                                        <p:tgtEl>
                                          <p:spTgt spid="121"/>
                                        </p:tgtEl>
                                        <p:attrNameLst>
                                          <p:attrName>style.visibility</p:attrName>
                                        </p:attrNameLst>
                                      </p:cBhvr>
                                      <p:to>
                                        <p:strVal val="visible"/>
                                      </p:to>
                                    </p:set>
                                    <p:anim calcmode="lin" valueType="num">
                                      <p:cBhvr>
                                        <p:cTn id="171" dur="1500" fill="hold"/>
                                        <p:tgtEl>
                                          <p:spTgt spid="121"/>
                                        </p:tgtEl>
                                        <p:attrNameLst>
                                          <p:attrName>ppt_w</p:attrName>
                                        </p:attrNameLst>
                                      </p:cBhvr>
                                      <p:tavLst>
                                        <p:tav tm="0">
                                          <p:val>
                                            <p:strVal val="#ppt_w*0.70"/>
                                          </p:val>
                                        </p:tav>
                                        <p:tav tm="100000">
                                          <p:val>
                                            <p:strVal val="#ppt_w"/>
                                          </p:val>
                                        </p:tav>
                                      </p:tavLst>
                                    </p:anim>
                                    <p:anim calcmode="lin" valueType="num">
                                      <p:cBhvr>
                                        <p:cTn id="172" dur="1500" fill="hold"/>
                                        <p:tgtEl>
                                          <p:spTgt spid="121"/>
                                        </p:tgtEl>
                                        <p:attrNameLst>
                                          <p:attrName>ppt_h</p:attrName>
                                        </p:attrNameLst>
                                      </p:cBhvr>
                                      <p:tavLst>
                                        <p:tav tm="0">
                                          <p:val>
                                            <p:strVal val="#ppt_h"/>
                                          </p:val>
                                        </p:tav>
                                        <p:tav tm="100000">
                                          <p:val>
                                            <p:strVal val="#ppt_h"/>
                                          </p:val>
                                        </p:tav>
                                      </p:tavLst>
                                    </p:anim>
                                    <p:animEffect transition="in" filter="fade">
                                      <p:cBhvr>
                                        <p:cTn id="173" dur="1500"/>
                                        <p:tgtEl>
                                          <p:spTgt spid="121"/>
                                        </p:tgtEl>
                                      </p:cBhvr>
                                    </p:animEffect>
                                  </p:childTnLst>
                                </p:cTn>
                              </p:par>
                              <p:par>
                                <p:cTn id="174" presetID="55" presetClass="entr" presetSubtype="0" fill="hold" grpId="0" nodeType="withEffect">
                                  <p:stCondLst>
                                    <p:cond delay="3500"/>
                                  </p:stCondLst>
                                  <p:childTnLst>
                                    <p:set>
                                      <p:cBhvr>
                                        <p:cTn id="175" dur="1" fill="hold">
                                          <p:stCondLst>
                                            <p:cond delay="0"/>
                                          </p:stCondLst>
                                        </p:cTn>
                                        <p:tgtEl>
                                          <p:spTgt spid="122"/>
                                        </p:tgtEl>
                                        <p:attrNameLst>
                                          <p:attrName>style.visibility</p:attrName>
                                        </p:attrNameLst>
                                      </p:cBhvr>
                                      <p:to>
                                        <p:strVal val="visible"/>
                                      </p:to>
                                    </p:set>
                                    <p:anim calcmode="lin" valueType="num">
                                      <p:cBhvr>
                                        <p:cTn id="176" dur="1500" fill="hold"/>
                                        <p:tgtEl>
                                          <p:spTgt spid="122"/>
                                        </p:tgtEl>
                                        <p:attrNameLst>
                                          <p:attrName>ppt_w</p:attrName>
                                        </p:attrNameLst>
                                      </p:cBhvr>
                                      <p:tavLst>
                                        <p:tav tm="0">
                                          <p:val>
                                            <p:strVal val="#ppt_w*0.70"/>
                                          </p:val>
                                        </p:tav>
                                        <p:tav tm="100000">
                                          <p:val>
                                            <p:strVal val="#ppt_w"/>
                                          </p:val>
                                        </p:tav>
                                      </p:tavLst>
                                    </p:anim>
                                    <p:anim calcmode="lin" valueType="num">
                                      <p:cBhvr>
                                        <p:cTn id="177" dur="1500" fill="hold"/>
                                        <p:tgtEl>
                                          <p:spTgt spid="122"/>
                                        </p:tgtEl>
                                        <p:attrNameLst>
                                          <p:attrName>ppt_h</p:attrName>
                                        </p:attrNameLst>
                                      </p:cBhvr>
                                      <p:tavLst>
                                        <p:tav tm="0">
                                          <p:val>
                                            <p:strVal val="#ppt_h"/>
                                          </p:val>
                                        </p:tav>
                                        <p:tav tm="100000">
                                          <p:val>
                                            <p:strVal val="#ppt_h"/>
                                          </p:val>
                                        </p:tav>
                                      </p:tavLst>
                                    </p:anim>
                                    <p:animEffect transition="in" filter="fade">
                                      <p:cBhvr>
                                        <p:cTn id="178" dur="1500"/>
                                        <p:tgtEl>
                                          <p:spTgt spid="122"/>
                                        </p:tgtEl>
                                      </p:cBhvr>
                                    </p:animEffect>
                                  </p:childTnLst>
                                </p:cTn>
                              </p:par>
                              <p:par>
                                <p:cTn id="179" presetID="55" presetClass="entr" presetSubtype="0" fill="hold" grpId="0" nodeType="withEffect">
                                  <p:stCondLst>
                                    <p:cond delay="3500"/>
                                  </p:stCondLst>
                                  <p:childTnLst>
                                    <p:set>
                                      <p:cBhvr>
                                        <p:cTn id="180" dur="1" fill="hold">
                                          <p:stCondLst>
                                            <p:cond delay="0"/>
                                          </p:stCondLst>
                                        </p:cTn>
                                        <p:tgtEl>
                                          <p:spTgt spid="123"/>
                                        </p:tgtEl>
                                        <p:attrNameLst>
                                          <p:attrName>style.visibility</p:attrName>
                                        </p:attrNameLst>
                                      </p:cBhvr>
                                      <p:to>
                                        <p:strVal val="visible"/>
                                      </p:to>
                                    </p:set>
                                    <p:anim calcmode="lin" valueType="num">
                                      <p:cBhvr>
                                        <p:cTn id="181" dur="1500" fill="hold"/>
                                        <p:tgtEl>
                                          <p:spTgt spid="123"/>
                                        </p:tgtEl>
                                        <p:attrNameLst>
                                          <p:attrName>ppt_w</p:attrName>
                                        </p:attrNameLst>
                                      </p:cBhvr>
                                      <p:tavLst>
                                        <p:tav tm="0">
                                          <p:val>
                                            <p:strVal val="#ppt_w*0.70"/>
                                          </p:val>
                                        </p:tav>
                                        <p:tav tm="100000">
                                          <p:val>
                                            <p:strVal val="#ppt_w"/>
                                          </p:val>
                                        </p:tav>
                                      </p:tavLst>
                                    </p:anim>
                                    <p:anim calcmode="lin" valueType="num">
                                      <p:cBhvr>
                                        <p:cTn id="182" dur="1500" fill="hold"/>
                                        <p:tgtEl>
                                          <p:spTgt spid="123"/>
                                        </p:tgtEl>
                                        <p:attrNameLst>
                                          <p:attrName>ppt_h</p:attrName>
                                        </p:attrNameLst>
                                      </p:cBhvr>
                                      <p:tavLst>
                                        <p:tav tm="0">
                                          <p:val>
                                            <p:strVal val="#ppt_h"/>
                                          </p:val>
                                        </p:tav>
                                        <p:tav tm="100000">
                                          <p:val>
                                            <p:strVal val="#ppt_h"/>
                                          </p:val>
                                        </p:tav>
                                      </p:tavLst>
                                    </p:anim>
                                    <p:animEffect transition="in" filter="fade">
                                      <p:cBhvr>
                                        <p:cTn id="183" dur="1500"/>
                                        <p:tgtEl>
                                          <p:spTgt spid="123"/>
                                        </p:tgtEl>
                                      </p:cBhvr>
                                    </p:animEffect>
                                  </p:childTnLst>
                                </p:cTn>
                              </p:par>
                              <p:par>
                                <p:cTn id="184" presetID="10" presetClass="entr" presetSubtype="0" fill="hold" grpId="0" nodeType="withEffect">
                                  <p:stCondLst>
                                    <p:cond delay="4000"/>
                                  </p:stCondLst>
                                  <p:childTnLst>
                                    <p:set>
                                      <p:cBhvr>
                                        <p:cTn id="185" dur="1" fill="hold">
                                          <p:stCondLst>
                                            <p:cond delay="0"/>
                                          </p:stCondLst>
                                        </p:cTn>
                                        <p:tgtEl>
                                          <p:spTgt spid="97"/>
                                        </p:tgtEl>
                                        <p:attrNameLst>
                                          <p:attrName>style.visibility</p:attrName>
                                        </p:attrNameLst>
                                      </p:cBhvr>
                                      <p:to>
                                        <p:strVal val="visible"/>
                                      </p:to>
                                    </p:set>
                                    <p:animEffect transition="in" filter="fade">
                                      <p:cBhvr>
                                        <p:cTn id="186" dur="1000"/>
                                        <p:tgtEl>
                                          <p:spTgt spid="97"/>
                                        </p:tgtEl>
                                      </p:cBhvr>
                                    </p:animEffect>
                                  </p:childTnLst>
                                </p:cTn>
                              </p:par>
                              <p:par>
                                <p:cTn id="187" presetID="10" presetClass="entr" presetSubtype="0" fill="hold" grpId="0" nodeType="withEffect">
                                  <p:stCondLst>
                                    <p:cond delay="4000"/>
                                  </p:stCondLst>
                                  <p:childTnLst>
                                    <p:set>
                                      <p:cBhvr>
                                        <p:cTn id="188" dur="1" fill="hold">
                                          <p:stCondLst>
                                            <p:cond delay="0"/>
                                          </p:stCondLst>
                                        </p:cTn>
                                        <p:tgtEl>
                                          <p:spTgt spid="100"/>
                                        </p:tgtEl>
                                        <p:attrNameLst>
                                          <p:attrName>style.visibility</p:attrName>
                                        </p:attrNameLst>
                                      </p:cBhvr>
                                      <p:to>
                                        <p:strVal val="visible"/>
                                      </p:to>
                                    </p:set>
                                    <p:animEffect transition="in" filter="fade">
                                      <p:cBhvr>
                                        <p:cTn id="189" dur="1000"/>
                                        <p:tgtEl>
                                          <p:spTgt spid="100"/>
                                        </p:tgtEl>
                                      </p:cBhvr>
                                    </p:animEffect>
                                  </p:childTnLst>
                                </p:cTn>
                              </p:par>
                              <p:par>
                                <p:cTn id="190" presetID="10" presetClass="entr" presetSubtype="0" fill="hold" grpId="0" nodeType="withEffect">
                                  <p:stCondLst>
                                    <p:cond delay="4000"/>
                                  </p:stCondLst>
                                  <p:childTnLst>
                                    <p:set>
                                      <p:cBhvr>
                                        <p:cTn id="191" dur="1" fill="hold">
                                          <p:stCondLst>
                                            <p:cond delay="0"/>
                                          </p:stCondLst>
                                        </p:cTn>
                                        <p:tgtEl>
                                          <p:spTgt spid="101"/>
                                        </p:tgtEl>
                                        <p:attrNameLst>
                                          <p:attrName>style.visibility</p:attrName>
                                        </p:attrNameLst>
                                      </p:cBhvr>
                                      <p:to>
                                        <p:strVal val="visible"/>
                                      </p:to>
                                    </p:set>
                                    <p:animEffect transition="in" filter="fade">
                                      <p:cBhvr>
                                        <p:cTn id="192" dur="1000"/>
                                        <p:tgtEl>
                                          <p:spTgt spid="101"/>
                                        </p:tgtEl>
                                      </p:cBhvr>
                                    </p:animEffect>
                                  </p:childTnLst>
                                </p:cTn>
                              </p:par>
                              <p:par>
                                <p:cTn id="193" presetID="10" presetClass="entr" presetSubtype="0" fill="hold" grpId="0" nodeType="withEffect">
                                  <p:stCondLst>
                                    <p:cond delay="4000"/>
                                  </p:stCondLst>
                                  <p:childTnLst>
                                    <p:set>
                                      <p:cBhvr>
                                        <p:cTn id="194" dur="1" fill="hold">
                                          <p:stCondLst>
                                            <p:cond delay="0"/>
                                          </p:stCondLst>
                                        </p:cTn>
                                        <p:tgtEl>
                                          <p:spTgt spid="102"/>
                                        </p:tgtEl>
                                        <p:attrNameLst>
                                          <p:attrName>style.visibility</p:attrName>
                                        </p:attrNameLst>
                                      </p:cBhvr>
                                      <p:to>
                                        <p:strVal val="visible"/>
                                      </p:to>
                                    </p:set>
                                    <p:animEffect transition="in" filter="fade">
                                      <p:cBhvr>
                                        <p:cTn id="195" dur="1000"/>
                                        <p:tgtEl>
                                          <p:spTgt spid="102"/>
                                        </p:tgtEl>
                                      </p:cBhvr>
                                    </p:animEffect>
                                  </p:childTnLst>
                                </p:cTn>
                              </p:par>
                              <p:par>
                                <p:cTn id="196" presetID="10" presetClass="entr" presetSubtype="0" fill="hold" grpId="0" nodeType="withEffect">
                                  <p:stCondLst>
                                    <p:cond delay="4000"/>
                                  </p:stCondLst>
                                  <p:childTnLst>
                                    <p:set>
                                      <p:cBhvr>
                                        <p:cTn id="197" dur="1" fill="hold">
                                          <p:stCondLst>
                                            <p:cond delay="0"/>
                                          </p:stCondLst>
                                        </p:cTn>
                                        <p:tgtEl>
                                          <p:spTgt spid="108"/>
                                        </p:tgtEl>
                                        <p:attrNameLst>
                                          <p:attrName>style.visibility</p:attrName>
                                        </p:attrNameLst>
                                      </p:cBhvr>
                                      <p:to>
                                        <p:strVal val="visible"/>
                                      </p:to>
                                    </p:set>
                                    <p:animEffect transition="in" filter="fade">
                                      <p:cBhvr>
                                        <p:cTn id="198" dur="1000"/>
                                        <p:tgtEl>
                                          <p:spTgt spid="108"/>
                                        </p:tgtEl>
                                      </p:cBhvr>
                                    </p:animEffect>
                                  </p:childTnLst>
                                </p:cTn>
                              </p:par>
                              <p:par>
                                <p:cTn id="199" presetID="10" presetClass="entr" presetSubtype="0" fill="hold" grpId="0" nodeType="withEffect">
                                  <p:stCondLst>
                                    <p:cond delay="4000"/>
                                  </p:stCondLst>
                                  <p:childTnLst>
                                    <p:set>
                                      <p:cBhvr>
                                        <p:cTn id="200" dur="1" fill="hold">
                                          <p:stCondLst>
                                            <p:cond delay="0"/>
                                          </p:stCondLst>
                                        </p:cTn>
                                        <p:tgtEl>
                                          <p:spTgt spid="112"/>
                                        </p:tgtEl>
                                        <p:attrNameLst>
                                          <p:attrName>style.visibility</p:attrName>
                                        </p:attrNameLst>
                                      </p:cBhvr>
                                      <p:to>
                                        <p:strVal val="visible"/>
                                      </p:to>
                                    </p:set>
                                    <p:animEffect transition="in" filter="fade">
                                      <p:cBhvr>
                                        <p:cTn id="201" dur="1000"/>
                                        <p:tgtEl>
                                          <p:spTgt spid="112"/>
                                        </p:tgtEl>
                                      </p:cBhvr>
                                    </p:animEffect>
                                  </p:childTnLst>
                                </p:cTn>
                              </p:par>
                              <p:par>
                                <p:cTn id="202" presetID="10" presetClass="entr" presetSubtype="0" fill="hold" grpId="0" nodeType="withEffect">
                                  <p:stCondLst>
                                    <p:cond delay="4000"/>
                                  </p:stCondLst>
                                  <p:childTnLst>
                                    <p:set>
                                      <p:cBhvr>
                                        <p:cTn id="203" dur="1" fill="hold">
                                          <p:stCondLst>
                                            <p:cond delay="0"/>
                                          </p:stCondLst>
                                        </p:cTn>
                                        <p:tgtEl>
                                          <p:spTgt spid="114"/>
                                        </p:tgtEl>
                                        <p:attrNameLst>
                                          <p:attrName>style.visibility</p:attrName>
                                        </p:attrNameLst>
                                      </p:cBhvr>
                                      <p:to>
                                        <p:strVal val="visible"/>
                                      </p:to>
                                    </p:set>
                                    <p:animEffect transition="in" filter="fade">
                                      <p:cBhvr>
                                        <p:cTn id="204" dur="1000"/>
                                        <p:tgtEl>
                                          <p:spTgt spid="114"/>
                                        </p:tgtEl>
                                      </p:cBhvr>
                                    </p:animEffect>
                                  </p:childTnLst>
                                </p:cTn>
                              </p:par>
                              <p:par>
                                <p:cTn id="205" presetID="10" presetClass="entr" presetSubtype="0" fill="hold" nodeType="withEffect">
                                  <p:stCondLst>
                                    <p:cond delay="0"/>
                                  </p:stCondLst>
                                  <p:childTnLst>
                                    <p:set>
                                      <p:cBhvr>
                                        <p:cTn id="206" dur="1" fill="hold">
                                          <p:stCondLst>
                                            <p:cond delay="0"/>
                                          </p:stCondLst>
                                        </p:cTn>
                                        <p:tgtEl>
                                          <p:spTgt spid="134"/>
                                        </p:tgtEl>
                                        <p:attrNameLst>
                                          <p:attrName>style.visibility</p:attrName>
                                        </p:attrNameLst>
                                      </p:cBhvr>
                                      <p:to>
                                        <p:strVal val="visible"/>
                                      </p:to>
                                    </p:set>
                                    <p:animEffect transition="in" filter="fade">
                                      <p:cBhvr>
                                        <p:cTn id="207" dur="1000"/>
                                        <p:tgtEl>
                                          <p:spTgt spid="134"/>
                                        </p:tgtEl>
                                      </p:cBhvr>
                                    </p:animEffect>
                                  </p:childTnLst>
                                </p:cTn>
                              </p:par>
                              <p:par>
                                <p:cTn id="208" presetID="10" presetClass="entr" presetSubtype="0" fill="hold" nodeType="withEffect">
                                  <p:stCondLst>
                                    <p:cond delay="0"/>
                                  </p:stCondLst>
                                  <p:childTnLst>
                                    <p:set>
                                      <p:cBhvr>
                                        <p:cTn id="209" dur="1" fill="hold">
                                          <p:stCondLst>
                                            <p:cond delay="0"/>
                                          </p:stCondLst>
                                        </p:cTn>
                                        <p:tgtEl>
                                          <p:spTgt spid="133"/>
                                        </p:tgtEl>
                                        <p:attrNameLst>
                                          <p:attrName>style.visibility</p:attrName>
                                        </p:attrNameLst>
                                      </p:cBhvr>
                                      <p:to>
                                        <p:strVal val="visible"/>
                                      </p:to>
                                    </p:set>
                                    <p:animEffect transition="in" filter="fade">
                                      <p:cBhvr>
                                        <p:cTn id="210" dur="1000"/>
                                        <p:tgtEl>
                                          <p:spTgt spid="133"/>
                                        </p:tgtEl>
                                      </p:cBhvr>
                                    </p:animEffect>
                                  </p:childTnLst>
                                </p:cTn>
                              </p:par>
                              <p:par>
                                <p:cTn id="211" presetID="10" presetClass="entr" presetSubtype="0" fill="hold" nodeType="withEffect">
                                  <p:stCondLst>
                                    <p:cond delay="0"/>
                                  </p:stCondLst>
                                  <p:childTnLst>
                                    <p:set>
                                      <p:cBhvr>
                                        <p:cTn id="212" dur="1" fill="hold">
                                          <p:stCondLst>
                                            <p:cond delay="0"/>
                                          </p:stCondLst>
                                        </p:cTn>
                                        <p:tgtEl>
                                          <p:spTgt spid="135"/>
                                        </p:tgtEl>
                                        <p:attrNameLst>
                                          <p:attrName>style.visibility</p:attrName>
                                        </p:attrNameLst>
                                      </p:cBhvr>
                                      <p:to>
                                        <p:strVal val="visible"/>
                                      </p:to>
                                    </p:set>
                                    <p:animEffect transition="in" filter="fade">
                                      <p:cBhvr>
                                        <p:cTn id="213" dur="1000"/>
                                        <p:tgtEl>
                                          <p:spTgt spid="135"/>
                                        </p:tgtEl>
                                      </p:cBhvr>
                                    </p:animEffect>
                                  </p:childTnLst>
                                </p:cTn>
                              </p:par>
                              <p:par>
                                <p:cTn id="214" presetID="10" presetClass="entr" presetSubtype="0" fill="hold" nodeType="withEffect">
                                  <p:stCondLst>
                                    <p:cond delay="0"/>
                                  </p:stCondLst>
                                  <p:childTnLst>
                                    <p:set>
                                      <p:cBhvr>
                                        <p:cTn id="215" dur="1" fill="hold">
                                          <p:stCondLst>
                                            <p:cond delay="0"/>
                                          </p:stCondLst>
                                        </p:cTn>
                                        <p:tgtEl>
                                          <p:spTgt spid="132"/>
                                        </p:tgtEl>
                                        <p:attrNameLst>
                                          <p:attrName>style.visibility</p:attrName>
                                        </p:attrNameLst>
                                      </p:cBhvr>
                                      <p:to>
                                        <p:strVal val="visible"/>
                                      </p:to>
                                    </p:set>
                                    <p:animEffect transition="in" filter="fade">
                                      <p:cBhvr>
                                        <p:cTn id="216" dur="1000"/>
                                        <p:tgtEl>
                                          <p:spTgt spid="132"/>
                                        </p:tgtEl>
                                      </p:cBhvr>
                                    </p:animEffect>
                                  </p:childTnLst>
                                </p:cTn>
                              </p:par>
                              <p:par>
                                <p:cTn id="217" presetID="10" presetClass="entr" presetSubtype="0" fill="hold" nodeType="withEffect">
                                  <p:stCondLst>
                                    <p:cond delay="0"/>
                                  </p:stCondLst>
                                  <p:childTnLst>
                                    <p:set>
                                      <p:cBhvr>
                                        <p:cTn id="218" dur="1" fill="hold">
                                          <p:stCondLst>
                                            <p:cond delay="0"/>
                                          </p:stCondLst>
                                        </p:cTn>
                                        <p:tgtEl>
                                          <p:spTgt spid="137"/>
                                        </p:tgtEl>
                                        <p:attrNameLst>
                                          <p:attrName>style.visibility</p:attrName>
                                        </p:attrNameLst>
                                      </p:cBhvr>
                                      <p:to>
                                        <p:strVal val="visible"/>
                                      </p:to>
                                    </p:set>
                                    <p:animEffect transition="in" filter="fade">
                                      <p:cBhvr>
                                        <p:cTn id="219" dur="1000"/>
                                        <p:tgtEl>
                                          <p:spTgt spid="137"/>
                                        </p:tgtEl>
                                      </p:cBhvr>
                                    </p:animEffect>
                                  </p:childTnLst>
                                </p:cTn>
                              </p:par>
                              <p:par>
                                <p:cTn id="220" presetID="0" presetClass="path" presetSubtype="0" decel="50000" fill="hold" nodeType="withEffect">
                                  <p:stCondLst>
                                    <p:cond delay="0"/>
                                  </p:stCondLst>
                                  <p:childTnLst>
                                    <p:animMotion origin="layout" path="M -0.10482 0.19213 L -1.875E-6 -7.40741E-7 " pathEditMode="relative" rAng="0" ptsTypes="AA">
                                      <p:cBhvr>
                                        <p:cTn id="221" dur="5000" fill="hold"/>
                                        <p:tgtEl>
                                          <p:spTgt spid="134"/>
                                        </p:tgtEl>
                                        <p:attrNameLst>
                                          <p:attrName>ppt_x</p:attrName>
                                          <p:attrName>ppt_y</p:attrName>
                                        </p:attrNameLst>
                                      </p:cBhvr>
                                      <p:rCtr x="5326" y="-9838"/>
                                    </p:animMotion>
                                  </p:childTnLst>
                                </p:cTn>
                              </p:par>
                              <p:par>
                                <p:cTn id="222" presetID="0" presetClass="path" presetSubtype="0" decel="50000" fill="hold" nodeType="withEffect">
                                  <p:stCondLst>
                                    <p:cond delay="0"/>
                                  </p:stCondLst>
                                  <p:childTnLst>
                                    <p:animMotion origin="layout" path="M 0.10963 -0.2081 L -2.91667E-6 -3.33333E-6 " pathEditMode="relative" rAng="0" ptsTypes="AA">
                                      <p:cBhvr>
                                        <p:cTn id="223" dur="5000" fill="hold"/>
                                        <p:tgtEl>
                                          <p:spTgt spid="133"/>
                                        </p:tgtEl>
                                        <p:attrNameLst>
                                          <p:attrName>ppt_x</p:attrName>
                                          <p:attrName>ppt_y</p:attrName>
                                        </p:attrNameLst>
                                      </p:cBhvr>
                                      <p:rCtr x="-4375" y="8380"/>
                                    </p:animMotion>
                                  </p:childTnLst>
                                </p:cTn>
                              </p:par>
                              <p:par>
                                <p:cTn id="224" presetID="0" presetClass="path" presetSubtype="0" decel="50000" fill="hold" nodeType="withEffect">
                                  <p:stCondLst>
                                    <p:cond delay="0"/>
                                  </p:stCondLst>
                                  <p:childTnLst>
                                    <p:animMotion origin="layout" path="M -0.06601 0.12106 L -0.01367 0.01944 " pathEditMode="relative" ptsTypes="AA">
                                      <p:cBhvr>
                                        <p:cTn id="225" dur="5000" fill="hold"/>
                                        <p:tgtEl>
                                          <p:spTgt spid="137"/>
                                        </p:tgtEl>
                                        <p:attrNameLst>
                                          <p:attrName>ppt_x</p:attrName>
                                          <p:attrName>ppt_y</p:attrName>
                                        </p:attrNameLst>
                                      </p:cBhvr>
                                    </p:animMotion>
                                  </p:childTnLst>
                                </p:cTn>
                              </p:par>
                              <p:par>
                                <p:cTn id="226" presetID="0" presetClass="path" presetSubtype="0" decel="50000" fill="hold" nodeType="withEffect">
                                  <p:stCondLst>
                                    <p:cond delay="0"/>
                                  </p:stCondLst>
                                  <p:childTnLst>
                                    <p:animMotion origin="layout" path="M 0.08763 -0.1588 L 3.95833E-6 1.48148E-6 " pathEditMode="relative" rAng="0" ptsTypes="AA">
                                      <p:cBhvr>
                                        <p:cTn id="227" dur="5000" fill="hold"/>
                                        <p:tgtEl>
                                          <p:spTgt spid="132"/>
                                        </p:tgtEl>
                                        <p:attrNameLst>
                                          <p:attrName>ppt_x</p:attrName>
                                          <p:attrName>ppt_y</p:attrName>
                                        </p:attrNameLst>
                                      </p:cBhvr>
                                      <p:rCtr x="-4388" y="7940"/>
                                    </p:animMotion>
                                  </p:childTnLst>
                                </p:cTn>
                              </p:par>
                              <p:par>
                                <p:cTn id="228" presetID="0" presetClass="path" presetSubtype="0" decel="50000" fill="hold" nodeType="withEffect">
                                  <p:stCondLst>
                                    <p:cond delay="0"/>
                                  </p:stCondLst>
                                  <p:childTnLst>
                                    <p:animMotion origin="layout" path="M -0.1125 0.19606 L 3.33333E-6 1.11111E-6 " pathEditMode="relative" rAng="0" ptsTypes="AA">
                                      <p:cBhvr>
                                        <p:cTn id="229" dur="5000" fill="hold"/>
                                        <p:tgtEl>
                                          <p:spTgt spid="135"/>
                                        </p:tgtEl>
                                        <p:attrNameLst>
                                          <p:attrName>ppt_x</p:attrName>
                                          <p:attrName>ppt_y</p:attrName>
                                        </p:attrNameLst>
                                      </p:cBhvr>
                                      <p:rCtr x="5625" y="-9815"/>
                                    </p:animMotion>
                                  </p:childTnLst>
                                </p:cTn>
                              </p:par>
                              <p:par>
                                <p:cTn id="230" presetID="23" presetClass="entr" presetSubtype="32" fill="hold" grpId="0" nodeType="withEffect">
                                  <p:stCondLst>
                                    <p:cond delay="0"/>
                                  </p:stCondLst>
                                  <p:childTnLst>
                                    <p:set>
                                      <p:cBhvr>
                                        <p:cTn id="231" dur="1" fill="hold">
                                          <p:stCondLst>
                                            <p:cond delay="0"/>
                                          </p:stCondLst>
                                        </p:cTn>
                                        <p:tgtEl>
                                          <p:spTgt spid="141"/>
                                        </p:tgtEl>
                                        <p:attrNameLst>
                                          <p:attrName>style.visibility</p:attrName>
                                        </p:attrNameLst>
                                      </p:cBhvr>
                                      <p:to>
                                        <p:strVal val="visible"/>
                                      </p:to>
                                    </p:set>
                                    <p:anim calcmode="lin" valueType="num">
                                      <p:cBhvr>
                                        <p:cTn id="232" dur="5000" fill="hold"/>
                                        <p:tgtEl>
                                          <p:spTgt spid="141"/>
                                        </p:tgtEl>
                                        <p:attrNameLst>
                                          <p:attrName>ppt_w</p:attrName>
                                        </p:attrNameLst>
                                      </p:cBhvr>
                                      <p:tavLst>
                                        <p:tav tm="0">
                                          <p:val>
                                            <p:strVal val="4*#ppt_w"/>
                                          </p:val>
                                        </p:tav>
                                        <p:tav tm="100000">
                                          <p:val>
                                            <p:strVal val="#ppt_w"/>
                                          </p:val>
                                        </p:tav>
                                      </p:tavLst>
                                    </p:anim>
                                    <p:anim calcmode="lin" valueType="num">
                                      <p:cBhvr>
                                        <p:cTn id="233" dur="5000" fill="hold"/>
                                        <p:tgtEl>
                                          <p:spTgt spid="141"/>
                                        </p:tgtEl>
                                        <p:attrNameLst>
                                          <p:attrName>ppt_h</p:attrName>
                                        </p:attrNameLst>
                                      </p:cBhvr>
                                      <p:tavLst>
                                        <p:tav tm="0">
                                          <p:val>
                                            <p:strVal val="4*#ppt_h"/>
                                          </p:val>
                                        </p:tav>
                                        <p:tav tm="100000">
                                          <p:val>
                                            <p:strVal val="#ppt_h"/>
                                          </p:val>
                                        </p:tav>
                                      </p:tavLst>
                                    </p:anim>
                                  </p:childTnLst>
                                </p:cTn>
                              </p:par>
                              <p:par>
                                <p:cTn id="234" presetID="10" presetClass="entr" presetSubtype="0" fill="hold" grpId="0" nodeType="withEffect">
                                  <p:stCondLst>
                                    <p:cond delay="4000"/>
                                  </p:stCondLst>
                                  <p:childTnLst>
                                    <p:set>
                                      <p:cBhvr>
                                        <p:cTn id="235" dur="1" fill="hold">
                                          <p:stCondLst>
                                            <p:cond delay="0"/>
                                          </p:stCondLst>
                                        </p:cTn>
                                        <p:tgtEl>
                                          <p:spTgt spid="131"/>
                                        </p:tgtEl>
                                        <p:attrNameLst>
                                          <p:attrName>style.visibility</p:attrName>
                                        </p:attrNameLst>
                                      </p:cBhvr>
                                      <p:to>
                                        <p:strVal val="visible"/>
                                      </p:to>
                                    </p:set>
                                    <p:animEffect transition="in" filter="fade">
                                      <p:cBhvr>
                                        <p:cTn id="236"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38" grpId="0" animBg="1"/>
      <p:bldP spid="23" grpId="0" animBg="1"/>
      <p:bldP spid="43" grpId="0" animBg="1"/>
      <p:bldP spid="44" grpId="0" animBg="1"/>
      <p:bldP spid="87" grpId="0"/>
      <p:bldP spid="89" grpId="0"/>
      <p:bldP spid="90" grpId="0"/>
      <p:bldP spid="91" grpId="0"/>
      <p:bldP spid="92" grpId="0"/>
      <p:bldP spid="93" grpId="0"/>
      <p:bldP spid="94" grpId="0" animBg="1"/>
      <p:bldP spid="95" grpId="0" animBg="1"/>
      <p:bldP spid="96" grpId="0" animBg="1"/>
      <p:bldP spid="97" grpId="0" animBg="1"/>
      <p:bldP spid="99" grpId="0" animBg="1"/>
      <p:bldP spid="100" grpId="0" animBg="1"/>
      <p:bldP spid="101" grpId="0" animBg="1"/>
      <p:bldP spid="102" grpId="0" animBg="1"/>
      <p:bldP spid="104"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8" grpId="0" animBg="1"/>
      <p:bldP spid="119" grpId="0" animBg="1"/>
      <p:bldP spid="121" grpId="0" animBg="1"/>
      <p:bldP spid="122" grpId="0" animBg="1"/>
      <p:bldP spid="123" grpId="0" animBg="1"/>
      <p:bldP spid="126" grpId="0" animBg="1"/>
      <p:bldP spid="127" grpId="0" animBg="1"/>
      <p:bldP spid="128" grpId="0" animBg="1"/>
      <p:bldP spid="129" grpId="0" animBg="1"/>
      <p:bldP spid="130" grpId="0" animBg="1"/>
      <p:bldP spid="1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raphic 2">
            <a:extLst>
              <a:ext uri="{FF2B5EF4-FFF2-40B4-BE49-F238E27FC236}">
                <a16:creationId xmlns:a16="http://schemas.microsoft.com/office/drawing/2014/main" id="{2D01AD3E-6B65-D109-89BB-2CD4F0F21E0F}"/>
              </a:ext>
            </a:extLst>
          </p:cNvPr>
          <p:cNvSpPr>
            <a:spLocks/>
          </p:cNvSpPr>
          <p:nvPr/>
        </p:nvSpPr>
        <p:spPr>
          <a:xfrm rot="10800000">
            <a:off x="-24924" y="2938761"/>
            <a:ext cx="2504123" cy="454384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lumMod val="95000"/>
                </a:schemeClr>
              </a:gs>
              <a:gs pos="0">
                <a:schemeClr val="bg1">
                  <a:lumMod val="95000"/>
                  <a:alpha val="39000"/>
                </a:schemeClr>
              </a:gs>
            </a:gsLst>
            <a:lin ang="0" scaled="0"/>
          </a:gradFill>
          <a:ln w="3483" cap="flat">
            <a:noFill/>
            <a:prstDash val="solid"/>
            <a:miter/>
          </a:ln>
        </p:spPr>
        <p:txBody>
          <a:bodyPr rtlCol="0" anchor="ctr"/>
          <a:lstStyle/>
          <a:p>
            <a:endParaRPr lang="en-US"/>
          </a:p>
        </p:txBody>
      </p:sp>
      <p:sp>
        <p:nvSpPr>
          <p:cNvPr id="14" name="Rectangle: Rounded Corners 13">
            <a:extLst>
              <a:ext uri="{FF2B5EF4-FFF2-40B4-BE49-F238E27FC236}">
                <a16:creationId xmlns:a16="http://schemas.microsoft.com/office/drawing/2014/main" id="{82BED785-23B4-09F1-16AC-79C7AB0C6724}"/>
              </a:ext>
            </a:extLst>
          </p:cNvPr>
          <p:cNvSpPr/>
          <p:nvPr/>
        </p:nvSpPr>
        <p:spPr>
          <a:xfrm>
            <a:off x="2365328" y="2826019"/>
            <a:ext cx="1734847" cy="2790727"/>
          </a:xfrm>
          <a:prstGeom prst="roundRect">
            <a:avLst>
              <a:gd name="adj" fmla="val 6748"/>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bIns="14630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Experience</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kumimoji="0" lang="en-US" sz="1000" b="0" i="1" u="none" strike="noStrike" kern="1200" cap="none" spc="0" normalizeH="0" baseline="0" noProof="0" dirty="0">
                <a:ln>
                  <a:noFill/>
                </a:ln>
                <a:solidFill>
                  <a:srgbClr val="44546A"/>
                </a:solidFill>
                <a:effectLst/>
                <a:uLnTx/>
                <a:uFillTx/>
                <a:latin typeface="Montserrat" panose="00000500000000000000" pitchFamily="50" charset="0"/>
              </a:rPr>
              <a:t>What</a:t>
            </a:r>
          </a:p>
        </p:txBody>
      </p:sp>
      <p:sp>
        <p:nvSpPr>
          <p:cNvPr id="80" name="Graphic 2">
            <a:extLst>
              <a:ext uri="{FF2B5EF4-FFF2-40B4-BE49-F238E27FC236}">
                <a16:creationId xmlns:a16="http://schemas.microsoft.com/office/drawing/2014/main" id="{5542082D-0C39-8AEC-DFE2-BE402FD1246D}"/>
              </a:ext>
            </a:extLst>
          </p:cNvPr>
          <p:cNvSpPr>
            <a:spLocks/>
          </p:cNvSpPr>
          <p:nvPr/>
        </p:nvSpPr>
        <p:spPr>
          <a:xfrm rot="5400000">
            <a:off x="10227041" y="4004337"/>
            <a:ext cx="2027796" cy="3679529"/>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92000">
                <a:schemeClr val="bg2">
                  <a:alpha val="37758"/>
                </a:schemeClr>
              </a:gs>
              <a:gs pos="0">
                <a:schemeClr val="bg1">
                  <a:alpha val="54000"/>
                </a:schemeClr>
              </a:gs>
            </a:gsLst>
            <a:lin ang="5400000" scaled="0"/>
          </a:gradFill>
          <a:ln w="3483" cap="flat">
            <a:noFill/>
            <a:prstDash val="solid"/>
            <a:miter/>
          </a:ln>
        </p:spPr>
        <p:txBody>
          <a:bodyPr rtlCol="0" anchor="ctr"/>
          <a:lstStyle/>
          <a:p>
            <a:endParaRPr lang="en-US"/>
          </a:p>
        </p:txBody>
      </p:sp>
      <p:sp>
        <p:nvSpPr>
          <p:cNvPr id="5" name="Oval 4">
            <a:extLst>
              <a:ext uri="{FF2B5EF4-FFF2-40B4-BE49-F238E27FC236}">
                <a16:creationId xmlns:a16="http://schemas.microsoft.com/office/drawing/2014/main" id="{9DC5DD57-C7BD-3F2E-A0E9-7467DF7E842D}"/>
              </a:ext>
            </a:extLst>
          </p:cNvPr>
          <p:cNvSpPr/>
          <p:nvPr/>
        </p:nvSpPr>
        <p:spPr>
          <a:xfrm>
            <a:off x="4326468" y="-1763264"/>
            <a:ext cx="3539065" cy="3539065"/>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5E9C6-FE9F-25D0-1B88-985A18B5B671}"/>
              </a:ext>
            </a:extLst>
          </p:cNvPr>
          <p:cNvSpPr>
            <a:spLocks noGrp="1"/>
          </p:cNvSpPr>
          <p:nvPr>
            <p:ph type="title"/>
          </p:nvPr>
        </p:nvSpPr>
        <p:spPr>
          <a:xfrm>
            <a:off x="533400" y="653551"/>
            <a:ext cx="11125200" cy="914400"/>
          </a:xfrm>
        </p:spPr>
        <p:txBody>
          <a:bodyPr anchor="ctr"/>
          <a:lstStyle/>
          <a:p>
            <a:pPr algn="ctr"/>
            <a:r>
              <a:rPr lang="en-US" dirty="0"/>
              <a:t>Extended</a:t>
            </a:r>
            <a:r>
              <a:rPr lang="en-US" dirty="0">
                <a:solidFill>
                  <a:schemeClr val="accent1"/>
                </a:solidFill>
              </a:rPr>
              <a:t> Engagement </a:t>
            </a:r>
            <a:r>
              <a:rPr lang="en-US" dirty="0"/>
              <a:t>Discussion</a:t>
            </a:r>
          </a:p>
        </p:txBody>
      </p:sp>
      <p:sp>
        <p:nvSpPr>
          <p:cNvPr id="7" name="Rectangle: Rounded Corners 6">
            <a:extLst>
              <a:ext uri="{FF2B5EF4-FFF2-40B4-BE49-F238E27FC236}">
                <a16:creationId xmlns:a16="http://schemas.microsoft.com/office/drawing/2014/main" id="{0CB30849-98FF-FA2E-9F51-17E95EEA05C1}"/>
              </a:ext>
            </a:extLst>
          </p:cNvPr>
          <p:cNvSpPr/>
          <p:nvPr/>
        </p:nvSpPr>
        <p:spPr>
          <a:xfrm>
            <a:off x="533400" y="2224354"/>
            <a:ext cx="3566777"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Product/Service map</a:t>
            </a:r>
            <a:endParaRPr lang="en-US" sz="1400" dirty="0">
              <a:solidFill>
                <a:schemeClr val="bg1"/>
              </a:solidFill>
              <a:latin typeface="Montserrat" panose="00000500000000000000" pitchFamily="50" charset="0"/>
            </a:endParaRPr>
          </a:p>
        </p:txBody>
      </p:sp>
      <p:sp>
        <p:nvSpPr>
          <p:cNvPr id="9" name="Rectangle: Rounded Corners 8">
            <a:extLst>
              <a:ext uri="{FF2B5EF4-FFF2-40B4-BE49-F238E27FC236}">
                <a16:creationId xmlns:a16="http://schemas.microsoft.com/office/drawing/2014/main" id="{0B2D515A-A5E6-7490-68A0-5BBA69453AD7}"/>
              </a:ext>
            </a:extLst>
          </p:cNvPr>
          <p:cNvSpPr/>
          <p:nvPr/>
        </p:nvSpPr>
        <p:spPr>
          <a:xfrm>
            <a:off x="4312611" y="2224354"/>
            <a:ext cx="3566777"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Stakeholder Needs All Three</a:t>
            </a:r>
            <a:endParaRPr lang="en-US" sz="1400" dirty="0">
              <a:solidFill>
                <a:schemeClr val="bg1"/>
              </a:solidFill>
              <a:latin typeface="Montserrat" panose="00000500000000000000" pitchFamily="50" charset="0"/>
            </a:endParaRPr>
          </a:p>
        </p:txBody>
      </p:sp>
      <p:sp>
        <p:nvSpPr>
          <p:cNvPr id="11" name="Rectangle: Rounded Corners 10">
            <a:extLst>
              <a:ext uri="{FF2B5EF4-FFF2-40B4-BE49-F238E27FC236}">
                <a16:creationId xmlns:a16="http://schemas.microsoft.com/office/drawing/2014/main" id="{77286B8F-C2AA-A72C-10C3-CCC75FA8E271}"/>
              </a:ext>
            </a:extLst>
          </p:cNvPr>
          <p:cNvSpPr/>
          <p:nvPr/>
        </p:nvSpPr>
        <p:spPr>
          <a:xfrm>
            <a:off x="8091823" y="2224354"/>
            <a:ext cx="3566777"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a:solidFill>
                  <a:schemeClr val="bg1"/>
                </a:solidFill>
                <a:latin typeface="Montserrat" panose="00000500000000000000" pitchFamily="50" charset="0"/>
              </a:rPr>
              <a:t>Competing Solutions</a:t>
            </a:r>
            <a:endParaRPr lang="en-US" sz="1400" dirty="0">
              <a:solidFill>
                <a:schemeClr val="bg1"/>
              </a:solidFill>
              <a:latin typeface="Montserrat" panose="00000500000000000000" pitchFamily="50" charset="0"/>
            </a:endParaRPr>
          </a:p>
        </p:txBody>
      </p:sp>
      <p:sp>
        <p:nvSpPr>
          <p:cNvPr id="13" name="Rectangle: Rounded Corners 12">
            <a:extLst>
              <a:ext uri="{FF2B5EF4-FFF2-40B4-BE49-F238E27FC236}">
                <a16:creationId xmlns:a16="http://schemas.microsoft.com/office/drawing/2014/main" id="{9984A7DC-28A4-82E1-538E-D73C8B6ABC36}"/>
              </a:ext>
            </a:extLst>
          </p:cNvPr>
          <p:cNvSpPr/>
          <p:nvPr/>
        </p:nvSpPr>
        <p:spPr>
          <a:xfrm>
            <a:off x="533398" y="2826021"/>
            <a:ext cx="1734847" cy="1347688"/>
          </a:xfrm>
          <a:prstGeom prst="roundRect">
            <a:avLst>
              <a:gd name="adj" fmla="val 6748"/>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Benefits</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kumimoji="0" lang="en-US" sz="1000" i="1" u="none" strike="noStrike" kern="1200" cap="none" spc="0" normalizeH="0" baseline="0" noProof="0" dirty="0">
                <a:ln>
                  <a:noFill/>
                </a:ln>
                <a:solidFill>
                  <a:srgbClr val="44546A"/>
                </a:solidFill>
                <a:effectLst/>
                <a:uLnTx/>
                <a:uFillTx/>
                <a:latin typeface="Montserrat" panose="00000500000000000000" pitchFamily="50" charset="0"/>
              </a:rPr>
              <a:t>Why</a:t>
            </a:r>
          </a:p>
        </p:txBody>
      </p:sp>
      <p:sp>
        <p:nvSpPr>
          <p:cNvPr id="17" name="Rectangle: Rounded Corners 16">
            <a:extLst>
              <a:ext uri="{FF2B5EF4-FFF2-40B4-BE49-F238E27FC236}">
                <a16:creationId xmlns:a16="http://schemas.microsoft.com/office/drawing/2014/main" id="{DB8C499B-A556-E820-8FD2-29824D746CEF}"/>
              </a:ext>
            </a:extLst>
          </p:cNvPr>
          <p:cNvSpPr/>
          <p:nvPr/>
        </p:nvSpPr>
        <p:spPr>
          <a:xfrm>
            <a:off x="533398" y="4269058"/>
            <a:ext cx="1734847" cy="1347688"/>
          </a:xfrm>
          <a:prstGeom prst="roundRect">
            <a:avLst>
              <a:gd name="adj" fmla="val 6748"/>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Features</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kumimoji="0" lang="en-US" sz="1000" b="0" i="1" u="none" strike="noStrike" kern="1200" cap="none" spc="0" normalizeH="0" baseline="0" noProof="0" dirty="0">
                <a:ln>
                  <a:noFill/>
                </a:ln>
                <a:solidFill>
                  <a:srgbClr val="44546A"/>
                </a:solidFill>
                <a:effectLst/>
                <a:uLnTx/>
                <a:uFillTx/>
                <a:latin typeface="Montserrat" panose="00000500000000000000" pitchFamily="50" charset="0"/>
              </a:rPr>
              <a:t>How</a:t>
            </a:r>
          </a:p>
        </p:txBody>
      </p:sp>
      <p:sp>
        <p:nvSpPr>
          <p:cNvPr id="19" name="Rectangle: Rounded Corners 18">
            <a:extLst>
              <a:ext uri="{FF2B5EF4-FFF2-40B4-BE49-F238E27FC236}">
                <a16:creationId xmlns:a16="http://schemas.microsoft.com/office/drawing/2014/main" id="{A3D0559D-E254-1A07-87D9-333464F5865F}"/>
              </a:ext>
            </a:extLst>
          </p:cNvPr>
          <p:cNvSpPr/>
          <p:nvPr/>
        </p:nvSpPr>
        <p:spPr>
          <a:xfrm>
            <a:off x="1591826" y="3834707"/>
            <a:ext cx="1454684" cy="742816"/>
          </a:xfrm>
          <a:prstGeom prst="roundRect">
            <a:avLst>
              <a:gd name="adj" fmla="val 1555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tx2"/>
                </a:solidFill>
                <a:latin typeface="Montserrat" panose="00000500000000000000" pitchFamily="50" charset="0"/>
              </a:rPr>
              <a:t>Project Start</a:t>
            </a:r>
          </a:p>
        </p:txBody>
      </p:sp>
      <p:grpSp>
        <p:nvGrpSpPr>
          <p:cNvPr id="3" name="Group 2">
            <a:extLst>
              <a:ext uri="{FF2B5EF4-FFF2-40B4-BE49-F238E27FC236}">
                <a16:creationId xmlns:a16="http://schemas.microsoft.com/office/drawing/2014/main" id="{7B1EBDC9-087D-EF57-786C-362B3EB9785F}"/>
              </a:ext>
            </a:extLst>
          </p:cNvPr>
          <p:cNvGrpSpPr/>
          <p:nvPr/>
        </p:nvGrpSpPr>
        <p:grpSpPr>
          <a:xfrm>
            <a:off x="4818837" y="2697472"/>
            <a:ext cx="2236479" cy="1397506"/>
            <a:chOff x="4818837" y="2697472"/>
            <a:chExt cx="2236479" cy="1397506"/>
          </a:xfrm>
        </p:grpSpPr>
        <p:sp>
          <p:nvSpPr>
            <p:cNvPr id="32" name="Freeform: Shape 31">
              <a:extLst>
                <a:ext uri="{FF2B5EF4-FFF2-40B4-BE49-F238E27FC236}">
                  <a16:creationId xmlns:a16="http://schemas.microsoft.com/office/drawing/2014/main" id="{06FDED65-B494-C02F-D30A-78E690F56FF4}"/>
                </a:ext>
              </a:extLst>
            </p:cNvPr>
            <p:cNvSpPr/>
            <p:nvPr/>
          </p:nvSpPr>
          <p:spPr>
            <a:xfrm rot="3298826">
              <a:off x="5238324" y="2277985"/>
              <a:ext cx="1397506" cy="2236479"/>
            </a:xfrm>
            <a:custGeom>
              <a:avLst/>
              <a:gdLst>
                <a:gd name="connsiteX0" fmla="*/ 985625 w 1397506"/>
                <a:gd name="connsiteY0" fmla="*/ 1454447 h 2236479"/>
                <a:gd name="connsiteX1" fmla="*/ 1397507 w 1397506"/>
                <a:gd name="connsiteY1" fmla="*/ 988045 h 2236479"/>
                <a:gd name="connsiteX2" fmla="*/ 1397507 w 1397506"/>
                <a:gd name="connsiteY2" fmla="*/ 0 h 2236479"/>
                <a:gd name="connsiteX3" fmla="*/ 0 w 1397506"/>
                <a:gd name="connsiteY3" fmla="*/ 1454447 h 2236479"/>
                <a:gd name="connsiteX4" fmla="*/ 227727 w 1397506"/>
                <a:gd name="connsiteY4" fmla="*/ 2236479 h 2236479"/>
                <a:gd name="connsiteX5" fmla="*/ 1034509 w 1397506"/>
                <a:gd name="connsiteY5" fmla="*/ 1663278 h 2236479"/>
                <a:gd name="connsiteX6" fmla="*/ 985662 w 1397506"/>
                <a:gd name="connsiteY6" fmla="*/ 1454447 h 2236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506" h="2236479">
                  <a:moveTo>
                    <a:pt x="985625" y="1454447"/>
                  </a:moveTo>
                  <a:cubicBezTo>
                    <a:pt x="985625" y="1214544"/>
                    <a:pt x="1165372" y="1016660"/>
                    <a:pt x="1397507" y="988045"/>
                  </a:cubicBezTo>
                  <a:lnTo>
                    <a:pt x="1397507" y="0"/>
                  </a:lnTo>
                  <a:cubicBezTo>
                    <a:pt x="620532" y="30494"/>
                    <a:pt x="0" y="670030"/>
                    <a:pt x="0" y="1454447"/>
                  </a:cubicBezTo>
                  <a:cubicBezTo>
                    <a:pt x="0" y="1742294"/>
                    <a:pt x="83569" y="2010595"/>
                    <a:pt x="227727" y="2236479"/>
                  </a:cubicBezTo>
                  <a:lnTo>
                    <a:pt x="1034509" y="1663278"/>
                  </a:lnTo>
                  <a:cubicBezTo>
                    <a:pt x="1003257" y="1600376"/>
                    <a:pt x="985662" y="1529453"/>
                    <a:pt x="985662" y="1454447"/>
                  </a:cubicBezTo>
                  <a:close/>
                </a:path>
              </a:pathLst>
            </a:custGeom>
            <a:solidFill>
              <a:srgbClr val="FFFFFF"/>
            </a:solidFill>
            <a:ln w="3604" cap="flat">
              <a:solidFill>
                <a:schemeClr val="accent1">
                  <a:lumMod val="20000"/>
                  <a:lumOff val="80000"/>
                </a:schemeClr>
              </a:solidFill>
              <a:prstDash val="solid"/>
              <a:miter/>
            </a:ln>
          </p:spPr>
          <p:txBody>
            <a:bodyPr rtlCol="0" anchor="ctr"/>
            <a:lstStyle/>
            <a:p>
              <a:endParaRPr lang="en-US"/>
            </a:p>
          </p:txBody>
        </p:sp>
        <p:sp>
          <p:nvSpPr>
            <p:cNvPr id="38" name="Rectangle 37">
              <a:extLst>
                <a:ext uri="{FF2B5EF4-FFF2-40B4-BE49-F238E27FC236}">
                  <a16:creationId xmlns:a16="http://schemas.microsoft.com/office/drawing/2014/main" id="{034F686B-DE09-6E05-0C04-E4A6776D3DD5}"/>
                </a:ext>
              </a:extLst>
            </p:cNvPr>
            <p:cNvSpPr/>
            <p:nvPr/>
          </p:nvSpPr>
          <p:spPr>
            <a:xfrm>
              <a:off x="5163925" y="3056984"/>
              <a:ext cx="1661750" cy="628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Quick Jobs</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lang="en-US" sz="1000" i="1" dirty="0">
                  <a:solidFill>
                    <a:srgbClr val="44546A"/>
                  </a:solidFill>
                  <a:latin typeface="Montserrat" panose="00000500000000000000" pitchFamily="50" charset="0"/>
                  <a:ea typeface="+mn-ea"/>
                  <a:cs typeface="+mn-cs"/>
                </a:rPr>
                <a:t>Extremely Powerful but Does Not Scale</a:t>
              </a:r>
              <a:endParaRPr kumimoji="0" lang="en-US" sz="1000" b="0" i="1" u="none" strike="noStrike" kern="1200" cap="none" spc="0" normalizeH="0" baseline="0" noProof="0" dirty="0">
                <a:ln>
                  <a:noFill/>
                </a:ln>
                <a:solidFill>
                  <a:srgbClr val="44546A"/>
                </a:solidFill>
                <a:effectLst/>
                <a:uLnTx/>
                <a:uFillTx/>
                <a:latin typeface="Montserrat" panose="00000500000000000000" pitchFamily="50" charset="0"/>
              </a:endParaRPr>
            </a:p>
          </p:txBody>
        </p:sp>
      </p:grpSp>
      <p:grpSp>
        <p:nvGrpSpPr>
          <p:cNvPr id="4" name="Group 3">
            <a:extLst>
              <a:ext uri="{FF2B5EF4-FFF2-40B4-BE49-F238E27FC236}">
                <a16:creationId xmlns:a16="http://schemas.microsoft.com/office/drawing/2014/main" id="{30336BAE-CF42-54B8-E965-D5FE93115135}"/>
              </a:ext>
            </a:extLst>
          </p:cNvPr>
          <p:cNvGrpSpPr/>
          <p:nvPr/>
        </p:nvGrpSpPr>
        <p:grpSpPr>
          <a:xfrm>
            <a:off x="5687341" y="3937207"/>
            <a:ext cx="2236659" cy="1397507"/>
            <a:chOff x="5687341" y="3937207"/>
            <a:chExt cx="2236659" cy="1397507"/>
          </a:xfrm>
        </p:grpSpPr>
        <p:sp>
          <p:nvSpPr>
            <p:cNvPr id="33" name="Freeform: Shape 32">
              <a:extLst>
                <a:ext uri="{FF2B5EF4-FFF2-40B4-BE49-F238E27FC236}">
                  <a16:creationId xmlns:a16="http://schemas.microsoft.com/office/drawing/2014/main" id="{1428F7AB-1C89-9F75-7F09-1DF993D82F76}"/>
                </a:ext>
              </a:extLst>
            </p:cNvPr>
            <p:cNvSpPr/>
            <p:nvPr/>
          </p:nvSpPr>
          <p:spPr>
            <a:xfrm rot="3298826">
              <a:off x="6106917" y="3517631"/>
              <a:ext cx="1397507" cy="2236659"/>
            </a:xfrm>
            <a:custGeom>
              <a:avLst/>
              <a:gdLst>
                <a:gd name="connsiteX0" fmla="*/ 411881 w 1397507"/>
                <a:gd name="connsiteY0" fmla="*/ 1454447 h 2236659"/>
                <a:gd name="connsiteX1" fmla="*/ 362925 w 1397507"/>
                <a:gd name="connsiteY1" fmla="*/ 1663459 h 2236659"/>
                <a:gd name="connsiteX2" fmla="*/ 1169672 w 1397507"/>
                <a:gd name="connsiteY2" fmla="*/ 2236660 h 2236659"/>
                <a:gd name="connsiteX3" fmla="*/ 1397507 w 1397507"/>
                <a:gd name="connsiteY3" fmla="*/ 1454447 h 2236659"/>
                <a:gd name="connsiteX4" fmla="*/ 0 w 1397507"/>
                <a:gd name="connsiteY4" fmla="*/ 0 h 2236659"/>
                <a:gd name="connsiteX5" fmla="*/ 0 w 1397507"/>
                <a:gd name="connsiteY5" fmla="*/ 988045 h 2236659"/>
                <a:gd name="connsiteX6" fmla="*/ 411881 w 1397507"/>
                <a:gd name="connsiteY6" fmla="*/ 1454447 h 223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507" h="2236659">
                  <a:moveTo>
                    <a:pt x="411881" y="1454447"/>
                  </a:moveTo>
                  <a:cubicBezTo>
                    <a:pt x="411881" y="1529525"/>
                    <a:pt x="394250" y="1600484"/>
                    <a:pt x="362925" y="1663459"/>
                  </a:cubicBezTo>
                  <a:lnTo>
                    <a:pt x="1169672" y="2236660"/>
                  </a:lnTo>
                  <a:cubicBezTo>
                    <a:pt x="1313902" y="2010740"/>
                    <a:pt x="1397507" y="1742366"/>
                    <a:pt x="1397507" y="1454447"/>
                  </a:cubicBezTo>
                  <a:cubicBezTo>
                    <a:pt x="1397507" y="670030"/>
                    <a:pt x="776975" y="30494"/>
                    <a:pt x="0" y="0"/>
                  </a:cubicBezTo>
                  <a:lnTo>
                    <a:pt x="0" y="988045"/>
                  </a:lnTo>
                  <a:cubicBezTo>
                    <a:pt x="232135" y="1016660"/>
                    <a:pt x="411881" y="1214580"/>
                    <a:pt x="411881" y="1454447"/>
                  </a:cubicBezTo>
                  <a:close/>
                </a:path>
              </a:pathLst>
            </a:custGeom>
            <a:solidFill>
              <a:srgbClr val="FFFFFF"/>
            </a:solidFill>
            <a:ln w="3604" cap="flat">
              <a:solidFill>
                <a:schemeClr val="accent1">
                  <a:lumMod val="20000"/>
                  <a:lumOff val="80000"/>
                </a:schemeClr>
              </a:solid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57627B99-63CD-40B0-159B-950F4019143A}"/>
                </a:ext>
              </a:extLst>
            </p:cNvPr>
            <p:cNvSpPr/>
            <p:nvPr/>
          </p:nvSpPr>
          <p:spPr>
            <a:xfrm>
              <a:off x="6410761" y="4485394"/>
              <a:ext cx="938014" cy="628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R&amp;D</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kumimoji="0" lang="en-US" sz="1000" b="0" i="1" u="none" strike="noStrike" kern="1200" cap="none" spc="0" normalizeH="0" baseline="0" noProof="0" dirty="0">
                  <a:ln>
                    <a:noFill/>
                  </a:ln>
                  <a:solidFill>
                    <a:srgbClr val="44546A"/>
                  </a:solidFill>
                  <a:effectLst/>
                  <a:uLnTx/>
                  <a:uFillTx/>
                  <a:latin typeface="Montserrat" panose="00000500000000000000" pitchFamily="50" charset="0"/>
                </a:rPr>
                <a:t>Dessert</a:t>
              </a:r>
            </a:p>
          </p:txBody>
        </p:sp>
      </p:grpSp>
      <p:grpSp>
        <p:nvGrpSpPr>
          <p:cNvPr id="6" name="Group 5">
            <a:extLst>
              <a:ext uri="{FF2B5EF4-FFF2-40B4-BE49-F238E27FC236}">
                <a16:creationId xmlns:a16="http://schemas.microsoft.com/office/drawing/2014/main" id="{A6FB8FF9-3620-9860-32D3-68DC706984D8}"/>
              </a:ext>
            </a:extLst>
          </p:cNvPr>
          <p:cNvGrpSpPr/>
          <p:nvPr/>
        </p:nvGrpSpPr>
        <p:grpSpPr>
          <a:xfrm>
            <a:off x="4649884" y="3552900"/>
            <a:ext cx="1299781" cy="2322867"/>
            <a:chOff x="4649884" y="3552900"/>
            <a:chExt cx="1299781" cy="2322867"/>
          </a:xfrm>
        </p:grpSpPr>
        <p:sp>
          <p:nvSpPr>
            <p:cNvPr id="34" name="Freeform: Shape 33">
              <a:extLst>
                <a:ext uri="{FF2B5EF4-FFF2-40B4-BE49-F238E27FC236}">
                  <a16:creationId xmlns:a16="http://schemas.microsoft.com/office/drawing/2014/main" id="{DC0F5025-4E91-56A0-02B5-F9AA84A1934F}"/>
                </a:ext>
              </a:extLst>
            </p:cNvPr>
            <p:cNvSpPr/>
            <p:nvPr/>
          </p:nvSpPr>
          <p:spPr>
            <a:xfrm rot="3298826">
              <a:off x="4213314" y="4139416"/>
              <a:ext cx="2322867" cy="1149835"/>
            </a:xfrm>
            <a:custGeom>
              <a:avLst/>
              <a:gdLst>
                <a:gd name="connsiteX0" fmla="*/ 1161506 w 2322867"/>
                <a:gd name="connsiteY0" fmla="*/ 164211 h 1149835"/>
                <a:gd name="connsiteX1" fmla="*/ 804614 w 2322867"/>
                <a:gd name="connsiteY1" fmla="*/ 0 h 1149835"/>
                <a:gd name="connsiteX2" fmla="*/ 0 w 2322867"/>
                <a:gd name="connsiteY2" fmla="*/ 571648 h 1149835"/>
                <a:gd name="connsiteX3" fmla="*/ 1161506 w 2322867"/>
                <a:gd name="connsiteY3" fmla="*/ 1149835 h 1149835"/>
                <a:gd name="connsiteX4" fmla="*/ 2322868 w 2322867"/>
                <a:gd name="connsiteY4" fmla="*/ 571828 h 1149835"/>
                <a:gd name="connsiteX5" fmla="*/ 1518253 w 2322867"/>
                <a:gd name="connsiteY5" fmla="*/ 144 h 1149835"/>
                <a:gd name="connsiteX6" fmla="*/ 1161470 w 2322867"/>
                <a:gd name="connsiteY6" fmla="*/ 164211 h 114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2867" h="1149835">
                  <a:moveTo>
                    <a:pt x="1161506" y="164211"/>
                  </a:moveTo>
                  <a:cubicBezTo>
                    <a:pt x="1018720" y="164211"/>
                    <a:pt x="890820" y="100514"/>
                    <a:pt x="804614" y="0"/>
                  </a:cubicBezTo>
                  <a:lnTo>
                    <a:pt x="0" y="571648"/>
                  </a:lnTo>
                  <a:cubicBezTo>
                    <a:pt x="265736" y="922867"/>
                    <a:pt x="687120" y="1149835"/>
                    <a:pt x="1161506" y="1149835"/>
                  </a:cubicBezTo>
                  <a:cubicBezTo>
                    <a:pt x="1635892" y="1149835"/>
                    <a:pt x="2057132" y="922975"/>
                    <a:pt x="2322868" y="571828"/>
                  </a:cubicBezTo>
                  <a:lnTo>
                    <a:pt x="1518253" y="144"/>
                  </a:lnTo>
                  <a:cubicBezTo>
                    <a:pt x="1432047" y="100586"/>
                    <a:pt x="1304219" y="164211"/>
                    <a:pt x="1161470" y="164211"/>
                  </a:cubicBezTo>
                  <a:close/>
                </a:path>
              </a:pathLst>
            </a:custGeom>
            <a:solidFill>
              <a:srgbClr val="FFFFFF"/>
            </a:solidFill>
            <a:ln w="3604" cap="flat">
              <a:solidFill>
                <a:schemeClr val="accent1">
                  <a:lumMod val="20000"/>
                  <a:lumOff val="80000"/>
                </a:schemeClr>
              </a:solidFill>
              <a:prstDash val="solid"/>
              <a:miter/>
            </a:ln>
          </p:spPr>
          <p:txBody>
            <a:bodyPr rtlCol="0" anchor="ctr"/>
            <a:lstStyle/>
            <a:p>
              <a:endParaRPr lang="en-US" dirty="0"/>
            </a:p>
          </p:txBody>
        </p:sp>
        <p:sp>
          <p:nvSpPr>
            <p:cNvPr id="44" name="Rectangle 43">
              <a:extLst>
                <a:ext uri="{FF2B5EF4-FFF2-40B4-BE49-F238E27FC236}">
                  <a16:creationId xmlns:a16="http://schemas.microsoft.com/office/drawing/2014/main" id="{9D3D60B0-ADDF-5679-0219-B982C6B93C0A}"/>
                </a:ext>
              </a:extLst>
            </p:cNvPr>
            <p:cNvSpPr/>
            <p:nvPr/>
          </p:nvSpPr>
          <p:spPr>
            <a:xfrm>
              <a:off x="4649884" y="4485394"/>
              <a:ext cx="1248497" cy="628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Analytic Dashboards</a:t>
              </a:r>
              <a:b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br>
              <a:r>
                <a:rPr kumimoji="0" lang="en-US" sz="1000" b="0" i="1" u="none" strike="noStrike" kern="1200" cap="none" spc="0" normalizeH="0" baseline="0" noProof="0" dirty="0">
                  <a:ln>
                    <a:noFill/>
                  </a:ln>
                  <a:solidFill>
                    <a:srgbClr val="44546A"/>
                  </a:solidFill>
                  <a:effectLst/>
                  <a:uLnTx/>
                  <a:uFillTx/>
                  <a:latin typeface="Montserrat" panose="00000500000000000000" pitchFamily="50" charset="0"/>
                </a:rPr>
                <a:t>Clutter</a:t>
              </a:r>
            </a:p>
          </p:txBody>
        </p:sp>
      </p:grpSp>
      <p:grpSp>
        <p:nvGrpSpPr>
          <p:cNvPr id="10" name="Group 9">
            <a:extLst>
              <a:ext uri="{FF2B5EF4-FFF2-40B4-BE49-F238E27FC236}">
                <a16:creationId xmlns:a16="http://schemas.microsoft.com/office/drawing/2014/main" id="{287CECBE-A996-0401-712E-B6559FBE1FD7}"/>
              </a:ext>
            </a:extLst>
          </p:cNvPr>
          <p:cNvGrpSpPr/>
          <p:nvPr/>
        </p:nvGrpSpPr>
        <p:grpSpPr>
          <a:xfrm>
            <a:off x="8254810" y="2826019"/>
            <a:ext cx="3303948" cy="2945337"/>
            <a:chOff x="8254810" y="2826019"/>
            <a:chExt cx="3303948" cy="2945337"/>
          </a:xfrm>
        </p:grpSpPr>
        <p:sp>
          <p:nvSpPr>
            <p:cNvPr id="53" name="Freeform: Shape 52">
              <a:extLst>
                <a:ext uri="{FF2B5EF4-FFF2-40B4-BE49-F238E27FC236}">
                  <a16:creationId xmlns:a16="http://schemas.microsoft.com/office/drawing/2014/main" id="{BA112B93-FD99-D30D-21C7-F62AD9A6B71B}"/>
                </a:ext>
              </a:extLst>
            </p:cNvPr>
            <p:cNvSpPr/>
            <p:nvPr/>
          </p:nvSpPr>
          <p:spPr>
            <a:xfrm>
              <a:off x="8254810" y="2826019"/>
              <a:ext cx="3303948" cy="2945337"/>
            </a:xfrm>
            <a:custGeom>
              <a:avLst/>
              <a:gdLst>
                <a:gd name="connsiteX0" fmla="*/ 5001496 w 5001495"/>
                <a:gd name="connsiteY0" fmla="*/ 197500 h 4458633"/>
                <a:gd name="connsiteX1" fmla="*/ 4803996 w 5001495"/>
                <a:gd name="connsiteY1" fmla="*/ 0 h 4458633"/>
                <a:gd name="connsiteX2" fmla="*/ 0 w 5001495"/>
                <a:gd name="connsiteY2" fmla="*/ 0 h 4458633"/>
                <a:gd name="connsiteX3" fmla="*/ 5001496 w 5001495"/>
                <a:gd name="connsiteY3" fmla="*/ 4458634 h 4458633"/>
                <a:gd name="connsiteX4" fmla="*/ 5001496 w 5001495"/>
                <a:gd name="connsiteY4" fmla="*/ 197500 h 4458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495" h="4458633">
                  <a:moveTo>
                    <a:pt x="5001496" y="197500"/>
                  </a:moveTo>
                  <a:cubicBezTo>
                    <a:pt x="5001496" y="88436"/>
                    <a:pt x="4913060" y="0"/>
                    <a:pt x="4803996" y="0"/>
                  </a:cubicBezTo>
                  <a:lnTo>
                    <a:pt x="0" y="0"/>
                  </a:lnTo>
                  <a:lnTo>
                    <a:pt x="5001496" y="4458634"/>
                  </a:lnTo>
                  <a:lnTo>
                    <a:pt x="5001496" y="197500"/>
                  </a:lnTo>
                  <a:close/>
                </a:path>
              </a:pathLst>
            </a:custGeom>
            <a:solidFill>
              <a:srgbClr val="FFFFFF"/>
            </a:solidFill>
            <a:ln w="4381" cap="flat">
              <a:solidFill>
                <a:schemeClr val="accent1">
                  <a:lumMod val="20000"/>
                  <a:lumOff val="80000"/>
                </a:schemeClr>
              </a:solidFill>
              <a:prstDash val="solid"/>
              <a:miter/>
            </a:ln>
          </p:spPr>
          <p:txBody>
            <a:bodyPr rtlCol="0" anchor="ctr"/>
            <a:lstStyle/>
            <a:p>
              <a:endParaRPr lang="en-US"/>
            </a:p>
          </p:txBody>
        </p:sp>
        <p:sp>
          <p:nvSpPr>
            <p:cNvPr id="55" name="Rectangle 54">
              <a:extLst>
                <a:ext uri="{FF2B5EF4-FFF2-40B4-BE49-F238E27FC236}">
                  <a16:creationId xmlns:a16="http://schemas.microsoft.com/office/drawing/2014/main" id="{F2DA9B70-50D1-8FB5-5C18-F14F78C790ED}"/>
                </a:ext>
              </a:extLst>
            </p:cNvPr>
            <p:cNvSpPr/>
            <p:nvPr/>
          </p:nvSpPr>
          <p:spPr>
            <a:xfrm>
              <a:off x="9801627" y="2854450"/>
              <a:ext cx="1661750" cy="379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Substitutes</a:t>
              </a:r>
              <a:endParaRPr kumimoji="0" lang="en-US" sz="1000" b="0" i="1" u="none" strike="noStrike" kern="1200" cap="none" spc="0" normalizeH="0" baseline="0" noProof="0" dirty="0">
                <a:ln>
                  <a:noFill/>
                </a:ln>
                <a:solidFill>
                  <a:srgbClr val="44546A"/>
                </a:solidFill>
                <a:effectLst/>
                <a:uLnTx/>
                <a:uFillTx/>
                <a:latin typeface="Bradley Hand ITC" panose="03070402050302030203" pitchFamily="66" charset="0"/>
                <a:ea typeface="+mn-ea"/>
                <a:cs typeface="+mn-cs"/>
              </a:endParaRPr>
            </a:p>
          </p:txBody>
        </p:sp>
      </p:grpSp>
      <p:grpSp>
        <p:nvGrpSpPr>
          <p:cNvPr id="8" name="Group 7">
            <a:extLst>
              <a:ext uri="{FF2B5EF4-FFF2-40B4-BE49-F238E27FC236}">
                <a16:creationId xmlns:a16="http://schemas.microsoft.com/office/drawing/2014/main" id="{0FDBBC5E-3F93-618C-58FC-60715CCB1B01}"/>
              </a:ext>
            </a:extLst>
          </p:cNvPr>
          <p:cNvGrpSpPr/>
          <p:nvPr/>
        </p:nvGrpSpPr>
        <p:grpSpPr>
          <a:xfrm>
            <a:off x="8191664" y="2894674"/>
            <a:ext cx="3291684" cy="2934436"/>
            <a:chOff x="8191664" y="2894674"/>
            <a:chExt cx="3291684" cy="2934436"/>
          </a:xfrm>
        </p:grpSpPr>
        <p:sp>
          <p:nvSpPr>
            <p:cNvPr id="52" name="Freeform: Shape 51">
              <a:extLst>
                <a:ext uri="{FF2B5EF4-FFF2-40B4-BE49-F238E27FC236}">
                  <a16:creationId xmlns:a16="http://schemas.microsoft.com/office/drawing/2014/main" id="{A488B32C-9528-D38E-3101-AC680E0B0D8C}"/>
                </a:ext>
              </a:extLst>
            </p:cNvPr>
            <p:cNvSpPr/>
            <p:nvPr/>
          </p:nvSpPr>
          <p:spPr>
            <a:xfrm>
              <a:off x="8191664" y="2894674"/>
              <a:ext cx="3291684" cy="2934436"/>
            </a:xfrm>
            <a:custGeom>
              <a:avLst/>
              <a:gdLst>
                <a:gd name="connsiteX0" fmla="*/ 0 w 4982930"/>
                <a:gd name="connsiteY0" fmla="*/ 4244631 h 4442131"/>
                <a:gd name="connsiteX1" fmla="*/ 197500 w 4982930"/>
                <a:gd name="connsiteY1" fmla="*/ 4442132 h 4442131"/>
                <a:gd name="connsiteX2" fmla="*/ 4982931 w 4982930"/>
                <a:gd name="connsiteY2" fmla="*/ 4442132 h 4442131"/>
                <a:gd name="connsiteX3" fmla="*/ 0 w 4982930"/>
                <a:gd name="connsiteY3" fmla="*/ 0 h 4442131"/>
                <a:gd name="connsiteX4" fmla="*/ 0 w 4982930"/>
                <a:gd name="connsiteY4" fmla="*/ 4244631 h 444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930" h="4442131">
                  <a:moveTo>
                    <a:pt x="0" y="4244631"/>
                  </a:moveTo>
                  <a:cubicBezTo>
                    <a:pt x="0" y="4353695"/>
                    <a:pt x="88436" y="4442132"/>
                    <a:pt x="197500" y="4442132"/>
                  </a:cubicBezTo>
                  <a:lnTo>
                    <a:pt x="4982931" y="4442132"/>
                  </a:lnTo>
                  <a:lnTo>
                    <a:pt x="0" y="0"/>
                  </a:lnTo>
                  <a:lnTo>
                    <a:pt x="0" y="4244631"/>
                  </a:lnTo>
                  <a:close/>
                </a:path>
              </a:pathLst>
            </a:custGeom>
            <a:solidFill>
              <a:srgbClr val="FFFFFF"/>
            </a:solidFill>
            <a:ln w="4381" cap="flat">
              <a:solidFill>
                <a:schemeClr val="accent1">
                  <a:lumMod val="20000"/>
                  <a:lumOff val="80000"/>
                </a:schemeClr>
              </a:solid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1AAD765B-4C00-2065-6D71-F0F2CE266046}"/>
                </a:ext>
              </a:extLst>
            </p:cNvPr>
            <p:cNvSpPr/>
            <p:nvPr/>
          </p:nvSpPr>
          <p:spPr>
            <a:xfrm>
              <a:off x="8278089" y="5436218"/>
              <a:ext cx="1661750" cy="350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4546A"/>
                  </a:solidFill>
                  <a:effectLst/>
                  <a:uLnTx/>
                  <a:uFillTx/>
                  <a:latin typeface="Montserrat" panose="00000500000000000000" pitchFamily="50" charset="0"/>
                  <a:ea typeface="+mn-ea"/>
                  <a:cs typeface="+mn-cs"/>
                </a:rPr>
                <a:t>Inertia</a:t>
              </a:r>
              <a:endParaRPr kumimoji="0" lang="en-US" sz="1000" b="0" i="1" u="none" strike="noStrike" kern="1200" cap="none" spc="0" normalizeH="0" baseline="0" noProof="0" dirty="0">
                <a:ln>
                  <a:noFill/>
                </a:ln>
                <a:solidFill>
                  <a:srgbClr val="44546A"/>
                </a:solidFill>
                <a:effectLst/>
                <a:uLnTx/>
                <a:uFillTx/>
                <a:latin typeface="Bradley Hand ITC" panose="03070402050302030203" pitchFamily="66" charset="0"/>
                <a:ea typeface="+mn-ea"/>
                <a:cs typeface="+mn-cs"/>
              </a:endParaRPr>
            </a:p>
          </p:txBody>
        </p:sp>
      </p:grpSp>
      <p:grpSp>
        <p:nvGrpSpPr>
          <p:cNvPr id="12" name="Group 11">
            <a:extLst>
              <a:ext uri="{FF2B5EF4-FFF2-40B4-BE49-F238E27FC236}">
                <a16:creationId xmlns:a16="http://schemas.microsoft.com/office/drawing/2014/main" id="{BA94CDBF-211C-F85A-21D3-3B7E03842EAB}"/>
              </a:ext>
            </a:extLst>
          </p:cNvPr>
          <p:cNvGrpSpPr/>
          <p:nvPr/>
        </p:nvGrpSpPr>
        <p:grpSpPr>
          <a:xfrm>
            <a:off x="8321900" y="4384933"/>
            <a:ext cx="1506129" cy="922906"/>
            <a:chOff x="8321900" y="4384933"/>
            <a:chExt cx="1506129" cy="922906"/>
          </a:xfrm>
        </p:grpSpPr>
        <p:grpSp>
          <p:nvGrpSpPr>
            <p:cNvPr id="68" name="Group 67">
              <a:extLst>
                <a:ext uri="{FF2B5EF4-FFF2-40B4-BE49-F238E27FC236}">
                  <a16:creationId xmlns:a16="http://schemas.microsoft.com/office/drawing/2014/main" id="{68A46FC1-8CD0-05A7-5CE2-33CBE88197BC}"/>
                </a:ext>
              </a:extLst>
            </p:cNvPr>
            <p:cNvGrpSpPr/>
            <p:nvPr/>
          </p:nvGrpSpPr>
          <p:grpSpPr>
            <a:xfrm rot="21076334" flipH="1">
              <a:off x="8321900" y="4384933"/>
              <a:ext cx="1506129" cy="922906"/>
              <a:chOff x="9975730" y="2526668"/>
              <a:chExt cx="1313544" cy="793754"/>
            </a:xfrm>
          </p:grpSpPr>
          <p:sp>
            <p:nvSpPr>
              <p:cNvPr id="69" name="Rectangle 68">
                <a:extLst>
                  <a:ext uri="{FF2B5EF4-FFF2-40B4-BE49-F238E27FC236}">
                    <a16:creationId xmlns:a16="http://schemas.microsoft.com/office/drawing/2014/main" id="{1E571E8F-2BF8-1E16-A975-25ADF4C9BEE2}"/>
                  </a:ext>
                </a:extLst>
              </p:cNvPr>
              <p:cNvSpPr/>
              <p:nvPr/>
            </p:nvSpPr>
            <p:spPr>
              <a:xfrm>
                <a:off x="10162352" y="3199616"/>
                <a:ext cx="1073728"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5AF66B7E-8690-E621-BB07-4D83A200E148}"/>
                  </a:ext>
                </a:extLst>
              </p:cNvPr>
              <p:cNvGrpSpPr/>
              <p:nvPr/>
            </p:nvGrpSpPr>
            <p:grpSpPr>
              <a:xfrm>
                <a:off x="9975730" y="2526668"/>
                <a:ext cx="1313544" cy="793754"/>
                <a:chOff x="9939736" y="2526668"/>
                <a:chExt cx="1313544" cy="793754"/>
              </a:xfrm>
            </p:grpSpPr>
            <p:sp>
              <p:nvSpPr>
                <p:cNvPr id="71" name="Freeform: Shape 70">
                  <a:extLst>
                    <a:ext uri="{FF2B5EF4-FFF2-40B4-BE49-F238E27FC236}">
                      <a16:creationId xmlns:a16="http://schemas.microsoft.com/office/drawing/2014/main" id="{E64D84DA-F9CA-563A-0D3A-53EEEB718C45}"/>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dirty="0"/>
                </a:p>
              </p:txBody>
            </p:sp>
            <p:sp>
              <p:nvSpPr>
                <p:cNvPr id="72" name="Freeform: Shape 71">
                  <a:extLst>
                    <a:ext uri="{FF2B5EF4-FFF2-40B4-BE49-F238E27FC236}">
                      <a16:creationId xmlns:a16="http://schemas.microsoft.com/office/drawing/2014/main" id="{AE15801A-BE80-1269-E5DD-544DFB74425F}"/>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73" name="Rectangle 72">
              <a:extLst>
                <a:ext uri="{FF2B5EF4-FFF2-40B4-BE49-F238E27FC236}">
                  <a16:creationId xmlns:a16="http://schemas.microsoft.com/office/drawing/2014/main" id="{F6CD76EB-C66E-1AC6-D962-24C6124D89DA}"/>
                </a:ext>
              </a:extLst>
            </p:cNvPr>
            <p:cNvSpPr/>
            <p:nvPr/>
          </p:nvSpPr>
          <p:spPr>
            <a:xfrm rot="21354623">
              <a:off x="8370335" y="4510393"/>
              <a:ext cx="1428772" cy="628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1" u="none" strike="noStrike" kern="1200" cap="none" spc="0" normalizeH="0" baseline="0" noProof="0" dirty="0">
                  <a:ln>
                    <a:noFill/>
                  </a:ln>
                  <a:solidFill>
                    <a:schemeClr val="tx1"/>
                  </a:solidFill>
                  <a:effectLst/>
                  <a:uLnTx/>
                  <a:uFillTx/>
                  <a:latin typeface="Montserrat" panose="00000500000000000000" pitchFamily="50" charset="0"/>
                </a:rPr>
                <a:t>Culture stands </a:t>
              </a:r>
              <a:br>
                <a:rPr kumimoji="0" lang="en-US" sz="1000" i="1" u="none" strike="noStrike" kern="1200" cap="none" spc="0" normalizeH="0" baseline="0" noProof="0" dirty="0">
                  <a:ln>
                    <a:noFill/>
                  </a:ln>
                  <a:solidFill>
                    <a:schemeClr val="tx1"/>
                  </a:solidFill>
                  <a:effectLst/>
                  <a:uLnTx/>
                  <a:uFillTx/>
                  <a:latin typeface="Montserrat" panose="00000500000000000000" pitchFamily="50" charset="0"/>
                </a:rPr>
              </a:br>
              <a:r>
                <a:rPr kumimoji="0" lang="en-US" sz="1000" i="1" u="none" strike="noStrike" kern="1200" cap="none" spc="0" normalizeH="0" baseline="0" noProof="0" dirty="0">
                  <a:ln>
                    <a:noFill/>
                  </a:ln>
                  <a:solidFill>
                    <a:schemeClr val="tx1"/>
                  </a:solidFill>
                  <a:effectLst/>
                  <a:uLnTx/>
                  <a:uFillTx/>
                  <a:latin typeface="Montserrat" panose="00000500000000000000" pitchFamily="50" charset="0"/>
                </a:rPr>
                <a:t>In the way of people adopting and changing</a:t>
              </a:r>
              <a:endParaRPr kumimoji="0" lang="en-US" sz="7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5" name="Group 14">
            <a:extLst>
              <a:ext uri="{FF2B5EF4-FFF2-40B4-BE49-F238E27FC236}">
                <a16:creationId xmlns:a16="http://schemas.microsoft.com/office/drawing/2014/main" id="{6CF9C21D-18CB-497F-833B-4B5A4DE1ADAD}"/>
              </a:ext>
            </a:extLst>
          </p:cNvPr>
          <p:cNvGrpSpPr/>
          <p:nvPr/>
        </p:nvGrpSpPr>
        <p:grpSpPr>
          <a:xfrm>
            <a:off x="9967203" y="3332496"/>
            <a:ext cx="1444898" cy="873129"/>
            <a:chOff x="9967203" y="3332496"/>
            <a:chExt cx="1444898" cy="873129"/>
          </a:xfrm>
        </p:grpSpPr>
        <p:grpSp>
          <p:nvGrpSpPr>
            <p:cNvPr id="67" name="Group 66">
              <a:extLst>
                <a:ext uri="{FF2B5EF4-FFF2-40B4-BE49-F238E27FC236}">
                  <a16:creationId xmlns:a16="http://schemas.microsoft.com/office/drawing/2014/main" id="{F01BD035-14D6-0E9C-E64C-FB7B8B05D256}"/>
                </a:ext>
              </a:extLst>
            </p:cNvPr>
            <p:cNvGrpSpPr/>
            <p:nvPr/>
          </p:nvGrpSpPr>
          <p:grpSpPr>
            <a:xfrm>
              <a:off x="9967203" y="3332496"/>
              <a:ext cx="1444898" cy="873129"/>
              <a:chOff x="9975730" y="2526668"/>
              <a:chExt cx="1313544" cy="793754"/>
            </a:xfrm>
          </p:grpSpPr>
          <p:sp>
            <p:nvSpPr>
              <p:cNvPr id="65" name="Rectangle 64">
                <a:extLst>
                  <a:ext uri="{FF2B5EF4-FFF2-40B4-BE49-F238E27FC236}">
                    <a16:creationId xmlns:a16="http://schemas.microsoft.com/office/drawing/2014/main" id="{4A87234C-A942-2FE2-3FF6-55FC1A96F9AD}"/>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E61EE01F-F530-EB68-E1E2-F590E0C2A899}"/>
                  </a:ext>
                </a:extLst>
              </p:cNvPr>
              <p:cNvGrpSpPr/>
              <p:nvPr/>
            </p:nvGrpSpPr>
            <p:grpSpPr>
              <a:xfrm>
                <a:off x="9975730" y="2526668"/>
                <a:ext cx="1313544" cy="793754"/>
                <a:chOff x="9939736" y="2526668"/>
                <a:chExt cx="1313544" cy="793754"/>
              </a:xfrm>
            </p:grpSpPr>
            <p:sp>
              <p:nvSpPr>
                <p:cNvPr id="63" name="Freeform: Shape 62">
                  <a:extLst>
                    <a:ext uri="{FF2B5EF4-FFF2-40B4-BE49-F238E27FC236}">
                      <a16:creationId xmlns:a16="http://schemas.microsoft.com/office/drawing/2014/main" id="{AFE7C043-382D-45D1-D032-5788ED05A862}"/>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64" name="Freeform: Shape 63">
                  <a:extLst>
                    <a:ext uri="{FF2B5EF4-FFF2-40B4-BE49-F238E27FC236}">
                      <a16:creationId xmlns:a16="http://schemas.microsoft.com/office/drawing/2014/main" id="{59E9788E-442B-DCC9-5556-E2A96C5DE11E}"/>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74" name="Rectangle 73">
              <a:extLst>
                <a:ext uri="{FF2B5EF4-FFF2-40B4-BE49-F238E27FC236}">
                  <a16:creationId xmlns:a16="http://schemas.microsoft.com/office/drawing/2014/main" id="{2482CCE0-9FFF-CA16-55A0-E924FAE3D73B}"/>
                </a:ext>
              </a:extLst>
            </p:cNvPr>
            <p:cNvSpPr/>
            <p:nvPr/>
          </p:nvSpPr>
          <p:spPr>
            <a:xfrm rot="21354623">
              <a:off x="10105252" y="3456094"/>
              <a:ext cx="1146396" cy="628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1" u="none" strike="noStrike" kern="1200" cap="none" spc="0" normalizeH="0" baseline="0" noProof="0" dirty="0">
                  <a:ln>
                    <a:noFill/>
                  </a:ln>
                  <a:solidFill>
                    <a:schemeClr val="tx1"/>
                  </a:solidFill>
                  <a:effectLst/>
                  <a:uLnTx/>
                  <a:uFillTx/>
                  <a:latin typeface="Montserrat" panose="00000500000000000000" pitchFamily="50" charset="0"/>
                </a:rPr>
                <a:t>All it takes is a manager willing to take a risk to go beyond</a:t>
              </a:r>
              <a:endParaRPr kumimoji="0" lang="en-US" sz="7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sp>
        <p:nvSpPr>
          <p:cNvPr id="21" name="Oval 20">
            <a:extLst>
              <a:ext uri="{FF2B5EF4-FFF2-40B4-BE49-F238E27FC236}">
                <a16:creationId xmlns:a16="http://schemas.microsoft.com/office/drawing/2014/main" id="{EAC4906F-F5E4-872B-297B-0A0567A03437}"/>
              </a:ext>
            </a:extLst>
          </p:cNvPr>
          <p:cNvSpPr/>
          <p:nvPr/>
        </p:nvSpPr>
        <p:spPr>
          <a:xfrm>
            <a:off x="5606933" y="3730822"/>
            <a:ext cx="978133" cy="978133"/>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2"/>
                </a:solidFill>
                <a:latin typeface="Montserrat" panose="00000500000000000000" pitchFamily="50" charset="0"/>
              </a:rPr>
              <a:t>Better X</a:t>
            </a:r>
          </a:p>
        </p:txBody>
      </p:sp>
    </p:spTree>
    <p:extLst>
      <p:ext uri="{BB962C8B-B14F-4D97-AF65-F5344CB8AC3E}">
        <p14:creationId xmlns:p14="http://schemas.microsoft.com/office/powerpoint/2010/main" val="85757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500"/>
                                        <p:tgtEl>
                                          <p:spTgt spid="11"/>
                                        </p:tgtEl>
                                      </p:cBhvr>
                                    </p:animEffect>
                                  </p:childTnLst>
                                </p:cTn>
                              </p:par>
                              <p:par>
                                <p:cTn id="14" presetID="23" presetClass="entr" presetSubtype="16" fill="hold" grpId="0" nodeType="withEffect">
                                  <p:stCondLst>
                                    <p:cond delay="100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500" fill="hold"/>
                                        <p:tgtEl>
                                          <p:spTgt spid="19"/>
                                        </p:tgtEl>
                                        <p:attrNameLst>
                                          <p:attrName>ppt_w</p:attrName>
                                        </p:attrNameLst>
                                      </p:cBhvr>
                                      <p:tavLst>
                                        <p:tav tm="0">
                                          <p:val>
                                            <p:fltVal val="0"/>
                                          </p:val>
                                        </p:tav>
                                        <p:tav tm="100000">
                                          <p:val>
                                            <p:strVal val="#ppt_w"/>
                                          </p:val>
                                        </p:tav>
                                      </p:tavLst>
                                    </p:anim>
                                    <p:anim calcmode="lin" valueType="num">
                                      <p:cBhvr>
                                        <p:cTn id="17" dur="1500" fill="hold"/>
                                        <p:tgtEl>
                                          <p:spTgt spid="19"/>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0"/>
                                  </p:stCondLst>
                                  <p:childTnLst>
                                    <p:set>
                                      <p:cBhvr>
                                        <p:cTn id="19" dur="1" fill="hold">
                                          <p:stCondLst>
                                            <p:cond delay="0"/>
                                          </p:stCondLst>
                                        </p:cTn>
                                        <p:tgtEl>
                                          <p:spTgt spid="21"/>
                                        </p:tgtEl>
                                        <p:attrNameLst>
                                          <p:attrName>style.visibility</p:attrName>
                                        </p:attrNameLst>
                                      </p:cBhvr>
                                      <p:to>
                                        <p:strVal val="visible"/>
                                      </p:to>
                                    </p:set>
                                    <p:anim calcmode="lin" valueType="num">
                                      <p:cBhvr>
                                        <p:cTn id="20" dur="1500" fill="hold"/>
                                        <p:tgtEl>
                                          <p:spTgt spid="21"/>
                                        </p:tgtEl>
                                        <p:attrNameLst>
                                          <p:attrName>ppt_w</p:attrName>
                                        </p:attrNameLst>
                                      </p:cBhvr>
                                      <p:tavLst>
                                        <p:tav tm="0">
                                          <p:val>
                                            <p:fltVal val="0"/>
                                          </p:val>
                                        </p:tav>
                                        <p:tav tm="100000">
                                          <p:val>
                                            <p:strVal val="#ppt_w"/>
                                          </p:val>
                                        </p:tav>
                                      </p:tavLst>
                                    </p:anim>
                                    <p:anim calcmode="lin" valueType="num">
                                      <p:cBhvr>
                                        <p:cTn id="21" dur="1500" fill="hold"/>
                                        <p:tgtEl>
                                          <p:spTgt spid="21"/>
                                        </p:tgtEl>
                                        <p:attrNameLst>
                                          <p:attrName>ppt_h</p:attrName>
                                        </p:attrNameLst>
                                      </p:cBhvr>
                                      <p:tavLst>
                                        <p:tav tm="0">
                                          <p:val>
                                            <p:fltVal val="0"/>
                                          </p:val>
                                        </p:tav>
                                        <p:tav tm="100000">
                                          <p:val>
                                            <p:strVal val="#ppt_h"/>
                                          </p:val>
                                        </p:tav>
                                      </p:tavLst>
                                    </p:anim>
                                  </p:childTnLst>
                                </p:cTn>
                              </p:par>
                              <p:par>
                                <p:cTn id="22" presetID="10" presetClass="entr" presetSubtype="0" fill="hold" grpId="0" nodeType="withEffect">
                                  <p:stCondLst>
                                    <p:cond delay="20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500"/>
                                        <p:tgtEl>
                                          <p:spTgt spid="13"/>
                                        </p:tgtEl>
                                      </p:cBhvr>
                                    </p:animEffect>
                                  </p:childTnLst>
                                </p:cTn>
                              </p:par>
                              <p:par>
                                <p:cTn id="25" presetID="10" presetClass="entr" presetSubtype="0" fill="hold" grpId="0" nodeType="withEffect">
                                  <p:stCondLst>
                                    <p:cond delay="2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500"/>
                                        <p:tgtEl>
                                          <p:spTgt spid="14"/>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500"/>
                                        <p:tgtEl>
                                          <p:spTgt spid="17"/>
                                        </p:tgtEl>
                                      </p:cBhvr>
                                    </p:animEffect>
                                  </p:childTnLst>
                                </p:cTn>
                              </p:par>
                              <p:par>
                                <p:cTn id="31" presetID="0" presetClass="path" presetSubtype="0" decel="50000" fill="hold" grpId="1" nodeType="withEffect">
                                  <p:stCondLst>
                                    <p:cond delay="2000"/>
                                  </p:stCondLst>
                                  <p:childTnLst>
                                    <p:animMotion origin="layout" path="M 0.07539 0.103 L 2.70833E-6 -1.11111E-6 " pathEditMode="relative" rAng="0" ptsTypes="AA">
                                      <p:cBhvr>
                                        <p:cTn id="32" dur="2000" fill="hold"/>
                                        <p:tgtEl>
                                          <p:spTgt spid="13"/>
                                        </p:tgtEl>
                                        <p:attrNameLst>
                                          <p:attrName>ppt_x</p:attrName>
                                          <p:attrName>ppt_y</p:attrName>
                                        </p:attrNameLst>
                                      </p:cBhvr>
                                      <p:rCtr x="-3659" y="-5417"/>
                                    </p:animMotion>
                                  </p:childTnLst>
                                </p:cTn>
                              </p:par>
                              <p:par>
                                <p:cTn id="33" presetID="0" presetClass="path" presetSubtype="0" decel="50000" fill="hold" grpId="1" nodeType="withEffect">
                                  <p:stCondLst>
                                    <p:cond delay="2000"/>
                                  </p:stCondLst>
                                  <p:childTnLst>
                                    <p:animMotion origin="layout" path="M 0.07618 -0.10741 L 1.04167E-6 2.22222E-6 " pathEditMode="relative" rAng="0" ptsTypes="AA">
                                      <p:cBhvr>
                                        <p:cTn id="34" dur="2000" fill="hold"/>
                                        <p:tgtEl>
                                          <p:spTgt spid="17"/>
                                        </p:tgtEl>
                                        <p:attrNameLst>
                                          <p:attrName>ppt_x</p:attrName>
                                          <p:attrName>ppt_y</p:attrName>
                                        </p:attrNameLst>
                                      </p:cBhvr>
                                      <p:rCtr x="-3958" y="5417"/>
                                    </p:animMotion>
                                  </p:childTnLst>
                                </p:cTn>
                              </p:par>
                              <p:par>
                                <p:cTn id="35" presetID="0" presetClass="path" presetSubtype="0" decel="50000" fill="hold" grpId="1" nodeType="withEffect">
                                  <p:stCondLst>
                                    <p:cond delay="2000"/>
                                  </p:stCondLst>
                                  <p:childTnLst>
                                    <p:animMotion origin="layout" path="M -0.07109 -0.00232 L -4.79167E-6 -4.44444E-6 " pathEditMode="relative" rAng="0" ptsTypes="AA">
                                      <p:cBhvr>
                                        <p:cTn id="36" dur="2000" fill="hold"/>
                                        <p:tgtEl>
                                          <p:spTgt spid="14"/>
                                        </p:tgtEl>
                                        <p:attrNameLst>
                                          <p:attrName>ppt_x</p:attrName>
                                          <p:attrName>ppt_y</p:attrName>
                                        </p:attrNameLst>
                                      </p:cBhvr>
                                      <p:rCtr x="3568" y="0"/>
                                    </p:animMotion>
                                  </p:childTnLst>
                                </p:cTn>
                              </p:par>
                              <p:par>
                                <p:cTn id="37" presetID="10" presetClass="entr" presetSubtype="0" fill="hold" nodeType="withEffect">
                                  <p:stCondLst>
                                    <p:cond delay="200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500"/>
                                        <p:tgtEl>
                                          <p:spTgt spid="3"/>
                                        </p:tgtEl>
                                      </p:cBhvr>
                                    </p:animEffect>
                                  </p:childTnLst>
                                </p:cTn>
                              </p:par>
                              <p:par>
                                <p:cTn id="40" presetID="10" presetClass="entr" presetSubtype="0" fill="hold" nodeType="withEffect">
                                  <p:stCondLst>
                                    <p:cond delay="20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500"/>
                                        <p:tgtEl>
                                          <p:spTgt spid="6"/>
                                        </p:tgtEl>
                                      </p:cBhvr>
                                    </p:animEffect>
                                  </p:childTnLst>
                                </p:cTn>
                              </p:par>
                              <p:par>
                                <p:cTn id="43" presetID="10" presetClass="entr" presetSubtype="0" fill="hold" nodeType="withEffect">
                                  <p:stCondLst>
                                    <p:cond delay="200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500"/>
                                        <p:tgtEl>
                                          <p:spTgt spid="4"/>
                                        </p:tgtEl>
                                      </p:cBhvr>
                                    </p:animEffect>
                                  </p:childTnLst>
                                </p:cTn>
                              </p:par>
                              <p:par>
                                <p:cTn id="46" presetID="0" presetClass="path" presetSubtype="0" decel="50000" fill="hold" nodeType="withEffect">
                                  <p:stCondLst>
                                    <p:cond delay="2000"/>
                                  </p:stCondLst>
                                  <p:childTnLst>
                                    <p:animMotion origin="layout" path="M 0.01315 0.11805 L -4.16667E-6 1.85185E-6 " pathEditMode="relative" rAng="0" ptsTypes="AA">
                                      <p:cBhvr>
                                        <p:cTn id="47" dur="2000" fill="hold"/>
                                        <p:tgtEl>
                                          <p:spTgt spid="3"/>
                                        </p:tgtEl>
                                        <p:attrNameLst>
                                          <p:attrName>ppt_x</p:attrName>
                                          <p:attrName>ppt_y</p:attrName>
                                        </p:attrNameLst>
                                      </p:cBhvr>
                                      <p:rCtr x="-807" y="-5764"/>
                                    </p:animMotion>
                                  </p:childTnLst>
                                </p:cTn>
                              </p:par>
                              <p:par>
                                <p:cTn id="48" presetID="0" presetClass="path" presetSubtype="0" decel="50000" fill="hold" nodeType="withEffect">
                                  <p:stCondLst>
                                    <p:cond delay="2000"/>
                                  </p:stCondLst>
                                  <p:childTnLst>
                                    <p:animMotion origin="layout" path="M -0.0582 -0.06459 L 5E-6 -2.59259E-6 " pathEditMode="relative" rAng="0" ptsTypes="AA">
                                      <p:cBhvr>
                                        <p:cTn id="49" dur="2000" fill="hold"/>
                                        <p:tgtEl>
                                          <p:spTgt spid="4"/>
                                        </p:tgtEl>
                                        <p:attrNameLst>
                                          <p:attrName>ppt_x</p:attrName>
                                          <p:attrName>ppt_y</p:attrName>
                                        </p:attrNameLst>
                                      </p:cBhvr>
                                      <p:rCtr x="2969" y="3125"/>
                                    </p:animMotion>
                                  </p:childTnLst>
                                </p:cTn>
                              </p:par>
                              <p:par>
                                <p:cTn id="50" presetID="0" presetClass="path" presetSubtype="0" decel="50000" fill="hold" nodeType="withEffect">
                                  <p:stCondLst>
                                    <p:cond delay="2000"/>
                                  </p:stCondLst>
                                  <p:childTnLst>
                                    <p:animMotion origin="layout" path="M 0.06536 -0.07593 L -2.29167E-6 -4.07407E-6 " pathEditMode="relative" rAng="0" ptsTypes="AA">
                                      <p:cBhvr>
                                        <p:cTn id="51" dur="2000" fill="hold"/>
                                        <p:tgtEl>
                                          <p:spTgt spid="6"/>
                                        </p:tgtEl>
                                        <p:attrNameLst>
                                          <p:attrName>ppt_x</p:attrName>
                                          <p:attrName>ppt_y</p:attrName>
                                        </p:attrNameLst>
                                      </p:cBhvr>
                                      <p:rCtr x="-3060" y="3750"/>
                                    </p:animMotion>
                                  </p:childTnLst>
                                </p:cTn>
                              </p:par>
                              <p:par>
                                <p:cTn id="52" presetID="10" presetClass="entr" presetSubtype="0" fill="hold" nodeType="withEffect">
                                  <p:stCondLst>
                                    <p:cond delay="200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500"/>
                                        <p:tgtEl>
                                          <p:spTgt spid="10"/>
                                        </p:tgtEl>
                                      </p:cBhvr>
                                    </p:animEffect>
                                  </p:childTnLst>
                                </p:cTn>
                              </p:par>
                              <p:par>
                                <p:cTn id="55" presetID="10" presetClass="entr" presetSubtype="0" fill="hold" nodeType="withEffect">
                                  <p:stCondLst>
                                    <p:cond delay="200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500"/>
                                        <p:tgtEl>
                                          <p:spTgt spid="8"/>
                                        </p:tgtEl>
                                      </p:cBhvr>
                                    </p:animEffect>
                                  </p:childTnLst>
                                </p:cTn>
                              </p:par>
                              <p:par>
                                <p:cTn id="58" presetID="0" presetClass="path" presetSubtype="0" decel="50000" fill="hold" nodeType="withEffect">
                                  <p:stCondLst>
                                    <p:cond delay="2000"/>
                                  </p:stCondLst>
                                  <p:childTnLst>
                                    <p:animMotion origin="layout" path="M 0.01992 -0.04167 L -1.04167E-6 3.7037E-7 " pathEditMode="relative" rAng="0" ptsTypes="AA">
                                      <p:cBhvr>
                                        <p:cTn id="59" dur="2000" fill="hold"/>
                                        <p:tgtEl>
                                          <p:spTgt spid="8"/>
                                        </p:tgtEl>
                                        <p:attrNameLst>
                                          <p:attrName>ppt_x</p:attrName>
                                          <p:attrName>ppt_y</p:attrName>
                                        </p:attrNameLst>
                                      </p:cBhvr>
                                      <p:rCtr x="-1003" y="2083"/>
                                    </p:animMotion>
                                  </p:childTnLst>
                                </p:cTn>
                              </p:par>
                              <p:par>
                                <p:cTn id="60" presetID="0" presetClass="path" presetSubtype="0" decel="50000" fill="hold" nodeType="withEffect">
                                  <p:stCondLst>
                                    <p:cond delay="2000"/>
                                  </p:stCondLst>
                                  <p:childTnLst>
                                    <p:animMotion origin="layout" path="M -0.02461 0.04907 L 0 -3.7037E-7 " pathEditMode="relative" rAng="0" ptsTypes="AA">
                                      <p:cBhvr>
                                        <p:cTn id="61" dur="2000" fill="hold"/>
                                        <p:tgtEl>
                                          <p:spTgt spid="10"/>
                                        </p:tgtEl>
                                        <p:attrNameLst>
                                          <p:attrName>ppt_x</p:attrName>
                                          <p:attrName>ppt_y</p:attrName>
                                        </p:attrNameLst>
                                      </p:cBhvr>
                                      <p:rCtr x="1224" y="-2454"/>
                                    </p:animMotion>
                                  </p:childTnLst>
                                </p:cTn>
                              </p:par>
                              <p:par>
                                <p:cTn id="62" presetID="10" presetClass="entr" presetSubtype="0" fill="hold" nodeType="withEffect">
                                  <p:stCondLst>
                                    <p:cond delay="3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childTnLst>
                                </p:cTn>
                              </p:par>
                              <p:par>
                                <p:cTn id="65" presetID="10" presetClass="entr" presetSubtype="0" fill="hold" nodeType="withEffect">
                                  <p:stCondLst>
                                    <p:cond delay="350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1000"/>
                                        <p:tgtEl>
                                          <p:spTgt spid="78"/>
                                        </p:tgtEl>
                                      </p:cBhvr>
                                    </p:animEffect>
                                  </p:childTnLst>
                                </p:cTn>
                              </p:par>
                              <p:par>
                                <p:cTn id="71" presetID="0" presetClass="path" presetSubtype="0" decel="50000" fill="hold" grpId="1" nodeType="withEffect">
                                  <p:stCondLst>
                                    <p:cond delay="0"/>
                                  </p:stCondLst>
                                  <p:childTnLst>
                                    <p:animMotion origin="layout" path="M -1.04167E-6 -0.33125 L -1.04167E-6 -2.22222E-6 " pathEditMode="relative" rAng="0" ptsTypes="AA">
                                      <p:cBhvr>
                                        <p:cTn id="72" dur="10000" fill="hold"/>
                                        <p:tgtEl>
                                          <p:spTgt spid="78"/>
                                        </p:tgtEl>
                                        <p:attrNameLst>
                                          <p:attrName>ppt_x</p:attrName>
                                          <p:attrName>ppt_y</p:attrName>
                                        </p:attrNameLst>
                                      </p:cBhvr>
                                      <p:rCtr x="0" y="16551"/>
                                    </p:animMotion>
                                  </p:childTnLst>
                                </p:cTn>
                              </p:par>
                              <p:par>
                                <p:cTn id="73" presetID="6" presetClass="emph" presetSubtype="0" repeatCount="indefinite" autoRev="1" fill="remove" grpId="0" nodeType="withEffect">
                                  <p:stCondLst>
                                    <p:cond delay="0"/>
                                  </p:stCondLst>
                                  <p:endCondLst>
                                    <p:cond evt="onNext" delay="0">
                                      <p:tgtEl>
                                        <p:sldTgt/>
                                      </p:tgtEl>
                                    </p:cond>
                                  </p:endCondLst>
                                  <p:childTnLst>
                                    <p:animScale>
                                      <p:cBhvr>
                                        <p:cTn id="74" dur="4000" fill="hold"/>
                                        <p:tgtEl>
                                          <p:spTgt spid="80"/>
                                        </p:tgtEl>
                                      </p:cBhvr>
                                      <p:by x="130000" y="130000"/>
                                    </p:animScale>
                                  </p:childTnLst>
                                </p:cTn>
                              </p:par>
                              <p:par>
                                <p:cTn id="75" presetID="12" presetClass="entr" presetSubtype="1"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0"/>
                                        <p:tgtEl>
                                          <p:spTgt spid="5"/>
                                        </p:tgtEl>
                                        <p:attrNameLst>
                                          <p:attrName>ppt_y</p:attrName>
                                        </p:attrNameLst>
                                      </p:cBhvr>
                                      <p:tavLst>
                                        <p:tav tm="0">
                                          <p:val>
                                            <p:strVal val="#ppt_y-#ppt_h*1.125000"/>
                                          </p:val>
                                        </p:tav>
                                        <p:tav tm="100000">
                                          <p:val>
                                            <p:strVal val="#ppt_y"/>
                                          </p:val>
                                        </p:tav>
                                      </p:tavLst>
                                    </p:anim>
                                    <p:animEffect transition="in" filter="wipe(down)">
                                      <p:cBhvr>
                                        <p:cTn id="78"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14" grpId="0" animBg="1"/>
      <p:bldP spid="14" grpId="1" animBg="1"/>
      <p:bldP spid="80" grpId="0" animBg="1"/>
      <p:bldP spid="5" grpId="0" animBg="1"/>
      <p:bldP spid="7" grpId="0" animBg="1"/>
      <p:bldP spid="9" grpId="0" animBg="1"/>
      <p:bldP spid="11" grpId="0" animBg="1"/>
      <p:bldP spid="13" grpId="0" animBg="1"/>
      <p:bldP spid="13" grpId="1" animBg="1"/>
      <p:bldP spid="17" grpId="0" animBg="1"/>
      <p:bldP spid="17" grpId="1" animBg="1"/>
      <p:bldP spid="19"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raphic 2">
            <a:extLst>
              <a:ext uri="{FF2B5EF4-FFF2-40B4-BE49-F238E27FC236}">
                <a16:creationId xmlns:a16="http://schemas.microsoft.com/office/drawing/2014/main" id="{1DEC7FDE-F4C4-424A-6F9B-529D8180B2F8}"/>
              </a:ext>
            </a:extLst>
          </p:cNvPr>
          <p:cNvSpPr>
            <a:spLocks/>
          </p:cNvSpPr>
          <p:nvPr/>
        </p:nvSpPr>
        <p:spPr>
          <a:xfrm rot="5400000">
            <a:off x="4328443" y="3709031"/>
            <a:ext cx="2237640" cy="4060300"/>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alpha val="80000"/>
                </a:schemeClr>
              </a:gs>
              <a:gs pos="0">
                <a:schemeClr val="bg1">
                  <a:alpha val="40000"/>
                </a:schemeClr>
              </a:gs>
            </a:gsLst>
            <a:lin ang="0" scaled="0"/>
          </a:gradFill>
          <a:ln w="3483" cap="flat">
            <a:noFill/>
            <a:prstDash val="solid"/>
            <a:miter/>
          </a:ln>
        </p:spPr>
        <p:txBody>
          <a:bodyPr rtlCol="0" anchor="ctr"/>
          <a:lstStyle/>
          <a:p>
            <a:endParaRPr lang="en-US"/>
          </a:p>
        </p:txBody>
      </p:sp>
      <p:sp>
        <p:nvSpPr>
          <p:cNvPr id="41" name="Oval 40">
            <a:extLst>
              <a:ext uri="{FF2B5EF4-FFF2-40B4-BE49-F238E27FC236}">
                <a16:creationId xmlns:a16="http://schemas.microsoft.com/office/drawing/2014/main" id="{4B103D75-64B3-0219-17D5-136D6D64DC14}"/>
              </a:ext>
            </a:extLst>
          </p:cNvPr>
          <p:cNvSpPr/>
          <p:nvPr/>
        </p:nvSpPr>
        <p:spPr>
          <a:xfrm>
            <a:off x="2402298" y="4760724"/>
            <a:ext cx="4216400" cy="4216400"/>
          </a:xfrm>
          <a:prstGeom prst="ellipse">
            <a:avLst/>
          </a:prstGeom>
          <a:gradFill flip="none" rotWithShape="1">
            <a:gsLst>
              <a:gs pos="0">
                <a:schemeClr val="accent1">
                  <a:lumMod val="20000"/>
                  <a:lumOff val="80000"/>
                </a:schemeClr>
              </a:gs>
              <a:gs pos="89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1030C3-CD61-3C94-A52C-02E0098B74BA}"/>
              </a:ext>
            </a:extLst>
          </p:cNvPr>
          <p:cNvSpPr>
            <a:spLocks noGrp="1"/>
          </p:cNvSpPr>
          <p:nvPr>
            <p:ph type="title"/>
          </p:nvPr>
        </p:nvSpPr>
        <p:spPr>
          <a:xfrm>
            <a:off x="533400" y="533400"/>
            <a:ext cx="5854700" cy="914400"/>
          </a:xfrm>
        </p:spPr>
        <p:txBody>
          <a:bodyPr anchor="ctr"/>
          <a:lstStyle/>
          <a:p>
            <a:r>
              <a:rPr lang="en-US" dirty="0">
                <a:solidFill>
                  <a:schemeClr val="accent1"/>
                </a:solidFill>
              </a:rPr>
              <a:t>Value Proposition </a:t>
            </a:r>
            <a:r>
              <a:rPr lang="en-US" dirty="0"/>
              <a:t>Statement</a:t>
            </a:r>
          </a:p>
        </p:txBody>
      </p:sp>
      <p:sp>
        <p:nvSpPr>
          <p:cNvPr id="13" name="Rectangle: Rounded Corners 12">
            <a:extLst>
              <a:ext uri="{FF2B5EF4-FFF2-40B4-BE49-F238E27FC236}">
                <a16:creationId xmlns:a16="http://schemas.microsoft.com/office/drawing/2014/main" id="{27B89C14-E36B-6312-60D7-D32EA75E6601}"/>
              </a:ext>
            </a:extLst>
          </p:cNvPr>
          <p:cNvSpPr/>
          <p:nvPr/>
        </p:nvSpPr>
        <p:spPr>
          <a:xfrm>
            <a:off x="533400" y="2198365"/>
            <a:ext cx="2133600" cy="448459"/>
          </a:xfrm>
          <a:prstGeom prst="roundRect">
            <a:avLst>
              <a:gd name="adj" fmla="val 50000"/>
            </a:avLst>
          </a:prstGeom>
          <a:gradFill>
            <a:gsLst>
              <a:gs pos="100000">
                <a:schemeClr val="accent2"/>
              </a:gs>
              <a:gs pos="0">
                <a:schemeClr val="accent1"/>
              </a:gs>
            </a:gsLst>
            <a:lin ang="19800000" scaled="0"/>
          </a:gradFill>
          <a:ln w="19050">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rPr>
              <a:t>Structure</a:t>
            </a:r>
          </a:p>
        </p:txBody>
      </p:sp>
      <p:sp>
        <p:nvSpPr>
          <p:cNvPr id="20" name="Content Placeholder 4">
            <a:extLst>
              <a:ext uri="{FF2B5EF4-FFF2-40B4-BE49-F238E27FC236}">
                <a16:creationId xmlns:a16="http://schemas.microsoft.com/office/drawing/2014/main" id="{4492CD6A-4CBC-5EF2-9739-FE72B45110B1}"/>
              </a:ext>
            </a:extLst>
          </p:cNvPr>
          <p:cNvSpPr txBox="1">
            <a:spLocks/>
          </p:cNvSpPr>
          <p:nvPr/>
        </p:nvSpPr>
        <p:spPr>
          <a:xfrm>
            <a:off x="1546799" y="2937944"/>
            <a:ext cx="3663375"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Montserrat" panose="00000500000000000000" pitchFamily="50" charset="0"/>
              </a:rPr>
              <a:t>[your target customer]</a:t>
            </a:r>
          </a:p>
        </p:txBody>
      </p:sp>
      <p:sp>
        <p:nvSpPr>
          <p:cNvPr id="22" name="Content Placeholder 4">
            <a:extLst>
              <a:ext uri="{FF2B5EF4-FFF2-40B4-BE49-F238E27FC236}">
                <a16:creationId xmlns:a16="http://schemas.microsoft.com/office/drawing/2014/main" id="{48DE9A92-5AD2-90AD-0AC7-C3798BB971EF}"/>
              </a:ext>
            </a:extLst>
          </p:cNvPr>
          <p:cNvSpPr txBox="1">
            <a:spLocks/>
          </p:cNvSpPr>
          <p:nvPr/>
        </p:nvSpPr>
        <p:spPr>
          <a:xfrm>
            <a:off x="1546799" y="3405276"/>
            <a:ext cx="3663375"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Montserrat" panose="00000500000000000000" pitchFamily="50" charset="0"/>
              </a:rPr>
              <a:t>[statement of need or opportunity]</a:t>
            </a:r>
          </a:p>
        </p:txBody>
      </p:sp>
      <p:sp>
        <p:nvSpPr>
          <p:cNvPr id="24" name="Content Placeholder 4">
            <a:extLst>
              <a:ext uri="{FF2B5EF4-FFF2-40B4-BE49-F238E27FC236}">
                <a16:creationId xmlns:a16="http://schemas.microsoft.com/office/drawing/2014/main" id="{24522B60-6E36-EB9E-CE8E-3CE5CBDB6C43}"/>
              </a:ext>
            </a:extLst>
          </p:cNvPr>
          <p:cNvSpPr txBox="1">
            <a:spLocks/>
          </p:cNvSpPr>
          <p:nvPr/>
        </p:nvSpPr>
        <p:spPr>
          <a:xfrm>
            <a:off x="1546799" y="3873217"/>
            <a:ext cx="3663375"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Montserrat" panose="00000500000000000000" pitchFamily="50" charset="0"/>
              </a:rPr>
              <a:t>[product/service name]</a:t>
            </a:r>
          </a:p>
        </p:txBody>
      </p:sp>
      <p:sp>
        <p:nvSpPr>
          <p:cNvPr id="28" name="Content Placeholder 4">
            <a:extLst>
              <a:ext uri="{FF2B5EF4-FFF2-40B4-BE49-F238E27FC236}">
                <a16:creationId xmlns:a16="http://schemas.microsoft.com/office/drawing/2014/main" id="{BF2D1C3D-56FC-5F14-66AB-08D7FA1CBCAB}"/>
              </a:ext>
            </a:extLst>
          </p:cNvPr>
          <p:cNvSpPr txBox="1">
            <a:spLocks/>
          </p:cNvSpPr>
          <p:nvPr/>
        </p:nvSpPr>
        <p:spPr>
          <a:xfrm>
            <a:off x="1546799" y="4341158"/>
            <a:ext cx="3663375"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Montserrat" panose="00000500000000000000" pitchFamily="50" charset="0"/>
              </a:rPr>
              <a:t>[product category]</a:t>
            </a:r>
          </a:p>
        </p:txBody>
      </p:sp>
      <p:sp>
        <p:nvSpPr>
          <p:cNvPr id="19" name="Content Placeholder 4">
            <a:extLst>
              <a:ext uri="{FF2B5EF4-FFF2-40B4-BE49-F238E27FC236}">
                <a16:creationId xmlns:a16="http://schemas.microsoft.com/office/drawing/2014/main" id="{251773CF-697D-0C46-E00B-59F5400B3077}"/>
              </a:ext>
            </a:extLst>
          </p:cNvPr>
          <p:cNvSpPr txBox="1">
            <a:spLocks/>
          </p:cNvSpPr>
          <p:nvPr/>
        </p:nvSpPr>
        <p:spPr>
          <a:xfrm>
            <a:off x="542925" y="2937944"/>
            <a:ext cx="628650"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latin typeface="Montserrat ExtraBold" panose="00000900000000000000" pitchFamily="50" charset="0"/>
              </a:rPr>
              <a:t>FOR</a:t>
            </a:r>
          </a:p>
        </p:txBody>
      </p:sp>
      <p:sp>
        <p:nvSpPr>
          <p:cNvPr id="21" name="Content Placeholder 4">
            <a:extLst>
              <a:ext uri="{FF2B5EF4-FFF2-40B4-BE49-F238E27FC236}">
                <a16:creationId xmlns:a16="http://schemas.microsoft.com/office/drawing/2014/main" id="{6208B1EE-072E-B5E5-1160-B9C5B0C93945}"/>
              </a:ext>
            </a:extLst>
          </p:cNvPr>
          <p:cNvSpPr txBox="1">
            <a:spLocks/>
          </p:cNvSpPr>
          <p:nvPr/>
        </p:nvSpPr>
        <p:spPr>
          <a:xfrm>
            <a:off x="542925" y="3405276"/>
            <a:ext cx="628650"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latin typeface="Montserrat ExtraBold" panose="00000900000000000000" pitchFamily="50" charset="0"/>
              </a:rPr>
              <a:t>WHO</a:t>
            </a:r>
          </a:p>
        </p:txBody>
      </p:sp>
      <p:sp>
        <p:nvSpPr>
          <p:cNvPr id="23" name="Content Placeholder 4">
            <a:extLst>
              <a:ext uri="{FF2B5EF4-FFF2-40B4-BE49-F238E27FC236}">
                <a16:creationId xmlns:a16="http://schemas.microsoft.com/office/drawing/2014/main" id="{44659DB6-E181-CF29-2F82-6D8D869976A0}"/>
              </a:ext>
            </a:extLst>
          </p:cNvPr>
          <p:cNvSpPr txBox="1">
            <a:spLocks/>
          </p:cNvSpPr>
          <p:nvPr/>
        </p:nvSpPr>
        <p:spPr>
          <a:xfrm>
            <a:off x="542925" y="3873217"/>
            <a:ext cx="628650"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latin typeface="Montserrat ExtraBold" panose="00000900000000000000" pitchFamily="50" charset="0"/>
              </a:rPr>
              <a:t>OUR</a:t>
            </a:r>
          </a:p>
        </p:txBody>
      </p:sp>
      <p:sp>
        <p:nvSpPr>
          <p:cNvPr id="27" name="Content Placeholder 4">
            <a:extLst>
              <a:ext uri="{FF2B5EF4-FFF2-40B4-BE49-F238E27FC236}">
                <a16:creationId xmlns:a16="http://schemas.microsoft.com/office/drawing/2014/main" id="{2CD928FA-1117-9E32-983E-2C92BE018117}"/>
              </a:ext>
            </a:extLst>
          </p:cNvPr>
          <p:cNvSpPr txBox="1">
            <a:spLocks/>
          </p:cNvSpPr>
          <p:nvPr/>
        </p:nvSpPr>
        <p:spPr>
          <a:xfrm>
            <a:off x="542925" y="4341158"/>
            <a:ext cx="628650"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latin typeface="Montserrat ExtraBold" panose="00000900000000000000" pitchFamily="50" charset="0"/>
              </a:rPr>
              <a:t>IS</a:t>
            </a:r>
          </a:p>
        </p:txBody>
      </p:sp>
      <p:sp>
        <p:nvSpPr>
          <p:cNvPr id="29" name="Content Placeholder 4">
            <a:extLst>
              <a:ext uri="{FF2B5EF4-FFF2-40B4-BE49-F238E27FC236}">
                <a16:creationId xmlns:a16="http://schemas.microsoft.com/office/drawing/2014/main" id="{E64966E0-9F80-5683-AABC-F038D316E0E6}"/>
              </a:ext>
            </a:extLst>
          </p:cNvPr>
          <p:cNvSpPr txBox="1">
            <a:spLocks/>
          </p:cNvSpPr>
          <p:nvPr/>
        </p:nvSpPr>
        <p:spPr>
          <a:xfrm>
            <a:off x="542925" y="4809099"/>
            <a:ext cx="628650"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latin typeface="Montserrat ExtraBold" panose="00000900000000000000" pitchFamily="50" charset="0"/>
              </a:rPr>
              <a:t>THAT</a:t>
            </a:r>
          </a:p>
        </p:txBody>
      </p:sp>
      <p:sp>
        <p:nvSpPr>
          <p:cNvPr id="30" name="Content Placeholder 4">
            <a:extLst>
              <a:ext uri="{FF2B5EF4-FFF2-40B4-BE49-F238E27FC236}">
                <a16:creationId xmlns:a16="http://schemas.microsoft.com/office/drawing/2014/main" id="{8EA1B185-0C1A-149D-E512-76DFE0F94DC4}"/>
              </a:ext>
            </a:extLst>
          </p:cNvPr>
          <p:cNvSpPr txBox="1">
            <a:spLocks/>
          </p:cNvSpPr>
          <p:nvPr/>
        </p:nvSpPr>
        <p:spPr>
          <a:xfrm>
            <a:off x="1546799" y="4809099"/>
            <a:ext cx="3663375" cy="238124"/>
          </a:xfrm>
          <a:prstGeom prst="rect">
            <a:avLst/>
          </a:prstGeom>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Montserrat" panose="00000500000000000000" pitchFamily="50" charset="0"/>
              </a:rPr>
              <a:t>[statement of benefit]</a:t>
            </a:r>
          </a:p>
        </p:txBody>
      </p:sp>
      <p:grpSp>
        <p:nvGrpSpPr>
          <p:cNvPr id="46" name="Group 45">
            <a:extLst>
              <a:ext uri="{FF2B5EF4-FFF2-40B4-BE49-F238E27FC236}">
                <a16:creationId xmlns:a16="http://schemas.microsoft.com/office/drawing/2014/main" id="{738ADB37-249E-C5D1-47A3-5B8B287B330A}"/>
              </a:ext>
            </a:extLst>
          </p:cNvPr>
          <p:cNvGrpSpPr/>
          <p:nvPr/>
        </p:nvGrpSpPr>
        <p:grpSpPr>
          <a:xfrm>
            <a:off x="533400" y="3299892"/>
            <a:ext cx="4216400" cy="1390650"/>
            <a:chOff x="533400" y="3299892"/>
            <a:chExt cx="4629150" cy="1390650"/>
          </a:xfrm>
        </p:grpSpPr>
        <p:cxnSp>
          <p:nvCxnSpPr>
            <p:cNvPr id="3" name="Straight Connector 2">
              <a:extLst>
                <a:ext uri="{FF2B5EF4-FFF2-40B4-BE49-F238E27FC236}">
                  <a16:creationId xmlns:a16="http://schemas.microsoft.com/office/drawing/2014/main" id="{83029AC7-0CC8-6224-967E-5367BD51DF7F}"/>
                </a:ext>
              </a:extLst>
            </p:cNvPr>
            <p:cNvCxnSpPr/>
            <p:nvPr/>
          </p:nvCxnSpPr>
          <p:spPr>
            <a:xfrm>
              <a:off x="533400" y="3299892"/>
              <a:ext cx="4629150" cy="0"/>
            </a:xfrm>
            <a:prstGeom prst="line">
              <a:avLst/>
            </a:prstGeom>
            <a:ln w="15875">
              <a:gradFill>
                <a:gsLst>
                  <a:gs pos="0">
                    <a:schemeClr val="accent1">
                      <a:lumMod val="40000"/>
                      <a:lumOff val="60000"/>
                    </a:schemeClr>
                  </a:gs>
                  <a:gs pos="100000">
                    <a:schemeClr val="accent1">
                      <a:lumMod val="40000"/>
                      <a:lumOff val="6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554D9D-987E-FF3B-57A2-62D8D56E8FB6}"/>
                </a:ext>
              </a:extLst>
            </p:cNvPr>
            <p:cNvCxnSpPr/>
            <p:nvPr/>
          </p:nvCxnSpPr>
          <p:spPr>
            <a:xfrm>
              <a:off x="533400" y="3757700"/>
              <a:ext cx="4629150" cy="0"/>
            </a:xfrm>
            <a:prstGeom prst="line">
              <a:avLst/>
            </a:prstGeom>
            <a:ln w="15875">
              <a:gradFill>
                <a:gsLst>
                  <a:gs pos="0">
                    <a:schemeClr val="accent1">
                      <a:lumMod val="40000"/>
                      <a:lumOff val="60000"/>
                    </a:schemeClr>
                  </a:gs>
                  <a:gs pos="100000">
                    <a:schemeClr val="accent1">
                      <a:lumMod val="40000"/>
                      <a:lumOff val="6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31CE9B-5F20-4F4B-C25D-D889DD13C2CF}"/>
                </a:ext>
              </a:extLst>
            </p:cNvPr>
            <p:cNvCxnSpPr/>
            <p:nvPr/>
          </p:nvCxnSpPr>
          <p:spPr>
            <a:xfrm>
              <a:off x="533400" y="4233342"/>
              <a:ext cx="4629150" cy="0"/>
            </a:xfrm>
            <a:prstGeom prst="line">
              <a:avLst/>
            </a:prstGeom>
            <a:ln w="15875">
              <a:gradFill>
                <a:gsLst>
                  <a:gs pos="0">
                    <a:schemeClr val="accent1">
                      <a:lumMod val="40000"/>
                      <a:lumOff val="60000"/>
                    </a:schemeClr>
                  </a:gs>
                  <a:gs pos="100000">
                    <a:schemeClr val="accent1">
                      <a:lumMod val="40000"/>
                      <a:lumOff val="6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C1AFCD-5AEA-DC89-3806-EF459B522A84}"/>
                </a:ext>
              </a:extLst>
            </p:cNvPr>
            <p:cNvCxnSpPr/>
            <p:nvPr/>
          </p:nvCxnSpPr>
          <p:spPr>
            <a:xfrm>
              <a:off x="533400" y="4690542"/>
              <a:ext cx="4629150" cy="0"/>
            </a:xfrm>
            <a:prstGeom prst="line">
              <a:avLst/>
            </a:prstGeom>
            <a:ln w="15875">
              <a:gradFill>
                <a:gsLst>
                  <a:gs pos="0">
                    <a:schemeClr val="accent1">
                      <a:lumMod val="40000"/>
                      <a:lumOff val="60000"/>
                    </a:schemeClr>
                  </a:gs>
                  <a:gs pos="100000">
                    <a:schemeClr val="accent1">
                      <a:lumMod val="40000"/>
                      <a:lumOff val="60000"/>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0235D16F-D4F0-88CF-CF86-3A55BD0FD237}"/>
              </a:ext>
            </a:extLst>
          </p:cNvPr>
          <p:cNvSpPr/>
          <p:nvPr/>
        </p:nvSpPr>
        <p:spPr>
          <a:xfrm>
            <a:off x="6981829" y="0"/>
            <a:ext cx="5210172" cy="6858000"/>
          </a:xfrm>
          <a:prstGeom prst="rect">
            <a:avLst/>
          </a:prstGeom>
          <a:gradFill>
            <a:gsLst>
              <a:gs pos="45000">
                <a:srgbClr val="2F6FF5"/>
              </a:gs>
              <a:gs pos="0">
                <a:schemeClr val="accent1"/>
              </a:gs>
              <a:gs pos="100000">
                <a:schemeClr val="accent2"/>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Graphic 2">
            <a:extLst>
              <a:ext uri="{FF2B5EF4-FFF2-40B4-BE49-F238E27FC236}">
                <a16:creationId xmlns:a16="http://schemas.microsoft.com/office/drawing/2014/main" id="{D9E0511D-C7E6-00EE-D2E8-991A9E9504F4}"/>
              </a:ext>
            </a:extLst>
          </p:cNvPr>
          <p:cNvSpPr/>
          <p:nvPr/>
        </p:nvSpPr>
        <p:spPr>
          <a:xfrm>
            <a:off x="10415541" y="721708"/>
            <a:ext cx="1776459" cy="3223466"/>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alpha val="20000"/>
                </a:schemeClr>
              </a:gs>
              <a:gs pos="0">
                <a:schemeClr val="bg1">
                  <a:alpha val="10000"/>
                </a:schemeClr>
              </a:gs>
            </a:gsLst>
            <a:lin ang="0" scaled="0"/>
          </a:gradFill>
          <a:ln w="3483" cap="flat">
            <a:no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A9EF4B94-C0BD-4B0C-89EA-1FA3E8DE423C}"/>
              </a:ext>
            </a:extLst>
          </p:cNvPr>
          <p:cNvSpPr/>
          <p:nvPr/>
        </p:nvSpPr>
        <p:spPr>
          <a:xfrm>
            <a:off x="7708090" y="2198365"/>
            <a:ext cx="2133600" cy="448459"/>
          </a:xfrm>
          <a:prstGeom prst="roundRect">
            <a:avLst>
              <a:gd name="adj" fmla="val 50000"/>
            </a:avLst>
          </a:prstGeom>
          <a:gradFill>
            <a:gsLst>
              <a:gs pos="100000">
                <a:schemeClr val="bg1"/>
              </a:gs>
              <a:gs pos="0">
                <a:schemeClr val="accent1">
                  <a:lumMod val="20000"/>
                  <a:lumOff val="80000"/>
                </a:schemeClr>
              </a:gs>
            </a:gsLst>
            <a:lin ang="19800000" scaled="0"/>
          </a:gradFill>
          <a:ln w="19050">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accent1"/>
                </a:solidFill>
                <a:latin typeface="Montserrat" panose="00000500000000000000" pitchFamily="50" charset="0"/>
              </a:rPr>
              <a:t>Example</a:t>
            </a:r>
          </a:p>
        </p:txBody>
      </p:sp>
      <p:sp>
        <p:nvSpPr>
          <p:cNvPr id="36" name="Oval 35">
            <a:extLst>
              <a:ext uri="{FF2B5EF4-FFF2-40B4-BE49-F238E27FC236}">
                <a16:creationId xmlns:a16="http://schemas.microsoft.com/office/drawing/2014/main" id="{56ED48C7-B976-1F1D-0633-A4481F9686F6}"/>
              </a:ext>
            </a:extLst>
          </p:cNvPr>
          <p:cNvSpPr/>
          <p:nvPr/>
        </p:nvSpPr>
        <p:spPr>
          <a:xfrm>
            <a:off x="9739267" y="-490565"/>
            <a:ext cx="1212273" cy="1212273"/>
          </a:xfrm>
          <a:prstGeom prst="ellipse">
            <a:avLst/>
          </a:prstGeom>
          <a:solidFill>
            <a:schemeClr val="bg1">
              <a:alpha val="269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4">
            <a:extLst>
              <a:ext uri="{FF2B5EF4-FFF2-40B4-BE49-F238E27FC236}">
                <a16:creationId xmlns:a16="http://schemas.microsoft.com/office/drawing/2014/main" id="{B1464B16-8DFB-F47D-985E-26DADE7C3B77}"/>
              </a:ext>
            </a:extLst>
          </p:cNvPr>
          <p:cNvSpPr txBox="1">
            <a:spLocks/>
          </p:cNvSpPr>
          <p:nvPr/>
        </p:nvSpPr>
        <p:spPr>
          <a:xfrm>
            <a:off x="7708091" y="2937944"/>
            <a:ext cx="3758195" cy="3239019"/>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Font typeface="Arial" panose="020B0604020202020204" pitchFamily="34" charset="0"/>
              <a:buNone/>
            </a:pPr>
            <a:r>
              <a:rPr lang="en-US" dirty="0">
                <a:solidFill>
                  <a:schemeClr val="bg1"/>
                </a:solidFill>
              </a:rPr>
              <a:t>For stakeholders who have trouble getting messy data to behave, our software package organizes patterns and reveals previously unknown insights so you can improve and decide if it is meaningful or not.</a:t>
            </a:r>
          </a:p>
        </p:txBody>
      </p:sp>
    </p:spTree>
    <p:extLst>
      <p:ext uri="{BB962C8B-B14F-4D97-AF65-F5344CB8AC3E}">
        <p14:creationId xmlns:p14="http://schemas.microsoft.com/office/powerpoint/2010/main" val="127359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p:cTn id="7" dur="1500" fill="hold"/>
                                        <p:tgtEl>
                                          <p:spTgt spid="13"/>
                                        </p:tgtEl>
                                        <p:attrNameLst>
                                          <p:attrName>ppt_w</p:attrName>
                                        </p:attrNameLst>
                                      </p:cBhvr>
                                      <p:tavLst>
                                        <p:tav tm="0">
                                          <p:val>
                                            <p:strVal val="#ppt_w*0.70"/>
                                          </p:val>
                                        </p:tav>
                                        <p:tav tm="100000">
                                          <p:val>
                                            <p:strVal val="#ppt_w"/>
                                          </p:val>
                                        </p:tav>
                                      </p:tavLst>
                                    </p:anim>
                                    <p:anim calcmode="lin" valueType="num">
                                      <p:cBhvr>
                                        <p:cTn id="8" dur="1500" fill="hold"/>
                                        <p:tgtEl>
                                          <p:spTgt spid="13"/>
                                        </p:tgtEl>
                                        <p:attrNameLst>
                                          <p:attrName>ppt_h</p:attrName>
                                        </p:attrNameLst>
                                      </p:cBhvr>
                                      <p:tavLst>
                                        <p:tav tm="0">
                                          <p:val>
                                            <p:strVal val="#ppt_h"/>
                                          </p:val>
                                        </p:tav>
                                        <p:tav tm="100000">
                                          <p:val>
                                            <p:strVal val="#ppt_h"/>
                                          </p:val>
                                        </p:tav>
                                      </p:tavLst>
                                    </p:anim>
                                    <p:animEffect transition="in" filter="fade">
                                      <p:cBhvr>
                                        <p:cTn id="9" dur="1500"/>
                                        <p:tgtEl>
                                          <p:spTgt spid="13"/>
                                        </p:tgtEl>
                                      </p:cBhvr>
                                    </p:animEffect>
                                  </p:childTnLst>
                                </p:cTn>
                              </p:par>
                              <p:par>
                                <p:cTn id="10" presetID="10" presetClass="entr" presetSubtype="0" fill="hold" grpId="0" nodeType="withEffect">
                                  <p:stCondLst>
                                    <p:cond delay="10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childTnLst>
                                </p:cTn>
                              </p:par>
                              <p:par>
                                <p:cTn id="25" presetID="0" presetClass="path" presetSubtype="0" decel="50000" fill="hold" grpId="1" nodeType="withEffect">
                                  <p:stCondLst>
                                    <p:cond delay="1000"/>
                                  </p:stCondLst>
                                  <p:childTnLst>
                                    <p:animMotion origin="layout" path="M -2.5E-6 -0.06806 L -2.5E-6 1.11111E-6 " pathEditMode="relative" rAng="0" ptsTypes="AA">
                                      <p:cBhvr>
                                        <p:cTn id="26" dur="2000" fill="hold"/>
                                        <p:tgtEl>
                                          <p:spTgt spid="21"/>
                                        </p:tgtEl>
                                        <p:attrNameLst>
                                          <p:attrName>ppt_x</p:attrName>
                                          <p:attrName>ppt_y</p:attrName>
                                        </p:attrNameLst>
                                      </p:cBhvr>
                                      <p:rCtr x="0" y="3403"/>
                                    </p:animMotion>
                                  </p:childTnLst>
                                </p:cTn>
                              </p:par>
                              <p:par>
                                <p:cTn id="27" presetID="0" presetClass="path" presetSubtype="0" decel="50000" fill="hold" grpId="1" nodeType="withEffect">
                                  <p:stCondLst>
                                    <p:cond delay="1000"/>
                                  </p:stCondLst>
                                  <p:childTnLst>
                                    <p:animMotion origin="layout" path="M -0.00156 -0.1301 L 1.95156E-17 1.85185E-6 " pathEditMode="relative" rAng="0" ptsTypes="AA">
                                      <p:cBhvr>
                                        <p:cTn id="28" dur="2000" fill="hold"/>
                                        <p:tgtEl>
                                          <p:spTgt spid="23"/>
                                        </p:tgtEl>
                                        <p:attrNameLst>
                                          <p:attrName>ppt_x</p:attrName>
                                          <p:attrName>ppt_y</p:attrName>
                                        </p:attrNameLst>
                                      </p:cBhvr>
                                      <p:rCtr x="0" y="6667"/>
                                    </p:animMotion>
                                  </p:childTnLst>
                                </p:cTn>
                              </p:par>
                              <p:par>
                                <p:cTn id="29" presetID="0" presetClass="path" presetSubtype="0" decel="50000" fill="hold" grpId="1" nodeType="withEffect">
                                  <p:stCondLst>
                                    <p:cond delay="1000"/>
                                  </p:stCondLst>
                                  <p:childTnLst>
                                    <p:animMotion origin="layout" path="M -2.5E-6 -0.20509 L -2.5E-6 -3.7037E-7 " pathEditMode="relative" rAng="0" ptsTypes="AA">
                                      <p:cBhvr>
                                        <p:cTn id="30" dur="2000" fill="hold"/>
                                        <p:tgtEl>
                                          <p:spTgt spid="27"/>
                                        </p:tgtEl>
                                        <p:attrNameLst>
                                          <p:attrName>ppt_x</p:attrName>
                                          <p:attrName>ppt_y</p:attrName>
                                        </p:attrNameLst>
                                      </p:cBhvr>
                                      <p:rCtr x="0" y="10301"/>
                                    </p:animMotion>
                                  </p:childTnLst>
                                </p:cTn>
                              </p:par>
                              <p:par>
                                <p:cTn id="31" presetID="0" presetClass="path" presetSubtype="0" decel="50000" fill="hold" grpId="1" nodeType="withEffect">
                                  <p:stCondLst>
                                    <p:cond delay="1000"/>
                                  </p:stCondLst>
                                  <p:childTnLst>
                                    <p:animMotion origin="layout" path="M -2.5E-6 -0.27315 L -2.5E-6 -2.59259E-6 " pathEditMode="relative" rAng="0" ptsTypes="AA">
                                      <p:cBhvr>
                                        <p:cTn id="32" dur="2000" fill="hold"/>
                                        <p:tgtEl>
                                          <p:spTgt spid="29"/>
                                        </p:tgtEl>
                                        <p:attrNameLst>
                                          <p:attrName>ppt_x</p:attrName>
                                          <p:attrName>ppt_y</p:attrName>
                                        </p:attrNameLst>
                                      </p:cBhvr>
                                      <p:rCtr x="0" y="13611"/>
                                    </p:animMotion>
                                  </p:childTnLst>
                                </p:cTn>
                              </p:par>
                              <p:par>
                                <p:cTn id="33" presetID="22" presetClass="entr" presetSubtype="8" fill="hold" nodeType="withEffect">
                                  <p:stCondLst>
                                    <p:cond delay="200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1500"/>
                                        <p:tgtEl>
                                          <p:spTgt spid="46"/>
                                        </p:tgtEl>
                                      </p:cBhvr>
                                    </p:animEffect>
                                  </p:childTnLst>
                                </p:cTn>
                              </p:par>
                              <p:par>
                                <p:cTn id="36" presetID="10" presetClass="entr" presetSubtype="0" fill="hold" grpId="0" nodeType="withEffect">
                                  <p:stCondLst>
                                    <p:cond delay="350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childTnLst>
                                </p:cTn>
                              </p:par>
                              <p:par>
                                <p:cTn id="39" presetID="10" presetClass="entr" presetSubtype="0" fill="hold" grpId="0" nodeType="withEffect">
                                  <p:stCondLst>
                                    <p:cond delay="375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childTnLst>
                                </p:cTn>
                              </p:par>
                              <p:par>
                                <p:cTn id="42" presetID="10" presetClass="entr" presetSubtype="0" fill="hold" grpId="0" nodeType="withEffect">
                                  <p:stCondLst>
                                    <p:cond delay="4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10" presetClass="entr" presetSubtype="0" fill="hold" grpId="0" nodeType="withEffect">
                                  <p:stCondLst>
                                    <p:cond delay="425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par>
                                <p:cTn id="48" presetID="10" presetClass="entr" presetSubtype="0" fill="hold" grpId="0" nodeType="withEffect">
                                  <p:stCondLst>
                                    <p:cond delay="450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childTnLst>
                                </p:cTn>
                              </p:par>
                              <p:par>
                                <p:cTn id="51" presetID="23" presetClass="entr" presetSubtype="288"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6000" fill="hold"/>
                                        <p:tgtEl>
                                          <p:spTgt spid="41"/>
                                        </p:tgtEl>
                                        <p:attrNameLst>
                                          <p:attrName>ppt_w</p:attrName>
                                        </p:attrNameLst>
                                      </p:cBhvr>
                                      <p:tavLst>
                                        <p:tav tm="0">
                                          <p:val>
                                            <p:strVal val="4/3*#ppt_w"/>
                                          </p:val>
                                        </p:tav>
                                        <p:tav tm="100000">
                                          <p:val>
                                            <p:strVal val="#ppt_w"/>
                                          </p:val>
                                        </p:tav>
                                      </p:tavLst>
                                    </p:anim>
                                    <p:anim calcmode="lin" valueType="num">
                                      <p:cBhvr>
                                        <p:cTn id="54" dur="6000" fill="hold"/>
                                        <p:tgtEl>
                                          <p:spTgt spid="41"/>
                                        </p:tgtEl>
                                        <p:attrNameLst>
                                          <p:attrName>ppt_h</p:attrName>
                                        </p:attrNameLst>
                                      </p:cBhvr>
                                      <p:tavLst>
                                        <p:tav tm="0">
                                          <p:val>
                                            <p:strVal val="4/3*#ppt_h"/>
                                          </p:val>
                                        </p:tav>
                                        <p:tav tm="100000">
                                          <p:val>
                                            <p:strVal val="#ppt_h"/>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childTnLst>
                                </p:cTn>
                              </p:par>
                              <p:par>
                                <p:cTn id="58" presetID="0" presetClass="path" presetSubtype="0" decel="50000" fill="hold" grpId="1" nodeType="withEffect">
                                  <p:stCondLst>
                                    <p:cond delay="0"/>
                                  </p:stCondLst>
                                  <p:childTnLst>
                                    <p:animMotion origin="layout" path="M 0.04492 0 L 1.875E-6 0 " pathEditMode="relative" rAng="0" ptsTypes="AA">
                                      <p:cBhvr>
                                        <p:cTn id="59" dur="1500" fill="hold"/>
                                        <p:tgtEl>
                                          <p:spTgt spid="42"/>
                                        </p:tgtEl>
                                        <p:attrNameLst>
                                          <p:attrName>ppt_x</p:attrName>
                                          <p:attrName>ppt_y</p:attrName>
                                        </p:attrNameLst>
                                      </p:cBhvr>
                                      <p:rCtr x="-2253" y="0"/>
                                    </p:animMotion>
                                  </p:childTnLst>
                                </p:cTn>
                              </p:par>
                              <p:par>
                                <p:cTn id="60" presetID="55" presetClass="entr" presetSubtype="0" fill="hold" grpId="0" nodeType="withEffect">
                                  <p:stCondLst>
                                    <p:cond delay="1000"/>
                                  </p:stCondLst>
                                  <p:childTnLst>
                                    <p:set>
                                      <p:cBhvr>
                                        <p:cTn id="61" dur="1" fill="hold">
                                          <p:stCondLst>
                                            <p:cond delay="0"/>
                                          </p:stCondLst>
                                        </p:cTn>
                                        <p:tgtEl>
                                          <p:spTgt spid="16"/>
                                        </p:tgtEl>
                                        <p:attrNameLst>
                                          <p:attrName>style.visibility</p:attrName>
                                        </p:attrNameLst>
                                      </p:cBhvr>
                                      <p:to>
                                        <p:strVal val="visible"/>
                                      </p:to>
                                    </p:set>
                                    <p:anim calcmode="lin" valueType="num">
                                      <p:cBhvr>
                                        <p:cTn id="62" dur="1500" fill="hold"/>
                                        <p:tgtEl>
                                          <p:spTgt spid="16"/>
                                        </p:tgtEl>
                                        <p:attrNameLst>
                                          <p:attrName>ppt_w</p:attrName>
                                        </p:attrNameLst>
                                      </p:cBhvr>
                                      <p:tavLst>
                                        <p:tav tm="0">
                                          <p:val>
                                            <p:strVal val="#ppt_w*0.70"/>
                                          </p:val>
                                        </p:tav>
                                        <p:tav tm="100000">
                                          <p:val>
                                            <p:strVal val="#ppt_w"/>
                                          </p:val>
                                        </p:tav>
                                      </p:tavLst>
                                    </p:anim>
                                    <p:anim calcmode="lin" valueType="num">
                                      <p:cBhvr>
                                        <p:cTn id="63" dur="1500" fill="hold"/>
                                        <p:tgtEl>
                                          <p:spTgt spid="16"/>
                                        </p:tgtEl>
                                        <p:attrNameLst>
                                          <p:attrName>ppt_h</p:attrName>
                                        </p:attrNameLst>
                                      </p:cBhvr>
                                      <p:tavLst>
                                        <p:tav tm="0">
                                          <p:val>
                                            <p:strVal val="#ppt_h"/>
                                          </p:val>
                                        </p:tav>
                                        <p:tav tm="100000">
                                          <p:val>
                                            <p:strVal val="#ppt_h"/>
                                          </p:val>
                                        </p:tav>
                                      </p:tavLst>
                                    </p:anim>
                                    <p:animEffect transition="in" filter="fade">
                                      <p:cBhvr>
                                        <p:cTn id="64" dur="1500"/>
                                        <p:tgtEl>
                                          <p:spTgt spid="16"/>
                                        </p:tgtEl>
                                      </p:cBhvr>
                                    </p:animEffect>
                                  </p:childTnLst>
                                </p:cTn>
                              </p:par>
                              <p:par>
                                <p:cTn id="65" presetID="22" presetClass="entr" presetSubtype="1" fill="hold" grpId="0" nodeType="withEffect">
                                  <p:stCondLst>
                                    <p:cond delay="2500"/>
                                  </p:stCondLst>
                                  <p:childTnLst>
                                    <p:set>
                                      <p:cBhvr>
                                        <p:cTn id="66" dur="1" fill="hold">
                                          <p:stCondLst>
                                            <p:cond delay="0"/>
                                          </p:stCondLst>
                                        </p:cTn>
                                        <p:tgtEl>
                                          <p:spTgt spid="43"/>
                                        </p:tgtEl>
                                        <p:attrNameLst>
                                          <p:attrName>style.visibility</p:attrName>
                                        </p:attrNameLst>
                                      </p:cBhvr>
                                      <p:to>
                                        <p:strVal val="visible"/>
                                      </p:to>
                                    </p:set>
                                    <p:animEffect transition="in" filter="wipe(up)">
                                      <p:cBhvr>
                                        <p:cTn id="67" dur="3000"/>
                                        <p:tgtEl>
                                          <p:spTgt spid="43"/>
                                        </p:tgtEl>
                                      </p:cBhvr>
                                    </p:animEffect>
                                  </p:childTnLst>
                                </p:cTn>
                              </p:par>
                              <p:par>
                                <p:cTn id="68" presetID="2" presetClass="entr" presetSubtype="4" decel="5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20000" fill="hold"/>
                                        <p:tgtEl>
                                          <p:spTgt spid="34"/>
                                        </p:tgtEl>
                                        <p:attrNameLst>
                                          <p:attrName>ppt_x</p:attrName>
                                        </p:attrNameLst>
                                      </p:cBhvr>
                                      <p:tavLst>
                                        <p:tav tm="0">
                                          <p:val>
                                            <p:strVal val="#ppt_x"/>
                                          </p:val>
                                        </p:tav>
                                        <p:tav tm="100000">
                                          <p:val>
                                            <p:strVal val="#ppt_x"/>
                                          </p:val>
                                        </p:tav>
                                      </p:tavLst>
                                    </p:anim>
                                    <p:anim calcmode="lin" valueType="num">
                                      <p:cBhvr additive="base">
                                        <p:cTn id="71" dur="20000" fill="hold"/>
                                        <p:tgtEl>
                                          <p:spTgt spid="34"/>
                                        </p:tgtEl>
                                        <p:attrNameLst>
                                          <p:attrName>ppt_y</p:attrName>
                                        </p:attrNameLst>
                                      </p:cBhvr>
                                      <p:tavLst>
                                        <p:tav tm="0">
                                          <p:val>
                                            <p:strVal val="1+#ppt_h/2"/>
                                          </p:val>
                                        </p:tav>
                                        <p:tav tm="100000">
                                          <p:val>
                                            <p:strVal val="#ppt_y"/>
                                          </p:val>
                                        </p:tav>
                                      </p:tavLst>
                                    </p:anim>
                                  </p:childTnLst>
                                </p:cTn>
                              </p:par>
                              <p:par>
                                <p:cTn id="72" presetID="6" presetClass="emph" presetSubtype="0" repeatCount="indefinite" autoRev="1" fill="hold" grpId="0" nodeType="withEffect">
                                  <p:stCondLst>
                                    <p:cond delay="0"/>
                                  </p:stCondLst>
                                  <p:endCondLst>
                                    <p:cond evt="onNext" delay="0">
                                      <p:tgtEl>
                                        <p:sldTgt/>
                                      </p:tgtEl>
                                    </p:cond>
                                  </p:endCondLst>
                                  <p:childTnLst>
                                    <p:animScale>
                                      <p:cBhvr>
                                        <p:cTn id="73" dur="3500" fill="hold"/>
                                        <p:tgtEl>
                                          <p:spTgt spid="3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3" grpId="0" animBg="1"/>
      <p:bldP spid="20" grpId="0"/>
      <p:bldP spid="22" grpId="0"/>
      <p:bldP spid="24" grpId="0"/>
      <p:bldP spid="28" grpId="0"/>
      <p:bldP spid="19" grpId="0"/>
      <p:bldP spid="21" grpId="0"/>
      <p:bldP spid="21" grpId="1"/>
      <p:bldP spid="23" grpId="0"/>
      <p:bldP spid="23" grpId="1"/>
      <p:bldP spid="27" grpId="0"/>
      <p:bldP spid="27" grpId="1"/>
      <p:bldP spid="29" grpId="0"/>
      <p:bldP spid="29" grpId="1"/>
      <p:bldP spid="30" grpId="0"/>
      <p:bldP spid="42" grpId="0" animBg="1"/>
      <p:bldP spid="42" grpId="1" animBg="1"/>
      <p:bldP spid="34" grpId="0" animBg="1"/>
      <p:bldP spid="16" grpId="0" animBg="1"/>
      <p:bldP spid="36" grpId="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8BF7A195-B910-200E-BCE3-54E4CF8FF53D}"/>
              </a:ext>
            </a:extLst>
          </p:cNvPr>
          <p:cNvSpPr/>
          <p:nvPr/>
        </p:nvSpPr>
        <p:spPr>
          <a:xfrm>
            <a:off x="8777762" y="5006612"/>
            <a:ext cx="4308432" cy="4308432"/>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raphic 2">
            <a:extLst>
              <a:ext uri="{FF2B5EF4-FFF2-40B4-BE49-F238E27FC236}">
                <a16:creationId xmlns:a16="http://schemas.microsoft.com/office/drawing/2014/main" id="{E691248F-7901-4AA7-8027-911F096AB518}"/>
              </a:ext>
            </a:extLst>
          </p:cNvPr>
          <p:cNvSpPr>
            <a:spLocks/>
          </p:cNvSpPr>
          <p:nvPr/>
        </p:nvSpPr>
        <p:spPr>
          <a:xfrm rot="10800000">
            <a:off x="-24923" y="313773"/>
            <a:ext cx="2479726" cy="4499577"/>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76000"/>
                </a:schemeClr>
              </a:gs>
              <a:gs pos="100000">
                <a:schemeClr val="bg1">
                  <a:alpha val="30000"/>
                </a:schemeClr>
              </a:gs>
            </a:gsLst>
            <a:lin ang="5400000" scaled="0"/>
          </a:gradFill>
          <a:ln w="348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B978AB-6A72-6141-6E26-0077387CEE60}"/>
              </a:ext>
            </a:extLst>
          </p:cNvPr>
          <p:cNvSpPr>
            <a:spLocks noGrp="1"/>
          </p:cNvSpPr>
          <p:nvPr>
            <p:ph type="title"/>
          </p:nvPr>
        </p:nvSpPr>
        <p:spPr>
          <a:xfrm>
            <a:off x="533400" y="533400"/>
            <a:ext cx="11125200" cy="914400"/>
          </a:xfrm>
        </p:spPr>
        <p:txBody>
          <a:bodyPr/>
          <a:lstStyle/>
          <a:p>
            <a:r>
              <a:rPr lang="en-US" dirty="0">
                <a:solidFill>
                  <a:schemeClr val="accent1"/>
                </a:solidFill>
              </a:rPr>
              <a:t>Gain/Pain </a:t>
            </a:r>
            <a:r>
              <a:rPr lang="en-US" dirty="0"/>
              <a:t>Ratio</a:t>
            </a:r>
          </a:p>
        </p:txBody>
      </p:sp>
      <p:grpSp>
        <p:nvGrpSpPr>
          <p:cNvPr id="21" name="Group 20">
            <a:extLst>
              <a:ext uri="{FF2B5EF4-FFF2-40B4-BE49-F238E27FC236}">
                <a16:creationId xmlns:a16="http://schemas.microsoft.com/office/drawing/2014/main" id="{F88D6E02-164D-37D5-F6B9-64209DFF4E00}"/>
              </a:ext>
            </a:extLst>
          </p:cNvPr>
          <p:cNvGrpSpPr/>
          <p:nvPr/>
        </p:nvGrpSpPr>
        <p:grpSpPr>
          <a:xfrm>
            <a:off x="5653087" y="5281128"/>
            <a:ext cx="885826" cy="885825"/>
            <a:chOff x="5653087" y="5281128"/>
            <a:chExt cx="885826" cy="885825"/>
          </a:xfrm>
        </p:grpSpPr>
        <p:sp>
          <p:nvSpPr>
            <p:cNvPr id="5" name="Oval 4">
              <a:extLst>
                <a:ext uri="{FF2B5EF4-FFF2-40B4-BE49-F238E27FC236}">
                  <a16:creationId xmlns:a16="http://schemas.microsoft.com/office/drawing/2014/main" id="{49613E48-AEF1-D8F3-A43E-70DBEEF8FE4D}"/>
                </a:ext>
              </a:extLst>
            </p:cNvPr>
            <p:cNvSpPr/>
            <p:nvPr/>
          </p:nvSpPr>
          <p:spPr>
            <a:xfrm>
              <a:off x="5653088" y="5281128"/>
              <a:ext cx="885825" cy="885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Graphic 6">
              <a:extLst>
                <a:ext uri="{FF2B5EF4-FFF2-40B4-BE49-F238E27FC236}">
                  <a16:creationId xmlns:a16="http://schemas.microsoft.com/office/drawing/2014/main" id="{FBAD3D77-163D-5278-9031-AD734B31E0D0}"/>
                </a:ext>
              </a:extLst>
            </p:cNvPr>
            <p:cNvSpPr/>
            <p:nvPr/>
          </p:nvSpPr>
          <p:spPr>
            <a:xfrm>
              <a:off x="5653087" y="5281128"/>
              <a:ext cx="851251" cy="774700"/>
            </a:xfrm>
            <a:custGeom>
              <a:avLst/>
              <a:gdLst>
                <a:gd name="connsiteX0" fmla="*/ 104275 w 751478"/>
                <a:gd name="connsiteY0" fmla="*/ 535352 h 683899"/>
                <a:gd name="connsiteX1" fmla="*/ 494578 w 751478"/>
                <a:gd name="connsiteY1" fmla="*/ 145052 h 683899"/>
                <a:gd name="connsiteX2" fmla="*/ 751479 w 751478"/>
                <a:gd name="connsiteY2" fmla="*/ 241753 h 683899"/>
                <a:gd name="connsiteX3" fmla="*/ 390303 w 751478"/>
                <a:gd name="connsiteY3" fmla="*/ 0 h 683899"/>
                <a:gd name="connsiteX4" fmla="*/ 0 w 751478"/>
                <a:gd name="connsiteY4" fmla="*/ 390300 h 683899"/>
                <a:gd name="connsiteX5" fmla="*/ 133402 w 751478"/>
                <a:gd name="connsiteY5" fmla="*/ 683899 h 683899"/>
                <a:gd name="connsiteX6" fmla="*/ 104275 w 751478"/>
                <a:gd name="connsiteY6" fmla="*/ 535352 h 68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478" h="683899">
                  <a:moveTo>
                    <a:pt x="104275" y="535352"/>
                  </a:moveTo>
                  <a:cubicBezTo>
                    <a:pt x="104275" y="319813"/>
                    <a:pt x="279037" y="145052"/>
                    <a:pt x="494578" y="145052"/>
                  </a:cubicBezTo>
                  <a:cubicBezTo>
                    <a:pt x="593027" y="145052"/>
                    <a:pt x="682739" y="181752"/>
                    <a:pt x="751479" y="241753"/>
                  </a:cubicBezTo>
                  <a:cubicBezTo>
                    <a:pt x="693224" y="100196"/>
                    <a:pt x="553414" y="0"/>
                    <a:pt x="390303" y="0"/>
                  </a:cubicBezTo>
                  <a:cubicBezTo>
                    <a:pt x="174762" y="0"/>
                    <a:pt x="0" y="174761"/>
                    <a:pt x="0" y="390300"/>
                  </a:cubicBezTo>
                  <a:cubicBezTo>
                    <a:pt x="0" y="507390"/>
                    <a:pt x="51846" y="612247"/>
                    <a:pt x="133402" y="683899"/>
                  </a:cubicBezTo>
                  <a:cubicBezTo>
                    <a:pt x="114761" y="637879"/>
                    <a:pt x="104275" y="587780"/>
                    <a:pt x="104275" y="535352"/>
                  </a:cubicBezTo>
                  <a:close/>
                </a:path>
              </a:pathLst>
            </a:custGeom>
            <a:solidFill>
              <a:schemeClr val="accent1">
                <a:lumMod val="75000"/>
              </a:schemeClr>
            </a:solidFill>
            <a:ln w="5788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AED292BE-B319-DC8B-A848-ABC36E0E9F28}"/>
              </a:ext>
            </a:extLst>
          </p:cNvPr>
          <p:cNvCxnSpPr>
            <a:cxnSpLocks/>
          </p:cNvCxnSpPr>
          <p:nvPr/>
        </p:nvCxnSpPr>
        <p:spPr>
          <a:xfrm>
            <a:off x="1936748" y="5263526"/>
            <a:ext cx="8157169" cy="0"/>
          </a:xfrm>
          <a:prstGeom prst="line">
            <a:avLst/>
          </a:prstGeom>
          <a:ln w="50800" cap="rnd">
            <a:gradFill flip="none" rotWithShape="1">
              <a:gsLst>
                <a:gs pos="0">
                  <a:schemeClr val="accent3"/>
                </a:gs>
                <a:gs pos="50000">
                  <a:schemeClr val="accent1"/>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397329F-492C-BC1A-7491-F7B533B4C711}"/>
              </a:ext>
            </a:extLst>
          </p:cNvPr>
          <p:cNvSpPr/>
          <p:nvPr/>
        </p:nvSpPr>
        <p:spPr>
          <a:xfrm>
            <a:off x="1225548" y="4563934"/>
            <a:ext cx="1512662"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rPr>
              <a:t>Gain</a:t>
            </a:r>
            <a:endParaRPr kumimoji="0" lang="en-US" sz="1400" b="0"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endParaRPr>
          </a:p>
        </p:txBody>
      </p:sp>
      <p:sp>
        <p:nvSpPr>
          <p:cNvPr id="13" name="Rectangle: Rounded Corners 12">
            <a:extLst>
              <a:ext uri="{FF2B5EF4-FFF2-40B4-BE49-F238E27FC236}">
                <a16:creationId xmlns:a16="http://schemas.microsoft.com/office/drawing/2014/main" id="{F6BA21C8-64A3-2EE5-96CC-A0C30DD9A617}"/>
              </a:ext>
            </a:extLst>
          </p:cNvPr>
          <p:cNvSpPr/>
          <p:nvPr/>
        </p:nvSpPr>
        <p:spPr>
          <a:xfrm>
            <a:off x="9373507" y="4589121"/>
            <a:ext cx="1512662"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rPr>
              <a:t>Pain</a:t>
            </a:r>
            <a:endParaRPr kumimoji="0" lang="en-US" sz="1400" b="0"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endParaRPr>
          </a:p>
        </p:txBody>
      </p:sp>
      <p:sp>
        <p:nvSpPr>
          <p:cNvPr id="14" name="Rectangle: Rounded Corners 13">
            <a:extLst>
              <a:ext uri="{FF2B5EF4-FFF2-40B4-BE49-F238E27FC236}">
                <a16:creationId xmlns:a16="http://schemas.microsoft.com/office/drawing/2014/main" id="{F9FF7066-5CA6-23A4-3122-398BEA6069E2}"/>
              </a:ext>
            </a:extLst>
          </p:cNvPr>
          <p:cNvSpPr/>
          <p:nvPr/>
        </p:nvSpPr>
        <p:spPr>
          <a:xfrm>
            <a:off x="5339669" y="4589122"/>
            <a:ext cx="1512662" cy="448459"/>
          </a:xfrm>
          <a:prstGeom prst="roundRect">
            <a:avLst>
              <a:gd name="adj" fmla="val 50000"/>
            </a:avLst>
          </a:prstGeom>
          <a:gradFill>
            <a:gsLst>
              <a:gs pos="100000">
                <a:schemeClr val="accent2"/>
              </a:gs>
              <a:gs pos="0">
                <a:schemeClr val="accent1"/>
              </a:gs>
            </a:gsLst>
            <a:lin ang="19800000" scaled="0"/>
          </a:gra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rPr>
              <a:t>Inertia, risk</a:t>
            </a:r>
            <a:endParaRPr kumimoji="0" lang="en-US" sz="1400" b="0"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endParaRPr>
          </a:p>
        </p:txBody>
      </p:sp>
      <p:sp>
        <p:nvSpPr>
          <p:cNvPr id="3" name="Content Placeholder 2">
            <a:extLst>
              <a:ext uri="{FF2B5EF4-FFF2-40B4-BE49-F238E27FC236}">
                <a16:creationId xmlns:a16="http://schemas.microsoft.com/office/drawing/2014/main" id="{CB86EC1F-64CD-031B-82BC-10B9295C2A03}"/>
              </a:ext>
            </a:extLst>
          </p:cNvPr>
          <p:cNvSpPr>
            <a:spLocks noGrp="1"/>
          </p:cNvSpPr>
          <p:nvPr>
            <p:ph idx="1"/>
          </p:nvPr>
        </p:nvSpPr>
        <p:spPr>
          <a:xfrm>
            <a:off x="5781675" y="5499811"/>
            <a:ext cx="628650" cy="448459"/>
          </a:xfrm>
        </p:spPr>
        <p:txBody>
          <a:bodyPr anchor="ctr"/>
          <a:lstStyle/>
          <a:p>
            <a:pPr marL="0" indent="0" algn="ctr">
              <a:buNone/>
            </a:pPr>
            <a:r>
              <a:rPr lang="en-US" b="1" dirty="0">
                <a:solidFill>
                  <a:schemeClr val="bg1"/>
                </a:solidFill>
              </a:rPr>
              <a:t>&gt;10</a:t>
            </a:r>
          </a:p>
        </p:txBody>
      </p:sp>
      <p:grpSp>
        <p:nvGrpSpPr>
          <p:cNvPr id="22" name="Group 21">
            <a:extLst>
              <a:ext uri="{FF2B5EF4-FFF2-40B4-BE49-F238E27FC236}">
                <a16:creationId xmlns:a16="http://schemas.microsoft.com/office/drawing/2014/main" id="{5018D03F-0945-40E6-5737-356F259C76C4}"/>
              </a:ext>
            </a:extLst>
          </p:cNvPr>
          <p:cNvGrpSpPr/>
          <p:nvPr/>
        </p:nvGrpSpPr>
        <p:grpSpPr>
          <a:xfrm>
            <a:off x="533399" y="1540384"/>
            <a:ext cx="9332342" cy="2713168"/>
            <a:chOff x="533399" y="1540384"/>
            <a:chExt cx="9332342" cy="2713168"/>
          </a:xfrm>
        </p:grpSpPr>
        <p:sp>
          <p:nvSpPr>
            <p:cNvPr id="16" name="Rectangle: Rounded Corners 15">
              <a:extLst>
                <a:ext uri="{FF2B5EF4-FFF2-40B4-BE49-F238E27FC236}">
                  <a16:creationId xmlns:a16="http://schemas.microsoft.com/office/drawing/2014/main" id="{D4969398-1117-C189-2079-D2307D783AD9}"/>
                </a:ext>
              </a:extLst>
            </p:cNvPr>
            <p:cNvSpPr/>
            <p:nvPr/>
          </p:nvSpPr>
          <p:spPr>
            <a:xfrm>
              <a:off x="8462392" y="1540384"/>
              <a:ext cx="1403349"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Slow Disk</a:t>
              </a:r>
            </a:p>
          </p:txBody>
        </p:sp>
        <p:sp>
          <p:nvSpPr>
            <p:cNvPr id="24" name="Rectangle: Rounded Corners 23">
              <a:extLst>
                <a:ext uri="{FF2B5EF4-FFF2-40B4-BE49-F238E27FC236}">
                  <a16:creationId xmlns:a16="http://schemas.microsoft.com/office/drawing/2014/main" id="{20BA9953-FAE7-8FA0-3EF8-34E1A5416833}"/>
                </a:ext>
              </a:extLst>
            </p:cNvPr>
            <p:cNvSpPr/>
            <p:nvPr/>
          </p:nvSpPr>
          <p:spPr>
            <a:xfrm>
              <a:off x="2029571" y="2081427"/>
              <a:ext cx="1696610"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Cost savings</a:t>
              </a:r>
            </a:p>
          </p:txBody>
        </p:sp>
        <p:grpSp>
          <p:nvGrpSpPr>
            <p:cNvPr id="25" name="Group 24">
              <a:extLst>
                <a:ext uri="{FF2B5EF4-FFF2-40B4-BE49-F238E27FC236}">
                  <a16:creationId xmlns:a16="http://schemas.microsoft.com/office/drawing/2014/main" id="{73B4F38F-5F5D-6D8E-6A6D-86918C6651FD}"/>
                </a:ext>
              </a:extLst>
            </p:cNvPr>
            <p:cNvGrpSpPr/>
            <p:nvPr/>
          </p:nvGrpSpPr>
          <p:grpSpPr>
            <a:xfrm>
              <a:off x="2160077" y="2168687"/>
              <a:ext cx="273939" cy="273939"/>
              <a:chOff x="5957920" y="3290887"/>
              <a:chExt cx="273939" cy="273939"/>
            </a:xfrm>
          </p:grpSpPr>
          <p:sp>
            <p:nvSpPr>
              <p:cNvPr id="26" name="Freeform: Shape 25">
                <a:extLst>
                  <a:ext uri="{FF2B5EF4-FFF2-40B4-BE49-F238E27FC236}">
                    <a16:creationId xmlns:a16="http://schemas.microsoft.com/office/drawing/2014/main" id="{035D056D-C58C-9324-F522-6B5C874D5828}"/>
                  </a:ext>
                </a:extLst>
              </p:cNvPr>
              <p:cNvSpPr/>
              <p:nvPr/>
            </p:nvSpPr>
            <p:spPr>
              <a:xfrm rot="18900000">
                <a:off x="5957920" y="3290887"/>
                <a:ext cx="273939" cy="273939"/>
              </a:xfrm>
              <a:custGeom>
                <a:avLst/>
                <a:gdLst>
                  <a:gd name="connsiteX0" fmla="*/ 273939 w 273939"/>
                  <a:gd name="connsiteY0" fmla="*/ 136970 h 273939"/>
                  <a:gd name="connsiteX1" fmla="*/ 136970 w 273939"/>
                  <a:gd name="connsiteY1" fmla="*/ 273939 h 273939"/>
                  <a:gd name="connsiteX2" fmla="*/ 0 w 273939"/>
                  <a:gd name="connsiteY2" fmla="*/ 136970 h 273939"/>
                  <a:gd name="connsiteX3" fmla="*/ 136970 w 273939"/>
                  <a:gd name="connsiteY3" fmla="*/ 0 h 273939"/>
                  <a:gd name="connsiteX4" fmla="*/ 273939 w 273939"/>
                  <a:gd name="connsiteY4" fmla="*/ 136970 h 273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39" h="273939">
                    <a:moveTo>
                      <a:pt x="273939" y="136970"/>
                    </a:moveTo>
                    <a:cubicBezTo>
                      <a:pt x="273939" y="212616"/>
                      <a:pt x="212616" y="273939"/>
                      <a:pt x="136970" y="273939"/>
                    </a:cubicBezTo>
                    <a:cubicBezTo>
                      <a:pt x="61323" y="273939"/>
                      <a:pt x="0" y="212616"/>
                      <a:pt x="0" y="136970"/>
                    </a:cubicBezTo>
                    <a:cubicBezTo>
                      <a:pt x="0" y="61323"/>
                      <a:pt x="61323" y="0"/>
                      <a:pt x="136970" y="0"/>
                    </a:cubicBezTo>
                    <a:cubicBezTo>
                      <a:pt x="212616" y="0"/>
                      <a:pt x="273939" y="61323"/>
                      <a:pt x="273939" y="13697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25244CAF-83B5-7C8D-E4C6-280A7048F9C7}"/>
                  </a:ext>
                </a:extLst>
              </p:cNvPr>
              <p:cNvSpPr/>
              <p:nvPr/>
            </p:nvSpPr>
            <p:spPr>
              <a:xfrm>
                <a:off x="6049422" y="3359562"/>
                <a:ext cx="83153" cy="136398"/>
              </a:xfrm>
              <a:custGeom>
                <a:avLst/>
                <a:gdLst>
                  <a:gd name="connsiteX0" fmla="*/ 0 w 83153"/>
                  <a:gd name="connsiteY0" fmla="*/ 118015 h 136398"/>
                  <a:gd name="connsiteX1" fmla="*/ 44196 w 83153"/>
                  <a:gd name="connsiteY1" fmla="*/ 136398 h 136398"/>
                  <a:gd name="connsiteX2" fmla="*/ 83153 w 83153"/>
                  <a:gd name="connsiteY2" fmla="*/ 102299 h 136398"/>
                  <a:gd name="connsiteX3" fmla="*/ 44196 w 83153"/>
                  <a:gd name="connsiteY3" fmla="*/ 68199 h 136398"/>
                  <a:gd name="connsiteX4" fmla="*/ 5239 w 83153"/>
                  <a:gd name="connsiteY4" fmla="*/ 34100 h 136398"/>
                  <a:gd name="connsiteX5" fmla="*/ 44196 w 83153"/>
                  <a:gd name="connsiteY5" fmla="*/ 0 h 136398"/>
                  <a:gd name="connsiteX6" fmla="*/ 78105 w 83153"/>
                  <a:gd name="connsiteY6" fmla="*/ 17145 h 13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53" h="136398">
                    <a:moveTo>
                      <a:pt x="0" y="118015"/>
                    </a:moveTo>
                    <a:cubicBezTo>
                      <a:pt x="12097" y="128492"/>
                      <a:pt x="30766" y="136398"/>
                      <a:pt x="44196" y="136398"/>
                    </a:cubicBezTo>
                    <a:cubicBezTo>
                      <a:pt x="65723" y="136398"/>
                      <a:pt x="83153" y="121158"/>
                      <a:pt x="83153" y="102299"/>
                    </a:cubicBezTo>
                    <a:cubicBezTo>
                      <a:pt x="83153" y="83439"/>
                      <a:pt x="64484" y="74200"/>
                      <a:pt x="44196" y="68199"/>
                    </a:cubicBezTo>
                    <a:cubicBezTo>
                      <a:pt x="23146" y="61627"/>
                      <a:pt x="5239" y="52959"/>
                      <a:pt x="5239" y="34100"/>
                    </a:cubicBezTo>
                    <a:cubicBezTo>
                      <a:pt x="5239" y="15240"/>
                      <a:pt x="22670" y="0"/>
                      <a:pt x="44196" y="0"/>
                    </a:cubicBezTo>
                    <a:cubicBezTo>
                      <a:pt x="58674" y="0"/>
                      <a:pt x="71342" y="6953"/>
                      <a:pt x="78105" y="17145"/>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418DC53A-91B5-C40C-2508-B873CD96368F}"/>
                  </a:ext>
                </a:extLst>
              </p:cNvPr>
              <p:cNvSpPr/>
              <p:nvPr/>
            </p:nvSpPr>
            <p:spPr>
              <a:xfrm>
                <a:off x="6093618" y="3340989"/>
                <a:ext cx="9525" cy="173640"/>
              </a:xfrm>
              <a:custGeom>
                <a:avLst/>
                <a:gdLst>
                  <a:gd name="connsiteX0" fmla="*/ 0 w 9525"/>
                  <a:gd name="connsiteY0" fmla="*/ 0 h 173640"/>
                  <a:gd name="connsiteX1" fmla="*/ 0 w 9525"/>
                  <a:gd name="connsiteY1" fmla="*/ 173641 h 173640"/>
                </a:gdLst>
                <a:ahLst/>
                <a:cxnLst>
                  <a:cxn ang="0">
                    <a:pos x="connsiteX0" y="connsiteY0"/>
                  </a:cxn>
                  <a:cxn ang="0">
                    <a:pos x="connsiteX1" y="connsiteY1"/>
                  </a:cxn>
                </a:cxnLst>
                <a:rect l="l" t="t" r="r" b="b"/>
                <a:pathLst>
                  <a:path w="9525" h="173640">
                    <a:moveTo>
                      <a:pt x="0" y="0"/>
                    </a:moveTo>
                    <a:lnTo>
                      <a:pt x="0" y="173641"/>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C3ECCAB1-9275-B36E-1811-00C4BD0C8570}"/>
                </a:ext>
              </a:extLst>
            </p:cNvPr>
            <p:cNvGrpSpPr/>
            <p:nvPr/>
          </p:nvGrpSpPr>
          <p:grpSpPr>
            <a:xfrm>
              <a:off x="8545224" y="1632419"/>
              <a:ext cx="258766" cy="264388"/>
              <a:chOff x="13846654" y="2754047"/>
              <a:chExt cx="258766" cy="264388"/>
            </a:xfrm>
          </p:grpSpPr>
          <p:sp>
            <p:nvSpPr>
              <p:cNvPr id="32" name="Freeform: Shape 31">
                <a:extLst>
                  <a:ext uri="{FF2B5EF4-FFF2-40B4-BE49-F238E27FC236}">
                    <a16:creationId xmlns:a16="http://schemas.microsoft.com/office/drawing/2014/main" id="{F346795C-86AE-3005-8F66-046AA796A5DE}"/>
                  </a:ext>
                </a:extLst>
              </p:cNvPr>
              <p:cNvSpPr/>
              <p:nvPr/>
            </p:nvSpPr>
            <p:spPr>
              <a:xfrm>
                <a:off x="13921425" y="2903499"/>
                <a:ext cx="180498" cy="29241"/>
              </a:xfrm>
              <a:custGeom>
                <a:avLst/>
                <a:gdLst>
                  <a:gd name="connsiteX0" fmla="*/ 0 w 180498"/>
                  <a:gd name="connsiteY0" fmla="*/ 0 h 29241"/>
                  <a:gd name="connsiteX1" fmla="*/ 90202 w 180498"/>
                  <a:gd name="connsiteY1" fmla="*/ 29242 h 29241"/>
                  <a:gd name="connsiteX2" fmla="*/ 180499 w 180498"/>
                  <a:gd name="connsiteY2" fmla="*/ 0 h 29241"/>
                </a:gdLst>
                <a:ahLst/>
                <a:cxnLst>
                  <a:cxn ang="0">
                    <a:pos x="connsiteX0" y="connsiteY0"/>
                  </a:cxn>
                  <a:cxn ang="0">
                    <a:pos x="connsiteX1" y="connsiteY1"/>
                  </a:cxn>
                  <a:cxn ang="0">
                    <a:pos x="connsiteX2" y="connsiteY2"/>
                  </a:cxn>
                </a:cxnLst>
                <a:rect l="l" t="t" r="r" b="b"/>
                <a:pathLst>
                  <a:path w="180498" h="29241">
                    <a:moveTo>
                      <a:pt x="0" y="0"/>
                    </a:moveTo>
                    <a:cubicBezTo>
                      <a:pt x="0" y="16097"/>
                      <a:pt x="40386" y="29242"/>
                      <a:pt x="90202" y="29242"/>
                    </a:cubicBezTo>
                    <a:cubicBezTo>
                      <a:pt x="140017" y="29242"/>
                      <a:pt x="180499" y="16193"/>
                      <a:pt x="180499" y="0"/>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F577CC55-462E-C8EB-987A-6836C91E1CD2}"/>
                  </a:ext>
                </a:extLst>
              </p:cNvPr>
              <p:cNvSpPr/>
              <p:nvPr/>
            </p:nvSpPr>
            <p:spPr>
              <a:xfrm>
                <a:off x="13921425" y="2916232"/>
                <a:ext cx="180498" cy="102203"/>
              </a:xfrm>
              <a:custGeom>
                <a:avLst/>
                <a:gdLst>
                  <a:gd name="connsiteX0" fmla="*/ 180499 w 180498"/>
                  <a:gd name="connsiteY0" fmla="*/ 0 h 102203"/>
                  <a:gd name="connsiteX1" fmla="*/ 180499 w 180498"/>
                  <a:gd name="connsiteY1" fmla="*/ 72962 h 102203"/>
                  <a:gd name="connsiteX2" fmla="*/ 90202 w 180498"/>
                  <a:gd name="connsiteY2" fmla="*/ 102203 h 102203"/>
                  <a:gd name="connsiteX3" fmla="*/ 0 w 180498"/>
                  <a:gd name="connsiteY3" fmla="*/ 72962 h 102203"/>
                  <a:gd name="connsiteX4" fmla="*/ 0 w 180498"/>
                  <a:gd name="connsiteY4" fmla="*/ 0 h 102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8" h="102203">
                    <a:moveTo>
                      <a:pt x="180499" y="0"/>
                    </a:moveTo>
                    <a:lnTo>
                      <a:pt x="180499" y="72962"/>
                    </a:lnTo>
                    <a:cubicBezTo>
                      <a:pt x="180499" y="89059"/>
                      <a:pt x="140113" y="102203"/>
                      <a:pt x="90202" y="102203"/>
                    </a:cubicBezTo>
                    <a:cubicBezTo>
                      <a:pt x="40291" y="102203"/>
                      <a:pt x="0" y="89154"/>
                      <a:pt x="0" y="72962"/>
                    </a:cubicBezTo>
                    <a:lnTo>
                      <a:pt x="0" y="0"/>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949D076B-D1E9-DB3A-1693-B9789F07099F}"/>
                  </a:ext>
                </a:extLst>
              </p:cNvPr>
              <p:cNvSpPr/>
              <p:nvPr/>
            </p:nvSpPr>
            <p:spPr>
              <a:xfrm>
                <a:off x="13924922" y="2931273"/>
                <a:ext cx="180498" cy="51482"/>
              </a:xfrm>
              <a:custGeom>
                <a:avLst/>
                <a:gdLst>
                  <a:gd name="connsiteX0" fmla="*/ 180499 w 180498"/>
                  <a:gd name="connsiteY0" fmla="*/ 31147 h 62293"/>
                  <a:gd name="connsiteX1" fmla="*/ 90202 w 180498"/>
                  <a:gd name="connsiteY1" fmla="*/ 62293 h 62293"/>
                  <a:gd name="connsiteX2" fmla="*/ 0 w 180498"/>
                  <a:gd name="connsiteY2" fmla="*/ 31147 h 62293"/>
                  <a:gd name="connsiteX3" fmla="*/ 90202 w 180498"/>
                  <a:gd name="connsiteY3" fmla="*/ 0 h 62293"/>
                  <a:gd name="connsiteX4" fmla="*/ 180499 w 180498"/>
                  <a:gd name="connsiteY4" fmla="*/ 31147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8" h="62293">
                    <a:moveTo>
                      <a:pt x="180499" y="31147"/>
                    </a:moveTo>
                    <a:cubicBezTo>
                      <a:pt x="180499" y="48387"/>
                      <a:pt x="140113" y="62293"/>
                      <a:pt x="90202" y="62293"/>
                    </a:cubicBezTo>
                    <a:cubicBezTo>
                      <a:pt x="40291" y="62293"/>
                      <a:pt x="0" y="48387"/>
                      <a:pt x="0" y="31147"/>
                    </a:cubicBezTo>
                    <a:cubicBezTo>
                      <a:pt x="0" y="13907"/>
                      <a:pt x="40386" y="0"/>
                      <a:pt x="90202" y="0"/>
                    </a:cubicBezTo>
                    <a:cubicBezTo>
                      <a:pt x="140017" y="0"/>
                      <a:pt x="180499" y="13907"/>
                      <a:pt x="180499" y="31147"/>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EF4C7F19-906B-0F8C-1C34-D31052186018}"/>
                  </a:ext>
                </a:extLst>
              </p:cNvPr>
              <p:cNvSpPr/>
              <p:nvPr/>
            </p:nvSpPr>
            <p:spPr>
              <a:xfrm>
                <a:off x="13846654" y="2754047"/>
                <a:ext cx="248126" cy="231457"/>
              </a:xfrm>
              <a:custGeom>
                <a:avLst/>
                <a:gdLst>
                  <a:gd name="connsiteX0" fmla="*/ 74771 w 248126"/>
                  <a:gd name="connsiteY0" fmla="*/ 231458 h 231457"/>
                  <a:gd name="connsiteX1" fmla="*/ 0 w 248126"/>
                  <a:gd name="connsiteY1" fmla="*/ 160020 h 231457"/>
                  <a:gd name="connsiteX2" fmla="*/ 159925 w 248126"/>
                  <a:gd name="connsiteY2" fmla="*/ 0 h 231457"/>
                  <a:gd name="connsiteX3" fmla="*/ 248126 w 248126"/>
                  <a:gd name="connsiteY3" fmla="*/ 88202 h 231457"/>
                  <a:gd name="connsiteX4" fmla="*/ 205264 w 248126"/>
                  <a:gd name="connsiteY4" fmla="*/ 131255 h 2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126" h="231457">
                    <a:moveTo>
                      <a:pt x="74771" y="231458"/>
                    </a:moveTo>
                    <a:lnTo>
                      <a:pt x="0" y="160020"/>
                    </a:lnTo>
                    <a:lnTo>
                      <a:pt x="159925" y="0"/>
                    </a:lnTo>
                    <a:lnTo>
                      <a:pt x="248126" y="88202"/>
                    </a:lnTo>
                    <a:lnTo>
                      <a:pt x="205264" y="131255"/>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43" name="Rectangle: Rounded Corners 42">
              <a:extLst>
                <a:ext uri="{FF2B5EF4-FFF2-40B4-BE49-F238E27FC236}">
                  <a16:creationId xmlns:a16="http://schemas.microsoft.com/office/drawing/2014/main" id="{A8E2A332-2CE4-4D2C-746A-E83D66E437FC}"/>
                </a:ext>
              </a:extLst>
            </p:cNvPr>
            <p:cNvSpPr/>
            <p:nvPr/>
          </p:nvSpPr>
          <p:spPr>
            <a:xfrm>
              <a:off x="533399" y="2657807"/>
              <a:ext cx="1403349"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Time</a:t>
              </a:r>
            </a:p>
          </p:txBody>
        </p:sp>
        <p:grpSp>
          <p:nvGrpSpPr>
            <p:cNvPr id="57" name="Group 56">
              <a:extLst>
                <a:ext uri="{FF2B5EF4-FFF2-40B4-BE49-F238E27FC236}">
                  <a16:creationId xmlns:a16="http://schemas.microsoft.com/office/drawing/2014/main" id="{F532A7B4-171B-BF25-D105-FA12BAE955E9}"/>
                </a:ext>
              </a:extLst>
            </p:cNvPr>
            <p:cNvGrpSpPr/>
            <p:nvPr/>
          </p:nvGrpSpPr>
          <p:grpSpPr>
            <a:xfrm>
              <a:off x="710191" y="2744781"/>
              <a:ext cx="228063" cy="274510"/>
              <a:chOff x="5981699" y="3290887"/>
              <a:chExt cx="228063" cy="274510"/>
            </a:xfrm>
          </p:grpSpPr>
          <p:sp>
            <p:nvSpPr>
              <p:cNvPr id="53" name="Freeform: Shape 52">
                <a:extLst>
                  <a:ext uri="{FF2B5EF4-FFF2-40B4-BE49-F238E27FC236}">
                    <a16:creationId xmlns:a16="http://schemas.microsoft.com/office/drawing/2014/main" id="{60EBE8DF-57D8-CC3A-5AE3-27A0850EA110}"/>
                  </a:ext>
                </a:extLst>
              </p:cNvPr>
              <p:cNvSpPr/>
              <p:nvPr/>
            </p:nvSpPr>
            <p:spPr>
              <a:xfrm>
                <a:off x="6173239" y="3332594"/>
                <a:ext cx="36523" cy="37072"/>
              </a:xfrm>
              <a:custGeom>
                <a:avLst/>
                <a:gdLst>
                  <a:gd name="connsiteX0" fmla="*/ 20392 w 36523"/>
                  <a:gd name="connsiteY0" fmla="*/ 37065 h 37072"/>
                  <a:gd name="connsiteX1" fmla="*/ 35536 w 36523"/>
                  <a:gd name="connsiteY1" fmla="*/ 21634 h 37072"/>
                  <a:gd name="connsiteX2" fmla="*/ 36489 w 36523"/>
                  <a:gd name="connsiteY2" fmla="*/ 19920 h 37072"/>
                  <a:gd name="connsiteX3" fmla="*/ 36108 w 36523"/>
                  <a:gd name="connsiteY3" fmla="*/ 18396 h 37072"/>
                  <a:gd name="connsiteX4" fmla="*/ 18391 w 36523"/>
                  <a:gd name="connsiteY4" fmla="*/ 394 h 37072"/>
                  <a:gd name="connsiteX5" fmla="*/ 16867 w 36523"/>
                  <a:gd name="connsiteY5" fmla="*/ 13 h 37072"/>
                  <a:gd name="connsiteX6" fmla="*/ 15153 w 36523"/>
                  <a:gd name="connsiteY6" fmla="*/ 965 h 37072"/>
                  <a:gd name="connsiteX7" fmla="*/ 8 w 36523"/>
                  <a:gd name="connsiteY7" fmla="*/ 16300 h 37072"/>
                  <a:gd name="connsiteX8" fmla="*/ 20487 w 36523"/>
                  <a:gd name="connsiteY8" fmla="*/ 37065 h 3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23" h="37072">
                    <a:moveTo>
                      <a:pt x="20392" y="37065"/>
                    </a:moveTo>
                    <a:lnTo>
                      <a:pt x="35536" y="21634"/>
                    </a:lnTo>
                    <a:cubicBezTo>
                      <a:pt x="36013" y="21158"/>
                      <a:pt x="36394" y="20491"/>
                      <a:pt x="36489" y="19920"/>
                    </a:cubicBezTo>
                    <a:cubicBezTo>
                      <a:pt x="36584" y="19253"/>
                      <a:pt x="36489" y="18777"/>
                      <a:pt x="36108" y="18396"/>
                    </a:cubicBezTo>
                    <a:lnTo>
                      <a:pt x="18391" y="394"/>
                    </a:lnTo>
                    <a:cubicBezTo>
                      <a:pt x="18391" y="394"/>
                      <a:pt x="17439" y="-83"/>
                      <a:pt x="16867" y="13"/>
                    </a:cubicBezTo>
                    <a:cubicBezTo>
                      <a:pt x="16296" y="108"/>
                      <a:pt x="15629" y="489"/>
                      <a:pt x="15153" y="965"/>
                    </a:cubicBezTo>
                    <a:lnTo>
                      <a:pt x="8" y="16300"/>
                    </a:lnTo>
                    <a:cubicBezTo>
                      <a:pt x="-468" y="16777"/>
                      <a:pt x="19915" y="37541"/>
                      <a:pt x="20487" y="37065"/>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76CCFE3A-FDD7-D9DB-69D8-15CFD34B29B8}"/>
                  </a:ext>
                </a:extLst>
              </p:cNvPr>
              <p:cNvSpPr/>
              <p:nvPr/>
            </p:nvSpPr>
            <p:spPr>
              <a:xfrm>
                <a:off x="6085141" y="3399377"/>
                <a:ext cx="58674" cy="60293"/>
              </a:xfrm>
              <a:custGeom>
                <a:avLst/>
                <a:gdLst>
                  <a:gd name="connsiteX0" fmla="*/ 58674 w 58674"/>
                  <a:gd name="connsiteY0" fmla="*/ 0 h 60293"/>
                  <a:gd name="connsiteX1" fmla="*/ 0 w 58674"/>
                  <a:gd name="connsiteY1" fmla="*/ 60293 h 60293"/>
                </a:gdLst>
                <a:ahLst/>
                <a:cxnLst>
                  <a:cxn ang="0">
                    <a:pos x="connsiteX0" y="connsiteY0"/>
                  </a:cxn>
                  <a:cxn ang="0">
                    <a:pos x="connsiteX1" y="connsiteY1"/>
                  </a:cxn>
                </a:cxnLst>
                <a:rect l="l" t="t" r="r" b="b"/>
                <a:pathLst>
                  <a:path w="58674" h="60293">
                    <a:moveTo>
                      <a:pt x="58674" y="0"/>
                    </a:moveTo>
                    <a:lnTo>
                      <a:pt x="0" y="60293"/>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C4484791-134E-D23C-E0C8-B3D3F1E11698}"/>
                  </a:ext>
                </a:extLst>
              </p:cNvPr>
              <p:cNvSpPr/>
              <p:nvPr/>
            </p:nvSpPr>
            <p:spPr>
              <a:xfrm>
                <a:off x="5981699" y="3344608"/>
                <a:ext cx="217932" cy="220789"/>
              </a:xfrm>
              <a:custGeom>
                <a:avLst/>
                <a:gdLst>
                  <a:gd name="connsiteX0" fmla="*/ 217932 w 217932"/>
                  <a:gd name="connsiteY0" fmla="*/ 110395 h 220789"/>
                  <a:gd name="connsiteX1" fmla="*/ 108966 w 217932"/>
                  <a:gd name="connsiteY1" fmla="*/ 220790 h 220789"/>
                  <a:gd name="connsiteX2" fmla="*/ 0 w 217932"/>
                  <a:gd name="connsiteY2" fmla="*/ 110395 h 220789"/>
                  <a:gd name="connsiteX3" fmla="*/ 108966 w 217932"/>
                  <a:gd name="connsiteY3" fmla="*/ 0 h 220789"/>
                  <a:gd name="connsiteX4" fmla="*/ 217932 w 217932"/>
                  <a:gd name="connsiteY4" fmla="*/ 110395 h 220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32" h="220789">
                    <a:moveTo>
                      <a:pt x="217932" y="110395"/>
                    </a:moveTo>
                    <a:cubicBezTo>
                      <a:pt x="217932" y="171364"/>
                      <a:pt x="169146" y="220790"/>
                      <a:pt x="108966" y="220790"/>
                    </a:cubicBezTo>
                    <a:cubicBezTo>
                      <a:pt x="48786" y="220790"/>
                      <a:pt x="0" y="171364"/>
                      <a:pt x="0" y="110395"/>
                    </a:cubicBezTo>
                    <a:cubicBezTo>
                      <a:pt x="0" y="49425"/>
                      <a:pt x="48786" y="0"/>
                      <a:pt x="108966" y="0"/>
                    </a:cubicBezTo>
                    <a:cubicBezTo>
                      <a:pt x="169146" y="0"/>
                      <a:pt x="217932" y="49425"/>
                      <a:pt x="217932" y="110395"/>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02F82DDE-3E11-059C-7000-9AE8DE67578F}"/>
                  </a:ext>
                </a:extLst>
              </p:cNvPr>
              <p:cNvSpPr/>
              <p:nvPr/>
            </p:nvSpPr>
            <p:spPr>
              <a:xfrm>
                <a:off x="6057232" y="3290887"/>
                <a:ext cx="66675" cy="55149"/>
              </a:xfrm>
              <a:custGeom>
                <a:avLst/>
                <a:gdLst>
                  <a:gd name="connsiteX0" fmla="*/ 47434 w 66675"/>
                  <a:gd name="connsiteY0" fmla="*/ 55150 h 55149"/>
                  <a:gd name="connsiteX1" fmla="*/ 47434 w 66675"/>
                  <a:gd name="connsiteY1" fmla="*/ 37719 h 55149"/>
                  <a:gd name="connsiteX2" fmla="*/ 66675 w 66675"/>
                  <a:gd name="connsiteY2" fmla="*/ 37719 h 55149"/>
                  <a:gd name="connsiteX3" fmla="*/ 66675 w 66675"/>
                  <a:gd name="connsiteY3" fmla="*/ 6001 h 55149"/>
                  <a:gd name="connsiteX4" fmla="*/ 60674 w 66675"/>
                  <a:gd name="connsiteY4" fmla="*/ 0 h 55149"/>
                  <a:gd name="connsiteX5" fmla="*/ 8953 w 66675"/>
                  <a:gd name="connsiteY5" fmla="*/ 0 h 55149"/>
                  <a:gd name="connsiteX6" fmla="*/ 0 w 66675"/>
                  <a:gd name="connsiteY6" fmla="*/ 6001 h 55149"/>
                  <a:gd name="connsiteX7" fmla="*/ 0 w 66675"/>
                  <a:gd name="connsiteY7" fmla="*/ 37719 h 55149"/>
                  <a:gd name="connsiteX8" fmla="*/ 18478 w 66675"/>
                  <a:gd name="connsiteY8" fmla="*/ 37719 h 55149"/>
                  <a:gd name="connsiteX9" fmla="*/ 18478 w 66675"/>
                  <a:gd name="connsiteY9" fmla="*/ 55150 h 5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55149">
                    <a:moveTo>
                      <a:pt x="47434" y="55150"/>
                    </a:moveTo>
                    <a:lnTo>
                      <a:pt x="47434" y="37719"/>
                    </a:lnTo>
                    <a:lnTo>
                      <a:pt x="66675" y="37719"/>
                    </a:lnTo>
                    <a:lnTo>
                      <a:pt x="66675" y="6001"/>
                    </a:lnTo>
                    <a:cubicBezTo>
                      <a:pt x="66675" y="2667"/>
                      <a:pt x="64008" y="0"/>
                      <a:pt x="60674" y="0"/>
                    </a:cubicBezTo>
                    <a:lnTo>
                      <a:pt x="8953" y="0"/>
                    </a:lnTo>
                    <a:cubicBezTo>
                      <a:pt x="5620" y="0"/>
                      <a:pt x="0" y="2667"/>
                      <a:pt x="0" y="6001"/>
                    </a:cubicBezTo>
                    <a:lnTo>
                      <a:pt x="0" y="37719"/>
                    </a:lnTo>
                    <a:lnTo>
                      <a:pt x="18478" y="37719"/>
                    </a:lnTo>
                    <a:lnTo>
                      <a:pt x="18478" y="55150"/>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58" name="Rectangle: Rounded Corners 57">
              <a:extLst>
                <a:ext uri="{FF2B5EF4-FFF2-40B4-BE49-F238E27FC236}">
                  <a16:creationId xmlns:a16="http://schemas.microsoft.com/office/drawing/2014/main" id="{FA1F3BEA-F740-8823-9167-01A9176AB8B1}"/>
                </a:ext>
              </a:extLst>
            </p:cNvPr>
            <p:cNvSpPr/>
            <p:nvPr/>
          </p:nvSpPr>
          <p:spPr>
            <a:xfrm>
              <a:off x="2029572" y="2657807"/>
              <a:ext cx="1696610"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People</a:t>
              </a:r>
            </a:p>
          </p:txBody>
        </p:sp>
        <p:grpSp>
          <p:nvGrpSpPr>
            <p:cNvPr id="69" name="Group 68">
              <a:extLst>
                <a:ext uri="{FF2B5EF4-FFF2-40B4-BE49-F238E27FC236}">
                  <a16:creationId xmlns:a16="http://schemas.microsoft.com/office/drawing/2014/main" id="{74249425-E399-DE8E-D29B-97AFE649D670}"/>
                </a:ext>
              </a:extLst>
            </p:cNvPr>
            <p:cNvGrpSpPr/>
            <p:nvPr/>
          </p:nvGrpSpPr>
          <p:grpSpPr>
            <a:xfrm>
              <a:off x="2153261" y="2731074"/>
              <a:ext cx="301542" cy="301542"/>
              <a:chOff x="5957887" y="3290887"/>
              <a:chExt cx="274129" cy="274129"/>
            </a:xfrm>
          </p:grpSpPr>
          <p:sp>
            <p:nvSpPr>
              <p:cNvPr id="67" name="Freeform: Shape 66">
                <a:extLst>
                  <a:ext uri="{FF2B5EF4-FFF2-40B4-BE49-F238E27FC236}">
                    <a16:creationId xmlns:a16="http://schemas.microsoft.com/office/drawing/2014/main" id="{E422892A-9EFA-49F9-0654-568F83D0992B}"/>
                  </a:ext>
                </a:extLst>
              </p:cNvPr>
              <p:cNvSpPr/>
              <p:nvPr/>
            </p:nvSpPr>
            <p:spPr>
              <a:xfrm>
                <a:off x="5957887" y="3290887"/>
                <a:ext cx="274129" cy="274129"/>
              </a:xfrm>
              <a:custGeom>
                <a:avLst/>
                <a:gdLst>
                  <a:gd name="connsiteX0" fmla="*/ 137065 w 274129"/>
                  <a:gd name="connsiteY0" fmla="*/ 0 h 274129"/>
                  <a:gd name="connsiteX1" fmla="*/ 0 w 274129"/>
                  <a:gd name="connsiteY1" fmla="*/ 137065 h 274129"/>
                  <a:gd name="connsiteX2" fmla="*/ 137065 w 274129"/>
                  <a:gd name="connsiteY2" fmla="*/ 274130 h 274129"/>
                  <a:gd name="connsiteX3" fmla="*/ 274130 w 274129"/>
                  <a:gd name="connsiteY3" fmla="*/ 137065 h 274129"/>
                  <a:gd name="connsiteX4" fmla="*/ 137065 w 274129"/>
                  <a:gd name="connsiteY4" fmla="*/ 0 h 27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29" h="274129">
                    <a:moveTo>
                      <a:pt x="137065" y="0"/>
                    </a:moveTo>
                    <a:cubicBezTo>
                      <a:pt x="61436" y="0"/>
                      <a:pt x="0" y="61436"/>
                      <a:pt x="0" y="137065"/>
                    </a:cubicBezTo>
                    <a:cubicBezTo>
                      <a:pt x="0" y="212693"/>
                      <a:pt x="61436" y="274130"/>
                      <a:pt x="137065" y="274130"/>
                    </a:cubicBezTo>
                    <a:cubicBezTo>
                      <a:pt x="212693" y="274130"/>
                      <a:pt x="274130" y="212598"/>
                      <a:pt x="274130" y="137065"/>
                    </a:cubicBezTo>
                    <a:cubicBezTo>
                      <a:pt x="274130" y="61532"/>
                      <a:pt x="212598" y="0"/>
                      <a:pt x="137065" y="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B9749369-92B7-E505-355B-0FBAD3F88303}"/>
                  </a:ext>
                </a:extLst>
              </p:cNvPr>
              <p:cNvSpPr/>
              <p:nvPr/>
            </p:nvSpPr>
            <p:spPr>
              <a:xfrm>
                <a:off x="6006464" y="3348037"/>
                <a:ext cx="179641" cy="182118"/>
              </a:xfrm>
              <a:custGeom>
                <a:avLst/>
                <a:gdLst>
                  <a:gd name="connsiteX0" fmla="*/ 179642 w 179641"/>
                  <a:gd name="connsiteY0" fmla="*/ 182118 h 182118"/>
                  <a:gd name="connsiteX1" fmla="*/ 118301 w 179641"/>
                  <a:gd name="connsiteY1" fmla="*/ 146590 h 182118"/>
                  <a:gd name="connsiteX2" fmla="*/ 118301 w 179641"/>
                  <a:gd name="connsiteY2" fmla="*/ 134588 h 182118"/>
                  <a:gd name="connsiteX3" fmla="*/ 136208 w 179641"/>
                  <a:gd name="connsiteY3" fmla="*/ 101822 h 182118"/>
                  <a:gd name="connsiteX4" fmla="*/ 139922 w 179641"/>
                  <a:gd name="connsiteY4" fmla="*/ 73628 h 182118"/>
                  <a:gd name="connsiteX5" fmla="*/ 139922 w 179641"/>
                  <a:gd name="connsiteY5" fmla="*/ 46768 h 182118"/>
                  <a:gd name="connsiteX6" fmla="*/ 89154 w 179641"/>
                  <a:gd name="connsiteY6" fmla="*/ 0 h 182118"/>
                  <a:gd name="connsiteX7" fmla="*/ 38291 w 179641"/>
                  <a:gd name="connsiteY7" fmla="*/ 46768 h 182118"/>
                  <a:gd name="connsiteX8" fmla="*/ 38291 w 179641"/>
                  <a:gd name="connsiteY8" fmla="*/ 73628 h 182118"/>
                  <a:gd name="connsiteX9" fmla="*/ 42005 w 179641"/>
                  <a:gd name="connsiteY9" fmla="*/ 101822 h 182118"/>
                  <a:gd name="connsiteX10" fmla="*/ 59912 w 179641"/>
                  <a:gd name="connsiteY10" fmla="*/ 134588 h 182118"/>
                  <a:gd name="connsiteX11" fmla="*/ 59912 w 179641"/>
                  <a:gd name="connsiteY11" fmla="*/ 146590 h 182118"/>
                  <a:gd name="connsiteX12" fmla="*/ 0 w 179641"/>
                  <a:gd name="connsiteY12" fmla="*/ 181451 h 18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641" h="182118">
                    <a:moveTo>
                      <a:pt x="179642" y="182118"/>
                    </a:moveTo>
                    <a:cubicBezTo>
                      <a:pt x="149924" y="169736"/>
                      <a:pt x="121063" y="155448"/>
                      <a:pt x="118301" y="146590"/>
                    </a:cubicBezTo>
                    <a:lnTo>
                      <a:pt x="118301" y="134588"/>
                    </a:lnTo>
                    <a:cubicBezTo>
                      <a:pt x="126206" y="126492"/>
                      <a:pt x="132493" y="115157"/>
                      <a:pt x="136208" y="101822"/>
                    </a:cubicBezTo>
                    <a:cubicBezTo>
                      <a:pt x="145066" y="95631"/>
                      <a:pt x="147352" y="82677"/>
                      <a:pt x="139922" y="73628"/>
                    </a:cubicBezTo>
                    <a:lnTo>
                      <a:pt x="139922" y="46768"/>
                    </a:lnTo>
                    <a:cubicBezTo>
                      <a:pt x="139922" y="19050"/>
                      <a:pt x="124492" y="0"/>
                      <a:pt x="89154" y="0"/>
                    </a:cubicBezTo>
                    <a:cubicBezTo>
                      <a:pt x="53816" y="0"/>
                      <a:pt x="38291" y="19050"/>
                      <a:pt x="38291" y="46768"/>
                    </a:cubicBezTo>
                    <a:lnTo>
                      <a:pt x="38291" y="73628"/>
                    </a:lnTo>
                    <a:cubicBezTo>
                      <a:pt x="30861" y="82772"/>
                      <a:pt x="33242" y="95631"/>
                      <a:pt x="42005" y="101822"/>
                    </a:cubicBezTo>
                    <a:cubicBezTo>
                      <a:pt x="45720" y="115062"/>
                      <a:pt x="52007" y="126397"/>
                      <a:pt x="59912" y="134588"/>
                    </a:cubicBezTo>
                    <a:lnTo>
                      <a:pt x="59912" y="146590"/>
                    </a:lnTo>
                    <a:cubicBezTo>
                      <a:pt x="57055" y="155639"/>
                      <a:pt x="30004" y="168974"/>
                      <a:pt x="0" y="181451"/>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70" name="Rectangle: Rounded Corners 69">
              <a:extLst>
                <a:ext uri="{FF2B5EF4-FFF2-40B4-BE49-F238E27FC236}">
                  <a16:creationId xmlns:a16="http://schemas.microsoft.com/office/drawing/2014/main" id="{D4995165-A3A5-B6D4-FB3E-0861B1E7395C}"/>
                </a:ext>
              </a:extLst>
            </p:cNvPr>
            <p:cNvSpPr/>
            <p:nvPr/>
          </p:nvSpPr>
          <p:spPr>
            <a:xfrm>
              <a:off x="533399" y="3234187"/>
              <a:ext cx="3192782"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02F37"/>
                  </a:solidFill>
                  <a:latin typeface="Montserrat" panose="00000500000000000000" pitchFamily="50" charset="0"/>
                </a:rPr>
                <a:t>A</a:t>
              </a:r>
              <a:r>
                <a:rPr kumimoji="0" lang="en-US" sz="1200" b="0" i="0" u="none" strike="noStrike" kern="1200" cap="none" spc="0" normalizeH="0" baseline="0" noProof="0" dirty="0" err="1">
                  <a:ln>
                    <a:noFill/>
                  </a:ln>
                  <a:solidFill>
                    <a:srgbClr val="302F37"/>
                  </a:solidFill>
                  <a:effectLst/>
                  <a:uLnTx/>
                  <a:uFillTx/>
                  <a:latin typeface="Montserrat" panose="00000500000000000000" pitchFamily="50" charset="0"/>
                  <a:ea typeface="+mn-ea"/>
                  <a:cs typeface="+mn-cs"/>
                </a:rPr>
                <a:t>dvantageous</a:t>
              </a: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 Insights</a:t>
              </a:r>
            </a:p>
          </p:txBody>
        </p:sp>
        <p:sp>
          <p:nvSpPr>
            <p:cNvPr id="93" name="Rectangle: Rounded Corners 92">
              <a:extLst>
                <a:ext uri="{FF2B5EF4-FFF2-40B4-BE49-F238E27FC236}">
                  <a16:creationId xmlns:a16="http://schemas.microsoft.com/office/drawing/2014/main" id="{8F89A9CA-98C4-9D9D-7E20-8707B3C6B658}"/>
                </a:ext>
              </a:extLst>
            </p:cNvPr>
            <p:cNvSpPr/>
            <p:nvPr/>
          </p:nvSpPr>
          <p:spPr>
            <a:xfrm>
              <a:off x="533401" y="3805093"/>
              <a:ext cx="1718178"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Reputation</a:t>
              </a:r>
            </a:p>
          </p:txBody>
        </p:sp>
        <p:grpSp>
          <p:nvGrpSpPr>
            <p:cNvPr id="92" name="Group 91">
              <a:extLst>
                <a:ext uri="{FF2B5EF4-FFF2-40B4-BE49-F238E27FC236}">
                  <a16:creationId xmlns:a16="http://schemas.microsoft.com/office/drawing/2014/main" id="{38C4CB33-C2E3-B597-EA44-AF453782721E}"/>
                </a:ext>
              </a:extLst>
            </p:cNvPr>
            <p:cNvGrpSpPr/>
            <p:nvPr/>
          </p:nvGrpSpPr>
          <p:grpSpPr>
            <a:xfrm>
              <a:off x="728002" y="3891059"/>
              <a:ext cx="192441" cy="270955"/>
              <a:chOff x="6000826" y="3295649"/>
              <a:chExt cx="192441" cy="270955"/>
            </a:xfrm>
          </p:grpSpPr>
          <p:sp>
            <p:nvSpPr>
              <p:cNvPr id="90" name="Freeform: Shape 89">
                <a:extLst>
                  <a:ext uri="{FF2B5EF4-FFF2-40B4-BE49-F238E27FC236}">
                    <a16:creationId xmlns:a16="http://schemas.microsoft.com/office/drawing/2014/main" id="{296ECA89-082E-8B1E-39DE-E1AD6DA17434}"/>
                  </a:ext>
                </a:extLst>
              </p:cNvPr>
              <p:cNvSpPr/>
              <p:nvPr/>
            </p:nvSpPr>
            <p:spPr>
              <a:xfrm>
                <a:off x="6054375" y="3295649"/>
                <a:ext cx="85248" cy="114680"/>
              </a:xfrm>
              <a:custGeom>
                <a:avLst/>
                <a:gdLst>
                  <a:gd name="connsiteX0" fmla="*/ 0 w 85248"/>
                  <a:gd name="connsiteY0" fmla="*/ 114681 h 114680"/>
                  <a:gd name="connsiteX1" fmla="*/ 0 w 85248"/>
                  <a:gd name="connsiteY1" fmla="*/ 0 h 114680"/>
                  <a:gd name="connsiteX2" fmla="*/ 85249 w 85248"/>
                  <a:gd name="connsiteY2" fmla="*/ 0 h 114680"/>
                  <a:gd name="connsiteX3" fmla="*/ 85249 w 85248"/>
                  <a:gd name="connsiteY3" fmla="*/ 114681 h 114680"/>
                </a:gdLst>
                <a:ahLst/>
                <a:cxnLst>
                  <a:cxn ang="0">
                    <a:pos x="connsiteX0" y="connsiteY0"/>
                  </a:cxn>
                  <a:cxn ang="0">
                    <a:pos x="connsiteX1" y="connsiteY1"/>
                  </a:cxn>
                  <a:cxn ang="0">
                    <a:pos x="connsiteX2" y="connsiteY2"/>
                  </a:cxn>
                  <a:cxn ang="0">
                    <a:pos x="connsiteX3" y="connsiteY3"/>
                  </a:cxn>
                </a:cxnLst>
                <a:rect l="l" t="t" r="r" b="b"/>
                <a:pathLst>
                  <a:path w="85248" h="114680">
                    <a:moveTo>
                      <a:pt x="0" y="114681"/>
                    </a:moveTo>
                    <a:lnTo>
                      <a:pt x="0" y="0"/>
                    </a:lnTo>
                    <a:lnTo>
                      <a:pt x="85249" y="0"/>
                    </a:lnTo>
                    <a:lnTo>
                      <a:pt x="85249" y="114681"/>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3F974901-C9A6-4074-410C-1CEE3761C840}"/>
                  </a:ext>
                </a:extLst>
              </p:cNvPr>
              <p:cNvSpPr/>
              <p:nvPr/>
            </p:nvSpPr>
            <p:spPr>
              <a:xfrm>
                <a:off x="6000826" y="3384660"/>
                <a:ext cx="192441" cy="181944"/>
              </a:xfrm>
              <a:custGeom>
                <a:avLst/>
                <a:gdLst>
                  <a:gd name="connsiteX0" fmla="*/ 186804 w 192441"/>
                  <a:gd name="connsiteY0" fmla="*/ 65103 h 181944"/>
                  <a:gd name="connsiteX1" fmla="*/ 122700 w 192441"/>
                  <a:gd name="connsiteY1" fmla="*/ 63770 h 181944"/>
                  <a:gd name="connsiteX2" fmla="*/ 101650 w 192441"/>
                  <a:gd name="connsiteY2" fmla="*/ 3858 h 181944"/>
                  <a:gd name="connsiteX3" fmla="*/ 90792 w 192441"/>
                  <a:gd name="connsiteY3" fmla="*/ 3858 h 181944"/>
                  <a:gd name="connsiteX4" fmla="*/ 69741 w 192441"/>
                  <a:gd name="connsiteY4" fmla="*/ 63770 h 181944"/>
                  <a:gd name="connsiteX5" fmla="*/ 5638 w 192441"/>
                  <a:gd name="connsiteY5" fmla="*/ 65103 h 181944"/>
                  <a:gd name="connsiteX6" fmla="*/ 2304 w 192441"/>
                  <a:gd name="connsiteY6" fmla="*/ 75486 h 181944"/>
                  <a:gd name="connsiteX7" fmla="*/ 53358 w 192441"/>
                  <a:gd name="connsiteY7" fmla="*/ 113776 h 181944"/>
                  <a:gd name="connsiteX8" fmla="*/ 34785 w 192441"/>
                  <a:gd name="connsiteY8" fmla="*/ 174450 h 181944"/>
                  <a:gd name="connsiteX9" fmla="*/ 43548 w 192441"/>
                  <a:gd name="connsiteY9" fmla="*/ 180927 h 181944"/>
                  <a:gd name="connsiteX10" fmla="*/ 96221 w 192441"/>
                  <a:gd name="connsiteY10" fmla="*/ 144637 h 181944"/>
                  <a:gd name="connsiteX11" fmla="*/ 148894 w 192441"/>
                  <a:gd name="connsiteY11" fmla="*/ 180927 h 181944"/>
                  <a:gd name="connsiteX12" fmla="*/ 157657 w 192441"/>
                  <a:gd name="connsiteY12" fmla="*/ 174450 h 181944"/>
                  <a:gd name="connsiteX13" fmla="*/ 139083 w 192441"/>
                  <a:gd name="connsiteY13" fmla="*/ 113776 h 181944"/>
                  <a:gd name="connsiteX14" fmla="*/ 190137 w 192441"/>
                  <a:gd name="connsiteY14" fmla="*/ 75486 h 181944"/>
                  <a:gd name="connsiteX15" fmla="*/ 186804 w 192441"/>
                  <a:gd name="connsiteY15" fmla="*/ 65103 h 18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2441" h="181944">
                    <a:moveTo>
                      <a:pt x="186804" y="65103"/>
                    </a:moveTo>
                    <a:lnTo>
                      <a:pt x="122700" y="63770"/>
                    </a:lnTo>
                    <a:lnTo>
                      <a:pt x="101650" y="3858"/>
                    </a:lnTo>
                    <a:cubicBezTo>
                      <a:pt x="99840" y="-1286"/>
                      <a:pt x="92601" y="-1286"/>
                      <a:pt x="90792" y="3858"/>
                    </a:cubicBezTo>
                    <a:lnTo>
                      <a:pt x="69741" y="63770"/>
                    </a:lnTo>
                    <a:lnTo>
                      <a:pt x="5638" y="65103"/>
                    </a:lnTo>
                    <a:cubicBezTo>
                      <a:pt x="209" y="65199"/>
                      <a:pt x="-2077" y="72247"/>
                      <a:pt x="2304" y="75486"/>
                    </a:cubicBezTo>
                    <a:lnTo>
                      <a:pt x="53358" y="113776"/>
                    </a:lnTo>
                    <a:lnTo>
                      <a:pt x="34785" y="174450"/>
                    </a:lnTo>
                    <a:cubicBezTo>
                      <a:pt x="33165" y="179689"/>
                      <a:pt x="39166" y="183975"/>
                      <a:pt x="43548" y="180927"/>
                    </a:cubicBezTo>
                    <a:lnTo>
                      <a:pt x="96221" y="144637"/>
                    </a:lnTo>
                    <a:lnTo>
                      <a:pt x="148894" y="180927"/>
                    </a:lnTo>
                    <a:cubicBezTo>
                      <a:pt x="153371" y="183975"/>
                      <a:pt x="159276" y="179689"/>
                      <a:pt x="157657" y="174450"/>
                    </a:cubicBezTo>
                    <a:lnTo>
                      <a:pt x="139083" y="113776"/>
                    </a:lnTo>
                    <a:lnTo>
                      <a:pt x="190137" y="75486"/>
                    </a:lnTo>
                    <a:cubicBezTo>
                      <a:pt x="194519" y="72152"/>
                      <a:pt x="192233" y="65199"/>
                      <a:pt x="186804" y="65103"/>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id="{156AEFAE-85E0-7589-DED8-48039ADD4517}"/>
                </a:ext>
              </a:extLst>
            </p:cNvPr>
            <p:cNvGrpSpPr/>
            <p:nvPr/>
          </p:nvGrpSpPr>
          <p:grpSpPr>
            <a:xfrm>
              <a:off x="680328" y="3340666"/>
              <a:ext cx="266608" cy="235500"/>
              <a:chOff x="5748337" y="2938462"/>
              <a:chExt cx="691514" cy="983741"/>
            </a:xfrm>
            <a:noFill/>
          </p:grpSpPr>
          <p:sp>
            <p:nvSpPr>
              <p:cNvPr id="103" name="Freeform: Shape 102">
                <a:extLst>
                  <a:ext uri="{FF2B5EF4-FFF2-40B4-BE49-F238E27FC236}">
                    <a16:creationId xmlns:a16="http://schemas.microsoft.com/office/drawing/2014/main" id="{74789303-804C-34ED-5CB2-391FD109D364}"/>
                  </a:ext>
                </a:extLst>
              </p:cNvPr>
              <p:cNvSpPr/>
              <p:nvPr/>
            </p:nvSpPr>
            <p:spPr>
              <a:xfrm>
                <a:off x="5748337" y="3226688"/>
                <a:ext cx="361092" cy="695515"/>
              </a:xfrm>
              <a:custGeom>
                <a:avLst/>
                <a:gdLst>
                  <a:gd name="connsiteX0" fmla="*/ 180499 w 361092"/>
                  <a:gd name="connsiteY0" fmla="*/ 0 h 695515"/>
                  <a:gd name="connsiteX1" fmla="*/ 90297 w 361092"/>
                  <a:gd name="connsiteY1" fmla="*/ 93631 h 695515"/>
                  <a:gd name="connsiteX2" fmla="*/ 0 w 361092"/>
                  <a:gd name="connsiteY2" fmla="*/ 187261 h 695515"/>
                  <a:gd name="connsiteX3" fmla="*/ 84487 w 361092"/>
                  <a:gd name="connsiteY3" fmla="*/ 187261 h 695515"/>
                  <a:gd name="connsiteX4" fmla="*/ 84487 w 361092"/>
                  <a:gd name="connsiteY4" fmla="*/ 695516 h 695515"/>
                  <a:gd name="connsiteX5" fmla="*/ 276606 w 361092"/>
                  <a:gd name="connsiteY5" fmla="*/ 695516 h 695515"/>
                  <a:gd name="connsiteX6" fmla="*/ 276606 w 361092"/>
                  <a:gd name="connsiteY6" fmla="*/ 187261 h 695515"/>
                  <a:gd name="connsiteX7" fmla="*/ 361093 w 361092"/>
                  <a:gd name="connsiteY7" fmla="*/ 187261 h 695515"/>
                  <a:gd name="connsiteX8" fmla="*/ 270796 w 361092"/>
                  <a:gd name="connsiteY8" fmla="*/ 93631 h 695515"/>
                  <a:gd name="connsiteX9" fmla="*/ 180499 w 361092"/>
                  <a:gd name="connsiteY9" fmla="*/ 0 h 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092" h="695515">
                    <a:moveTo>
                      <a:pt x="180499" y="0"/>
                    </a:moveTo>
                    <a:lnTo>
                      <a:pt x="90297" y="93631"/>
                    </a:lnTo>
                    <a:lnTo>
                      <a:pt x="0" y="187261"/>
                    </a:lnTo>
                    <a:lnTo>
                      <a:pt x="84487" y="187261"/>
                    </a:lnTo>
                    <a:lnTo>
                      <a:pt x="84487" y="695516"/>
                    </a:lnTo>
                    <a:lnTo>
                      <a:pt x="276606" y="695516"/>
                    </a:lnTo>
                    <a:lnTo>
                      <a:pt x="276606" y="187261"/>
                    </a:lnTo>
                    <a:lnTo>
                      <a:pt x="361093" y="187261"/>
                    </a:lnTo>
                    <a:lnTo>
                      <a:pt x="270796" y="93631"/>
                    </a:lnTo>
                    <a:lnTo>
                      <a:pt x="180499" y="0"/>
                    </a:lnTo>
                    <a:close/>
                  </a:path>
                </a:pathLst>
              </a:custGeom>
              <a:grpFill/>
              <a:ln w="9525"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04" name="Freeform: Shape 103">
                <a:extLst>
                  <a:ext uri="{FF2B5EF4-FFF2-40B4-BE49-F238E27FC236}">
                    <a16:creationId xmlns:a16="http://schemas.microsoft.com/office/drawing/2014/main" id="{33E7F799-30A5-5306-2B0B-37371B23E47C}"/>
                  </a:ext>
                </a:extLst>
              </p:cNvPr>
              <p:cNvSpPr/>
              <p:nvPr/>
            </p:nvSpPr>
            <p:spPr>
              <a:xfrm>
                <a:off x="6078759" y="2938462"/>
                <a:ext cx="361092" cy="983741"/>
              </a:xfrm>
              <a:custGeom>
                <a:avLst/>
                <a:gdLst>
                  <a:gd name="connsiteX0" fmla="*/ 270796 w 361092"/>
                  <a:gd name="connsiteY0" fmla="*/ 93631 h 983741"/>
                  <a:gd name="connsiteX1" fmla="*/ 180499 w 361092"/>
                  <a:gd name="connsiteY1" fmla="*/ 0 h 983741"/>
                  <a:gd name="connsiteX2" fmla="*/ 90297 w 361092"/>
                  <a:gd name="connsiteY2" fmla="*/ 93631 h 983741"/>
                  <a:gd name="connsiteX3" fmla="*/ 0 w 361092"/>
                  <a:gd name="connsiteY3" fmla="*/ 187262 h 983741"/>
                  <a:gd name="connsiteX4" fmla="*/ 84487 w 361092"/>
                  <a:gd name="connsiteY4" fmla="*/ 187262 h 983741"/>
                  <a:gd name="connsiteX5" fmla="*/ 84487 w 361092"/>
                  <a:gd name="connsiteY5" fmla="*/ 983742 h 983741"/>
                  <a:gd name="connsiteX6" fmla="*/ 276606 w 361092"/>
                  <a:gd name="connsiteY6" fmla="*/ 983742 h 983741"/>
                  <a:gd name="connsiteX7" fmla="*/ 276606 w 361092"/>
                  <a:gd name="connsiteY7" fmla="*/ 187262 h 983741"/>
                  <a:gd name="connsiteX8" fmla="*/ 361093 w 361092"/>
                  <a:gd name="connsiteY8" fmla="*/ 187262 h 983741"/>
                  <a:gd name="connsiteX9" fmla="*/ 270796 w 361092"/>
                  <a:gd name="connsiteY9" fmla="*/ 93631 h 98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092" h="983741">
                    <a:moveTo>
                      <a:pt x="270796" y="93631"/>
                    </a:moveTo>
                    <a:lnTo>
                      <a:pt x="180499" y="0"/>
                    </a:lnTo>
                    <a:lnTo>
                      <a:pt x="90297" y="93631"/>
                    </a:lnTo>
                    <a:lnTo>
                      <a:pt x="0" y="187262"/>
                    </a:lnTo>
                    <a:lnTo>
                      <a:pt x="84487" y="187262"/>
                    </a:lnTo>
                    <a:lnTo>
                      <a:pt x="84487" y="983742"/>
                    </a:lnTo>
                    <a:lnTo>
                      <a:pt x="276606" y="983742"/>
                    </a:lnTo>
                    <a:lnTo>
                      <a:pt x="276606" y="187262"/>
                    </a:lnTo>
                    <a:lnTo>
                      <a:pt x="361093" y="187262"/>
                    </a:lnTo>
                    <a:lnTo>
                      <a:pt x="270796" y="93631"/>
                    </a:lnTo>
                    <a:close/>
                  </a:path>
                </a:pathLst>
              </a:custGeom>
              <a:grpFill/>
              <a:ln w="9525"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106" name="Rectangle: Rounded Corners 105">
              <a:extLst>
                <a:ext uri="{FF2B5EF4-FFF2-40B4-BE49-F238E27FC236}">
                  <a16:creationId xmlns:a16="http://schemas.microsoft.com/office/drawing/2014/main" id="{D2EEBE4E-B297-EE12-0CA0-001B9403A7BF}"/>
                </a:ext>
              </a:extLst>
            </p:cNvPr>
            <p:cNvSpPr/>
            <p:nvPr/>
          </p:nvSpPr>
          <p:spPr>
            <a:xfrm>
              <a:off x="2337603" y="3805093"/>
              <a:ext cx="1388578" cy="448459"/>
            </a:xfrm>
            <a:prstGeom prst="roundRect">
              <a:avLst>
                <a:gd name="adj" fmla="val 50000"/>
              </a:avLst>
            </a:prstGeom>
            <a:gradFill>
              <a:gsLst>
                <a:gs pos="76000">
                  <a:schemeClr val="tx2">
                    <a:lumMod val="20000"/>
                    <a:lumOff val="80000"/>
                    <a:alpha val="0"/>
                  </a:schemeClr>
                </a:gs>
                <a:gs pos="0">
                  <a:schemeClr val="tx2">
                    <a:lumMod val="20000"/>
                    <a:lumOff val="80000"/>
                    <a:alpha val="4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302F37"/>
                  </a:solidFill>
                  <a:effectLst/>
                  <a:uLnTx/>
                  <a:uFillTx/>
                  <a:latin typeface="Montserrat" panose="00000500000000000000" pitchFamily="50" charset="0"/>
                  <a:ea typeface="+mn-ea"/>
                  <a:cs typeface="+mn-cs"/>
                </a:rPr>
                <a:t>Etc</a:t>
              </a: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a:t>
              </a:r>
            </a:p>
          </p:txBody>
        </p:sp>
      </p:grpSp>
      <p:grpSp>
        <p:nvGrpSpPr>
          <p:cNvPr id="29" name="Group 28">
            <a:extLst>
              <a:ext uri="{FF2B5EF4-FFF2-40B4-BE49-F238E27FC236}">
                <a16:creationId xmlns:a16="http://schemas.microsoft.com/office/drawing/2014/main" id="{C793305D-75FF-9743-54B2-0CF29EF9C895}"/>
              </a:ext>
            </a:extLst>
          </p:cNvPr>
          <p:cNvGrpSpPr/>
          <p:nvPr/>
        </p:nvGrpSpPr>
        <p:grpSpPr>
          <a:xfrm>
            <a:off x="8465817" y="2123723"/>
            <a:ext cx="3192782" cy="2172125"/>
            <a:chOff x="8465817" y="2123723"/>
            <a:chExt cx="3192782" cy="2172125"/>
          </a:xfrm>
        </p:grpSpPr>
        <p:sp>
          <p:nvSpPr>
            <p:cNvPr id="206" name="Rectangle: Rounded Corners 205">
              <a:extLst>
                <a:ext uri="{FF2B5EF4-FFF2-40B4-BE49-F238E27FC236}">
                  <a16:creationId xmlns:a16="http://schemas.microsoft.com/office/drawing/2014/main" id="{FC5EE474-EC86-573F-E80C-7E4983858CC4}"/>
                </a:ext>
              </a:extLst>
            </p:cNvPr>
            <p:cNvSpPr/>
            <p:nvPr/>
          </p:nvSpPr>
          <p:spPr>
            <a:xfrm>
              <a:off x="8465819" y="2123723"/>
              <a:ext cx="1832114"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Find (Search)</a:t>
              </a:r>
            </a:p>
          </p:txBody>
        </p:sp>
        <p:sp>
          <p:nvSpPr>
            <p:cNvPr id="207" name="Rectangle: Rounded Corners 206">
              <a:extLst>
                <a:ext uri="{FF2B5EF4-FFF2-40B4-BE49-F238E27FC236}">
                  <a16:creationId xmlns:a16="http://schemas.microsoft.com/office/drawing/2014/main" id="{EF704D4E-BEE6-19CE-C8DD-C142848A4C93}"/>
                </a:ext>
              </a:extLst>
            </p:cNvPr>
            <p:cNvSpPr/>
            <p:nvPr/>
          </p:nvSpPr>
          <p:spPr>
            <a:xfrm>
              <a:off x="10380181" y="2123723"/>
              <a:ext cx="1272749"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Try</a:t>
              </a:r>
            </a:p>
          </p:txBody>
        </p:sp>
        <p:sp>
          <p:nvSpPr>
            <p:cNvPr id="218" name="Rectangle: Rounded Corners 217">
              <a:extLst>
                <a:ext uri="{FF2B5EF4-FFF2-40B4-BE49-F238E27FC236}">
                  <a16:creationId xmlns:a16="http://schemas.microsoft.com/office/drawing/2014/main" id="{006E8E65-811B-26A0-AC45-F270FC26FA2D}"/>
                </a:ext>
              </a:extLst>
            </p:cNvPr>
            <p:cNvSpPr/>
            <p:nvPr/>
          </p:nvSpPr>
          <p:spPr>
            <a:xfrm>
              <a:off x="8465817" y="2700103"/>
              <a:ext cx="1188723"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Buy</a:t>
              </a:r>
            </a:p>
          </p:txBody>
        </p:sp>
        <p:sp>
          <p:nvSpPr>
            <p:cNvPr id="224" name="Rectangle: Rounded Corners 223">
              <a:extLst>
                <a:ext uri="{FF2B5EF4-FFF2-40B4-BE49-F238E27FC236}">
                  <a16:creationId xmlns:a16="http://schemas.microsoft.com/office/drawing/2014/main" id="{FCD8A208-E516-8786-C5EC-935B63D08467}"/>
                </a:ext>
              </a:extLst>
            </p:cNvPr>
            <p:cNvSpPr/>
            <p:nvPr/>
          </p:nvSpPr>
          <p:spPr>
            <a:xfrm>
              <a:off x="9753884" y="2700103"/>
              <a:ext cx="1899046"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Implement</a:t>
              </a:r>
            </a:p>
          </p:txBody>
        </p:sp>
        <p:sp>
          <p:nvSpPr>
            <p:cNvPr id="228" name="Rectangle: Rounded Corners 227">
              <a:extLst>
                <a:ext uri="{FF2B5EF4-FFF2-40B4-BE49-F238E27FC236}">
                  <a16:creationId xmlns:a16="http://schemas.microsoft.com/office/drawing/2014/main" id="{58B0B148-BF8A-28F3-526C-7579E8EE85F3}"/>
                </a:ext>
              </a:extLst>
            </p:cNvPr>
            <p:cNvSpPr/>
            <p:nvPr/>
          </p:nvSpPr>
          <p:spPr>
            <a:xfrm>
              <a:off x="8465817" y="3276483"/>
              <a:ext cx="3192782"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Own – TCO</a:t>
              </a:r>
            </a:p>
          </p:txBody>
        </p:sp>
        <p:sp>
          <p:nvSpPr>
            <p:cNvPr id="229" name="Rectangle: Rounded Corners 228">
              <a:extLst>
                <a:ext uri="{FF2B5EF4-FFF2-40B4-BE49-F238E27FC236}">
                  <a16:creationId xmlns:a16="http://schemas.microsoft.com/office/drawing/2014/main" id="{661DBC56-E65F-33FC-82F7-0C5CA72F836B}"/>
                </a:ext>
              </a:extLst>
            </p:cNvPr>
            <p:cNvSpPr/>
            <p:nvPr/>
          </p:nvSpPr>
          <p:spPr>
            <a:xfrm>
              <a:off x="8465819" y="3847389"/>
              <a:ext cx="1718178"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Deploy</a:t>
              </a:r>
            </a:p>
          </p:txBody>
        </p:sp>
        <p:sp>
          <p:nvSpPr>
            <p:cNvPr id="236" name="Rectangle: Rounded Corners 235">
              <a:extLst>
                <a:ext uri="{FF2B5EF4-FFF2-40B4-BE49-F238E27FC236}">
                  <a16:creationId xmlns:a16="http://schemas.microsoft.com/office/drawing/2014/main" id="{97C2C09B-9B42-1B24-E8A0-86F47DEDFB92}"/>
                </a:ext>
              </a:extLst>
            </p:cNvPr>
            <p:cNvSpPr/>
            <p:nvPr/>
          </p:nvSpPr>
          <p:spPr>
            <a:xfrm>
              <a:off x="10270021" y="3847389"/>
              <a:ext cx="1388578" cy="448459"/>
            </a:xfrm>
            <a:prstGeom prst="roundRect">
              <a:avLst>
                <a:gd name="adj" fmla="val 50000"/>
              </a:avLst>
            </a:prstGeom>
            <a:gradFill>
              <a:gsLst>
                <a:gs pos="76000">
                  <a:schemeClr val="tx2">
                    <a:lumMod val="20000"/>
                    <a:lumOff val="80000"/>
                    <a:alpha val="0"/>
                  </a:schemeClr>
                </a:gs>
                <a:gs pos="0">
                  <a:schemeClr val="tx2">
                    <a:lumMod val="20000"/>
                    <a:lumOff val="80000"/>
                    <a:alpha val="4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302F37"/>
                  </a:solidFill>
                  <a:effectLst/>
                  <a:uLnTx/>
                  <a:uFillTx/>
                  <a:latin typeface="Montserrat" panose="00000500000000000000" pitchFamily="50" charset="0"/>
                  <a:ea typeface="+mn-ea"/>
                  <a:cs typeface="+mn-cs"/>
                </a:rPr>
                <a:t>Etc</a:t>
              </a: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a:t>
              </a:r>
            </a:p>
          </p:txBody>
        </p:sp>
        <p:grpSp>
          <p:nvGrpSpPr>
            <p:cNvPr id="244" name="Group 243">
              <a:extLst>
                <a:ext uri="{FF2B5EF4-FFF2-40B4-BE49-F238E27FC236}">
                  <a16:creationId xmlns:a16="http://schemas.microsoft.com/office/drawing/2014/main" id="{014034AF-CC1F-3173-A3C6-38ABBCB49CB6}"/>
                </a:ext>
              </a:extLst>
            </p:cNvPr>
            <p:cNvGrpSpPr/>
            <p:nvPr/>
          </p:nvGrpSpPr>
          <p:grpSpPr>
            <a:xfrm>
              <a:off x="8602733" y="2256703"/>
              <a:ext cx="268605" cy="182498"/>
              <a:chOff x="5962649" y="3338512"/>
              <a:chExt cx="268605" cy="182498"/>
            </a:xfrm>
          </p:grpSpPr>
          <p:sp>
            <p:nvSpPr>
              <p:cNvPr id="241" name="Freeform: Shape 240">
                <a:extLst>
                  <a:ext uri="{FF2B5EF4-FFF2-40B4-BE49-F238E27FC236}">
                    <a16:creationId xmlns:a16="http://schemas.microsoft.com/office/drawing/2014/main" id="{9A375D7D-BB8F-35D1-0F29-0F343D6A2556}"/>
                  </a:ext>
                </a:extLst>
              </p:cNvPr>
              <p:cNvSpPr/>
              <p:nvPr/>
            </p:nvSpPr>
            <p:spPr>
              <a:xfrm>
                <a:off x="6043421" y="3374517"/>
                <a:ext cx="107060" cy="110299"/>
              </a:xfrm>
              <a:custGeom>
                <a:avLst/>
                <a:gdLst>
                  <a:gd name="connsiteX0" fmla="*/ 107061 w 107060"/>
                  <a:gd name="connsiteY0" fmla="*/ 55150 h 110299"/>
                  <a:gd name="connsiteX1" fmla="*/ 53531 w 107060"/>
                  <a:gd name="connsiteY1" fmla="*/ 110299 h 110299"/>
                  <a:gd name="connsiteX2" fmla="*/ 0 w 107060"/>
                  <a:gd name="connsiteY2" fmla="*/ 55150 h 110299"/>
                  <a:gd name="connsiteX3" fmla="*/ 53531 w 107060"/>
                  <a:gd name="connsiteY3" fmla="*/ 0 h 110299"/>
                  <a:gd name="connsiteX4" fmla="*/ 107061 w 107060"/>
                  <a:gd name="connsiteY4" fmla="*/ 55150 h 110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60" h="110299">
                    <a:moveTo>
                      <a:pt x="107061" y="55150"/>
                    </a:moveTo>
                    <a:cubicBezTo>
                      <a:pt x="107061" y="85630"/>
                      <a:pt x="83153" y="110299"/>
                      <a:pt x="53531" y="110299"/>
                    </a:cubicBezTo>
                    <a:cubicBezTo>
                      <a:pt x="23908" y="110299"/>
                      <a:pt x="0" y="85630"/>
                      <a:pt x="0" y="55150"/>
                    </a:cubicBezTo>
                    <a:cubicBezTo>
                      <a:pt x="0" y="24670"/>
                      <a:pt x="24003" y="0"/>
                      <a:pt x="53531" y="0"/>
                    </a:cubicBezTo>
                    <a:cubicBezTo>
                      <a:pt x="83058" y="0"/>
                      <a:pt x="107061" y="24670"/>
                      <a:pt x="107061" y="5515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42" name="Freeform: Shape 241">
                <a:extLst>
                  <a:ext uri="{FF2B5EF4-FFF2-40B4-BE49-F238E27FC236}">
                    <a16:creationId xmlns:a16="http://schemas.microsoft.com/office/drawing/2014/main" id="{2AD2446F-26D4-A137-C038-A99E94B0A6B3}"/>
                  </a:ext>
                </a:extLst>
              </p:cNvPr>
              <p:cNvSpPr/>
              <p:nvPr/>
            </p:nvSpPr>
            <p:spPr>
              <a:xfrm>
                <a:off x="6074949" y="3407092"/>
                <a:ext cx="44005" cy="45339"/>
              </a:xfrm>
              <a:custGeom>
                <a:avLst/>
                <a:gdLst>
                  <a:gd name="connsiteX0" fmla="*/ 44006 w 44005"/>
                  <a:gd name="connsiteY0" fmla="*/ 22670 h 45339"/>
                  <a:gd name="connsiteX1" fmla="*/ 22003 w 44005"/>
                  <a:gd name="connsiteY1" fmla="*/ 45339 h 45339"/>
                  <a:gd name="connsiteX2" fmla="*/ 0 w 44005"/>
                  <a:gd name="connsiteY2" fmla="*/ 22670 h 45339"/>
                  <a:gd name="connsiteX3" fmla="*/ 22003 w 44005"/>
                  <a:gd name="connsiteY3" fmla="*/ 0 h 45339"/>
                  <a:gd name="connsiteX4" fmla="*/ 44006 w 44005"/>
                  <a:gd name="connsiteY4" fmla="*/ 22670 h 45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5" h="45339">
                    <a:moveTo>
                      <a:pt x="44006" y="22670"/>
                    </a:moveTo>
                    <a:cubicBezTo>
                      <a:pt x="44006" y="35147"/>
                      <a:pt x="34195" y="45339"/>
                      <a:pt x="22003" y="45339"/>
                    </a:cubicBezTo>
                    <a:cubicBezTo>
                      <a:pt x="9811" y="45339"/>
                      <a:pt x="0" y="35147"/>
                      <a:pt x="0" y="22670"/>
                    </a:cubicBezTo>
                    <a:cubicBezTo>
                      <a:pt x="0" y="10192"/>
                      <a:pt x="9811" y="0"/>
                      <a:pt x="22003" y="0"/>
                    </a:cubicBezTo>
                    <a:cubicBezTo>
                      <a:pt x="34195" y="0"/>
                      <a:pt x="44006" y="10192"/>
                      <a:pt x="44006" y="2267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43" name="Freeform: Shape 242">
                <a:extLst>
                  <a:ext uri="{FF2B5EF4-FFF2-40B4-BE49-F238E27FC236}">
                    <a16:creationId xmlns:a16="http://schemas.microsoft.com/office/drawing/2014/main" id="{6CABB59F-1813-90BA-21E1-851E7AC7B520}"/>
                  </a:ext>
                </a:extLst>
              </p:cNvPr>
              <p:cNvSpPr/>
              <p:nvPr/>
            </p:nvSpPr>
            <p:spPr>
              <a:xfrm>
                <a:off x="5962649" y="3338512"/>
                <a:ext cx="268605" cy="182498"/>
              </a:xfrm>
              <a:custGeom>
                <a:avLst/>
                <a:gdLst>
                  <a:gd name="connsiteX0" fmla="*/ 268605 w 268605"/>
                  <a:gd name="connsiteY0" fmla="*/ 91250 h 182498"/>
                  <a:gd name="connsiteX1" fmla="*/ 134303 w 268605"/>
                  <a:gd name="connsiteY1" fmla="*/ 0 h 182498"/>
                  <a:gd name="connsiteX2" fmla="*/ 0 w 268605"/>
                  <a:gd name="connsiteY2" fmla="*/ 91250 h 182498"/>
                  <a:gd name="connsiteX3" fmla="*/ 134303 w 268605"/>
                  <a:gd name="connsiteY3" fmla="*/ 182499 h 182498"/>
                  <a:gd name="connsiteX4" fmla="*/ 268605 w 268605"/>
                  <a:gd name="connsiteY4" fmla="*/ 91250 h 182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05" h="182498">
                    <a:moveTo>
                      <a:pt x="268605" y="91250"/>
                    </a:moveTo>
                    <a:cubicBezTo>
                      <a:pt x="241649" y="36671"/>
                      <a:pt x="191643" y="0"/>
                      <a:pt x="134303" y="0"/>
                    </a:cubicBezTo>
                    <a:cubicBezTo>
                      <a:pt x="76962" y="0"/>
                      <a:pt x="26956" y="36671"/>
                      <a:pt x="0" y="91250"/>
                    </a:cubicBezTo>
                    <a:cubicBezTo>
                      <a:pt x="26956" y="145828"/>
                      <a:pt x="77057" y="182499"/>
                      <a:pt x="134303" y="182499"/>
                    </a:cubicBezTo>
                    <a:cubicBezTo>
                      <a:pt x="191548" y="182499"/>
                      <a:pt x="241649" y="145828"/>
                      <a:pt x="268605" y="9125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261" name="Group 260">
              <a:extLst>
                <a:ext uri="{FF2B5EF4-FFF2-40B4-BE49-F238E27FC236}">
                  <a16:creationId xmlns:a16="http://schemas.microsoft.com/office/drawing/2014/main" id="{4058C5DE-AE77-864A-FBAA-908FAABCFB5C}"/>
                </a:ext>
              </a:extLst>
            </p:cNvPr>
            <p:cNvGrpSpPr/>
            <p:nvPr/>
          </p:nvGrpSpPr>
          <p:grpSpPr>
            <a:xfrm>
              <a:off x="8610471" y="2837395"/>
              <a:ext cx="249987" cy="173874"/>
              <a:chOff x="5957887" y="3333749"/>
              <a:chExt cx="274986" cy="191261"/>
            </a:xfrm>
          </p:grpSpPr>
          <p:sp>
            <p:nvSpPr>
              <p:cNvPr id="258" name="Freeform: Shape 257">
                <a:extLst>
                  <a:ext uri="{FF2B5EF4-FFF2-40B4-BE49-F238E27FC236}">
                    <a16:creationId xmlns:a16="http://schemas.microsoft.com/office/drawing/2014/main" id="{9677B9B4-08AB-1E56-54C2-EF869C6C9AFA}"/>
                  </a:ext>
                </a:extLst>
              </p:cNvPr>
              <p:cNvSpPr/>
              <p:nvPr/>
            </p:nvSpPr>
            <p:spPr>
              <a:xfrm>
                <a:off x="6119336" y="3477005"/>
                <a:ext cx="67627" cy="9525"/>
              </a:xfrm>
              <a:custGeom>
                <a:avLst/>
                <a:gdLst>
                  <a:gd name="connsiteX0" fmla="*/ 0 w 67627"/>
                  <a:gd name="connsiteY0" fmla="*/ 0 h 9525"/>
                  <a:gd name="connsiteX1" fmla="*/ 67627 w 67627"/>
                  <a:gd name="connsiteY1" fmla="*/ 0 h 9525"/>
                </a:gdLst>
                <a:ahLst/>
                <a:cxnLst>
                  <a:cxn ang="0">
                    <a:pos x="connsiteX0" y="connsiteY0"/>
                  </a:cxn>
                  <a:cxn ang="0">
                    <a:pos x="connsiteX1" y="connsiteY1"/>
                  </a:cxn>
                </a:cxnLst>
                <a:rect l="l" t="t" r="r" b="b"/>
                <a:pathLst>
                  <a:path w="67627" h="9525">
                    <a:moveTo>
                      <a:pt x="0" y="0"/>
                    </a:moveTo>
                    <a:lnTo>
                      <a:pt x="67627"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59" name="Freeform: Shape 258">
                <a:extLst>
                  <a:ext uri="{FF2B5EF4-FFF2-40B4-BE49-F238E27FC236}">
                    <a16:creationId xmlns:a16="http://schemas.microsoft.com/office/drawing/2014/main" id="{F87D70EF-A92B-92E0-67F8-4CA8621EE80E}"/>
                  </a:ext>
                </a:extLst>
              </p:cNvPr>
              <p:cNvSpPr/>
              <p:nvPr/>
            </p:nvSpPr>
            <p:spPr>
              <a:xfrm>
                <a:off x="5957887" y="3333749"/>
                <a:ext cx="274986" cy="191261"/>
              </a:xfrm>
              <a:custGeom>
                <a:avLst/>
                <a:gdLst>
                  <a:gd name="connsiteX0" fmla="*/ 274987 w 274986"/>
                  <a:gd name="connsiteY0" fmla="*/ 175451 h 191261"/>
                  <a:gd name="connsiteX1" fmla="*/ 259271 w 274986"/>
                  <a:gd name="connsiteY1" fmla="*/ 191262 h 191261"/>
                  <a:gd name="connsiteX2" fmla="*/ 15716 w 274986"/>
                  <a:gd name="connsiteY2" fmla="*/ 191262 h 191261"/>
                  <a:gd name="connsiteX3" fmla="*/ 0 w 274986"/>
                  <a:gd name="connsiteY3" fmla="*/ 175451 h 191261"/>
                  <a:gd name="connsiteX4" fmla="*/ 0 w 274986"/>
                  <a:gd name="connsiteY4" fmla="*/ 15812 h 191261"/>
                  <a:gd name="connsiteX5" fmla="*/ 15716 w 274986"/>
                  <a:gd name="connsiteY5" fmla="*/ 0 h 191261"/>
                  <a:gd name="connsiteX6" fmla="*/ 259271 w 274986"/>
                  <a:gd name="connsiteY6" fmla="*/ 0 h 191261"/>
                  <a:gd name="connsiteX7" fmla="*/ 274987 w 274986"/>
                  <a:gd name="connsiteY7" fmla="*/ 15812 h 191261"/>
                  <a:gd name="connsiteX8" fmla="*/ 274987 w 274986"/>
                  <a:gd name="connsiteY8" fmla="*/ 175451 h 19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986" h="191261">
                    <a:moveTo>
                      <a:pt x="274987" y="175451"/>
                    </a:moveTo>
                    <a:cubicBezTo>
                      <a:pt x="274987" y="184214"/>
                      <a:pt x="267938" y="191262"/>
                      <a:pt x="259271" y="191262"/>
                    </a:cubicBezTo>
                    <a:lnTo>
                      <a:pt x="15716" y="191262"/>
                    </a:lnTo>
                    <a:cubicBezTo>
                      <a:pt x="7049" y="191262"/>
                      <a:pt x="0" y="184214"/>
                      <a:pt x="0" y="175451"/>
                    </a:cubicBezTo>
                    <a:lnTo>
                      <a:pt x="0" y="15812"/>
                    </a:lnTo>
                    <a:cubicBezTo>
                      <a:pt x="0" y="7049"/>
                      <a:pt x="7049" y="0"/>
                      <a:pt x="15716" y="0"/>
                    </a:cubicBezTo>
                    <a:lnTo>
                      <a:pt x="259271" y="0"/>
                    </a:lnTo>
                    <a:cubicBezTo>
                      <a:pt x="267938" y="0"/>
                      <a:pt x="274987" y="7049"/>
                      <a:pt x="274987" y="15812"/>
                    </a:cubicBezTo>
                    <a:lnTo>
                      <a:pt x="274987" y="175451"/>
                    </a:ln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60" name="Freeform: Shape 259">
                <a:extLst>
                  <a:ext uri="{FF2B5EF4-FFF2-40B4-BE49-F238E27FC236}">
                    <a16:creationId xmlns:a16="http://schemas.microsoft.com/office/drawing/2014/main" id="{CD5243B4-D2DD-A9ED-1596-5E7F0754C4D3}"/>
                  </a:ext>
                </a:extLst>
              </p:cNvPr>
              <p:cNvSpPr/>
              <p:nvPr/>
            </p:nvSpPr>
            <p:spPr>
              <a:xfrm>
                <a:off x="5957887" y="3371849"/>
                <a:ext cx="274986" cy="47625"/>
              </a:xfrm>
              <a:custGeom>
                <a:avLst/>
                <a:gdLst>
                  <a:gd name="connsiteX0" fmla="*/ 0 w 274986"/>
                  <a:gd name="connsiteY0" fmla="*/ 0 h 47625"/>
                  <a:gd name="connsiteX1" fmla="*/ 274987 w 274986"/>
                  <a:gd name="connsiteY1" fmla="*/ 0 h 47625"/>
                  <a:gd name="connsiteX2" fmla="*/ 274987 w 274986"/>
                  <a:gd name="connsiteY2" fmla="*/ 47625 h 47625"/>
                  <a:gd name="connsiteX3" fmla="*/ 0 w 274986"/>
                  <a:gd name="connsiteY3" fmla="*/ 47625 h 47625"/>
                </a:gdLst>
                <a:ahLst/>
                <a:cxnLst>
                  <a:cxn ang="0">
                    <a:pos x="connsiteX0" y="connsiteY0"/>
                  </a:cxn>
                  <a:cxn ang="0">
                    <a:pos x="connsiteX1" y="connsiteY1"/>
                  </a:cxn>
                  <a:cxn ang="0">
                    <a:pos x="connsiteX2" y="connsiteY2"/>
                  </a:cxn>
                  <a:cxn ang="0">
                    <a:pos x="connsiteX3" y="connsiteY3"/>
                  </a:cxn>
                </a:cxnLst>
                <a:rect l="l" t="t" r="r" b="b"/>
                <a:pathLst>
                  <a:path w="274986" h="47625">
                    <a:moveTo>
                      <a:pt x="0" y="0"/>
                    </a:moveTo>
                    <a:lnTo>
                      <a:pt x="274987" y="0"/>
                    </a:lnTo>
                    <a:lnTo>
                      <a:pt x="274987" y="47625"/>
                    </a:lnTo>
                    <a:lnTo>
                      <a:pt x="0" y="47625"/>
                    </a:ln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267" name="Group 266">
              <a:extLst>
                <a:ext uri="{FF2B5EF4-FFF2-40B4-BE49-F238E27FC236}">
                  <a16:creationId xmlns:a16="http://schemas.microsoft.com/office/drawing/2014/main" id="{75A54BC7-9EDC-12AC-2122-EBE6D332DED6}"/>
                </a:ext>
              </a:extLst>
            </p:cNvPr>
            <p:cNvGrpSpPr/>
            <p:nvPr/>
          </p:nvGrpSpPr>
          <p:grpSpPr>
            <a:xfrm>
              <a:off x="9911121" y="2790982"/>
              <a:ext cx="266664" cy="266700"/>
              <a:chOff x="5962542" y="3295601"/>
              <a:chExt cx="266664" cy="266700"/>
            </a:xfrm>
          </p:grpSpPr>
          <p:sp>
            <p:nvSpPr>
              <p:cNvPr id="265" name="Freeform: Shape 264">
                <a:extLst>
                  <a:ext uri="{FF2B5EF4-FFF2-40B4-BE49-F238E27FC236}">
                    <a16:creationId xmlns:a16="http://schemas.microsoft.com/office/drawing/2014/main" id="{DD6A82E4-1E23-EDD6-E4B8-D0CE12BCBFBF}"/>
                  </a:ext>
                </a:extLst>
              </p:cNvPr>
              <p:cNvSpPr/>
              <p:nvPr/>
            </p:nvSpPr>
            <p:spPr>
              <a:xfrm>
                <a:off x="6046659" y="3379659"/>
                <a:ext cx="98679" cy="98679"/>
              </a:xfrm>
              <a:custGeom>
                <a:avLst/>
                <a:gdLst>
                  <a:gd name="connsiteX0" fmla="*/ 98679 w 98679"/>
                  <a:gd name="connsiteY0" fmla="*/ 49340 h 98679"/>
                  <a:gd name="connsiteX1" fmla="*/ 49340 w 98679"/>
                  <a:gd name="connsiteY1" fmla="*/ 98679 h 98679"/>
                  <a:gd name="connsiteX2" fmla="*/ 0 w 98679"/>
                  <a:gd name="connsiteY2" fmla="*/ 49340 h 98679"/>
                  <a:gd name="connsiteX3" fmla="*/ 49340 w 98679"/>
                  <a:gd name="connsiteY3" fmla="*/ 0 h 98679"/>
                  <a:gd name="connsiteX4" fmla="*/ 98679 w 98679"/>
                  <a:gd name="connsiteY4" fmla="*/ 49340 h 9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79" h="98679">
                    <a:moveTo>
                      <a:pt x="98679" y="49340"/>
                    </a:moveTo>
                    <a:cubicBezTo>
                      <a:pt x="98679" y="76581"/>
                      <a:pt x="76581" y="98679"/>
                      <a:pt x="49340" y="98679"/>
                    </a:cubicBezTo>
                    <a:cubicBezTo>
                      <a:pt x="22098" y="98679"/>
                      <a:pt x="0" y="76581"/>
                      <a:pt x="0" y="49340"/>
                    </a:cubicBezTo>
                    <a:cubicBezTo>
                      <a:pt x="0" y="22098"/>
                      <a:pt x="22098" y="0"/>
                      <a:pt x="49340" y="0"/>
                    </a:cubicBezTo>
                    <a:cubicBezTo>
                      <a:pt x="76581" y="0"/>
                      <a:pt x="98679" y="22098"/>
                      <a:pt x="98679" y="4934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66" name="Freeform: Shape 265">
                <a:extLst>
                  <a:ext uri="{FF2B5EF4-FFF2-40B4-BE49-F238E27FC236}">
                    <a16:creationId xmlns:a16="http://schemas.microsoft.com/office/drawing/2014/main" id="{10CF607E-5083-604B-DAF1-489D3877E83D}"/>
                  </a:ext>
                </a:extLst>
              </p:cNvPr>
              <p:cNvSpPr/>
              <p:nvPr/>
            </p:nvSpPr>
            <p:spPr>
              <a:xfrm>
                <a:off x="5962542" y="3295601"/>
                <a:ext cx="266664" cy="266700"/>
              </a:xfrm>
              <a:custGeom>
                <a:avLst/>
                <a:gdLst>
                  <a:gd name="connsiteX0" fmla="*/ 229279 w 266664"/>
                  <a:gd name="connsiteY0" fmla="*/ 156543 h 266700"/>
                  <a:gd name="connsiteX1" fmla="*/ 265379 w 266664"/>
                  <a:gd name="connsiteY1" fmla="*/ 151781 h 266700"/>
                  <a:gd name="connsiteX2" fmla="*/ 265379 w 266664"/>
                  <a:gd name="connsiteY2" fmla="*/ 114919 h 266700"/>
                  <a:gd name="connsiteX3" fmla="*/ 229279 w 266664"/>
                  <a:gd name="connsiteY3" fmla="*/ 110157 h 266700"/>
                  <a:gd name="connsiteX4" fmla="*/ 217563 w 266664"/>
                  <a:gd name="connsiteY4" fmla="*/ 81867 h 266700"/>
                  <a:gd name="connsiteX5" fmla="*/ 239756 w 266664"/>
                  <a:gd name="connsiteY5" fmla="*/ 53007 h 266700"/>
                  <a:gd name="connsiteX6" fmla="*/ 213753 w 266664"/>
                  <a:gd name="connsiteY6" fmla="*/ 26908 h 266700"/>
                  <a:gd name="connsiteX7" fmla="*/ 184892 w 266664"/>
                  <a:gd name="connsiteY7" fmla="*/ 49101 h 266700"/>
                  <a:gd name="connsiteX8" fmla="*/ 156603 w 266664"/>
                  <a:gd name="connsiteY8" fmla="*/ 37386 h 266700"/>
                  <a:gd name="connsiteX9" fmla="*/ 151841 w 266664"/>
                  <a:gd name="connsiteY9" fmla="*/ 1286 h 266700"/>
                  <a:gd name="connsiteX10" fmla="*/ 114979 w 266664"/>
                  <a:gd name="connsiteY10" fmla="*/ 1286 h 266700"/>
                  <a:gd name="connsiteX11" fmla="*/ 110216 w 266664"/>
                  <a:gd name="connsiteY11" fmla="*/ 37386 h 266700"/>
                  <a:gd name="connsiteX12" fmla="*/ 81832 w 266664"/>
                  <a:gd name="connsiteY12" fmla="*/ 49101 h 266700"/>
                  <a:gd name="connsiteX13" fmla="*/ 52971 w 266664"/>
                  <a:gd name="connsiteY13" fmla="*/ 26908 h 266700"/>
                  <a:gd name="connsiteX14" fmla="*/ 26968 w 266664"/>
                  <a:gd name="connsiteY14" fmla="*/ 52911 h 266700"/>
                  <a:gd name="connsiteX15" fmla="*/ 49161 w 266664"/>
                  <a:gd name="connsiteY15" fmla="*/ 81772 h 266700"/>
                  <a:gd name="connsiteX16" fmla="*/ 37350 w 266664"/>
                  <a:gd name="connsiteY16" fmla="*/ 110157 h 266700"/>
                  <a:gd name="connsiteX17" fmla="*/ 1250 w 266664"/>
                  <a:gd name="connsiteY17" fmla="*/ 114919 h 266700"/>
                  <a:gd name="connsiteX18" fmla="*/ 1250 w 266664"/>
                  <a:gd name="connsiteY18" fmla="*/ 151781 h 266700"/>
                  <a:gd name="connsiteX19" fmla="*/ 37350 w 266664"/>
                  <a:gd name="connsiteY19" fmla="*/ 156543 h 266700"/>
                  <a:gd name="connsiteX20" fmla="*/ 49161 w 266664"/>
                  <a:gd name="connsiteY20" fmla="*/ 184928 h 266700"/>
                  <a:gd name="connsiteX21" fmla="*/ 26968 w 266664"/>
                  <a:gd name="connsiteY21" fmla="*/ 213789 h 266700"/>
                  <a:gd name="connsiteX22" fmla="*/ 52971 w 266664"/>
                  <a:gd name="connsiteY22" fmla="*/ 239792 h 266700"/>
                  <a:gd name="connsiteX23" fmla="*/ 81832 w 266664"/>
                  <a:gd name="connsiteY23" fmla="*/ 217599 h 266700"/>
                  <a:gd name="connsiteX24" fmla="*/ 110216 w 266664"/>
                  <a:gd name="connsiteY24" fmla="*/ 229314 h 266700"/>
                  <a:gd name="connsiteX25" fmla="*/ 114979 w 266664"/>
                  <a:gd name="connsiteY25" fmla="*/ 265414 h 266700"/>
                  <a:gd name="connsiteX26" fmla="*/ 151841 w 266664"/>
                  <a:gd name="connsiteY26" fmla="*/ 265414 h 266700"/>
                  <a:gd name="connsiteX27" fmla="*/ 156603 w 266664"/>
                  <a:gd name="connsiteY27" fmla="*/ 229314 h 266700"/>
                  <a:gd name="connsiteX28" fmla="*/ 184892 w 266664"/>
                  <a:gd name="connsiteY28" fmla="*/ 217599 h 266700"/>
                  <a:gd name="connsiteX29" fmla="*/ 213753 w 266664"/>
                  <a:gd name="connsiteY29" fmla="*/ 239792 h 266700"/>
                  <a:gd name="connsiteX30" fmla="*/ 239756 w 266664"/>
                  <a:gd name="connsiteY30" fmla="*/ 213693 h 266700"/>
                  <a:gd name="connsiteX31" fmla="*/ 217563 w 266664"/>
                  <a:gd name="connsiteY31" fmla="*/ 184833 h 266700"/>
                  <a:gd name="connsiteX32" fmla="*/ 229279 w 266664"/>
                  <a:gd name="connsiteY32" fmla="*/ 15654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6664" h="266700">
                    <a:moveTo>
                      <a:pt x="229279" y="156543"/>
                    </a:moveTo>
                    <a:lnTo>
                      <a:pt x="265379" y="151781"/>
                    </a:lnTo>
                    <a:cubicBezTo>
                      <a:pt x="267093" y="139494"/>
                      <a:pt x="267093" y="127683"/>
                      <a:pt x="265379" y="114919"/>
                    </a:cubicBezTo>
                    <a:lnTo>
                      <a:pt x="229279" y="110157"/>
                    </a:lnTo>
                    <a:cubicBezTo>
                      <a:pt x="226802" y="100060"/>
                      <a:pt x="222897" y="90535"/>
                      <a:pt x="217563" y="81867"/>
                    </a:cubicBezTo>
                    <a:lnTo>
                      <a:pt x="239756" y="53007"/>
                    </a:lnTo>
                    <a:cubicBezTo>
                      <a:pt x="232327" y="43196"/>
                      <a:pt x="223564" y="34433"/>
                      <a:pt x="213753" y="26908"/>
                    </a:cubicBezTo>
                    <a:lnTo>
                      <a:pt x="184892" y="49101"/>
                    </a:lnTo>
                    <a:cubicBezTo>
                      <a:pt x="176225" y="43767"/>
                      <a:pt x="166700" y="39767"/>
                      <a:pt x="156603" y="37386"/>
                    </a:cubicBezTo>
                    <a:lnTo>
                      <a:pt x="151841" y="1286"/>
                    </a:lnTo>
                    <a:cubicBezTo>
                      <a:pt x="139268" y="-429"/>
                      <a:pt x="127457" y="-429"/>
                      <a:pt x="114979" y="1286"/>
                    </a:cubicBezTo>
                    <a:lnTo>
                      <a:pt x="110216" y="37386"/>
                    </a:lnTo>
                    <a:cubicBezTo>
                      <a:pt x="100025" y="39862"/>
                      <a:pt x="90500" y="43863"/>
                      <a:pt x="81832" y="49101"/>
                    </a:cubicBezTo>
                    <a:lnTo>
                      <a:pt x="52971" y="26908"/>
                    </a:lnTo>
                    <a:cubicBezTo>
                      <a:pt x="43541" y="34052"/>
                      <a:pt x="34493" y="42910"/>
                      <a:pt x="26968" y="52911"/>
                    </a:cubicBezTo>
                    <a:lnTo>
                      <a:pt x="49161" y="81772"/>
                    </a:lnTo>
                    <a:cubicBezTo>
                      <a:pt x="43827" y="90440"/>
                      <a:pt x="39827" y="99965"/>
                      <a:pt x="37350" y="110157"/>
                    </a:cubicBezTo>
                    <a:lnTo>
                      <a:pt x="1250" y="114919"/>
                    </a:lnTo>
                    <a:cubicBezTo>
                      <a:pt x="-369" y="126635"/>
                      <a:pt x="-464" y="139113"/>
                      <a:pt x="1250" y="151781"/>
                    </a:cubicBezTo>
                    <a:lnTo>
                      <a:pt x="37350" y="156543"/>
                    </a:lnTo>
                    <a:cubicBezTo>
                      <a:pt x="39827" y="166735"/>
                      <a:pt x="43827" y="176260"/>
                      <a:pt x="49161" y="184928"/>
                    </a:cubicBezTo>
                    <a:lnTo>
                      <a:pt x="26968" y="213789"/>
                    </a:lnTo>
                    <a:cubicBezTo>
                      <a:pt x="34112" y="223218"/>
                      <a:pt x="42970" y="232267"/>
                      <a:pt x="52971" y="239792"/>
                    </a:cubicBezTo>
                    <a:lnTo>
                      <a:pt x="81832" y="217599"/>
                    </a:lnTo>
                    <a:cubicBezTo>
                      <a:pt x="90500" y="222933"/>
                      <a:pt x="100025" y="226933"/>
                      <a:pt x="110216" y="229314"/>
                    </a:cubicBezTo>
                    <a:lnTo>
                      <a:pt x="114979" y="265414"/>
                    </a:lnTo>
                    <a:cubicBezTo>
                      <a:pt x="127457" y="267129"/>
                      <a:pt x="139268" y="267129"/>
                      <a:pt x="151841" y="265414"/>
                    </a:cubicBezTo>
                    <a:lnTo>
                      <a:pt x="156603" y="229314"/>
                    </a:lnTo>
                    <a:cubicBezTo>
                      <a:pt x="166700" y="226838"/>
                      <a:pt x="176225" y="222837"/>
                      <a:pt x="184892" y="217599"/>
                    </a:cubicBezTo>
                    <a:lnTo>
                      <a:pt x="213753" y="239792"/>
                    </a:lnTo>
                    <a:cubicBezTo>
                      <a:pt x="223564" y="232362"/>
                      <a:pt x="232327" y="223599"/>
                      <a:pt x="239756" y="213693"/>
                    </a:cubicBezTo>
                    <a:lnTo>
                      <a:pt x="217563" y="184833"/>
                    </a:lnTo>
                    <a:cubicBezTo>
                      <a:pt x="222897" y="176165"/>
                      <a:pt x="226802" y="166735"/>
                      <a:pt x="229279" y="156543"/>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276" name="Group 275">
              <a:extLst>
                <a:ext uri="{FF2B5EF4-FFF2-40B4-BE49-F238E27FC236}">
                  <a16:creationId xmlns:a16="http://schemas.microsoft.com/office/drawing/2014/main" id="{51409C0E-9DCE-818C-3096-AEE1E5D0A484}"/>
                </a:ext>
              </a:extLst>
            </p:cNvPr>
            <p:cNvGrpSpPr/>
            <p:nvPr/>
          </p:nvGrpSpPr>
          <p:grpSpPr>
            <a:xfrm>
              <a:off x="10554878" y="2200190"/>
              <a:ext cx="214053" cy="295525"/>
              <a:chOff x="5843587" y="3081337"/>
              <a:chExt cx="504724" cy="696831"/>
            </a:xfrm>
          </p:grpSpPr>
          <p:sp>
            <p:nvSpPr>
              <p:cNvPr id="271" name="Freeform: Shape 270">
                <a:extLst>
                  <a:ext uri="{FF2B5EF4-FFF2-40B4-BE49-F238E27FC236}">
                    <a16:creationId xmlns:a16="http://schemas.microsoft.com/office/drawing/2014/main" id="{14052048-A5D4-94AE-292D-7EFC0B8FC4F5}"/>
                  </a:ext>
                </a:extLst>
              </p:cNvPr>
              <p:cNvSpPr/>
              <p:nvPr/>
            </p:nvSpPr>
            <p:spPr>
              <a:xfrm>
                <a:off x="6024766" y="3081337"/>
                <a:ext cx="232096" cy="224789"/>
              </a:xfrm>
              <a:custGeom>
                <a:avLst/>
                <a:gdLst>
                  <a:gd name="connsiteX0" fmla="*/ 71233 w 232096"/>
                  <a:gd name="connsiteY0" fmla="*/ 223075 h 224789"/>
                  <a:gd name="connsiteX1" fmla="*/ 9035 w 232096"/>
                  <a:gd name="connsiteY1" fmla="*/ 71246 h 224789"/>
                  <a:gd name="connsiteX2" fmla="*/ 160863 w 232096"/>
                  <a:gd name="connsiteY2" fmla="*/ 9048 h 224789"/>
                  <a:gd name="connsiteX3" fmla="*/ 223061 w 232096"/>
                  <a:gd name="connsiteY3" fmla="*/ 160876 h 224789"/>
                  <a:gd name="connsiteX4" fmla="*/ 156577 w 232096"/>
                  <a:gd name="connsiteY4" fmla="*/ 224789 h 224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096" h="224789">
                    <a:moveTo>
                      <a:pt x="71233" y="223075"/>
                    </a:moveTo>
                    <a:cubicBezTo>
                      <a:pt x="12178" y="198310"/>
                      <a:pt x="-15730" y="130301"/>
                      <a:pt x="9035" y="71246"/>
                    </a:cubicBezTo>
                    <a:cubicBezTo>
                      <a:pt x="33800" y="12096"/>
                      <a:pt x="101808" y="-15717"/>
                      <a:pt x="160863" y="9048"/>
                    </a:cubicBezTo>
                    <a:cubicBezTo>
                      <a:pt x="219918" y="33813"/>
                      <a:pt x="247826" y="101821"/>
                      <a:pt x="223061" y="160876"/>
                    </a:cubicBezTo>
                    <a:cubicBezTo>
                      <a:pt x="210679" y="190404"/>
                      <a:pt x="186581" y="213550"/>
                      <a:pt x="156577" y="224789"/>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72" name="Freeform: Shape 271">
                <a:extLst>
                  <a:ext uri="{FF2B5EF4-FFF2-40B4-BE49-F238E27FC236}">
                    <a16:creationId xmlns:a16="http://schemas.microsoft.com/office/drawing/2014/main" id="{F1515C2D-0490-04D4-F478-B4F5996DEAF1}"/>
                  </a:ext>
                </a:extLst>
              </p:cNvPr>
              <p:cNvSpPr/>
              <p:nvPr/>
            </p:nvSpPr>
            <p:spPr>
              <a:xfrm>
                <a:off x="5843749" y="3385946"/>
                <a:ext cx="85008" cy="159448"/>
              </a:xfrm>
              <a:custGeom>
                <a:avLst/>
                <a:gdLst>
                  <a:gd name="connsiteX0" fmla="*/ 28 w 85008"/>
                  <a:gd name="connsiteY0" fmla="*/ 159449 h 159448"/>
                  <a:gd name="connsiteX1" fmla="*/ 28 w 85008"/>
                  <a:gd name="connsiteY1" fmla="*/ 45149 h 159448"/>
                  <a:gd name="connsiteX2" fmla="*/ 42129 w 85008"/>
                  <a:gd name="connsiteY2" fmla="*/ 0 h 159448"/>
                  <a:gd name="connsiteX3" fmla="*/ 42700 w 85008"/>
                  <a:gd name="connsiteY3" fmla="*/ 0 h 159448"/>
                  <a:gd name="connsiteX4" fmla="*/ 84991 w 85008"/>
                  <a:gd name="connsiteY4" fmla="*/ 44768 h 159448"/>
                  <a:gd name="connsiteX5" fmla="*/ 84991 w 85008"/>
                  <a:gd name="connsiteY5" fmla="*/ 159068 h 159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08" h="159448">
                    <a:moveTo>
                      <a:pt x="28" y="159449"/>
                    </a:moveTo>
                    <a:lnTo>
                      <a:pt x="28" y="45149"/>
                    </a:lnTo>
                    <a:cubicBezTo>
                      <a:pt x="-829" y="21050"/>
                      <a:pt x="18030" y="857"/>
                      <a:pt x="42129" y="0"/>
                    </a:cubicBezTo>
                    <a:lnTo>
                      <a:pt x="42700" y="0"/>
                    </a:lnTo>
                    <a:cubicBezTo>
                      <a:pt x="66703" y="667"/>
                      <a:pt x="85658" y="20765"/>
                      <a:pt x="84991" y="44768"/>
                    </a:cubicBezTo>
                    <a:lnTo>
                      <a:pt x="84991" y="159068"/>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73" name="Freeform: Shape 272">
                <a:extLst>
                  <a:ext uri="{FF2B5EF4-FFF2-40B4-BE49-F238E27FC236}">
                    <a16:creationId xmlns:a16="http://schemas.microsoft.com/office/drawing/2014/main" id="{11138D7C-BF72-61F1-80F2-111597DE857A}"/>
                  </a:ext>
                </a:extLst>
              </p:cNvPr>
              <p:cNvSpPr/>
              <p:nvPr/>
            </p:nvSpPr>
            <p:spPr>
              <a:xfrm>
                <a:off x="5928146" y="3348037"/>
                <a:ext cx="84435" cy="197358"/>
              </a:xfrm>
              <a:custGeom>
                <a:avLst/>
                <a:gdLst>
                  <a:gd name="connsiteX0" fmla="*/ 22 w 84435"/>
                  <a:gd name="connsiteY0" fmla="*/ 197358 h 197358"/>
                  <a:gd name="connsiteX1" fmla="*/ 22 w 84435"/>
                  <a:gd name="connsiteY1" fmla="*/ 44958 h 197358"/>
                  <a:gd name="connsiteX2" fmla="*/ 42123 w 84435"/>
                  <a:gd name="connsiteY2" fmla="*/ 0 h 197358"/>
                  <a:gd name="connsiteX3" fmla="*/ 84414 w 84435"/>
                  <a:gd name="connsiteY3" fmla="*/ 44958 h 197358"/>
                  <a:gd name="connsiteX4" fmla="*/ 84414 w 84435"/>
                  <a:gd name="connsiteY4" fmla="*/ 44958 h 197358"/>
                  <a:gd name="connsiteX5" fmla="*/ 84414 w 84435"/>
                  <a:gd name="connsiteY5" fmla="*/ 176594 h 1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35" h="197358">
                    <a:moveTo>
                      <a:pt x="22" y="197358"/>
                    </a:moveTo>
                    <a:lnTo>
                      <a:pt x="22" y="44958"/>
                    </a:lnTo>
                    <a:cubicBezTo>
                      <a:pt x="-740" y="20955"/>
                      <a:pt x="18120" y="857"/>
                      <a:pt x="42123" y="0"/>
                    </a:cubicBezTo>
                    <a:cubicBezTo>
                      <a:pt x="66221" y="762"/>
                      <a:pt x="85176" y="20860"/>
                      <a:pt x="84414" y="44958"/>
                    </a:cubicBezTo>
                    <a:lnTo>
                      <a:pt x="84414" y="44958"/>
                    </a:lnTo>
                    <a:lnTo>
                      <a:pt x="84414" y="176594"/>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74" name="Freeform: Shape 273">
                <a:extLst>
                  <a:ext uri="{FF2B5EF4-FFF2-40B4-BE49-F238E27FC236}">
                    <a16:creationId xmlns:a16="http://schemas.microsoft.com/office/drawing/2014/main" id="{79AA47B3-9A52-7D02-7CBF-A6866E6061BB}"/>
                  </a:ext>
                </a:extLst>
              </p:cNvPr>
              <p:cNvSpPr/>
              <p:nvPr/>
            </p:nvSpPr>
            <p:spPr>
              <a:xfrm>
                <a:off x="6012538" y="3320985"/>
                <a:ext cx="84430" cy="203644"/>
              </a:xfrm>
              <a:custGeom>
                <a:avLst/>
                <a:gdLst>
                  <a:gd name="connsiteX0" fmla="*/ 22 w 84430"/>
                  <a:gd name="connsiteY0" fmla="*/ 203645 h 203644"/>
                  <a:gd name="connsiteX1" fmla="*/ 22 w 84430"/>
                  <a:gd name="connsiteY1" fmla="*/ 44768 h 203644"/>
                  <a:gd name="connsiteX2" fmla="*/ 42123 w 84430"/>
                  <a:gd name="connsiteY2" fmla="*/ 0 h 203644"/>
                  <a:gd name="connsiteX3" fmla="*/ 42123 w 84430"/>
                  <a:gd name="connsiteY3" fmla="*/ 0 h 203644"/>
                  <a:gd name="connsiteX4" fmla="*/ 84414 w 84430"/>
                  <a:gd name="connsiteY4" fmla="*/ 44577 h 203644"/>
                  <a:gd name="connsiteX5" fmla="*/ 84414 w 84430"/>
                  <a:gd name="connsiteY5" fmla="*/ 182118 h 20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30" h="203644">
                    <a:moveTo>
                      <a:pt x="22" y="203645"/>
                    </a:moveTo>
                    <a:lnTo>
                      <a:pt x="22" y="44768"/>
                    </a:lnTo>
                    <a:cubicBezTo>
                      <a:pt x="-740" y="20765"/>
                      <a:pt x="18120" y="762"/>
                      <a:pt x="42123" y="0"/>
                    </a:cubicBezTo>
                    <a:lnTo>
                      <a:pt x="42123" y="0"/>
                    </a:lnTo>
                    <a:cubicBezTo>
                      <a:pt x="66126" y="571"/>
                      <a:pt x="85081" y="20574"/>
                      <a:pt x="84414" y="44577"/>
                    </a:cubicBezTo>
                    <a:lnTo>
                      <a:pt x="84414" y="182118"/>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75" name="Freeform: Shape 274">
                <a:extLst>
                  <a:ext uri="{FF2B5EF4-FFF2-40B4-BE49-F238E27FC236}">
                    <a16:creationId xmlns:a16="http://schemas.microsoft.com/office/drawing/2014/main" id="{10C8993E-8CFC-AC60-6B66-EF24A917CFAD}"/>
                  </a:ext>
                </a:extLst>
              </p:cNvPr>
              <p:cNvSpPr/>
              <p:nvPr/>
            </p:nvSpPr>
            <p:spPr>
              <a:xfrm>
                <a:off x="5843587" y="3147250"/>
                <a:ext cx="504724" cy="630918"/>
              </a:xfrm>
              <a:custGeom>
                <a:avLst/>
                <a:gdLst>
                  <a:gd name="connsiteX0" fmla="*/ 253365 w 504724"/>
                  <a:gd name="connsiteY0" fmla="*/ 229362 h 630918"/>
                  <a:gd name="connsiteX1" fmla="*/ 253365 w 504724"/>
                  <a:gd name="connsiteY1" fmla="*/ 46291 h 630918"/>
                  <a:gd name="connsiteX2" fmla="*/ 295370 w 504724"/>
                  <a:gd name="connsiteY2" fmla="*/ 0 h 630918"/>
                  <a:gd name="connsiteX3" fmla="*/ 295466 w 504724"/>
                  <a:gd name="connsiteY3" fmla="*/ 0 h 630918"/>
                  <a:gd name="connsiteX4" fmla="*/ 337757 w 504724"/>
                  <a:gd name="connsiteY4" fmla="*/ 45244 h 630918"/>
                  <a:gd name="connsiteX5" fmla="*/ 337757 w 504724"/>
                  <a:gd name="connsiteY5" fmla="*/ 409385 h 630918"/>
                  <a:gd name="connsiteX6" fmla="*/ 397002 w 504724"/>
                  <a:gd name="connsiteY6" fmla="*/ 323469 h 630918"/>
                  <a:gd name="connsiteX7" fmla="*/ 459296 w 504724"/>
                  <a:gd name="connsiteY7" fmla="*/ 277178 h 630918"/>
                  <a:gd name="connsiteX8" fmla="*/ 501206 w 504724"/>
                  <a:gd name="connsiteY8" fmla="*/ 326327 h 630918"/>
                  <a:gd name="connsiteX9" fmla="*/ 385763 w 504724"/>
                  <a:gd name="connsiteY9" fmla="*/ 517208 h 630918"/>
                  <a:gd name="connsiteX10" fmla="*/ 283655 w 504724"/>
                  <a:gd name="connsiteY10" fmla="*/ 621792 h 630918"/>
                  <a:gd name="connsiteX11" fmla="*/ 233172 w 504724"/>
                  <a:gd name="connsiteY11" fmla="*/ 630365 h 630918"/>
                  <a:gd name="connsiteX12" fmla="*/ 128778 w 504724"/>
                  <a:gd name="connsiteY12" fmla="*/ 630365 h 630918"/>
                  <a:gd name="connsiteX13" fmla="*/ 70104 w 504724"/>
                  <a:gd name="connsiteY13" fmla="*/ 614744 h 630918"/>
                  <a:gd name="connsiteX14" fmla="*/ 0 w 504724"/>
                  <a:gd name="connsiteY14" fmla="*/ 487871 h 630918"/>
                  <a:gd name="connsiteX15" fmla="*/ 0 w 504724"/>
                  <a:gd name="connsiteY15" fmla="*/ 377381 h 63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4724" h="630918">
                    <a:moveTo>
                      <a:pt x="253365" y="229362"/>
                    </a:moveTo>
                    <a:lnTo>
                      <a:pt x="253365" y="46291"/>
                    </a:lnTo>
                    <a:cubicBezTo>
                      <a:pt x="252222" y="21908"/>
                      <a:pt x="270986" y="1143"/>
                      <a:pt x="295370" y="0"/>
                    </a:cubicBezTo>
                    <a:lnTo>
                      <a:pt x="295466" y="0"/>
                    </a:lnTo>
                    <a:cubicBezTo>
                      <a:pt x="319659" y="762"/>
                      <a:pt x="338614" y="21050"/>
                      <a:pt x="337757" y="45244"/>
                    </a:cubicBezTo>
                    <a:lnTo>
                      <a:pt x="337757" y="409385"/>
                    </a:lnTo>
                    <a:lnTo>
                      <a:pt x="397002" y="323469"/>
                    </a:lnTo>
                    <a:cubicBezTo>
                      <a:pt x="397002" y="323469"/>
                      <a:pt x="424815" y="275463"/>
                      <a:pt x="459296" y="277178"/>
                    </a:cubicBezTo>
                    <a:cubicBezTo>
                      <a:pt x="522732" y="280607"/>
                      <a:pt x="501206" y="326327"/>
                      <a:pt x="501206" y="326327"/>
                    </a:cubicBezTo>
                    <a:lnTo>
                      <a:pt x="385763" y="517208"/>
                    </a:lnTo>
                    <a:cubicBezTo>
                      <a:pt x="359855" y="559213"/>
                      <a:pt x="324993" y="594932"/>
                      <a:pt x="283655" y="621792"/>
                    </a:cubicBezTo>
                    <a:cubicBezTo>
                      <a:pt x="267938" y="629222"/>
                      <a:pt x="250508" y="632270"/>
                      <a:pt x="233172" y="630365"/>
                    </a:cubicBezTo>
                    <a:lnTo>
                      <a:pt x="128778" y="630365"/>
                    </a:lnTo>
                    <a:cubicBezTo>
                      <a:pt x="108204" y="630650"/>
                      <a:pt x="87821" y="625221"/>
                      <a:pt x="70104" y="614744"/>
                    </a:cubicBezTo>
                    <a:cubicBezTo>
                      <a:pt x="26861" y="587026"/>
                      <a:pt x="476" y="539306"/>
                      <a:pt x="0" y="487871"/>
                    </a:cubicBezTo>
                    <a:lnTo>
                      <a:pt x="0" y="377381"/>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F6300B1D-9D79-976B-0620-0A48BF2E7B58}"/>
                </a:ext>
              </a:extLst>
            </p:cNvPr>
            <p:cNvGrpSpPr/>
            <p:nvPr/>
          </p:nvGrpSpPr>
          <p:grpSpPr>
            <a:xfrm>
              <a:off x="8577607" y="3391269"/>
              <a:ext cx="315714" cy="218886"/>
              <a:chOff x="5757862" y="3195636"/>
              <a:chExt cx="676761" cy="469202"/>
            </a:xfrm>
          </p:grpSpPr>
          <p:sp>
            <p:nvSpPr>
              <p:cNvPr id="280" name="Freeform: Shape 279">
                <a:extLst>
                  <a:ext uri="{FF2B5EF4-FFF2-40B4-BE49-F238E27FC236}">
                    <a16:creationId xmlns:a16="http://schemas.microsoft.com/office/drawing/2014/main" id="{1C30B5AE-9D34-6A57-90D7-04F055E6E104}"/>
                  </a:ext>
                </a:extLst>
              </p:cNvPr>
              <p:cNvSpPr/>
              <p:nvPr/>
            </p:nvSpPr>
            <p:spPr>
              <a:xfrm>
                <a:off x="5931979" y="3195636"/>
                <a:ext cx="502644" cy="469202"/>
              </a:xfrm>
              <a:custGeom>
                <a:avLst/>
                <a:gdLst>
                  <a:gd name="connsiteX0" fmla="*/ 258128 w 502644"/>
                  <a:gd name="connsiteY0" fmla="*/ 163450 h 469202"/>
                  <a:gd name="connsiteX1" fmla="*/ 394335 w 502644"/>
                  <a:gd name="connsiteY1" fmla="*/ 28195 h 469202"/>
                  <a:gd name="connsiteX2" fmla="*/ 445960 w 502644"/>
                  <a:gd name="connsiteY2" fmla="*/ 1144 h 469202"/>
                  <a:gd name="connsiteX3" fmla="*/ 491109 w 502644"/>
                  <a:gd name="connsiteY3" fmla="*/ 12955 h 469202"/>
                  <a:gd name="connsiteX4" fmla="*/ 497205 w 502644"/>
                  <a:gd name="connsiteY4" fmla="*/ 66295 h 469202"/>
                  <a:gd name="connsiteX5" fmla="*/ 472440 w 502644"/>
                  <a:gd name="connsiteY5" fmla="*/ 101537 h 469202"/>
                  <a:gd name="connsiteX6" fmla="*/ 262890 w 502644"/>
                  <a:gd name="connsiteY6" fmla="*/ 311087 h 469202"/>
                  <a:gd name="connsiteX7" fmla="*/ 234125 w 502644"/>
                  <a:gd name="connsiteY7" fmla="*/ 323660 h 469202"/>
                  <a:gd name="connsiteX8" fmla="*/ 159639 w 502644"/>
                  <a:gd name="connsiteY8" fmla="*/ 326327 h 469202"/>
                  <a:gd name="connsiteX9" fmla="*/ 130874 w 502644"/>
                  <a:gd name="connsiteY9" fmla="*/ 338900 h 469202"/>
                  <a:gd name="connsiteX10" fmla="*/ 0 w 502644"/>
                  <a:gd name="connsiteY10" fmla="*/ 469202 h 4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644" h="469202">
                    <a:moveTo>
                      <a:pt x="258128" y="163450"/>
                    </a:moveTo>
                    <a:lnTo>
                      <a:pt x="394335" y="28195"/>
                    </a:lnTo>
                    <a:cubicBezTo>
                      <a:pt x="408146" y="13907"/>
                      <a:pt x="426339" y="4382"/>
                      <a:pt x="445960" y="1144"/>
                    </a:cubicBezTo>
                    <a:cubicBezTo>
                      <a:pt x="462058" y="-2285"/>
                      <a:pt x="478822" y="2096"/>
                      <a:pt x="491109" y="12955"/>
                    </a:cubicBezTo>
                    <a:cubicBezTo>
                      <a:pt x="503873" y="27814"/>
                      <a:pt x="506254" y="48959"/>
                      <a:pt x="497205" y="66295"/>
                    </a:cubicBezTo>
                    <a:cubicBezTo>
                      <a:pt x="491300" y="79534"/>
                      <a:pt x="482822" y="91441"/>
                      <a:pt x="472440" y="101537"/>
                    </a:cubicBezTo>
                    <a:lnTo>
                      <a:pt x="262890" y="311087"/>
                    </a:lnTo>
                    <a:cubicBezTo>
                      <a:pt x="255270" y="318802"/>
                      <a:pt x="244983" y="323279"/>
                      <a:pt x="234125" y="323660"/>
                    </a:cubicBezTo>
                    <a:lnTo>
                      <a:pt x="159639" y="326327"/>
                    </a:lnTo>
                    <a:cubicBezTo>
                      <a:pt x="148781" y="326708"/>
                      <a:pt x="138493" y="331185"/>
                      <a:pt x="130874" y="338900"/>
                    </a:cubicBezTo>
                    <a:lnTo>
                      <a:pt x="0" y="469202"/>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81" name="Freeform: Shape 280">
                <a:extLst>
                  <a:ext uri="{FF2B5EF4-FFF2-40B4-BE49-F238E27FC236}">
                    <a16:creationId xmlns:a16="http://schemas.microsoft.com/office/drawing/2014/main" id="{80FF8AD7-93E3-DA93-965E-5F9BFF614ED6}"/>
                  </a:ext>
                </a:extLst>
              </p:cNvPr>
              <p:cNvSpPr/>
              <p:nvPr/>
            </p:nvSpPr>
            <p:spPr>
              <a:xfrm>
                <a:off x="5757862" y="3320776"/>
                <a:ext cx="426910" cy="344061"/>
              </a:xfrm>
              <a:custGeom>
                <a:avLst/>
                <a:gdLst>
                  <a:gd name="connsiteX0" fmla="*/ 174117 w 426910"/>
                  <a:gd name="connsiteY0" fmla="*/ 344062 h 344061"/>
                  <a:gd name="connsiteX1" fmla="*/ 0 w 426910"/>
                  <a:gd name="connsiteY1" fmla="*/ 169945 h 344061"/>
                  <a:gd name="connsiteX2" fmla="*/ 100203 w 426910"/>
                  <a:gd name="connsiteY2" fmla="*/ 99460 h 344061"/>
                  <a:gd name="connsiteX3" fmla="*/ 258699 w 426910"/>
                  <a:gd name="connsiteY3" fmla="*/ 259480 h 344061"/>
                  <a:gd name="connsiteX4" fmla="*/ 100203 w 426910"/>
                  <a:gd name="connsiteY4" fmla="*/ 100031 h 344061"/>
                  <a:gd name="connsiteX5" fmla="*/ 216789 w 426910"/>
                  <a:gd name="connsiteY5" fmla="*/ 96412 h 344061"/>
                  <a:gd name="connsiteX6" fmla="*/ 347853 w 426910"/>
                  <a:gd name="connsiteY6" fmla="*/ 96412 h 344061"/>
                  <a:gd name="connsiteX7" fmla="*/ 392049 w 426910"/>
                  <a:gd name="connsiteY7" fmla="*/ 89744 h 344061"/>
                  <a:gd name="connsiteX8" fmla="*/ 426911 w 426910"/>
                  <a:gd name="connsiteY8" fmla="*/ 51644 h 344061"/>
                  <a:gd name="connsiteX9" fmla="*/ 402526 w 426910"/>
                  <a:gd name="connsiteY9" fmla="*/ 15640 h 344061"/>
                  <a:gd name="connsiteX10" fmla="*/ 344424 w 426910"/>
                  <a:gd name="connsiteY10" fmla="*/ 19 h 344061"/>
                  <a:gd name="connsiteX11" fmla="*/ 231077 w 426910"/>
                  <a:gd name="connsiteY11" fmla="*/ 19 h 344061"/>
                  <a:gd name="connsiteX12" fmla="*/ 202311 w 426910"/>
                  <a:gd name="connsiteY12" fmla="*/ 10306 h 344061"/>
                  <a:gd name="connsiteX13" fmla="*/ 100203 w 426910"/>
                  <a:gd name="connsiteY13" fmla="*/ 99079 h 34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910" h="344061">
                    <a:moveTo>
                      <a:pt x="174117" y="344062"/>
                    </a:moveTo>
                    <a:lnTo>
                      <a:pt x="0" y="169945"/>
                    </a:lnTo>
                    <a:lnTo>
                      <a:pt x="100203" y="99460"/>
                    </a:lnTo>
                    <a:moveTo>
                      <a:pt x="258699" y="259480"/>
                    </a:moveTo>
                    <a:lnTo>
                      <a:pt x="100203" y="100031"/>
                    </a:lnTo>
                    <a:moveTo>
                      <a:pt x="216789" y="96412"/>
                    </a:moveTo>
                    <a:lnTo>
                      <a:pt x="347853" y="96412"/>
                    </a:lnTo>
                    <a:cubicBezTo>
                      <a:pt x="362807" y="96507"/>
                      <a:pt x="377762" y="94316"/>
                      <a:pt x="392049" y="89744"/>
                    </a:cubicBezTo>
                    <a:cubicBezTo>
                      <a:pt x="408623" y="83648"/>
                      <a:pt x="426911" y="72218"/>
                      <a:pt x="426911" y="51644"/>
                    </a:cubicBezTo>
                    <a:cubicBezTo>
                      <a:pt x="425482" y="36214"/>
                      <a:pt x="416243" y="22688"/>
                      <a:pt x="402526" y="15640"/>
                    </a:cubicBezTo>
                    <a:cubicBezTo>
                      <a:pt x="385000" y="5067"/>
                      <a:pt x="364903" y="-362"/>
                      <a:pt x="344424" y="19"/>
                    </a:cubicBezTo>
                    <a:lnTo>
                      <a:pt x="231077" y="19"/>
                    </a:lnTo>
                    <a:cubicBezTo>
                      <a:pt x="220599" y="-172"/>
                      <a:pt x="210312" y="3543"/>
                      <a:pt x="202311" y="10306"/>
                    </a:cubicBezTo>
                    <a:lnTo>
                      <a:pt x="100203" y="99079"/>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293" name="Group 292">
              <a:extLst>
                <a:ext uri="{FF2B5EF4-FFF2-40B4-BE49-F238E27FC236}">
                  <a16:creationId xmlns:a16="http://schemas.microsoft.com/office/drawing/2014/main" id="{68919208-D373-1618-9C8F-394E6F558E2E}"/>
                </a:ext>
              </a:extLst>
            </p:cNvPr>
            <p:cNvGrpSpPr/>
            <p:nvPr/>
          </p:nvGrpSpPr>
          <p:grpSpPr>
            <a:xfrm>
              <a:off x="8678378" y="3933502"/>
              <a:ext cx="139135" cy="291473"/>
              <a:chOff x="5933677" y="3019425"/>
              <a:chExt cx="328073" cy="687272"/>
            </a:xfrm>
          </p:grpSpPr>
          <p:sp>
            <p:nvSpPr>
              <p:cNvPr id="288" name="Freeform: Shape 287">
                <a:extLst>
                  <a:ext uri="{FF2B5EF4-FFF2-40B4-BE49-F238E27FC236}">
                    <a16:creationId xmlns:a16="http://schemas.microsoft.com/office/drawing/2014/main" id="{27282424-F4D0-8599-AE10-9710A317D343}"/>
                  </a:ext>
                </a:extLst>
              </p:cNvPr>
              <p:cNvSpPr/>
              <p:nvPr/>
            </p:nvSpPr>
            <p:spPr>
              <a:xfrm>
                <a:off x="6099236" y="3576256"/>
                <a:ext cx="130442" cy="130441"/>
              </a:xfrm>
              <a:custGeom>
                <a:avLst/>
                <a:gdLst>
                  <a:gd name="connsiteX0" fmla="*/ 0 w 9525"/>
                  <a:gd name="connsiteY0" fmla="*/ 161544 h 161543"/>
                  <a:gd name="connsiteX1" fmla="*/ 0 w 9525"/>
                  <a:gd name="connsiteY1" fmla="*/ 0 h 161543"/>
                </a:gdLst>
                <a:ahLst/>
                <a:cxnLst>
                  <a:cxn ang="0">
                    <a:pos x="connsiteX0" y="connsiteY0"/>
                  </a:cxn>
                  <a:cxn ang="0">
                    <a:pos x="connsiteX1" y="connsiteY1"/>
                  </a:cxn>
                </a:cxnLst>
                <a:rect l="l" t="t" r="r" b="b"/>
                <a:pathLst>
                  <a:path w="9525" h="161543">
                    <a:moveTo>
                      <a:pt x="0" y="161544"/>
                    </a:moveTo>
                    <a:lnTo>
                      <a:pt x="0" y="0"/>
                    </a:ln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2F37"/>
                  </a:solidFill>
                  <a:effectLst/>
                  <a:uLnTx/>
                  <a:uFillTx/>
                  <a:latin typeface="Calibri" panose="020F0502020204030204"/>
                  <a:ea typeface="+mn-ea"/>
                  <a:cs typeface="+mn-cs"/>
                </a:endParaRPr>
              </a:p>
            </p:txBody>
          </p:sp>
          <p:sp>
            <p:nvSpPr>
              <p:cNvPr id="289" name="Freeform: Shape 288">
                <a:extLst>
                  <a:ext uri="{FF2B5EF4-FFF2-40B4-BE49-F238E27FC236}">
                    <a16:creationId xmlns:a16="http://schemas.microsoft.com/office/drawing/2014/main" id="{57EC04FB-D372-55C5-9B8A-3A28A90D5AD5}"/>
                  </a:ext>
                </a:extLst>
              </p:cNvPr>
              <p:cNvSpPr/>
              <p:nvPr/>
            </p:nvSpPr>
            <p:spPr>
              <a:xfrm>
                <a:off x="5992937" y="3019425"/>
                <a:ext cx="211837" cy="619696"/>
              </a:xfrm>
              <a:custGeom>
                <a:avLst/>
                <a:gdLst>
                  <a:gd name="connsiteX0" fmla="*/ 153926 w 211837"/>
                  <a:gd name="connsiteY0" fmla="*/ 524447 h 619696"/>
                  <a:gd name="connsiteX1" fmla="*/ 153926 w 211837"/>
                  <a:gd name="connsiteY1" fmla="*/ 600647 h 619696"/>
                  <a:gd name="connsiteX2" fmla="*/ 58676 w 211837"/>
                  <a:gd name="connsiteY2" fmla="*/ 524447 h 619696"/>
                  <a:gd name="connsiteX3" fmla="*/ 58676 w 211837"/>
                  <a:gd name="connsiteY3" fmla="*/ 619697 h 619696"/>
                  <a:gd name="connsiteX4" fmla="*/ 106301 w 211837"/>
                  <a:gd name="connsiteY4" fmla="*/ 293561 h 619696"/>
                  <a:gd name="connsiteX5" fmla="*/ 106301 w 211837"/>
                  <a:gd name="connsiteY5" fmla="*/ 505968 h 619696"/>
                  <a:gd name="connsiteX6" fmla="*/ 58485 w 211837"/>
                  <a:gd name="connsiteY6" fmla="*/ 480060 h 619696"/>
                  <a:gd name="connsiteX7" fmla="*/ 2 w 211837"/>
                  <a:gd name="connsiteY7" fmla="*/ 255461 h 619696"/>
                  <a:gd name="connsiteX8" fmla="*/ 106491 w 211837"/>
                  <a:gd name="connsiteY8" fmla="*/ 0 h 619696"/>
                  <a:gd name="connsiteX9" fmla="*/ 211838 w 211837"/>
                  <a:gd name="connsiteY9" fmla="*/ 256223 h 619696"/>
                  <a:gd name="connsiteX10" fmla="*/ 152402 w 211837"/>
                  <a:gd name="connsiteY10" fmla="*/ 480632 h 619696"/>
                  <a:gd name="connsiteX11" fmla="*/ 58485 w 211837"/>
                  <a:gd name="connsiteY11" fmla="*/ 480060 h 61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837" h="619696">
                    <a:moveTo>
                      <a:pt x="153926" y="524447"/>
                    </a:moveTo>
                    <a:lnTo>
                      <a:pt x="153926" y="600647"/>
                    </a:lnTo>
                    <a:moveTo>
                      <a:pt x="58676" y="524447"/>
                    </a:moveTo>
                    <a:lnTo>
                      <a:pt x="58676" y="619697"/>
                    </a:lnTo>
                    <a:moveTo>
                      <a:pt x="106301" y="293561"/>
                    </a:moveTo>
                    <a:lnTo>
                      <a:pt x="106301" y="505968"/>
                    </a:lnTo>
                    <a:moveTo>
                      <a:pt x="58485" y="480060"/>
                    </a:moveTo>
                    <a:cubicBezTo>
                      <a:pt x="16385" y="412623"/>
                      <a:pt x="-189" y="357569"/>
                      <a:pt x="2" y="255461"/>
                    </a:cubicBezTo>
                    <a:cubicBezTo>
                      <a:pt x="2" y="149543"/>
                      <a:pt x="78107" y="26861"/>
                      <a:pt x="106491" y="0"/>
                    </a:cubicBezTo>
                    <a:cubicBezTo>
                      <a:pt x="134685" y="27623"/>
                      <a:pt x="212028" y="149924"/>
                      <a:pt x="211838" y="256223"/>
                    </a:cubicBezTo>
                    <a:cubicBezTo>
                      <a:pt x="211838" y="358331"/>
                      <a:pt x="194883" y="413385"/>
                      <a:pt x="152402" y="480632"/>
                    </a:cubicBezTo>
                    <a:lnTo>
                      <a:pt x="58485" y="480060"/>
                    </a:ln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90" name="Freeform: Shape 289">
                <a:extLst>
                  <a:ext uri="{FF2B5EF4-FFF2-40B4-BE49-F238E27FC236}">
                    <a16:creationId xmlns:a16="http://schemas.microsoft.com/office/drawing/2014/main" id="{73931FE3-7D6B-E1AA-4289-73A8026A3DA6}"/>
                  </a:ext>
                </a:extLst>
              </p:cNvPr>
              <p:cNvSpPr/>
              <p:nvPr/>
            </p:nvSpPr>
            <p:spPr>
              <a:xfrm>
                <a:off x="5933677" y="3320605"/>
                <a:ext cx="328073" cy="208407"/>
              </a:xfrm>
              <a:custGeom>
                <a:avLst/>
                <a:gdLst>
                  <a:gd name="connsiteX0" fmla="*/ 269764 w 328073"/>
                  <a:gd name="connsiteY0" fmla="*/ 0 h 208407"/>
                  <a:gd name="connsiteX1" fmla="*/ 318532 w 328073"/>
                  <a:gd name="connsiteY1" fmla="*/ 208407 h 208407"/>
                  <a:gd name="connsiteX2" fmla="*/ 236046 w 328073"/>
                  <a:gd name="connsiteY2" fmla="*/ 137160 h 208407"/>
                  <a:gd name="connsiteX3" fmla="*/ 58309 w 328073"/>
                  <a:gd name="connsiteY3" fmla="*/ 0 h 208407"/>
                  <a:gd name="connsiteX4" fmla="*/ 9541 w 328073"/>
                  <a:gd name="connsiteY4" fmla="*/ 208407 h 208407"/>
                  <a:gd name="connsiteX5" fmla="*/ 92599 w 328073"/>
                  <a:gd name="connsiteY5" fmla="*/ 137160 h 208407"/>
                  <a:gd name="connsiteX6" fmla="*/ 67263 w 328073"/>
                  <a:gd name="connsiteY6" fmla="*/ 56198 h 208407"/>
                  <a:gd name="connsiteX7" fmla="*/ 263478 w 328073"/>
                  <a:gd name="connsiteY7" fmla="*/ 56198 h 20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073" h="208407">
                    <a:moveTo>
                      <a:pt x="269764" y="0"/>
                    </a:moveTo>
                    <a:cubicBezTo>
                      <a:pt x="280051" y="10287"/>
                      <a:pt x="353965" y="57150"/>
                      <a:pt x="318532" y="208407"/>
                    </a:cubicBezTo>
                    <a:cubicBezTo>
                      <a:pt x="288814" y="187452"/>
                      <a:pt x="261096" y="163544"/>
                      <a:pt x="236046" y="137160"/>
                    </a:cubicBezTo>
                    <a:moveTo>
                      <a:pt x="58309" y="0"/>
                    </a:moveTo>
                    <a:cubicBezTo>
                      <a:pt x="48022" y="10287"/>
                      <a:pt x="-25892" y="57150"/>
                      <a:pt x="9541" y="208407"/>
                    </a:cubicBezTo>
                    <a:cubicBezTo>
                      <a:pt x="39450" y="187357"/>
                      <a:pt x="67263" y="163544"/>
                      <a:pt x="92599" y="137160"/>
                    </a:cubicBezTo>
                    <a:moveTo>
                      <a:pt x="67263" y="56198"/>
                    </a:moveTo>
                    <a:cubicBezTo>
                      <a:pt x="132509" y="49340"/>
                      <a:pt x="198231" y="49340"/>
                      <a:pt x="263478" y="56198"/>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91" name="Freeform: Shape 290">
                <a:extLst>
                  <a:ext uri="{FF2B5EF4-FFF2-40B4-BE49-F238E27FC236}">
                    <a16:creationId xmlns:a16="http://schemas.microsoft.com/office/drawing/2014/main" id="{9FBCB062-26F7-60BB-655E-2D5E7D074DDD}"/>
                  </a:ext>
                </a:extLst>
              </p:cNvPr>
              <p:cNvSpPr/>
              <p:nvPr/>
            </p:nvSpPr>
            <p:spPr>
              <a:xfrm>
                <a:off x="6051613" y="316287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grpSp>
        <p:nvGrpSpPr>
          <p:cNvPr id="23" name="Group 22">
            <a:extLst>
              <a:ext uri="{FF2B5EF4-FFF2-40B4-BE49-F238E27FC236}">
                <a16:creationId xmlns:a16="http://schemas.microsoft.com/office/drawing/2014/main" id="{5B048989-13A1-4F11-5E30-6AB4F51FBDA7}"/>
              </a:ext>
            </a:extLst>
          </p:cNvPr>
          <p:cNvGrpSpPr/>
          <p:nvPr/>
        </p:nvGrpSpPr>
        <p:grpSpPr>
          <a:xfrm>
            <a:off x="4499609" y="1544258"/>
            <a:ext cx="3192782" cy="2744947"/>
            <a:chOff x="4499609" y="1544258"/>
            <a:chExt cx="3192782" cy="2744947"/>
          </a:xfrm>
        </p:grpSpPr>
        <p:sp>
          <p:nvSpPr>
            <p:cNvPr id="108" name="Rectangle: Rounded Corners 107">
              <a:extLst>
                <a:ext uri="{FF2B5EF4-FFF2-40B4-BE49-F238E27FC236}">
                  <a16:creationId xmlns:a16="http://schemas.microsoft.com/office/drawing/2014/main" id="{5A8C6528-DB1D-D52D-08C0-627887E58BFA}"/>
                </a:ext>
              </a:extLst>
            </p:cNvPr>
            <p:cNvSpPr/>
            <p:nvPr/>
          </p:nvSpPr>
          <p:spPr>
            <a:xfrm>
              <a:off x="4499612" y="1544258"/>
              <a:ext cx="1153476"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Inertia</a:t>
              </a:r>
            </a:p>
          </p:txBody>
        </p:sp>
        <p:sp>
          <p:nvSpPr>
            <p:cNvPr id="109" name="Rectangle: Rounded Corners 108">
              <a:extLst>
                <a:ext uri="{FF2B5EF4-FFF2-40B4-BE49-F238E27FC236}">
                  <a16:creationId xmlns:a16="http://schemas.microsoft.com/office/drawing/2014/main" id="{B120249D-642C-E6CB-D7F8-32F3DBFC9CE2}"/>
                </a:ext>
              </a:extLst>
            </p:cNvPr>
            <p:cNvSpPr/>
            <p:nvPr/>
          </p:nvSpPr>
          <p:spPr>
            <a:xfrm>
              <a:off x="5751673" y="1544258"/>
              <a:ext cx="1940717"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Switching costs?</a:t>
              </a:r>
            </a:p>
          </p:txBody>
        </p:sp>
        <p:sp>
          <p:nvSpPr>
            <p:cNvPr id="120" name="Rectangle: Rounded Corners 119">
              <a:extLst>
                <a:ext uri="{FF2B5EF4-FFF2-40B4-BE49-F238E27FC236}">
                  <a16:creationId xmlns:a16="http://schemas.microsoft.com/office/drawing/2014/main" id="{066913FB-4AB2-F9FF-4084-39DA0C173C96}"/>
                </a:ext>
              </a:extLst>
            </p:cNvPr>
            <p:cNvSpPr/>
            <p:nvPr/>
          </p:nvSpPr>
          <p:spPr>
            <a:xfrm>
              <a:off x="4499609" y="2120638"/>
              <a:ext cx="3192781"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Default = do nothing</a:t>
              </a:r>
            </a:p>
          </p:txBody>
        </p:sp>
        <p:sp>
          <p:nvSpPr>
            <p:cNvPr id="130" name="Rectangle: Rounded Corners 129">
              <a:extLst>
                <a:ext uri="{FF2B5EF4-FFF2-40B4-BE49-F238E27FC236}">
                  <a16:creationId xmlns:a16="http://schemas.microsoft.com/office/drawing/2014/main" id="{36ED732A-633C-DEF5-20A0-4E4FA10F9E35}"/>
                </a:ext>
              </a:extLst>
            </p:cNvPr>
            <p:cNvSpPr/>
            <p:nvPr/>
          </p:nvSpPr>
          <p:spPr>
            <a:xfrm>
              <a:off x="4499609" y="2697018"/>
              <a:ext cx="3192782"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Good enough = good enough!</a:t>
              </a:r>
            </a:p>
          </p:txBody>
        </p:sp>
        <p:sp>
          <p:nvSpPr>
            <p:cNvPr id="131" name="Rectangle: Rounded Corners 130">
              <a:extLst>
                <a:ext uri="{FF2B5EF4-FFF2-40B4-BE49-F238E27FC236}">
                  <a16:creationId xmlns:a16="http://schemas.microsoft.com/office/drawing/2014/main" id="{649476A1-E532-7DB7-C8FB-AEAD6762D1E2}"/>
                </a:ext>
              </a:extLst>
            </p:cNvPr>
            <p:cNvSpPr/>
            <p:nvPr/>
          </p:nvSpPr>
          <p:spPr>
            <a:xfrm>
              <a:off x="4499610" y="3265120"/>
              <a:ext cx="3192779"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Unknown Risk</a:t>
              </a:r>
            </a:p>
          </p:txBody>
        </p:sp>
        <p:grpSp>
          <p:nvGrpSpPr>
            <p:cNvPr id="153" name="Group 152">
              <a:extLst>
                <a:ext uri="{FF2B5EF4-FFF2-40B4-BE49-F238E27FC236}">
                  <a16:creationId xmlns:a16="http://schemas.microsoft.com/office/drawing/2014/main" id="{19F7B308-8B46-AE08-E61C-EEA4BEFED912}"/>
                </a:ext>
              </a:extLst>
            </p:cNvPr>
            <p:cNvGrpSpPr/>
            <p:nvPr/>
          </p:nvGrpSpPr>
          <p:grpSpPr>
            <a:xfrm>
              <a:off x="5905500" y="1625089"/>
              <a:ext cx="228600" cy="286797"/>
              <a:chOff x="5981699" y="3286124"/>
              <a:chExt cx="228600" cy="286797"/>
            </a:xfrm>
          </p:grpSpPr>
          <p:grpSp>
            <p:nvGrpSpPr>
              <p:cNvPr id="147" name="Graphic 144">
                <a:extLst>
                  <a:ext uri="{FF2B5EF4-FFF2-40B4-BE49-F238E27FC236}">
                    <a16:creationId xmlns:a16="http://schemas.microsoft.com/office/drawing/2014/main" id="{2F6E58F5-C9D4-194B-85EC-C4C9915DB731}"/>
                  </a:ext>
                </a:extLst>
              </p:cNvPr>
              <p:cNvGrpSpPr/>
              <p:nvPr/>
            </p:nvGrpSpPr>
            <p:grpSpPr>
              <a:xfrm>
                <a:off x="6140386" y="3286124"/>
                <a:ext cx="69913" cy="286797"/>
                <a:chOff x="6140386" y="3286124"/>
                <a:chExt cx="69913" cy="286797"/>
              </a:xfrm>
              <a:noFill/>
            </p:grpSpPr>
            <p:sp>
              <p:nvSpPr>
                <p:cNvPr id="148" name="Freeform: Shape 147">
                  <a:extLst>
                    <a:ext uri="{FF2B5EF4-FFF2-40B4-BE49-F238E27FC236}">
                      <a16:creationId xmlns:a16="http://schemas.microsoft.com/office/drawing/2014/main" id="{A59EA84C-A7C2-3CD8-CC4E-4AB67A469F50}"/>
                    </a:ext>
                  </a:extLst>
                </p:cNvPr>
                <p:cNvSpPr/>
                <p:nvPr/>
              </p:nvSpPr>
              <p:spPr>
                <a:xfrm>
                  <a:off x="6140386" y="3286124"/>
                  <a:ext cx="69913" cy="69913"/>
                </a:xfrm>
                <a:custGeom>
                  <a:avLst/>
                  <a:gdLst>
                    <a:gd name="connsiteX0" fmla="*/ 69914 w 69913"/>
                    <a:gd name="connsiteY0" fmla="*/ 34957 h 69913"/>
                    <a:gd name="connsiteX1" fmla="*/ 34957 w 69913"/>
                    <a:gd name="connsiteY1" fmla="*/ 69914 h 69913"/>
                    <a:gd name="connsiteX2" fmla="*/ 0 w 69913"/>
                    <a:gd name="connsiteY2" fmla="*/ 34957 h 69913"/>
                    <a:gd name="connsiteX3" fmla="*/ 34957 w 69913"/>
                    <a:gd name="connsiteY3" fmla="*/ 0 h 69913"/>
                    <a:gd name="connsiteX4" fmla="*/ 69914 w 69913"/>
                    <a:gd name="connsiteY4" fmla="*/ 34957 h 6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3" h="69913">
                      <a:moveTo>
                        <a:pt x="69914" y="34957"/>
                      </a:moveTo>
                      <a:cubicBezTo>
                        <a:pt x="69914" y="54263"/>
                        <a:pt x="54263" y="69914"/>
                        <a:pt x="34957" y="69914"/>
                      </a:cubicBezTo>
                      <a:cubicBezTo>
                        <a:pt x="15651" y="69914"/>
                        <a:pt x="0" y="54263"/>
                        <a:pt x="0" y="34957"/>
                      </a:cubicBezTo>
                      <a:cubicBezTo>
                        <a:pt x="0" y="15651"/>
                        <a:pt x="15651" y="0"/>
                        <a:pt x="34957" y="0"/>
                      </a:cubicBezTo>
                      <a:cubicBezTo>
                        <a:pt x="54263" y="0"/>
                        <a:pt x="69914" y="15651"/>
                        <a:pt x="69914" y="34957"/>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49" name="Freeform: Shape 148">
                  <a:extLst>
                    <a:ext uri="{FF2B5EF4-FFF2-40B4-BE49-F238E27FC236}">
                      <a16:creationId xmlns:a16="http://schemas.microsoft.com/office/drawing/2014/main" id="{150E9432-63A7-DF46-3935-59792AE7EF63}"/>
                    </a:ext>
                  </a:extLst>
                </p:cNvPr>
                <p:cNvSpPr/>
                <p:nvPr/>
              </p:nvSpPr>
              <p:spPr>
                <a:xfrm>
                  <a:off x="6140386" y="3503008"/>
                  <a:ext cx="69913" cy="69913"/>
                </a:xfrm>
                <a:custGeom>
                  <a:avLst/>
                  <a:gdLst>
                    <a:gd name="connsiteX0" fmla="*/ 69914 w 69913"/>
                    <a:gd name="connsiteY0" fmla="*/ 34957 h 69913"/>
                    <a:gd name="connsiteX1" fmla="*/ 34957 w 69913"/>
                    <a:gd name="connsiteY1" fmla="*/ 69914 h 69913"/>
                    <a:gd name="connsiteX2" fmla="*/ 0 w 69913"/>
                    <a:gd name="connsiteY2" fmla="*/ 34957 h 69913"/>
                    <a:gd name="connsiteX3" fmla="*/ 34957 w 69913"/>
                    <a:gd name="connsiteY3" fmla="*/ 0 h 69913"/>
                    <a:gd name="connsiteX4" fmla="*/ 69914 w 69913"/>
                    <a:gd name="connsiteY4" fmla="*/ 34957 h 6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3" h="69913">
                      <a:moveTo>
                        <a:pt x="69914" y="34957"/>
                      </a:moveTo>
                      <a:cubicBezTo>
                        <a:pt x="69914" y="54263"/>
                        <a:pt x="54263" y="69914"/>
                        <a:pt x="34957" y="69914"/>
                      </a:cubicBezTo>
                      <a:cubicBezTo>
                        <a:pt x="15651" y="69914"/>
                        <a:pt x="0" y="54263"/>
                        <a:pt x="0" y="34957"/>
                      </a:cubicBezTo>
                      <a:cubicBezTo>
                        <a:pt x="0" y="15651"/>
                        <a:pt x="15651" y="0"/>
                        <a:pt x="34957" y="0"/>
                      </a:cubicBezTo>
                      <a:cubicBezTo>
                        <a:pt x="54263" y="0"/>
                        <a:pt x="69914" y="15651"/>
                        <a:pt x="69914" y="34957"/>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150" name="Freeform: Shape 149">
                <a:extLst>
                  <a:ext uri="{FF2B5EF4-FFF2-40B4-BE49-F238E27FC236}">
                    <a16:creationId xmlns:a16="http://schemas.microsoft.com/office/drawing/2014/main" id="{53ABCA56-BE2E-DB5A-34BF-A6E07A3B5227}"/>
                  </a:ext>
                </a:extLst>
              </p:cNvPr>
              <p:cNvSpPr/>
              <p:nvPr/>
            </p:nvSpPr>
            <p:spPr>
              <a:xfrm>
                <a:off x="5981699" y="3394614"/>
                <a:ext cx="69913" cy="69913"/>
              </a:xfrm>
              <a:custGeom>
                <a:avLst/>
                <a:gdLst>
                  <a:gd name="connsiteX0" fmla="*/ 69914 w 69913"/>
                  <a:gd name="connsiteY0" fmla="*/ 34957 h 69913"/>
                  <a:gd name="connsiteX1" fmla="*/ 34957 w 69913"/>
                  <a:gd name="connsiteY1" fmla="*/ 69913 h 69913"/>
                  <a:gd name="connsiteX2" fmla="*/ 0 w 69913"/>
                  <a:gd name="connsiteY2" fmla="*/ 34957 h 69913"/>
                  <a:gd name="connsiteX3" fmla="*/ 34957 w 69913"/>
                  <a:gd name="connsiteY3" fmla="*/ 0 h 69913"/>
                  <a:gd name="connsiteX4" fmla="*/ 69914 w 69913"/>
                  <a:gd name="connsiteY4" fmla="*/ 34957 h 6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3" h="69913">
                    <a:moveTo>
                      <a:pt x="69914" y="34957"/>
                    </a:moveTo>
                    <a:cubicBezTo>
                      <a:pt x="69914" y="54263"/>
                      <a:pt x="54263" y="69913"/>
                      <a:pt x="34957" y="69913"/>
                    </a:cubicBezTo>
                    <a:cubicBezTo>
                      <a:pt x="15651" y="69913"/>
                      <a:pt x="0" y="54263"/>
                      <a:pt x="0" y="34957"/>
                    </a:cubicBezTo>
                    <a:cubicBezTo>
                      <a:pt x="0" y="15651"/>
                      <a:pt x="15651" y="0"/>
                      <a:pt x="34957" y="0"/>
                    </a:cubicBezTo>
                    <a:cubicBezTo>
                      <a:pt x="54263" y="0"/>
                      <a:pt x="69914" y="15651"/>
                      <a:pt x="69914" y="34957"/>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2236A41B-965B-E96F-1814-BB9D409BA68B}"/>
                  </a:ext>
                </a:extLst>
              </p:cNvPr>
              <p:cNvSpPr/>
              <p:nvPr/>
            </p:nvSpPr>
            <p:spPr>
              <a:xfrm>
                <a:off x="6038659" y="3337178"/>
                <a:ext cx="105727" cy="65246"/>
              </a:xfrm>
              <a:custGeom>
                <a:avLst/>
                <a:gdLst>
                  <a:gd name="connsiteX0" fmla="*/ 0 w 105727"/>
                  <a:gd name="connsiteY0" fmla="*/ 65246 h 65246"/>
                  <a:gd name="connsiteX1" fmla="*/ 105728 w 105727"/>
                  <a:gd name="connsiteY1" fmla="*/ 0 h 65246"/>
                </a:gdLst>
                <a:ahLst/>
                <a:cxnLst>
                  <a:cxn ang="0">
                    <a:pos x="connsiteX0" y="connsiteY0"/>
                  </a:cxn>
                  <a:cxn ang="0">
                    <a:pos x="connsiteX1" y="connsiteY1"/>
                  </a:cxn>
                </a:cxnLst>
                <a:rect l="l" t="t" r="r" b="b"/>
                <a:pathLst>
                  <a:path w="105727" h="65246">
                    <a:moveTo>
                      <a:pt x="0" y="65246"/>
                    </a:moveTo>
                    <a:lnTo>
                      <a:pt x="105728"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52" name="Freeform: Shape 151">
                <a:extLst>
                  <a:ext uri="{FF2B5EF4-FFF2-40B4-BE49-F238E27FC236}">
                    <a16:creationId xmlns:a16="http://schemas.microsoft.com/office/drawing/2014/main" id="{9D7DEE3B-FD78-1E30-0982-86D4C330A7FF}"/>
                  </a:ext>
                </a:extLst>
              </p:cNvPr>
              <p:cNvSpPr/>
              <p:nvPr/>
            </p:nvSpPr>
            <p:spPr>
              <a:xfrm>
                <a:off x="6037325" y="3458527"/>
                <a:ext cx="105822" cy="65246"/>
              </a:xfrm>
              <a:custGeom>
                <a:avLst/>
                <a:gdLst>
                  <a:gd name="connsiteX0" fmla="*/ 105823 w 105822"/>
                  <a:gd name="connsiteY0" fmla="*/ 65246 h 65246"/>
                  <a:gd name="connsiteX1" fmla="*/ 0 w 105822"/>
                  <a:gd name="connsiteY1" fmla="*/ 0 h 65246"/>
                </a:gdLst>
                <a:ahLst/>
                <a:cxnLst>
                  <a:cxn ang="0">
                    <a:pos x="connsiteX0" y="connsiteY0"/>
                  </a:cxn>
                  <a:cxn ang="0">
                    <a:pos x="connsiteX1" y="connsiteY1"/>
                  </a:cxn>
                </a:cxnLst>
                <a:rect l="l" t="t" r="r" b="b"/>
                <a:pathLst>
                  <a:path w="105822" h="65246">
                    <a:moveTo>
                      <a:pt x="105823" y="65246"/>
                    </a:moveTo>
                    <a:lnTo>
                      <a:pt x="0"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162" name="Group 161">
              <a:extLst>
                <a:ext uri="{FF2B5EF4-FFF2-40B4-BE49-F238E27FC236}">
                  <a16:creationId xmlns:a16="http://schemas.microsoft.com/office/drawing/2014/main" id="{20B42821-6AA8-645A-2D33-3D07DCC9D456}"/>
                </a:ext>
              </a:extLst>
            </p:cNvPr>
            <p:cNvGrpSpPr/>
            <p:nvPr/>
          </p:nvGrpSpPr>
          <p:grpSpPr>
            <a:xfrm>
              <a:off x="4642396" y="1687525"/>
              <a:ext cx="285750" cy="161925"/>
              <a:chOff x="5957887" y="3348037"/>
              <a:chExt cx="285750" cy="161925"/>
            </a:xfrm>
          </p:grpSpPr>
          <p:sp>
            <p:nvSpPr>
              <p:cNvPr id="157" name="Freeform: Shape 156">
                <a:extLst>
                  <a:ext uri="{FF2B5EF4-FFF2-40B4-BE49-F238E27FC236}">
                    <a16:creationId xmlns:a16="http://schemas.microsoft.com/office/drawing/2014/main" id="{9E1496B8-A684-C4F0-1001-3EDEC84B2CC0}"/>
                  </a:ext>
                </a:extLst>
              </p:cNvPr>
              <p:cNvSpPr/>
              <p:nvPr/>
            </p:nvSpPr>
            <p:spPr>
              <a:xfrm>
                <a:off x="5986462" y="3363372"/>
                <a:ext cx="9525" cy="130968"/>
              </a:xfrm>
              <a:custGeom>
                <a:avLst/>
                <a:gdLst>
                  <a:gd name="connsiteX0" fmla="*/ 0 w 9525"/>
                  <a:gd name="connsiteY0" fmla="*/ 130969 h 130968"/>
                  <a:gd name="connsiteX1" fmla="*/ 0 w 9525"/>
                  <a:gd name="connsiteY1" fmla="*/ 0 h 130968"/>
                </a:gdLst>
                <a:ahLst/>
                <a:cxnLst>
                  <a:cxn ang="0">
                    <a:pos x="connsiteX0" y="connsiteY0"/>
                  </a:cxn>
                  <a:cxn ang="0">
                    <a:pos x="connsiteX1" y="connsiteY1"/>
                  </a:cxn>
                </a:cxnLst>
                <a:rect l="l" t="t" r="r" b="b"/>
                <a:pathLst>
                  <a:path w="9525" h="130968">
                    <a:moveTo>
                      <a:pt x="0" y="130969"/>
                    </a:moveTo>
                    <a:lnTo>
                      <a:pt x="0"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58" name="Freeform: Shape 157">
                <a:extLst>
                  <a:ext uri="{FF2B5EF4-FFF2-40B4-BE49-F238E27FC236}">
                    <a16:creationId xmlns:a16="http://schemas.microsoft.com/office/drawing/2014/main" id="{DA68E0CE-0FFE-FC18-76B6-44750A01FA60}"/>
                  </a:ext>
                </a:extLst>
              </p:cNvPr>
              <p:cNvSpPr/>
              <p:nvPr/>
            </p:nvSpPr>
            <p:spPr>
              <a:xfrm>
                <a:off x="5957887" y="3385375"/>
                <a:ext cx="9525" cy="87058"/>
              </a:xfrm>
              <a:custGeom>
                <a:avLst/>
                <a:gdLst>
                  <a:gd name="connsiteX0" fmla="*/ 0 w 9525"/>
                  <a:gd name="connsiteY0" fmla="*/ 87059 h 87058"/>
                  <a:gd name="connsiteX1" fmla="*/ 0 w 9525"/>
                  <a:gd name="connsiteY1" fmla="*/ 0 h 87058"/>
                </a:gdLst>
                <a:ahLst/>
                <a:cxnLst>
                  <a:cxn ang="0">
                    <a:pos x="connsiteX0" y="connsiteY0"/>
                  </a:cxn>
                  <a:cxn ang="0">
                    <a:pos x="connsiteX1" y="connsiteY1"/>
                  </a:cxn>
                </a:cxnLst>
                <a:rect l="l" t="t" r="r" b="b"/>
                <a:pathLst>
                  <a:path w="9525" h="87058">
                    <a:moveTo>
                      <a:pt x="0" y="87059"/>
                    </a:moveTo>
                    <a:lnTo>
                      <a:pt x="0"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59" name="Freeform: Shape 158">
                <a:extLst>
                  <a:ext uri="{FF2B5EF4-FFF2-40B4-BE49-F238E27FC236}">
                    <a16:creationId xmlns:a16="http://schemas.microsoft.com/office/drawing/2014/main" id="{B3D26211-DD40-CAB4-7036-B6CE20208700}"/>
                  </a:ext>
                </a:extLst>
              </p:cNvPr>
              <p:cNvSpPr/>
              <p:nvPr/>
            </p:nvSpPr>
            <p:spPr>
              <a:xfrm>
                <a:off x="6205537" y="3363372"/>
                <a:ext cx="9525" cy="130968"/>
              </a:xfrm>
              <a:custGeom>
                <a:avLst/>
                <a:gdLst>
                  <a:gd name="connsiteX0" fmla="*/ 0 w 9525"/>
                  <a:gd name="connsiteY0" fmla="*/ 0 h 130968"/>
                  <a:gd name="connsiteX1" fmla="*/ 0 w 9525"/>
                  <a:gd name="connsiteY1" fmla="*/ 130969 h 130968"/>
                </a:gdLst>
                <a:ahLst/>
                <a:cxnLst>
                  <a:cxn ang="0">
                    <a:pos x="connsiteX0" y="connsiteY0"/>
                  </a:cxn>
                  <a:cxn ang="0">
                    <a:pos x="connsiteX1" y="connsiteY1"/>
                  </a:cxn>
                </a:cxnLst>
                <a:rect l="l" t="t" r="r" b="b"/>
                <a:pathLst>
                  <a:path w="9525" h="130968">
                    <a:moveTo>
                      <a:pt x="0" y="0"/>
                    </a:moveTo>
                    <a:lnTo>
                      <a:pt x="0" y="130969"/>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60" name="Freeform: Shape 159">
                <a:extLst>
                  <a:ext uri="{FF2B5EF4-FFF2-40B4-BE49-F238E27FC236}">
                    <a16:creationId xmlns:a16="http://schemas.microsoft.com/office/drawing/2014/main" id="{BF656A38-59FF-3DA1-E99C-6E802BCFBD36}"/>
                  </a:ext>
                </a:extLst>
              </p:cNvPr>
              <p:cNvSpPr/>
              <p:nvPr/>
            </p:nvSpPr>
            <p:spPr>
              <a:xfrm>
                <a:off x="6234112" y="3385375"/>
                <a:ext cx="9525" cy="87058"/>
              </a:xfrm>
              <a:custGeom>
                <a:avLst/>
                <a:gdLst>
                  <a:gd name="connsiteX0" fmla="*/ 0 w 9525"/>
                  <a:gd name="connsiteY0" fmla="*/ 0 h 87058"/>
                  <a:gd name="connsiteX1" fmla="*/ 0 w 9525"/>
                  <a:gd name="connsiteY1" fmla="*/ 87059 h 87058"/>
                </a:gdLst>
                <a:ahLst/>
                <a:cxnLst>
                  <a:cxn ang="0">
                    <a:pos x="connsiteX0" y="connsiteY0"/>
                  </a:cxn>
                  <a:cxn ang="0">
                    <a:pos x="connsiteX1" y="connsiteY1"/>
                  </a:cxn>
                </a:cxnLst>
                <a:rect l="l" t="t" r="r" b="b"/>
                <a:pathLst>
                  <a:path w="9525" h="87058">
                    <a:moveTo>
                      <a:pt x="0" y="0"/>
                    </a:moveTo>
                    <a:lnTo>
                      <a:pt x="0" y="87059"/>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61" name="Freeform: Shape 160">
                <a:extLst>
                  <a:ext uri="{FF2B5EF4-FFF2-40B4-BE49-F238E27FC236}">
                    <a16:creationId xmlns:a16="http://schemas.microsoft.com/office/drawing/2014/main" id="{2BC7A071-1D70-AE40-F6B2-45F205A50B72}"/>
                  </a:ext>
                </a:extLst>
              </p:cNvPr>
              <p:cNvSpPr/>
              <p:nvPr/>
            </p:nvSpPr>
            <p:spPr>
              <a:xfrm>
                <a:off x="6015037" y="3348037"/>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nvGrpSpPr>
            <p:cNvPr id="169" name="Group 168">
              <a:extLst>
                <a:ext uri="{FF2B5EF4-FFF2-40B4-BE49-F238E27FC236}">
                  <a16:creationId xmlns:a16="http://schemas.microsoft.com/office/drawing/2014/main" id="{C97242EC-1AA6-E24F-E93E-10D12D3C9CC7}"/>
                </a:ext>
              </a:extLst>
            </p:cNvPr>
            <p:cNvGrpSpPr/>
            <p:nvPr/>
          </p:nvGrpSpPr>
          <p:grpSpPr>
            <a:xfrm>
              <a:off x="4613686" y="2194306"/>
              <a:ext cx="301123" cy="301123"/>
              <a:chOff x="5957887" y="3290887"/>
              <a:chExt cx="273748" cy="273748"/>
            </a:xfrm>
          </p:grpSpPr>
          <p:sp>
            <p:nvSpPr>
              <p:cNvPr id="166" name="Freeform: Shape 165">
                <a:extLst>
                  <a:ext uri="{FF2B5EF4-FFF2-40B4-BE49-F238E27FC236}">
                    <a16:creationId xmlns:a16="http://schemas.microsoft.com/office/drawing/2014/main" id="{66C2DE82-2374-84DC-7476-668172835190}"/>
                  </a:ext>
                </a:extLst>
              </p:cNvPr>
              <p:cNvSpPr/>
              <p:nvPr/>
            </p:nvSpPr>
            <p:spPr>
              <a:xfrm>
                <a:off x="6039231" y="3372231"/>
                <a:ext cx="111061" cy="111061"/>
              </a:xfrm>
              <a:custGeom>
                <a:avLst/>
                <a:gdLst>
                  <a:gd name="connsiteX0" fmla="*/ 111062 w 111061"/>
                  <a:gd name="connsiteY0" fmla="*/ 0 h 111061"/>
                  <a:gd name="connsiteX1" fmla="*/ 0 w 111061"/>
                  <a:gd name="connsiteY1" fmla="*/ 111062 h 111061"/>
                </a:gdLst>
                <a:ahLst/>
                <a:cxnLst>
                  <a:cxn ang="0">
                    <a:pos x="connsiteX0" y="connsiteY0"/>
                  </a:cxn>
                  <a:cxn ang="0">
                    <a:pos x="connsiteX1" y="connsiteY1"/>
                  </a:cxn>
                </a:cxnLst>
                <a:rect l="l" t="t" r="r" b="b"/>
                <a:pathLst>
                  <a:path w="111061" h="111061">
                    <a:moveTo>
                      <a:pt x="111062" y="0"/>
                    </a:moveTo>
                    <a:lnTo>
                      <a:pt x="0" y="111062"/>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67" name="Freeform: Shape 166">
                <a:extLst>
                  <a:ext uri="{FF2B5EF4-FFF2-40B4-BE49-F238E27FC236}">
                    <a16:creationId xmlns:a16="http://schemas.microsoft.com/office/drawing/2014/main" id="{33093669-BBCB-904C-6948-77A74B07784E}"/>
                  </a:ext>
                </a:extLst>
              </p:cNvPr>
              <p:cNvSpPr/>
              <p:nvPr/>
            </p:nvSpPr>
            <p:spPr>
              <a:xfrm>
                <a:off x="6039231" y="3372231"/>
                <a:ext cx="111061" cy="111061"/>
              </a:xfrm>
              <a:custGeom>
                <a:avLst/>
                <a:gdLst>
                  <a:gd name="connsiteX0" fmla="*/ 0 w 111061"/>
                  <a:gd name="connsiteY0" fmla="*/ 0 h 111061"/>
                  <a:gd name="connsiteX1" fmla="*/ 111062 w 111061"/>
                  <a:gd name="connsiteY1" fmla="*/ 111062 h 111061"/>
                </a:gdLst>
                <a:ahLst/>
                <a:cxnLst>
                  <a:cxn ang="0">
                    <a:pos x="connsiteX0" y="connsiteY0"/>
                  </a:cxn>
                  <a:cxn ang="0">
                    <a:pos x="connsiteX1" y="connsiteY1"/>
                  </a:cxn>
                </a:cxnLst>
                <a:rect l="l" t="t" r="r" b="b"/>
                <a:pathLst>
                  <a:path w="111061" h="111061">
                    <a:moveTo>
                      <a:pt x="0" y="0"/>
                    </a:moveTo>
                    <a:lnTo>
                      <a:pt x="111062" y="111062"/>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68" name="Freeform: Shape 167">
                <a:extLst>
                  <a:ext uri="{FF2B5EF4-FFF2-40B4-BE49-F238E27FC236}">
                    <a16:creationId xmlns:a16="http://schemas.microsoft.com/office/drawing/2014/main" id="{82539ADD-0FE6-F86D-381B-95C531C31E50}"/>
                  </a:ext>
                </a:extLst>
              </p:cNvPr>
              <p:cNvSpPr/>
              <p:nvPr/>
            </p:nvSpPr>
            <p:spPr>
              <a:xfrm>
                <a:off x="5957887" y="3290887"/>
                <a:ext cx="273748" cy="273748"/>
              </a:xfrm>
              <a:custGeom>
                <a:avLst/>
                <a:gdLst>
                  <a:gd name="connsiteX0" fmla="*/ 136874 w 273748"/>
                  <a:gd name="connsiteY0" fmla="*/ 0 h 273748"/>
                  <a:gd name="connsiteX1" fmla="*/ 0 w 273748"/>
                  <a:gd name="connsiteY1" fmla="*/ 136874 h 273748"/>
                  <a:gd name="connsiteX2" fmla="*/ 136874 w 273748"/>
                  <a:gd name="connsiteY2" fmla="*/ 273749 h 273748"/>
                  <a:gd name="connsiteX3" fmla="*/ 273749 w 273748"/>
                  <a:gd name="connsiteY3" fmla="*/ 136874 h 273748"/>
                  <a:gd name="connsiteX4" fmla="*/ 136874 w 273748"/>
                  <a:gd name="connsiteY4" fmla="*/ 0 h 273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48" h="273748">
                    <a:moveTo>
                      <a:pt x="136874" y="0"/>
                    </a:moveTo>
                    <a:cubicBezTo>
                      <a:pt x="61246" y="0"/>
                      <a:pt x="0" y="61246"/>
                      <a:pt x="0" y="136874"/>
                    </a:cubicBezTo>
                    <a:cubicBezTo>
                      <a:pt x="0" y="212503"/>
                      <a:pt x="61246" y="273749"/>
                      <a:pt x="136874" y="273749"/>
                    </a:cubicBezTo>
                    <a:cubicBezTo>
                      <a:pt x="212503" y="273749"/>
                      <a:pt x="273749" y="212503"/>
                      <a:pt x="273749" y="136874"/>
                    </a:cubicBezTo>
                    <a:cubicBezTo>
                      <a:pt x="273749" y="61246"/>
                      <a:pt x="212503" y="0"/>
                      <a:pt x="136874" y="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172" name="Graphic 170">
              <a:extLst>
                <a:ext uri="{FF2B5EF4-FFF2-40B4-BE49-F238E27FC236}">
                  <a16:creationId xmlns:a16="http://schemas.microsoft.com/office/drawing/2014/main" id="{3E552FA2-9DC3-93E7-65DE-D026D00FC8A9}"/>
                </a:ext>
              </a:extLst>
            </p:cNvPr>
            <p:cNvSpPr/>
            <p:nvPr/>
          </p:nvSpPr>
          <p:spPr>
            <a:xfrm rot="559031">
              <a:off x="4661144" y="2783796"/>
              <a:ext cx="227271" cy="274903"/>
            </a:xfrm>
            <a:custGeom>
              <a:avLst/>
              <a:gdLst>
                <a:gd name="connsiteX0" fmla="*/ 85063 w 227271"/>
                <a:gd name="connsiteY0" fmla="*/ 173235 h 274903"/>
                <a:gd name="connsiteX1" fmla="*/ 112590 w 227271"/>
                <a:gd name="connsiteY1" fmla="*/ 190666 h 274903"/>
                <a:gd name="connsiteX2" fmla="*/ 110876 w 227271"/>
                <a:gd name="connsiteY2" fmla="*/ 197143 h 274903"/>
                <a:gd name="connsiteX3" fmla="*/ 41057 w 227271"/>
                <a:gd name="connsiteY3" fmla="*/ 216669 h 274903"/>
                <a:gd name="connsiteX4" fmla="*/ 8291 w 227271"/>
                <a:gd name="connsiteY4" fmla="*/ 198000 h 274903"/>
                <a:gd name="connsiteX5" fmla="*/ 12101 w 227271"/>
                <a:gd name="connsiteY5" fmla="*/ 187522 h 274903"/>
                <a:gd name="connsiteX6" fmla="*/ 16197 w 227271"/>
                <a:gd name="connsiteY6" fmla="*/ 181141 h 274903"/>
                <a:gd name="connsiteX7" fmla="*/ 101160 w 227271"/>
                <a:gd name="connsiteY7" fmla="*/ 201429 h 274903"/>
                <a:gd name="connsiteX8" fmla="*/ 120305 w 227271"/>
                <a:gd name="connsiteY8" fmla="*/ 215431 h 274903"/>
                <a:gd name="connsiteX9" fmla="*/ 123068 w 227271"/>
                <a:gd name="connsiteY9" fmla="*/ 221717 h 274903"/>
                <a:gd name="connsiteX10" fmla="*/ 120686 w 227271"/>
                <a:gd name="connsiteY10" fmla="*/ 224575 h 274903"/>
                <a:gd name="connsiteX11" fmla="*/ 56774 w 227271"/>
                <a:gd name="connsiteY11" fmla="*/ 244863 h 274903"/>
                <a:gd name="connsiteX12" fmla="*/ 25151 w 227271"/>
                <a:gd name="connsiteY12" fmla="*/ 226289 h 274903"/>
                <a:gd name="connsiteX13" fmla="*/ 28389 w 227271"/>
                <a:gd name="connsiteY13" fmla="*/ 215907 h 274903"/>
                <a:gd name="connsiteX14" fmla="*/ 108590 w 227271"/>
                <a:gd name="connsiteY14" fmla="*/ 230004 h 274903"/>
                <a:gd name="connsiteX15" fmla="*/ 125639 w 227271"/>
                <a:gd name="connsiteY15" fmla="*/ 256102 h 274903"/>
                <a:gd name="connsiteX16" fmla="*/ 91635 w 227271"/>
                <a:gd name="connsiteY16" fmla="*/ 271438 h 274903"/>
                <a:gd name="connsiteX17" fmla="*/ 58298 w 227271"/>
                <a:gd name="connsiteY17" fmla="*/ 269152 h 274903"/>
                <a:gd name="connsiteX18" fmla="*/ 51249 w 227271"/>
                <a:gd name="connsiteY18" fmla="*/ 244672 h 274903"/>
                <a:gd name="connsiteX19" fmla="*/ 33152 w 227271"/>
                <a:gd name="connsiteY19" fmla="*/ 153518 h 274903"/>
                <a:gd name="connsiteX20" fmla="*/ 41438 w 227271"/>
                <a:gd name="connsiteY20" fmla="*/ 153137 h 274903"/>
                <a:gd name="connsiteX21" fmla="*/ 68585 w 227271"/>
                <a:gd name="connsiteY21" fmla="*/ 145612 h 274903"/>
                <a:gd name="connsiteX22" fmla="*/ 96112 w 227271"/>
                <a:gd name="connsiteY22" fmla="*/ 168282 h 274903"/>
                <a:gd name="connsiteX23" fmla="*/ 61536 w 227271"/>
                <a:gd name="connsiteY23" fmla="*/ 183903 h 274903"/>
                <a:gd name="connsiteX24" fmla="*/ 767 w 227271"/>
                <a:gd name="connsiteY24" fmla="*/ 158090 h 274903"/>
                <a:gd name="connsiteX25" fmla="*/ 21436 w 227271"/>
                <a:gd name="connsiteY25" fmla="*/ 124753 h 274903"/>
                <a:gd name="connsiteX26" fmla="*/ 78872 w 227271"/>
                <a:gd name="connsiteY26" fmla="*/ 117133 h 274903"/>
                <a:gd name="connsiteX27" fmla="*/ 82872 w 227271"/>
                <a:gd name="connsiteY27" fmla="*/ 117133 h 274903"/>
                <a:gd name="connsiteX28" fmla="*/ 65156 w 227271"/>
                <a:gd name="connsiteY28" fmla="*/ 59030 h 274903"/>
                <a:gd name="connsiteX29" fmla="*/ 65156 w 227271"/>
                <a:gd name="connsiteY29" fmla="*/ 59030 h 274903"/>
                <a:gd name="connsiteX30" fmla="*/ 53630 w 227271"/>
                <a:gd name="connsiteY30" fmla="*/ 26931 h 274903"/>
                <a:gd name="connsiteX31" fmla="*/ 89254 w 227271"/>
                <a:gd name="connsiteY31" fmla="*/ 13215 h 274903"/>
                <a:gd name="connsiteX32" fmla="*/ 89254 w 227271"/>
                <a:gd name="connsiteY32" fmla="*/ 13215 h 274903"/>
                <a:gd name="connsiteX33" fmla="*/ 140784 w 227271"/>
                <a:gd name="connsiteY33" fmla="*/ 87319 h 274903"/>
                <a:gd name="connsiteX34" fmla="*/ 141070 w 227271"/>
                <a:gd name="connsiteY34" fmla="*/ 87605 h 274903"/>
                <a:gd name="connsiteX35" fmla="*/ 179932 w 227271"/>
                <a:gd name="connsiteY35" fmla="*/ 133992 h 274903"/>
                <a:gd name="connsiteX36" fmla="*/ 218032 w 227271"/>
                <a:gd name="connsiteY36" fmla="*/ 137135 h 274903"/>
                <a:gd name="connsiteX37" fmla="*/ 227271 w 227271"/>
                <a:gd name="connsiteY37" fmla="*/ 186475 h 274903"/>
                <a:gd name="connsiteX38" fmla="*/ 218794 w 227271"/>
                <a:gd name="connsiteY38" fmla="*/ 231433 h 274903"/>
                <a:gd name="connsiteX39" fmla="*/ 189743 w 227271"/>
                <a:gd name="connsiteY39" fmla="*/ 231433 h 274903"/>
                <a:gd name="connsiteX40" fmla="*/ 183075 w 227271"/>
                <a:gd name="connsiteY40" fmla="*/ 234671 h 274903"/>
                <a:gd name="connsiteX41" fmla="*/ 136307 w 227271"/>
                <a:gd name="connsiteY41" fmla="*/ 273533 h 274903"/>
                <a:gd name="connsiteX42" fmla="*/ 96112 w 227271"/>
                <a:gd name="connsiteY42" fmla="*/ 269342 h 27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7271" h="274903">
                  <a:moveTo>
                    <a:pt x="85063" y="173235"/>
                  </a:moveTo>
                  <a:cubicBezTo>
                    <a:pt x="97160" y="177331"/>
                    <a:pt x="103827" y="178950"/>
                    <a:pt x="112590" y="190666"/>
                  </a:cubicBezTo>
                  <a:cubicBezTo>
                    <a:pt x="114209" y="192856"/>
                    <a:pt x="113352" y="196000"/>
                    <a:pt x="110876" y="197143"/>
                  </a:cubicBezTo>
                  <a:cubicBezTo>
                    <a:pt x="61346" y="219050"/>
                    <a:pt x="72014" y="216669"/>
                    <a:pt x="41057" y="216669"/>
                  </a:cubicBezTo>
                  <a:cubicBezTo>
                    <a:pt x="25532" y="216669"/>
                    <a:pt x="8291" y="213526"/>
                    <a:pt x="8291" y="198000"/>
                  </a:cubicBezTo>
                  <a:cubicBezTo>
                    <a:pt x="8291" y="194666"/>
                    <a:pt x="9530" y="191142"/>
                    <a:pt x="12101" y="187522"/>
                  </a:cubicBezTo>
                  <a:lnTo>
                    <a:pt x="16197" y="181141"/>
                  </a:lnTo>
                  <a:moveTo>
                    <a:pt x="101160" y="201429"/>
                  </a:moveTo>
                  <a:cubicBezTo>
                    <a:pt x="109447" y="206477"/>
                    <a:pt x="113733" y="207906"/>
                    <a:pt x="120305" y="215431"/>
                  </a:cubicBezTo>
                  <a:cubicBezTo>
                    <a:pt x="121925" y="217526"/>
                    <a:pt x="123734" y="219145"/>
                    <a:pt x="123068" y="221717"/>
                  </a:cubicBezTo>
                  <a:cubicBezTo>
                    <a:pt x="122782" y="222955"/>
                    <a:pt x="121829" y="224003"/>
                    <a:pt x="120686" y="224575"/>
                  </a:cubicBezTo>
                  <a:cubicBezTo>
                    <a:pt x="72299" y="246196"/>
                    <a:pt x="79253" y="244863"/>
                    <a:pt x="56774" y="244863"/>
                  </a:cubicBezTo>
                  <a:cubicBezTo>
                    <a:pt x="41343" y="244863"/>
                    <a:pt x="25151" y="241720"/>
                    <a:pt x="25151" y="226289"/>
                  </a:cubicBezTo>
                  <a:lnTo>
                    <a:pt x="28389" y="215907"/>
                  </a:lnTo>
                  <a:moveTo>
                    <a:pt x="108590" y="230004"/>
                  </a:moveTo>
                  <a:cubicBezTo>
                    <a:pt x="115733" y="237243"/>
                    <a:pt x="134974" y="251911"/>
                    <a:pt x="125639" y="256102"/>
                  </a:cubicBezTo>
                  <a:lnTo>
                    <a:pt x="91635" y="271438"/>
                  </a:lnTo>
                  <a:cubicBezTo>
                    <a:pt x="83444" y="275152"/>
                    <a:pt x="66584" y="274771"/>
                    <a:pt x="58298" y="269152"/>
                  </a:cubicBezTo>
                  <a:cubicBezTo>
                    <a:pt x="49344" y="263056"/>
                    <a:pt x="50678" y="254959"/>
                    <a:pt x="51249" y="244672"/>
                  </a:cubicBezTo>
                  <a:moveTo>
                    <a:pt x="33152" y="153518"/>
                  </a:moveTo>
                  <a:lnTo>
                    <a:pt x="41438" y="153137"/>
                  </a:lnTo>
                  <a:cubicBezTo>
                    <a:pt x="49154" y="149994"/>
                    <a:pt x="60107" y="145612"/>
                    <a:pt x="68585" y="145612"/>
                  </a:cubicBezTo>
                  <a:cubicBezTo>
                    <a:pt x="89540" y="145612"/>
                    <a:pt x="103732" y="164853"/>
                    <a:pt x="96112" y="168282"/>
                  </a:cubicBezTo>
                  <a:lnTo>
                    <a:pt x="61536" y="183903"/>
                  </a:lnTo>
                  <a:cubicBezTo>
                    <a:pt x="44391" y="191618"/>
                    <a:pt x="7529" y="190285"/>
                    <a:pt x="767" y="158090"/>
                  </a:cubicBezTo>
                  <a:cubicBezTo>
                    <a:pt x="-2472" y="142660"/>
                    <a:pt x="4577" y="131420"/>
                    <a:pt x="21436" y="124753"/>
                  </a:cubicBezTo>
                  <a:cubicBezTo>
                    <a:pt x="34390" y="119704"/>
                    <a:pt x="53726" y="117133"/>
                    <a:pt x="78872" y="117133"/>
                  </a:cubicBezTo>
                  <a:lnTo>
                    <a:pt x="82872" y="117133"/>
                  </a:lnTo>
                  <a:cubicBezTo>
                    <a:pt x="82872" y="117133"/>
                    <a:pt x="76871" y="78556"/>
                    <a:pt x="65156" y="59030"/>
                  </a:cubicBezTo>
                  <a:lnTo>
                    <a:pt x="65156" y="59030"/>
                  </a:lnTo>
                  <a:cubicBezTo>
                    <a:pt x="59060" y="48457"/>
                    <a:pt x="53630" y="39504"/>
                    <a:pt x="53630" y="26931"/>
                  </a:cubicBezTo>
                  <a:cubicBezTo>
                    <a:pt x="53630" y="-6883"/>
                    <a:pt x="85158" y="-5740"/>
                    <a:pt x="89254" y="13215"/>
                  </a:cubicBezTo>
                  <a:lnTo>
                    <a:pt x="89254" y="13215"/>
                  </a:lnTo>
                  <a:cubicBezTo>
                    <a:pt x="95826" y="43695"/>
                    <a:pt x="111828" y="56458"/>
                    <a:pt x="140784" y="87319"/>
                  </a:cubicBezTo>
                  <a:lnTo>
                    <a:pt x="141070" y="87605"/>
                  </a:lnTo>
                  <a:cubicBezTo>
                    <a:pt x="145166" y="92653"/>
                    <a:pt x="174026" y="131325"/>
                    <a:pt x="179932" y="133992"/>
                  </a:cubicBezTo>
                  <a:cubicBezTo>
                    <a:pt x="182408" y="135135"/>
                    <a:pt x="218032" y="137135"/>
                    <a:pt x="218032" y="137135"/>
                  </a:cubicBezTo>
                  <a:cubicBezTo>
                    <a:pt x="223652" y="152661"/>
                    <a:pt x="227271" y="167615"/>
                    <a:pt x="227271" y="186475"/>
                  </a:cubicBezTo>
                  <a:cubicBezTo>
                    <a:pt x="227271" y="203143"/>
                    <a:pt x="223747" y="217050"/>
                    <a:pt x="218794" y="231433"/>
                  </a:cubicBezTo>
                  <a:lnTo>
                    <a:pt x="189743" y="231433"/>
                  </a:lnTo>
                  <a:cubicBezTo>
                    <a:pt x="187171" y="231433"/>
                    <a:pt x="184790" y="232671"/>
                    <a:pt x="183075" y="234671"/>
                  </a:cubicBezTo>
                  <a:cubicBezTo>
                    <a:pt x="170597" y="250006"/>
                    <a:pt x="155548" y="262484"/>
                    <a:pt x="136307" y="273533"/>
                  </a:cubicBezTo>
                  <a:cubicBezTo>
                    <a:pt x="123544" y="277248"/>
                    <a:pt x="108113" y="272581"/>
                    <a:pt x="96112" y="269342"/>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83" name="Rectangle: Rounded Corners 182">
              <a:extLst>
                <a:ext uri="{FF2B5EF4-FFF2-40B4-BE49-F238E27FC236}">
                  <a16:creationId xmlns:a16="http://schemas.microsoft.com/office/drawing/2014/main" id="{73B24330-9FEA-F651-D0C1-A7E9B52D9E3D}"/>
                </a:ext>
              </a:extLst>
            </p:cNvPr>
            <p:cNvSpPr/>
            <p:nvPr/>
          </p:nvSpPr>
          <p:spPr>
            <a:xfrm>
              <a:off x="4499610" y="3840746"/>
              <a:ext cx="1786889" cy="448459"/>
            </a:xfrm>
            <a:prstGeom prst="roundRect">
              <a:avLst>
                <a:gd name="adj" fmla="val 50000"/>
              </a:avLst>
            </a:prstGeom>
            <a:gradFill>
              <a:gsLst>
                <a:gs pos="100000">
                  <a:schemeClr val="tx2">
                    <a:lumMod val="20000"/>
                    <a:lumOff val="80000"/>
                    <a:alpha val="25000"/>
                  </a:schemeClr>
                </a:gs>
                <a:gs pos="0">
                  <a:schemeClr val="tx2">
                    <a:lumMod val="20000"/>
                    <a:lumOff val="8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Alternatives?</a:t>
              </a:r>
            </a:p>
          </p:txBody>
        </p:sp>
        <p:grpSp>
          <p:nvGrpSpPr>
            <p:cNvPr id="184" name="Group 183">
              <a:extLst>
                <a:ext uri="{FF2B5EF4-FFF2-40B4-BE49-F238E27FC236}">
                  <a16:creationId xmlns:a16="http://schemas.microsoft.com/office/drawing/2014/main" id="{7D6844B0-3E5C-68DC-EE74-33859A3C29EC}"/>
                </a:ext>
              </a:extLst>
            </p:cNvPr>
            <p:cNvGrpSpPr/>
            <p:nvPr/>
          </p:nvGrpSpPr>
          <p:grpSpPr>
            <a:xfrm>
              <a:off x="4633440" y="3928035"/>
              <a:ext cx="301752" cy="273881"/>
              <a:chOff x="5957887" y="3305174"/>
              <a:chExt cx="274320" cy="248983"/>
            </a:xfrm>
          </p:grpSpPr>
          <p:sp>
            <p:nvSpPr>
              <p:cNvPr id="185" name="Freeform: Shape 184">
                <a:extLst>
                  <a:ext uri="{FF2B5EF4-FFF2-40B4-BE49-F238E27FC236}">
                    <a16:creationId xmlns:a16="http://schemas.microsoft.com/office/drawing/2014/main" id="{512ED4E6-50F4-582E-21C2-FB7850A04B22}"/>
                  </a:ext>
                </a:extLst>
              </p:cNvPr>
              <p:cNvSpPr/>
              <p:nvPr/>
            </p:nvSpPr>
            <p:spPr>
              <a:xfrm>
                <a:off x="6038373" y="3427856"/>
                <a:ext cx="68103" cy="72770"/>
              </a:xfrm>
              <a:custGeom>
                <a:avLst/>
                <a:gdLst>
                  <a:gd name="connsiteX0" fmla="*/ 0 w 68103"/>
                  <a:gd name="connsiteY0" fmla="*/ 72771 h 72770"/>
                  <a:gd name="connsiteX1" fmla="*/ 68104 w 68103"/>
                  <a:gd name="connsiteY1" fmla="*/ 0 h 72770"/>
                </a:gdLst>
                <a:ahLst/>
                <a:cxnLst>
                  <a:cxn ang="0">
                    <a:pos x="connsiteX0" y="connsiteY0"/>
                  </a:cxn>
                  <a:cxn ang="0">
                    <a:pos x="connsiteX1" y="connsiteY1"/>
                  </a:cxn>
                </a:cxnLst>
                <a:rect l="l" t="t" r="r" b="b"/>
                <a:pathLst>
                  <a:path w="68103" h="72770">
                    <a:moveTo>
                      <a:pt x="0" y="72771"/>
                    </a:moveTo>
                    <a:lnTo>
                      <a:pt x="68104"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86" name="Freeform: Shape 185">
                <a:extLst>
                  <a:ext uri="{FF2B5EF4-FFF2-40B4-BE49-F238E27FC236}">
                    <a16:creationId xmlns:a16="http://schemas.microsoft.com/office/drawing/2014/main" id="{A3453EBC-FBB9-3127-E87C-F48D6FDBCA6C}"/>
                  </a:ext>
                </a:extLst>
              </p:cNvPr>
              <p:cNvSpPr/>
              <p:nvPr/>
            </p:nvSpPr>
            <p:spPr>
              <a:xfrm>
                <a:off x="6006750" y="3466813"/>
                <a:ext cx="31622" cy="33813"/>
              </a:xfrm>
              <a:custGeom>
                <a:avLst/>
                <a:gdLst>
                  <a:gd name="connsiteX0" fmla="*/ 31623 w 31622"/>
                  <a:gd name="connsiteY0" fmla="*/ 33814 h 33813"/>
                  <a:gd name="connsiteX1" fmla="*/ 0 w 31622"/>
                  <a:gd name="connsiteY1" fmla="*/ 0 h 33813"/>
                </a:gdLst>
                <a:ahLst/>
                <a:cxnLst>
                  <a:cxn ang="0">
                    <a:pos x="connsiteX0" y="connsiteY0"/>
                  </a:cxn>
                  <a:cxn ang="0">
                    <a:pos x="connsiteX1" y="connsiteY1"/>
                  </a:cxn>
                </a:cxnLst>
                <a:rect l="l" t="t" r="r" b="b"/>
                <a:pathLst>
                  <a:path w="31622" h="33813">
                    <a:moveTo>
                      <a:pt x="31623" y="33814"/>
                    </a:moveTo>
                    <a:lnTo>
                      <a:pt x="0"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87" name="Freeform: Shape 186">
                <a:extLst>
                  <a:ext uri="{FF2B5EF4-FFF2-40B4-BE49-F238E27FC236}">
                    <a16:creationId xmlns:a16="http://schemas.microsoft.com/office/drawing/2014/main" id="{88805FAF-F97F-D559-2321-6F3300B857D5}"/>
                  </a:ext>
                </a:extLst>
              </p:cNvPr>
              <p:cNvSpPr/>
              <p:nvPr/>
            </p:nvSpPr>
            <p:spPr>
              <a:xfrm>
                <a:off x="6141910" y="3356990"/>
                <a:ext cx="38766" cy="38766"/>
              </a:xfrm>
              <a:custGeom>
                <a:avLst/>
                <a:gdLst>
                  <a:gd name="connsiteX0" fmla="*/ 0 w 38766"/>
                  <a:gd name="connsiteY0" fmla="*/ 0 h 38766"/>
                  <a:gd name="connsiteX1" fmla="*/ 38767 w 38766"/>
                  <a:gd name="connsiteY1" fmla="*/ 38767 h 38766"/>
                </a:gdLst>
                <a:ahLst/>
                <a:cxnLst>
                  <a:cxn ang="0">
                    <a:pos x="connsiteX0" y="connsiteY0"/>
                  </a:cxn>
                  <a:cxn ang="0">
                    <a:pos x="connsiteX1" y="connsiteY1"/>
                  </a:cxn>
                </a:cxnLst>
                <a:rect l="l" t="t" r="r" b="b"/>
                <a:pathLst>
                  <a:path w="38766" h="38766">
                    <a:moveTo>
                      <a:pt x="0" y="0"/>
                    </a:moveTo>
                    <a:lnTo>
                      <a:pt x="38767" y="38767"/>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88" name="Freeform: Shape 187">
                <a:extLst>
                  <a:ext uri="{FF2B5EF4-FFF2-40B4-BE49-F238E27FC236}">
                    <a16:creationId xmlns:a16="http://schemas.microsoft.com/office/drawing/2014/main" id="{A3A4FA41-4B0B-7B63-38E7-7F5DAB041411}"/>
                  </a:ext>
                </a:extLst>
              </p:cNvPr>
              <p:cNvSpPr/>
              <p:nvPr/>
            </p:nvSpPr>
            <p:spPr>
              <a:xfrm>
                <a:off x="6148006" y="3356990"/>
                <a:ext cx="32670" cy="32575"/>
              </a:xfrm>
              <a:custGeom>
                <a:avLst/>
                <a:gdLst>
                  <a:gd name="connsiteX0" fmla="*/ 32671 w 32670"/>
                  <a:gd name="connsiteY0" fmla="*/ 0 h 32575"/>
                  <a:gd name="connsiteX1" fmla="*/ 0 w 32670"/>
                  <a:gd name="connsiteY1" fmla="*/ 32575 h 32575"/>
                </a:gdLst>
                <a:ahLst/>
                <a:cxnLst>
                  <a:cxn ang="0">
                    <a:pos x="connsiteX0" y="connsiteY0"/>
                  </a:cxn>
                  <a:cxn ang="0">
                    <a:pos x="connsiteX1" y="connsiteY1"/>
                  </a:cxn>
                </a:cxnLst>
                <a:rect l="l" t="t" r="r" b="b"/>
                <a:pathLst>
                  <a:path w="32670" h="32575">
                    <a:moveTo>
                      <a:pt x="32671" y="0"/>
                    </a:moveTo>
                    <a:lnTo>
                      <a:pt x="0" y="32575"/>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89" name="Freeform: Shape 188">
                <a:extLst>
                  <a:ext uri="{FF2B5EF4-FFF2-40B4-BE49-F238E27FC236}">
                    <a16:creationId xmlns:a16="http://schemas.microsoft.com/office/drawing/2014/main" id="{2F92F191-A9B2-D42E-BF26-9811C353EC8A}"/>
                  </a:ext>
                </a:extLst>
              </p:cNvPr>
              <p:cNvSpPr/>
              <p:nvPr/>
            </p:nvSpPr>
            <p:spPr>
              <a:xfrm>
                <a:off x="6093714" y="3305174"/>
                <a:ext cx="138493" cy="138684"/>
              </a:xfrm>
              <a:custGeom>
                <a:avLst/>
                <a:gdLst>
                  <a:gd name="connsiteX0" fmla="*/ 0 w 138493"/>
                  <a:gd name="connsiteY0" fmla="*/ 64294 h 138684"/>
                  <a:gd name="connsiteX1" fmla="*/ 69152 w 138493"/>
                  <a:gd name="connsiteY1" fmla="*/ 0 h 138684"/>
                  <a:gd name="connsiteX2" fmla="*/ 138493 w 138493"/>
                  <a:gd name="connsiteY2" fmla="*/ 69342 h 138684"/>
                  <a:gd name="connsiteX3" fmla="*/ 69152 w 138493"/>
                  <a:gd name="connsiteY3" fmla="*/ 138684 h 138684"/>
                  <a:gd name="connsiteX4" fmla="*/ 55435 w 138493"/>
                  <a:gd name="connsiteY4" fmla="*/ 137351 h 138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93" h="138684">
                    <a:moveTo>
                      <a:pt x="0" y="64294"/>
                    </a:moveTo>
                    <a:cubicBezTo>
                      <a:pt x="2667" y="28385"/>
                      <a:pt x="32576" y="0"/>
                      <a:pt x="69152" y="0"/>
                    </a:cubicBezTo>
                    <a:cubicBezTo>
                      <a:pt x="105728" y="0"/>
                      <a:pt x="138493" y="31052"/>
                      <a:pt x="138493" y="69342"/>
                    </a:cubicBezTo>
                    <a:cubicBezTo>
                      <a:pt x="138493" y="107633"/>
                      <a:pt x="107442" y="138684"/>
                      <a:pt x="69152" y="138684"/>
                    </a:cubicBezTo>
                    <a:cubicBezTo>
                      <a:pt x="64484" y="138684"/>
                      <a:pt x="59912" y="138208"/>
                      <a:pt x="55435" y="137351"/>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190" name="Freeform: Shape 189">
                <a:extLst>
                  <a:ext uri="{FF2B5EF4-FFF2-40B4-BE49-F238E27FC236}">
                    <a16:creationId xmlns:a16="http://schemas.microsoft.com/office/drawing/2014/main" id="{06F5020E-00AB-7C54-EFEE-27A7A94CD2F2}"/>
                  </a:ext>
                </a:extLst>
              </p:cNvPr>
              <p:cNvSpPr/>
              <p:nvPr/>
            </p:nvSpPr>
            <p:spPr>
              <a:xfrm>
                <a:off x="5957887" y="3361562"/>
                <a:ext cx="192595" cy="192595"/>
              </a:xfrm>
              <a:custGeom>
                <a:avLst/>
                <a:gdLst>
                  <a:gd name="connsiteX0" fmla="*/ 192596 w 192595"/>
                  <a:gd name="connsiteY0" fmla="*/ 96298 h 192595"/>
                  <a:gd name="connsiteX1" fmla="*/ 96298 w 192595"/>
                  <a:gd name="connsiteY1" fmla="*/ 192596 h 192595"/>
                  <a:gd name="connsiteX2" fmla="*/ 0 w 192595"/>
                  <a:gd name="connsiteY2" fmla="*/ 96298 h 192595"/>
                  <a:gd name="connsiteX3" fmla="*/ 96298 w 192595"/>
                  <a:gd name="connsiteY3" fmla="*/ 0 h 192595"/>
                  <a:gd name="connsiteX4" fmla="*/ 192596 w 192595"/>
                  <a:gd name="connsiteY4" fmla="*/ 96298 h 192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95" h="192595">
                    <a:moveTo>
                      <a:pt x="192596" y="96298"/>
                    </a:moveTo>
                    <a:cubicBezTo>
                      <a:pt x="192596" y="149447"/>
                      <a:pt x="149447" y="192596"/>
                      <a:pt x="96298" y="192596"/>
                    </a:cubicBezTo>
                    <a:cubicBezTo>
                      <a:pt x="43148" y="192596"/>
                      <a:pt x="0" y="149447"/>
                      <a:pt x="0" y="96298"/>
                    </a:cubicBezTo>
                    <a:cubicBezTo>
                      <a:pt x="0" y="43148"/>
                      <a:pt x="43148" y="0"/>
                      <a:pt x="96298" y="0"/>
                    </a:cubicBezTo>
                    <a:cubicBezTo>
                      <a:pt x="149447" y="0"/>
                      <a:pt x="192596" y="43148"/>
                      <a:pt x="192596" y="96298"/>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sp>
          <p:nvSpPr>
            <p:cNvPr id="205" name="Rectangle: Rounded Corners 204">
              <a:extLst>
                <a:ext uri="{FF2B5EF4-FFF2-40B4-BE49-F238E27FC236}">
                  <a16:creationId xmlns:a16="http://schemas.microsoft.com/office/drawing/2014/main" id="{5D45A372-4373-C7FD-F755-5EC4FB34A8A2}"/>
                </a:ext>
              </a:extLst>
            </p:cNvPr>
            <p:cNvSpPr/>
            <p:nvPr/>
          </p:nvSpPr>
          <p:spPr>
            <a:xfrm>
              <a:off x="6366861" y="3840746"/>
              <a:ext cx="1325528" cy="448459"/>
            </a:xfrm>
            <a:prstGeom prst="roundRect">
              <a:avLst>
                <a:gd name="adj" fmla="val 50000"/>
              </a:avLst>
            </a:prstGeom>
            <a:gradFill>
              <a:gsLst>
                <a:gs pos="76000">
                  <a:schemeClr val="tx2">
                    <a:lumMod val="20000"/>
                    <a:lumOff val="80000"/>
                    <a:alpha val="0"/>
                  </a:schemeClr>
                </a:gs>
                <a:gs pos="0">
                  <a:schemeClr val="tx2">
                    <a:lumMod val="20000"/>
                    <a:lumOff val="80000"/>
                    <a:alpha val="40000"/>
                  </a:schemeClr>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302F37"/>
                  </a:solidFill>
                  <a:effectLst/>
                  <a:uLnTx/>
                  <a:uFillTx/>
                  <a:latin typeface="Montserrat" panose="00000500000000000000" pitchFamily="50" charset="0"/>
                  <a:ea typeface="+mn-ea"/>
                  <a:cs typeface="+mn-cs"/>
                </a:rPr>
                <a:t>Etc</a:t>
              </a:r>
              <a:r>
                <a:rPr kumimoji="0" lang="en-US" sz="1200" b="0" i="0" u="none" strike="noStrike" kern="1200" cap="none" spc="0" normalizeH="0" baseline="0" noProof="0" dirty="0">
                  <a:ln>
                    <a:noFill/>
                  </a:ln>
                  <a:solidFill>
                    <a:srgbClr val="302F37"/>
                  </a:solidFill>
                  <a:effectLst/>
                  <a:uLnTx/>
                  <a:uFillTx/>
                  <a:latin typeface="Montserrat" panose="00000500000000000000" pitchFamily="50" charset="0"/>
                  <a:ea typeface="+mn-ea"/>
                  <a:cs typeface="+mn-cs"/>
                </a:rPr>
                <a:t>…</a:t>
              </a:r>
            </a:p>
          </p:txBody>
        </p:sp>
        <p:grpSp>
          <p:nvGrpSpPr>
            <p:cNvPr id="305" name="Group 304">
              <a:extLst>
                <a:ext uri="{FF2B5EF4-FFF2-40B4-BE49-F238E27FC236}">
                  <a16:creationId xmlns:a16="http://schemas.microsoft.com/office/drawing/2014/main" id="{85E157CA-9E44-58A3-397A-34750DFE1E1E}"/>
                </a:ext>
              </a:extLst>
            </p:cNvPr>
            <p:cNvGrpSpPr/>
            <p:nvPr/>
          </p:nvGrpSpPr>
          <p:grpSpPr>
            <a:xfrm>
              <a:off x="4648091" y="3328720"/>
              <a:ext cx="272450" cy="321259"/>
              <a:chOff x="5705475" y="2971800"/>
              <a:chExt cx="777334" cy="916589"/>
            </a:xfrm>
          </p:grpSpPr>
          <p:sp>
            <p:nvSpPr>
              <p:cNvPr id="297" name="Freeform: Shape 296">
                <a:extLst>
                  <a:ext uri="{FF2B5EF4-FFF2-40B4-BE49-F238E27FC236}">
                    <a16:creationId xmlns:a16="http://schemas.microsoft.com/office/drawing/2014/main" id="{D97D36FC-6504-CE43-EDB3-44FC1465BAC3}"/>
                  </a:ext>
                </a:extLst>
              </p:cNvPr>
              <p:cNvSpPr/>
              <p:nvPr/>
            </p:nvSpPr>
            <p:spPr>
              <a:xfrm>
                <a:off x="6097905" y="2971800"/>
                <a:ext cx="9525" cy="87249"/>
              </a:xfrm>
              <a:custGeom>
                <a:avLst/>
                <a:gdLst>
                  <a:gd name="connsiteX0" fmla="*/ 0 w 9525"/>
                  <a:gd name="connsiteY0" fmla="*/ 87249 h 87249"/>
                  <a:gd name="connsiteX1" fmla="*/ 0 w 9525"/>
                  <a:gd name="connsiteY1" fmla="*/ 0 h 87249"/>
                </a:gdLst>
                <a:ahLst/>
                <a:cxnLst>
                  <a:cxn ang="0">
                    <a:pos x="connsiteX0" y="connsiteY0"/>
                  </a:cxn>
                  <a:cxn ang="0">
                    <a:pos x="connsiteX1" y="connsiteY1"/>
                  </a:cxn>
                </a:cxnLst>
                <a:rect l="l" t="t" r="r" b="b"/>
                <a:pathLst>
                  <a:path w="9525" h="87249">
                    <a:moveTo>
                      <a:pt x="0" y="87249"/>
                    </a:moveTo>
                    <a:lnTo>
                      <a:pt x="0"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98" name="Freeform: Shape 297">
                <a:extLst>
                  <a:ext uri="{FF2B5EF4-FFF2-40B4-BE49-F238E27FC236}">
                    <a16:creationId xmlns:a16="http://schemas.microsoft.com/office/drawing/2014/main" id="{90DAEF9C-70A0-0BAC-D8CE-80255F8E146B}"/>
                  </a:ext>
                </a:extLst>
              </p:cNvPr>
              <p:cNvSpPr/>
              <p:nvPr/>
            </p:nvSpPr>
            <p:spPr>
              <a:xfrm>
                <a:off x="5705475" y="3385566"/>
                <a:ext cx="87249" cy="9525"/>
              </a:xfrm>
              <a:custGeom>
                <a:avLst/>
                <a:gdLst>
                  <a:gd name="connsiteX0" fmla="*/ 0 w 87249"/>
                  <a:gd name="connsiteY0" fmla="*/ 0 h 9525"/>
                  <a:gd name="connsiteX1" fmla="*/ 87249 w 87249"/>
                  <a:gd name="connsiteY1" fmla="*/ 0 h 9525"/>
                </a:gdLst>
                <a:ahLst/>
                <a:cxnLst>
                  <a:cxn ang="0">
                    <a:pos x="connsiteX0" y="connsiteY0"/>
                  </a:cxn>
                  <a:cxn ang="0">
                    <a:pos x="connsiteX1" y="connsiteY1"/>
                  </a:cxn>
                </a:cxnLst>
                <a:rect l="l" t="t" r="r" b="b"/>
                <a:pathLst>
                  <a:path w="87249" h="9525">
                    <a:moveTo>
                      <a:pt x="0" y="0"/>
                    </a:moveTo>
                    <a:lnTo>
                      <a:pt x="87249"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299" name="Freeform: Shape 298">
                <a:extLst>
                  <a:ext uri="{FF2B5EF4-FFF2-40B4-BE49-F238E27FC236}">
                    <a16:creationId xmlns:a16="http://schemas.microsoft.com/office/drawing/2014/main" id="{CCD95854-2D58-E793-F5FF-E77592E9754B}"/>
                  </a:ext>
                </a:extLst>
              </p:cNvPr>
              <p:cNvSpPr/>
              <p:nvPr/>
            </p:nvSpPr>
            <p:spPr>
              <a:xfrm>
                <a:off x="5810821" y="3092196"/>
                <a:ext cx="61626" cy="61722"/>
              </a:xfrm>
              <a:custGeom>
                <a:avLst/>
                <a:gdLst>
                  <a:gd name="connsiteX0" fmla="*/ 0 w 61626"/>
                  <a:gd name="connsiteY0" fmla="*/ 0 h 61722"/>
                  <a:gd name="connsiteX1" fmla="*/ 61627 w 61626"/>
                  <a:gd name="connsiteY1" fmla="*/ 61722 h 61722"/>
                </a:gdLst>
                <a:ahLst/>
                <a:cxnLst>
                  <a:cxn ang="0">
                    <a:pos x="connsiteX0" y="connsiteY0"/>
                  </a:cxn>
                  <a:cxn ang="0">
                    <a:pos x="connsiteX1" y="connsiteY1"/>
                  </a:cxn>
                </a:cxnLst>
                <a:rect l="l" t="t" r="r" b="b"/>
                <a:pathLst>
                  <a:path w="61626" h="61722">
                    <a:moveTo>
                      <a:pt x="0" y="0"/>
                    </a:moveTo>
                    <a:lnTo>
                      <a:pt x="61627" y="61722"/>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00" name="Freeform: Shape 299">
                <a:extLst>
                  <a:ext uri="{FF2B5EF4-FFF2-40B4-BE49-F238E27FC236}">
                    <a16:creationId xmlns:a16="http://schemas.microsoft.com/office/drawing/2014/main" id="{58CE9795-3E3E-8798-18EC-13F67362FB48}"/>
                  </a:ext>
                </a:extLst>
              </p:cNvPr>
              <p:cNvSpPr/>
              <p:nvPr/>
            </p:nvSpPr>
            <p:spPr>
              <a:xfrm>
                <a:off x="6395561" y="3385566"/>
                <a:ext cx="87248" cy="9525"/>
              </a:xfrm>
              <a:custGeom>
                <a:avLst/>
                <a:gdLst>
                  <a:gd name="connsiteX0" fmla="*/ 0 w 87248"/>
                  <a:gd name="connsiteY0" fmla="*/ 0 h 9525"/>
                  <a:gd name="connsiteX1" fmla="*/ 87249 w 87248"/>
                  <a:gd name="connsiteY1" fmla="*/ 0 h 9525"/>
                </a:gdLst>
                <a:ahLst/>
                <a:cxnLst>
                  <a:cxn ang="0">
                    <a:pos x="connsiteX0" y="connsiteY0"/>
                  </a:cxn>
                  <a:cxn ang="0">
                    <a:pos x="connsiteX1" y="connsiteY1"/>
                  </a:cxn>
                </a:cxnLst>
                <a:rect l="l" t="t" r="r" b="b"/>
                <a:pathLst>
                  <a:path w="87248" h="9525">
                    <a:moveTo>
                      <a:pt x="0" y="0"/>
                    </a:moveTo>
                    <a:lnTo>
                      <a:pt x="87249"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01" name="Freeform: Shape 300">
                <a:extLst>
                  <a:ext uri="{FF2B5EF4-FFF2-40B4-BE49-F238E27FC236}">
                    <a16:creationId xmlns:a16="http://schemas.microsoft.com/office/drawing/2014/main" id="{40489725-8FC0-2935-7A48-BA3E84A494AB}"/>
                  </a:ext>
                </a:extLst>
              </p:cNvPr>
              <p:cNvSpPr/>
              <p:nvPr/>
            </p:nvSpPr>
            <p:spPr>
              <a:xfrm>
                <a:off x="6333839" y="3092196"/>
                <a:ext cx="61722" cy="61722"/>
              </a:xfrm>
              <a:custGeom>
                <a:avLst/>
                <a:gdLst>
                  <a:gd name="connsiteX0" fmla="*/ 0 w 61722"/>
                  <a:gd name="connsiteY0" fmla="*/ 61722 h 61722"/>
                  <a:gd name="connsiteX1" fmla="*/ 61722 w 61722"/>
                  <a:gd name="connsiteY1" fmla="*/ 0 h 61722"/>
                </a:gdLst>
                <a:ahLst/>
                <a:cxnLst>
                  <a:cxn ang="0">
                    <a:pos x="connsiteX0" y="connsiteY0"/>
                  </a:cxn>
                  <a:cxn ang="0">
                    <a:pos x="connsiteX1" y="connsiteY1"/>
                  </a:cxn>
                </a:cxnLst>
                <a:rect l="l" t="t" r="r" b="b"/>
                <a:pathLst>
                  <a:path w="61722" h="61722">
                    <a:moveTo>
                      <a:pt x="0" y="61722"/>
                    </a:moveTo>
                    <a:lnTo>
                      <a:pt x="61722" y="0"/>
                    </a:lnTo>
                  </a:path>
                </a:pathLst>
              </a:custGeom>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nvGrpSpPr>
              <p:cNvPr id="302" name="Graphic 294">
                <a:extLst>
                  <a:ext uri="{FF2B5EF4-FFF2-40B4-BE49-F238E27FC236}">
                    <a16:creationId xmlns:a16="http://schemas.microsoft.com/office/drawing/2014/main" id="{BDF5866E-D80D-1D42-8B30-DADEF18FCC5C}"/>
                  </a:ext>
                </a:extLst>
              </p:cNvPr>
              <p:cNvGrpSpPr/>
              <p:nvPr/>
            </p:nvGrpSpPr>
            <p:grpSpPr>
              <a:xfrm>
                <a:off x="5852908" y="3121239"/>
                <a:ext cx="493218" cy="767150"/>
                <a:chOff x="5852908" y="3121239"/>
                <a:chExt cx="493218" cy="767150"/>
              </a:xfrm>
              <a:noFill/>
            </p:grpSpPr>
            <p:sp>
              <p:nvSpPr>
                <p:cNvPr id="303" name="Freeform: Shape 302">
                  <a:extLst>
                    <a:ext uri="{FF2B5EF4-FFF2-40B4-BE49-F238E27FC236}">
                      <a16:creationId xmlns:a16="http://schemas.microsoft.com/office/drawing/2014/main" id="{1987BBA5-C942-0A97-1DE7-C56247EE4108}"/>
                    </a:ext>
                  </a:extLst>
                </p:cNvPr>
                <p:cNvSpPr/>
                <p:nvPr/>
              </p:nvSpPr>
              <p:spPr>
                <a:xfrm>
                  <a:off x="6090094" y="3217164"/>
                  <a:ext cx="162782" cy="163734"/>
                </a:xfrm>
                <a:custGeom>
                  <a:avLst/>
                  <a:gdLst>
                    <a:gd name="connsiteX0" fmla="*/ 0 w 162782"/>
                    <a:gd name="connsiteY0" fmla="*/ 0 h 163734"/>
                    <a:gd name="connsiteX1" fmla="*/ 162782 w 162782"/>
                    <a:gd name="connsiteY1" fmla="*/ 163735 h 163734"/>
                  </a:gdLst>
                  <a:ahLst/>
                  <a:cxnLst>
                    <a:cxn ang="0">
                      <a:pos x="connsiteX0" y="connsiteY0"/>
                    </a:cxn>
                    <a:cxn ang="0">
                      <a:pos x="connsiteX1" y="connsiteY1"/>
                    </a:cxn>
                  </a:cxnLst>
                  <a:rect l="l" t="t" r="r" b="b"/>
                  <a:pathLst>
                    <a:path w="162782" h="163734">
                      <a:moveTo>
                        <a:pt x="0" y="0"/>
                      </a:moveTo>
                      <a:cubicBezTo>
                        <a:pt x="87630" y="5715"/>
                        <a:pt x="157543" y="76010"/>
                        <a:pt x="162782" y="163735"/>
                      </a:cubicBezTo>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sp>
              <p:nvSpPr>
                <p:cNvPr id="304" name="Freeform: Shape 303">
                  <a:extLst>
                    <a:ext uri="{FF2B5EF4-FFF2-40B4-BE49-F238E27FC236}">
                      <a16:creationId xmlns:a16="http://schemas.microsoft.com/office/drawing/2014/main" id="{6DF3F476-3CB6-D4A5-DBEC-457F296523BE}"/>
                    </a:ext>
                  </a:extLst>
                </p:cNvPr>
                <p:cNvSpPr/>
                <p:nvPr/>
              </p:nvSpPr>
              <p:spPr>
                <a:xfrm>
                  <a:off x="5852908" y="3121239"/>
                  <a:ext cx="493218" cy="767150"/>
                </a:xfrm>
                <a:custGeom>
                  <a:avLst/>
                  <a:gdLst>
                    <a:gd name="connsiteX0" fmla="*/ 360726 w 493218"/>
                    <a:gd name="connsiteY0" fmla="*/ 640945 h 767150"/>
                    <a:gd name="connsiteX1" fmla="*/ 360726 w 493218"/>
                    <a:gd name="connsiteY1" fmla="*/ 670186 h 767150"/>
                    <a:gd name="connsiteX2" fmla="*/ 321387 w 493218"/>
                    <a:gd name="connsiteY2" fmla="*/ 716097 h 767150"/>
                    <a:gd name="connsiteX3" fmla="*/ 314148 w 493218"/>
                    <a:gd name="connsiteY3" fmla="*/ 742672 h 767150"/>
                    <a:gd name="connsiteX4" fmla="*/ 282240 w 493218"/>
                    <a:gd name="connsiteY4" fmla="*/ 767151 h 767150"/>
                    <a:gd name="connsiteX5" fmla="*/ 210707 w 493218"/>
                    <a:gd name="connsiteY5" fmla="*/ 767151 h 767150"/>
                    <a:gd name="connsiteX6" fmla="*/ 178798 w 493218"/>
                    <a:gd name="connsiteY6" fmla="*/ 742672 h 767150"/>
                    <a:gd name="connsiteX7" fmla="*/ 171750 w 493218"/>
                    <a:gd name="connsiteY7" fmla="*/ 716097 h 767150"/>
                    <a:gd name="connsiteX8" fmla="*/ 132221 w 493218"/>
                    <a:gd name="connsiteY8" fmla="*/ 669996 h 767150"/>
                    <a:gd name="connsiteX9" fmla="*/ 132221 w 493218"/>
                    <a:gd name="connsiteY9" fmla="*/ 640754 h 767150"/>
                    <a:gd name="connsiteX10" fmla="*/ 160415 w 493218"/>
                    <a:gd name="connsiteY10" fmla="*/ 612560 h 767150"/>
                    <a:gd name="connsiteX11" fmla="*/ 332436 w 493218"/>
                    <a:gd name="connsiteY11" fmla="*/ 612560 h 767150"/>
                    <a:gd name="connsiteX12" fmla="*/ 360630 w 493218"/>
                    <a:gd name="connsiteY12" fmla="*/ 640945 h 767150"/>
                    <a:gd name="connsiteX13" fmla="*/ 493218 w 493218"/>
                    <a:gd name="connsiteY13" fmla="*/ 246610 h 767150"/>
                    <a:gd name="connsiteX14" fmla="*/ 423972 w 493218"/>
                    <a:gd name="connsiteY14" fmla="*/ 417774 h 767150"/>
                    <a:gd name="connsiteX15" fmla="*/ 363393 w 493218"/>
                    <a:gd name="connsiteY15" fmla="*/ 540551 h 767150"/>
                    <a:gd name="connsiteX16" fmla="*/ 323007 w 493218"/>
                    <a:gd name="connsiteY16" fmla="*/ 574936 h 767150"/>
                    <a:gd name="connsiteX17" fmla="*/ 169940 w 493218"/>
                    <a:gd name="connsiteY17" fmla="*/ 574936 h 767150"/>
                    <a:gd name="connsiteX18" fmla="*/ 129744 w 493218"/>
                    <a:gd name="connsiteY18" fmla="*/ 540742 h 767150"/>
                    <a:gd name="connsiteX19" fmla="*/ 68784 w 493218"/>
                    <a:gd name="connsiteY19" fmla="*/ 417583 h 767150"/>
                    <a:gd name="connsiteX20" fmla="*/ 14 w 493218"/>
                    <a:gd name="connsiteY20" fmla="*/ 249277 h 767150"/>
                    <a:gd name="connsiteX21" fmla="*/ 244997 w 493218"/>
                    <a:gd name="connsiteY21" fmla="*/ 7 h 767150"/>
                    <a:gd name="connsiteX22" fmla="*/ 493218 w 493218"/>
                    <a:gd name="connsiteY22" fmla="*/ 246610 h 7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218" h="767150">
                      <a:moveTo>
                        <a:pt x="360726" y="640945"/>
                      </a:moveTo>
                      <a:lnTo>
                        <a:pt x="360726" y="670186"/>
                      </a:lnTo>
                      <a:cubicBezTo>
                        <a:pt x="360726" y="693427"/>
                        <a:pt x="343581" y="712858"/>
                        <a:pt x="321387" y="716097"/>
                      </a:cubicBezTo>
                      <a:lnTo>
                        <a:pt x="314148" y="742672"/>
                      </a:lnTo>
                      <a:cubicBezTo>
                        <a:pt x="310243" y="757054"/>
                        <a:pt x="297289" y="767151"/>
                        <a:pt x="282240" y="767151"/>
                      </a:cubicBezTo>
                      <a:lnTo>
                        <a:pt x="210707" y="767151"/>
                      </a:lnTo>
                      <a:cubicBezTo>
                        <a:pt x="195657" y="767151"/>
                        <a:pt x="182703" y="757054"/>
                        <a:pt x="178798" y="742672"/>
                      </a:cubicBezTo>
                      <a:lnTo>
                        <a:pt x="171750" y="716097"/>
                      </a:lnTo>
                      <a:cubicBezTo>
                        <a:pt x="149271" y="712573"/>
                        <a:pt x="132221" y="693427"/>
                        <a:pt x="132221" y="669996"/>
                      </a:cubicBezTo>
                      <a:lnTo>
                        <a:pt x="132221" y="640754"/>
                      </a:lnTo>
                      <a:cubicBezTo>
                        <a:pt x="132221" y="625133"/>
                        <a:pt x="144794" y="612560"/>
                        <a:pt x="160415" y="612560"/>
                      </a:cubicBezTo>
                      <a:lnTo>
                        <a:pt x="332436" y="612560"/>
                      </a:lnTo>
                      <a:cubicBezTo>
                        <a:pt x="348057" y="612751"/>
                        <a:pt x="360630" y="625324"/>
                        <a:pt x="360630" y="640945"/>
                      </a:cubicBezTo>
                      <a:close/>
                      <a:moveTo>
                        <a:pt x="493218" y="246610"/>
                      </a:moveTo>
                      <a:cubicBezTo>
                        <a:pt x="493218" y="313189"/>
                        <a:pt x="466834" y="373483"/>
                        <a:pt x="423972" y="417774"/>
                      </a:cubicBezTo>
                      <a:cubicBezTo>
                        <a:pt x="391396" y="451588"/>
                        <a:pt x="370441" y="494641"/>
                        <a:pt x="363393" y="540551"/>
                      </a:cubicBezTo>
                      <a:cubicBezTo>
                        <a:pt x="360345" y="560363"/>
                        <a:pt x="343200" y="574936"/>
                        <a:pt x="323007" y="574936"/>
                      </a:cubicBezTo>
                      <a:lnTo>
                        <a:pt x="169940" y="574936"/>
                      </a:lnTo>
                      <a:cubicBezTo>
                        <a:pt x="149937" y="574936"/>
                        <a:pt x="132697" y="560554"/>
                        <a:pt x="129744" y="540742"/>
                      </a:cubicBezTo>
                      <a:cubicBezTo>
                        <a:pt x="122505" y="494831"/>
                        <a:pt x="101360" y="451111"/>
                        <a:pt x="68784" y="417583"/>
                      </a:cubicBezTo>
                      <a:cubicBezTo>
                        <a:pt x="26779" y="373864"/>
                        <a:pt x="585" y="314618"/>
                        <a:pt x="14" y="249277"/>
                      </a:cubicBezTo>
                      <a:cubicBezTo>
                        <a:pt x="-1415" y="112117"/>
                        <a:pt x="107742" y="1055"/>
                        <a:pt x="244997" y="7"/>
                      </a:cubicBezTo>
                      <a:cubicBezTo>
                        <a:pt x="381966" y="-1040"/>
                        <a:pt x="493218" y="109831"/>
                        <a:pt x="493218" y="246610"/>
                      </a:cubicBezTo>
                      <a:close/>
                    </a:path>
                  </a:pathLst>
                </a:custGeom>
                <a:noFill/>
                <a:ln w="9525" cap="rnd">
                  <a:solidFill>
                    <a:schemeClr val="tx2"/>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2F37"/>
                    </a:solidFill>
                    <a:effectLst/>
                    <a:uLnTx/>
                    <a:uFillTx/>
                    <a:latin typeface="Calibri" panose="020F0502020204030204"/>
                    <a:ea typeface="+mn-ea"/>
                    <a:cs typeface="+mn-cs"/>
                  </a:endParaRPr>
                </a:p>
              </p:txBody>
            </p:sp>
          </p:grpSp>
        </p:grpSp>
      </p:grpSp>
    </p:spTree>
    <p:extLst>
      <p:ext uri="{BB962C8B-B14F-4D97-AF65-F5344CB8AC3E}">
        <p14:creationId xmlns:p14="http://schemas.microsoft.com/office/powerpoint/2010/main" val="15602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55"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par>
                                <p:cTn id="16" presetID="55" presetClass="entr" presetSubtype="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strVal val="#ppt_w*0.70"/>
                                          </p:val>
                                        </p:tav>
                                        <p:tav tm="100000">
                                          <p:val>
                                            <p:strVal val="#ppt_w"/>
                                          </p:val>
                                        </p:tav>
                                      </p:tavLst>
                                    </p:anim>
                                    <p:anim calcmode="lin" valueType="num">
                                      <p:cBhvr>
                                        <p:cTn id="19" dur="1000" fill="hold"/>
                                        <p:tgtEl>
                                          <p:spTgt spid="14"/>
                                        </p:tgtEl>
                                        <p:attrNameLst>
                                          <p:attrName>ppt_h</p:attrName>
                                        </p:attrNameLst>
                                      </p:cBhvr>
                                      <p:tavLst>
                                        <p:tav tm="0">
                                          <p:val>
                                            <p:strVal val="#ppt_h"/>
                                          </p:val>
                                        </p:tav>
                                        <p:tav tm="100000">
                                          <p:val>
                                            <p:strVal val="#ppt_h"/>
                                          </p:val>
                                        </p:tav>
                                      </p:tavLst>
                                    </p:anim>
                                    <p:animEffect transition="in" filter="fade">
                                      <p:cBhvr>
                                        <p:cTn id="20" dur="1000"/>
                                        <p:tgtEl>
                                          <p:spTgt spid="14"/>
                                        </p:tgtEl>
                                      </p:cBhvr>
                                    </p:animEffect>
                                  </p:childTnLst>
                                </p:cTn>
                              </p:par>
                              <p:par>
                                <p:cTn id="21" presetID="55" presetClass="entr" presetSubtype="0" fill="hold" grpId="0" nodeType="withEffect">
                                  <p:stCondLst>
                                    <p:cond delay="50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strVal val="#ppt_w*0.70"/>
                                          </p:val>
                                        </p:tav>
                                        <p:tav tm="100000">
                                          <p:val>
                                            <p:strVal val="#ppt_w"/>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animEffect transition="in" filter="fade">
                                      <p:cBhvr>
                                        <p:cTn id="25" dur="1000"/>
                                        <p:tgtEl>
                                          <p:spTgt spid="13"/>
                                        </p:tgtEl>
                                      </p:cBhvr>
                                    </p:animEffect>
                                  </p:childTnLst>
                                </p:cTn>
                              </p:par>
                              <p:par>
                                <p:cTn id="26" presetID="47" presetClass="entr" presetSubtype="0" fill="hold" nodeType="withEffect">
                                  <p:stCondLst>
                                    <p:cond delay="10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500"/>
                                        <p:tgtEl>
                                          <p:spTgt spid="29"/>
                                        </p:tgtEl>
                                      </p:cBhvr>
                                    </p:animEffect>
                                    <p:anim calcmode="lin" valueType="num">
                                      <p:cBhvr>
                                        <p:cTn id="29" dur="1500" fill="hold"/>
                                        <p:tgtEl>
                                          <p:spTgt spid="29"/>
                                        </p:tgtEl>
                                        <p:attrNameLst>
                                          <p:attrName>ppt_x</p:attrName>
                                        </p:attrNameLst>
                                      </p:cBhvr>
                                      <p:tavLst>
                                        <p:tav tm="0">
                                          <p:val>
                                            <p:strVal val="#ppt_x"/>
                                          </p:val>
                                        </p:tav>
                                        <p:tav tm="100000">
                                          <p:val>
                                            <p:strVal val="#ppt_x"/>
                                          </p:val>
                                        </p:tav>
                                      </p:tavLst>
                                    </p:anim>
                                    <p:anim calcmode="lin" valueType="num">
                                      <p:cBhvr>
                                        <p:cTn id="30" dur="1500" fill="hold"/>
                                        <p:tgtEl>
                                          <p:spTgt spid="2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100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500"/>
                                        <p:tgtEl>
                                          <p:spTgt spid="22"/>
                                        </p:tgtEl>
                                      </p:cBhvr>
                                    </p:animEffect>
                                    <p:anim calcmode="lin" valueType="num">
                                      <p:cBhvr>
                                        <p:cTn id="34" dur="1500" fill="hold"/>
                                        <p:tgtEl>
                                          <p:spTgt spid="22"/>
                                        </p:tgtEl>
                                        <p:attrNameLst>
                                          <p:attrName>ppt_x</p:attrName>
                                        </p:attrNameLst>
                                      </p:cBhvr>
                                      <p:tavLst>
                                        <p:tav tm="0">
                                          <p:val>
                                            <p:strVal val="#ppt_x"/>
                                          </p:val>
                                        </p:tav>
                                        <p:tav tm="100000">
                                          <p:val>
                                            <p:strVal val="#ppt_x"/>
                                          </p:val>
                                        </p:tav>
                                      </p:tavLst>
                                    </p:anim>
                                    <p:anim calcmode="lin" valueType="num">
                                      <p:cBhvr>
                                        <p:cTn id="35" dur="1500" fill="hold"/>
                                        <p:tgtEl>
                                          <p:spTgt spid="2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10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500"/>
                                        <p:tgtEl>
                                          <p:spTgt spid="23"/>
                                        </p:tgtEl>
                                      </p:cBhvr>
                                    </p:animEffect>
                                    <p:anim calcmode="lin" valueType="num">
                                      <p:cBhvr>
                                        <p:cTn id="39" dur="1500" fill="hold"/>
                                        <p:tgtEl>
                                          <p:spTgt spid="23"/>
                                        </p:tgtEl>
                                        <p:attrNameLst>
                                          <p:attrName>ppt_x</p:attrName>
                                        </p:attrNameLst>
                                      </p:cBhvr>
                                      <p:tavLst>
                                        <p:tav tm="0">
                                          <p:val>
                                            <p:strVal val="#ppt_x"/>
                                          </p:val>
                                        </p:tav>
                                        <p:tav tm="100000">
                                          <p:val>
                                            <p:strVal val="#ppt_x"/>
                                          </p:val>
                                        </p:tav>
                                      </p:tavLst>
                                    </p:anim>
                                    <p:anim calcmode="lin" valueType="num">
                                      <p:cBhvr>
                                        <p:cTn id="40" dur="1500" fill="hold"/>
                                        <p:tgtEl>
                                          <p:spTgt spid="23"/>
                                        </p:tgtEl>
                                        <p:attrNameLst>
                                          <p:attrName>ppt_y</p:attrName>
                                        </p:attrNameLst>
                                      </p:cBhvr>
                                      <p:tavLst>
                                        <p:tav tm="0">
                                          <p:val>
                                            <p:strVal val="#ppt_y-.1"/>
                                          </p:val>
                                        </p:tav>
                                        <p:tav tm="100000">
                                          <p:val>
                                            <p:strVal val="#ppt_y"/>
                                          </p:val>
                                        </p:tav>
                                      </p:tavLst>
                                    </p:anim>
                                  </p:childTnLst>
                                </p:cTn>
                              </p:par>
                              <p:par>
                                <p:cTn id="41" presetID="8" presetClass="emph" presetSubtype="0" fill="hold" nodeType="withEffect">
                                  <p:stCondLst>
                                    <p:cond delay="3000"/>
                                  </p:stCondLst>
                                  <p:childTnLst>
                                    <p:animRot by="-600000">
                                      <p:cBhvr>
                                        <p:cTn id="42" dur="2000" fill="hold"/>
                                        <p:tgtEl>
                                          <p:spTgt spid="11"/>
                                        </p:tgtEl>
                                        <p:attrNameLst>
                                          <p:attrName>r</p:attrName>
                                        </p:attrNameLst>
                                      </p:cBhvr>
                                    </p:animRot>
                                  </p:childTnLst>
                                </p:cTn>
                              </p:par>
                              <p:par>
                                <p:cTn id="43" presetID="0" presetClass="path" presetSubtype="0" decel="50000" fill="hold" grpId="1" nodeType="withEffect">
                                  <p:stCondLst>
                                    <p:cond delay="3000"/>
                                  </p:stCondLst>
                                  <p:childTnLst>
                                    <p:animMotion origin="layout" path="M 0 1.85185E-6 L 0 0.1037 " pathEditMode="relative" rAng="0" ptsTypes="AA">
                                      <p:cBhvr>
                                        <p:cTn id="44" dur="2000" fill="hold"/>
                                        <p:tgtEl>
                                          <p:spTgt spid="12"/>
                                        </p:tgtEl>
                                        <p:attrNameLst>
                                          <p:attrName>ppt_x</p:attrName>
                                          <p:attrName>ppt_y</p:attrName>
                                        </p:attrNameLst>
                                      </p:cBhvr>
                                      <p:rCtr x="0" y="5185"/>
                                    </p:animMotion>
                                  </p:childTnLst>
                                </p:cTn>
                              </p:par>
                              <p:par>
                                <p:cTn id="45" presetID="0" presetClass="path" presetSubtype="0" decel="50000" fill="hold" grpId="1" nodeType="withEffect">
                                  <p:stCondLst>
                                    <p:cond delay="3000"/>
                                  </p:stCondLst>
                                  <p:childTnLst>
                                    <p:animMotion origin="layout" path="M 0 0 L 0 -0.09004 " pathEditMode="relative" ptsTypes="AA">
                                      <p:cBhvr>
                                        <p:cTn id="46" dur="2000" fill="hold"/>
                                        <p:tgtEl>
                                          <p:spTgt spid="13"/>
                                        </p:tgtEl>
                                        <p:attrNameLst>
                                          <p:attrName>ppt_x</p:attrName>
                                          <p:attrName>ppt_y</p:attrName>
                                        </p:attrNameLst>
                                      </p:cBhvr>
                                    </p:animMotion>
                                  </p:childTnLst>
                                </p:cTn>
                              </p:par>
                              <p:par>
                                <p:cTn id="47" presetID="0" presetClass="path" presetSubtype="0" decel="50000" fill="hold" nodeType="withEffect">
                                  <p:stCondLst>
                                    <p:cond delay="3000"/>
                                  </p:stCondLst>
                                  <p:childTnLst>
                                    <p:animMotion origin="layout" path="M -2.08333E-7 3.7037E-7 L -0.00039 0.10486 " pathEditMode="relative" rAng="0" ptsTypes="AA">
                                      <p:cBhvr>
                                        <p:cTn id="48" dur="2000" fill="hold"/>
                                        <p:tgtEl>
                                          <p:spTgt spid="22"/>
                                        </p:tgtEl>
                                        <p:attrNameLst>
                                          <p:attrName>ppt_x</p:attrName>
                                          <p:attrName>ppt_y</p:attrName>
                                        </p:attrNameLst>
                                      </p:cBhvr>
                                      <p:rCtr x="-52" y="5278"/>
                                    </p:animMotion>
                                  </p:childTnLst>
                                </p:cTn>
                              </p:par>
                              <p:par>
                                <p:cTn id="49" presetID="0" presetClass="path" presetSubtype="0" decel="50000" fill="hold" nodeType="withEffect">
                                  <p:stCondLst>
                                    <p:cond delay="3000"/>
                                  </p:stCondLst>
                                  <p:childTnLst>
                                    <p:animMotion origin="layout" path="M -4.16667E-7 4.44444E-6 L 0.00221 -0.08588 " pathEditMode="relative" rAng="0" ptsTypes="AA">
                                      <p:cBhvr>
                                        <p:cTn id="50" dur="2000" fill="hold"/>
                                        <p:tgtEl>
                                          <p:spTgt spid="29"/>
                                        </p:tgtEl>
                                        <p:attrNameLst>
                                          <p:attrName>ppt_x</p:attrName>
                                          <p:attrName>ppt_y</p:attrName>
                                        </p:attrNameLst>
                                      </p:cBhvr>
                                      <p:rCtr x="104" y="-4306"/>
                                    </p:animMotion>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childTnLst>
                                </p:cTn>
                              </p:par>
                              <p:par>
                                <p:cTn id="54" presetID="0" presetClass="path" presetSubtype="0" decel="50000" fill="hold" grpId="1" nodeType="withEffect">
                                  <p:stCondLst>
                                    <p:cond delay="0"/>
                                  </p:stCondLst>
                                  <p:childTnLst>
                                    <p:animMotion origin="layout" path="M -0.16718 -2.96296E-6 L -0.39661 -2.96296E-6 " pathEditMode="relative" rAng="0" ptsTypes="AA">
                                      <p:cBhvr>
                                        <p:cTn id="55" dur="5000" fill="hold"/>
                                        <p:tgtEl>
                                          <p:spTgt spid="17"/>
                                        </p:tgtEl>
                                        <p:attrNameLst>
                                          <p:attrName>ppt_x</p:attrName>
                                          <p:attrName>ppt_y</p:attrName>
                                        </p:attrNameLst>
                                      </p:cBhvr>
                                      <p:rCtr x="-11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2" grpId="0" animBg="1"/>
      <p:bldP spid="12" grpId="1" animBg="1"/>
      <p:bldP spid="13" grpId="0"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277CC29-E014-CFEF-4C94-729A7BC8623A}"/>
              </a:ext>
            </a:extLst>
          </p:cNvPr>
          <p:cNvSpPr/>
          <p:nvPr/>
        </p:nvSpPr>
        <p:spPr>
          <a:xfrm>
            <a:off x="10158415" y="1975284"/>
            <a:ext cx="4542197" cy="454219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28A189D-E068-8945-83A0-CE96AE34C020}"/>
              </a:ext>
            </a:extLst>
          </p:cNvPr>
          <p:cNvSpPr/>
          <p:nvPr/>
        </p:nvSpPr>
        <p:spPr>
          <a:xfrm>
            <a:off x="533400" y="1447800"/>
            <a:ext cx="11125200" cy="4876800"/>
          </a:xfrm>
          <a:prstGeom prst="roundRect">
            <a:avLst>
              <a:gd name="adj" fmla="val 6846"/>
            </a:avLst>
          </a:prstGeom>
          <a:solidFill>
            <a:schemeClr val="bg1"/>
          </a:solidFill>
          <a:ln>
            <a:noFill/>
          </a:ln>
          <a:effectLst>
            <a:outerShdw blurRad="381000" dist="254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D17FDAF-0F8C-50FA-D467-C683B9E5E965}"/>
              </a:ext>
            </a:extLst>
          </p:cNvPr>
          <p:cNvSpPr/>
          <p:nvPr/>
        </p:nvSpPr>
        <p:spPr>
          <a:xfrm>
            <a:off x="533400" y="1447800"/>
            <a:ext cx="11125200" cy="4876800"/>
          </a:xfrm>
          <a:prstGeom prst="roundRect">
            <a:avLst>
              <a:gd name="adj" fmla="val 6846"/>
            </a:avLst>
          </a:prstGeom>
          <a:gradFill>
            <a:gsLst>
              <a:gs pos="100000">
                <a:schemeClr val="accent1">
                  <a:lumMod val="20000"/>
                  <a:lumOff val="80000"/>
                  <a:alpha val="2000"/>
                </a:schemeClr>
              </a:gs>
              <a:gs pos="0">
                <a:schemeClr val="accent1">
                  <a:lumMod val="20000"/>
                  <a:lumOff val="80000"/>
                  <a:alpha val="45000"/>
                </a:schemeClr>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raphic 2">
            <a:extLst>
              <a:ext uri="{FF2B5EF4-FFF2-40B4-BE49-F238E27FC236}">
                <a16:creationId xmlns:a16="http://schemas.microsoft.com/office/drawing/2014/main" id="{E711A691-A04A-7988-5CCC-A7B02AD90507}"/>
              </a:ext>
            </a:extLst>
          </p:cNvPr>
          <p:cNvSpPr>
            <a:spLocks/>
          </p:cNvSpPr>
          <p:nvPr/>
        </p:nvSpPr>
        <p:spPr>
          <a:xfrm rot="16200000">
            <a:off x="2450153" y="578816"/>
            <a:ext cx="2133659" cy="38716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63164"/>
                </a:schemeClr>
              </a:gs>
              <a:gs pos="100000">
                <a:schemeClr val="bg1">
                  <a:alpha val="25000"/>
                </a:schemeClr>
              </a:gs>
            </a:gsLst>
            <a:lin ang="5400000" scaled="0"/>
          </a:gradFill>
          <a:ln w="348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589F596-8473-54A1-9686-BACA440B943F}"/>
              </a:ext>
            </a:extLst>
          </p:cNvPr>
          <p:cNvSpPr>
            <a:spLocks noGrp="1"/>
          </p:cNvSpPr>
          <p:nvPr>
            <p:ph type="title"/>
          </p:nvPr>
        </p:nvSpPr>
        <p:spPr/>
        <p:txBody>
          <a:bodyPr/>
          <a:lstStyle/>
          <a:p>
            <a:pPr algn="ctr"/>
            <a:r>
              <a:rPr lang="en-US" dirty="0"/>
              <a:t>Value Prop </a:t>
            </a:r>
            <a:r>
              <a:rPr lang="en-US" dirty="0">
                <a:solidFill>
                  <a:schemeClr val="accent1"/>
                </a:solidFill>
              </a:rPr>
              <a:t>Test Card</a:t>
            </a:r>
          </a:p>
        </p:txBody>
      </p:sp>
      <p:sp>
        <p:nvSpPr>
          <p:cNvPr id="12" name="Content Placeholder 11">
            <a:extLst>
              <a:ext uri="{FF2B5EF4-FFF2-40B4-BE49-F238E27FC236}">
                <a16:creationId xmlns:a16="http://schemas.microsoft.com/office/drawing/2014/main" id="{994B7DD6-93E9-EC4D-5978-A0AFE5188799}"/>
              </a:ext>
            </a:extLst>
          </p:cNvPr>
          <p:cNvSpPr>
            <a:spLocks noGrp="1"/>
          </p:cNvSpPr>
          <p:nvPr>
            <p:ph idx="1"/>
          </p:nvPr>
        </p:nvSpPr>
        <p:spPr>
          <a:xfrm>
            <a:off x="873125" y="2762340"/>
            <a:ext cx="4542198" cy="276981"/>
          </a:xfrm>
        </p:spPr>
        <p:txBody>
          <a:bodyPr/>
          <a:lstStyle/>
          <a:p>
            <a:pPr marL="0" indent="0">
              <a:buNone/>
            </a:pPr>
            <a:r>
              <a:rPr lang="en-US" sz="1100" b="1" dirty="0"/>
              <a:t>STEP 1: </a:t>
            </a:r>
            <a:r>
              <a:rPr lang="en-US" sz="1100" dirty="0"/>
              <a:t>HYPOTHESIS</a:t>
            </a:r>
          </a:p>
        </p:txBody>
      </p:sp>
      <p:sp>
        <p:nvSpPr>
          <p:cNvPr id="9" name="Rectangle: Rounded Corners 8">
            <a:extLst>
              <a:ext uri="{FF2B5EF4-FFF2-40B4-BE49-F238E27FC236}">
                <a16:creationId xmlns:a16="http://schemas.microsoft.com/office/drawing/2014/main" id="{920E3BF3-1F72-1899-43F3-CE44A78E6E41}"/>
              </a:ext>
            </a:extLst>
          </p:cNvPr>
          <p:cNvSpPr/>
          <p:nvPr/>
        </p:nvSpPr>
        <p:spPr>
          <a:xfrm>
            <a:off x="796925" y="1712559"/>
            <a:ext cx="3952141" cy="407690"/>
          </a:xfrm>
          <a:prstGeom prst="roundRect">
            <a:avLst>
              <a:gd name="adj" fmla="val 5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100" dirty="0">
                <a:solidFill>
                  <a:schemeClr val="tx2">
                    <a:lumMod val="75000"/>
                  </a:schemeClr>
                </a:solidFill>
                <a:latin typeface="Montserrat" panose="00000500000000000000" pitchFamily="50" charset="0"/>
              </a:rPr>
              <a:t>Name: </a:t>
            </a:r>
            <a:r>
              <a:rPr lang="en-US" sz="1400" b="1" dirty="0">
                <a:solidFill>
                  <a:schemeClr val="accent1"/>
                </a:solidFill>
                <a:latin typeface="Montserrat" panose="00000500000000000000" pitchFamily="50" charset="0"/>
              </a:rPr>
              <a:t>Easier Data Incentives</a:t>
            </a:r>
            <a:endParaRPr lang="en-US" sz="1100" b="1" dirty="0">
              <a:solidFill>
                <a:schemeClr val="accent1"/>
              </a:solidFill>
              <a:latin typeface="Montserrat" panose="00000500000000000000" pitchFamily="50" charset="0"/>
            </a:endParaRPr>
          </a:p>
        </p:txBody>
      </p:sp>
      <p:sp>
        <p:nvSpPr>
          <p:cNvPr id="10" name="Rectangle: Rounded Corners 9">
            <a:extLst>
              <a:ext uri="{FF2B5EF4-FFF2-40B4-BE49-F238E27FC236}">
                <a16:creationId xmlns:a16="http://schemas.microsoft.com/office/drawing/2014/main" id="{6ABA6D84-E686-A847-2BCD-4AFB1ED6D410}"/>
              </a:ext>
            </a:extLst>
          </p:cNvPr>
          <p:cNvSpPr/>
          <p:nvPr/>
        </p:nvSpPr>
        <p:spPr>
          <a:xfrm>
            <a:off x="7073929" y="1712559"/>
            <a:ext cx="2105810" cy="407690"/>
          </a:xfrm>
          <a:prstGeom prst="roundRect">
            <a:avLst>
              <a:gd name="adj" fmla="val 5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100" b="0" i="0" u="none" strike="noStrike" kern="1200" cap="none" spc="0" normalizeH="0" baseline="0" noProof="0" dirty="0">
                <a:ln>
                  <a:noFill/>
                </a:ln>
                <a:solidFill>
                  <a:schemeClr val="tx2">
                    <a:lumMod val="75000"/>
                  </a:schemeClr>
                </a:solidFill>
                <a:effectLst/>
                <a:uLnTx/>
                <a:uFillTx/>
                <a:latin typeface="Montserrat" panose="00000500000000000000" pitchFamily="50" charset="0"/>
                <a:ea typeface="+mn-ea"/>
                <a:cs typeface="+mn-cs"/>
              </a:rPr>
              <a:t>Deadline: </a:t>
            </a:r>
            <a:r>
              <a:rPr lang="en-US" sz="1400" b="1" noProof="0" dirty="0">
                <a:solidFill>
                  <a:srgbClr val="2054F8"/>
                </a:solidFill>
                <a:latin typeface="Montserrat" panose="00000500000000000000" pitchFamily="50" charset="0"/>
              </a:rPr>
              <a:t>August</a:t>
            </a:r>
            <a:r>
              <a:rPr lang="en-US" sz="1400" b="1" dirty="0">
                <a:solidFill>
                  <a:srgbClr val="2054F8"/>
                </a:solidFill>
                <a:latin typeface="Montserrat" panose="00000500000000000000" pitchFamily="50" charset="0"/>
              </a:rPr>
              <a:t> 10</a:t>
            </a:r>
            <a:endParaRPr kumimoji="0" lang="en-US" sz="1100" b="0" i="0" u="none" strike="noStrike" kern="1200" cap="none" spc="0" normalizeH="0" baseline="0" noProof="0" dirty="0">
              <a:ln>
                <a:noFill/>
              </a:ln>
              <a:solidFill>
                <a:schemeClr val="tx2">
                  <a:lumMod val="75000"/>
                </a:schemeClr>
              </a:solidFill>
              <a:effectLst/>
              <a:uLnTx/>
              <a:uFillTx/>
              <a:latin typeface="Montserrat" panose="00000500000000000000" pitchFamily="50" charset="0"/>
              <a:ea typeface="+mn-ea"/>
              <a:cs typeface="+mn-cs"/>
            </a:endParaRPr>
          </a:p>
        </p:txBody>
      </p:sp>
      <p:sp>
        <p:nvSpPr>
          <p:cNvPr id="13" name="Rectangle: Rounded Corners 12">
            <a:extLst>
              <a:ext uri="{FF2B5EF4-FFF2-40B4-BE49-F238E27FC236}">
                <a16:creationId xmlns:a16="http://schemas.microsoft.com/office/drawing/2014/main" id="{B4BB252B-1927-F6BD-509E-10C76004EA80}"/>
              </a:ext>
            </a:extLst>
          </p:cNvPr>
          <p:cNvSpPr/>
          <p:nvPr/>
        </p:nvSpPr>
        <p:spPr>
          <a:xfrm>
            <a:off x="4858593" y="1712559"/>
            <a:ext cx="2105810" cy="407690"/>
          </a:xfrm>
          <a:prstGeom prst="roundRect">
            <a:avLst>
              <a:gd name="adj" fmla="val 5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100" dirty="0">
                <a:solidFill>
                  <a:schemeClr val="tx2">
                    <a:lumMod val="75000"/>
                  </a:schemeClr>
                </a:solidFill>
                <a:latin typeface="Montserrat" panose="00000500000000000000" pitchFamily="50" charset="0"/>
              </a:rPr>
              <a:t>Assigned to: </a:t>
            </a:r>
            <a:r>
              <a:rPr lang="en-US" sz="1400" b="1" dirty="0">
                <a:solidFill>
                  <a:schemeClr val="accent1"/>
                </a:solidFill>
                <a:latin typeface="Montserrat" panose="00000500000000000000" pitchFamily="50" charset="0"/>
              </a:rPr>
              <a:t>John</a:t>
            </a:r>
            <a:endParaRPr lang="en-US" sz="1100" b="1" dirty="0">
              <a:solidFill>
                <a:schemeClr val="accent1"/>
              </a:solidFill>
              <a:latin typeface="Montserrat" panose="00000500000000000000" pitchFamily="50" charset="0"/>
            </a:endParaRPr>
          </a:p>
        </p:txBody>
      </p:sp>
      <p:sp>
        <p:nvSpPr>
          <p:cNvPr id="14" name="Rectangle: Rounded Corners 13">
            <a:extLst>
              <a:ext uri="{FF2B5EF4-FFF2-40B4-BE49-F238E27FC236}">
                <a16:creationId xmlns:a16="http://schemas.microsoft.com/office/drawing/2014/main" id="{EF387096-97C7-016E-516F-3EDAC6D5F9BE}"/>
              </a:ext>
            </a:extLst>
          </p:cNvPr>
          <p:cNvSpPr/>
          <p:nvPr/>
        </p:nvSpPr>
        <p:spPr>
          <a:xfrm>
            <a:off x="9289265" y="1712559"/>
            <a:ext cx="2105810" cy="407690"/>
          </a:xfrm>
          <a:prstGeom prst="roundRect">
            <a:avLst>
              <a:gd name="adj" fmla="val 50000"/>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100" b="0" i="0" u="none" strike="noStrike" kern="1200" cap="none" spc="0" normalizeH="0" baseline="0" noProof="0" dirty="0">
                <a:ln>
                  <a:noFill/>
                </a:ln>
                <a:solidFill>
                  <a:schemeClr val="tx2">
                    <a:lumMod val="75000"/>
                  </a:schemeClr>
                </a:solidFill>
                <a:effectLst/>
                <a:uLnTx/>
                <a:uFillTx/>
                <a:latin typeface="Montserrat" panose="00000500000000000000" pitchFamily="50" charset="0"/>
                <a:ea typeface="+mn-ea"/>
                <a:cs typeface="+mn-cs"/>
              </a:rPr>
              <a:t>Duration: </a:t>
            </a:r>
            <a:r>
              <a:rPr kumimoji="0" lang="en-US" sz="1400" b="1" i="0" u="none" strike="noStrike" kern="1200" cap="none" spc="0" normalizeH="0" baseline="0" noProof="0" dirty="0">
                <a:ln>
                  <a:noFill/>
                </a:ln>
                <a:solidFill>
                  <a:srgbClr val="2054F8"/>
                </a:solidFill>
                <a:effectLst/>
                <a:uLnTx/>
                <a:uFillTx/>
                <a:latin typeface="Montserrat" panose="00000500000000000000" pitchFamily="50" charset="0"/>
                <a:ea typeface="+mn-ea"/>
                <a:cs typeface="+mn-cs"/>
              </a:rPr>
              <a:t>4 Months</a:t>
            </a:r>
            <a:endParaRPr kumimoji="0" lang="en-US" sz="1100" b="0" i="0" u="none" strike="noStrike" kern="1200" cap="none" spc="0" normalizeH="0" baseline="0" noProof="0" dirty="0">
              <a:ln>
                <a:noFill/>
              </a:ln>
              <a:solidFill>
                <a:schemeClr val="tx2">
                  <a:lumMod val="75000"/>
                </a:schemeClr>
              </a:solidFill>
              <a:effectLst/>
              <a:uLnTx/>
              <a:uFillTx/>
              <a:latin typeface="Montserrat" panose="00000500000000000000" pitchFamily="50" charset="0"/>
              <a:ea typeface="+mn-ea"/>
              <a:cs typeface="+mn-cs"/>
            </a:endParaRPr>
          </a:p>
        </p:txBody>
      </p:sp>
      <p:cxnSp>
        <p:nvCxnSpPr>
          <p:cNvPr id="17" name="Straight Connector 16">
            <a:extLst>
              <a:ext uri="{FF2B5EF4-FFF2-40B4-BE49-F238E27FC236}">
                <a16:creationId xmlns:a16="http://schemas.microsoft.com/office/drawing/2014/main" id="{1C58C317-893F-1938-1455-90D72A00AB5B}"/>
              </a:ext>
            </a:extLst>
          </p:cNvPr>
          <p:cNvCxnSpPr>
            <a:cxnSpLocks/>
          </p:cNvCxnSpPr>
          <p:nvPr/>
        </p:nvCxnSpPr>
        <p:spPr>
          <a:xfrm>
            <a:off x="586740" y="2376075"/>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ontent Placeholder 11">
            <a:extLst>
              <a:ext uri="{FF2B5EF4-FFF2-40B4-BE49-F238E27FC236}">
                <a16:creationId xmlns:a16="http://schemas.microsoft.com/office/drawing/2014/main" id="{479BCB7F-7AC4-31AA-995B-BDB091E71BC2}"/>
              </a:ext>
            </a:extLst>
          </p:cNvPr>
          <p:cNvSpPr txBox="1">
            <a:spLocks/>
          </p:cNvSpPr>
          <p:nvPr/>
        </p:nvSpPr>
        <p:spPr>
          <a:xfrm>
            <a:off x="6415200" y="2762340"/>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dirty="0"/>
              <a:t>STEP 2: </a:t>
            </a:r>
            <a:r>
              <a:rPr lang="en-US" sz="1100" dirty="0"/>
              <a:t>TEST</a:t>
            </a:r>
          </a:p>
        </p:txBody>
      </p:sp>
      <p:sp>
        <p:nvSpPr>
          <p:cNvPr id="20" name="Content Placeholder 11">
            <a:extLst>
              <a:ext uri="{FF2B5EF4-FFF2-40B4-BE49-F238E27FC236}">
                <a16:creationId xmlns:a16="http://schemas.microsoft.com/office/drawing/2014/main" id="{78CAE1EC-FA01-34B0-48B7-724E552C6119}"/>
              </a:ext>
            </a:extLst>
          </p:cNvPr>
          <p:cNvSpPr txBox="1">
            <a:spLocks/>
          </p:cNvSpPr>
          <p:nvPr/>
        </p:nvSpPr>
        <p:spPr>
          <a:xfrm>
            <a:off x="873125" y="4454169"/>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dirty="0"/>
              <a:t>STEP 3: </a:t>
            </a:r>
            <a:r>
              <a:rPr lang="en-US" sz="1100" dirty="0"/>
              <a:t>METRIC</a:t>
            </a:r>
          </a:p>
        </p:txBody>
      </p:sp>
      <p:sp>
        <p:nvSpPr>
          <p:cNvPr id="21" name="Content Placeholder 11">
            <a:extLst>
              <a:ext uri="{FF2B5EF4-FFF2-40B4-BE49-F238E27FC236}">
                <a16:creationId xmlns:a16="http://schemas.microsoft.com/office/drawing/2014/main" id="{FF3B4944-BAF9-D68E-B2E4-02931C801433}"/>
              </a:ext>
            </a:extLst>
          </p:cNvPr>
          <p:cNvSpPr txBox="1">
            <a:spLocks/>
          </p:cNvSpPr>
          <p:nvPr/>
        </p:nvSpPr>
        <p:spPr>
          <a:xfrm>
            <a:off x="6415200" y="4454169"/>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dirty="0"/>
              <a:t>STEP 4: </a:t>
            </a:r>
            <a:r>
              <a:rPr lang="en-US" sz="1100" dirty="0"/>
              <a:t>CRITERIA</a:t>
            </a:r>
          </a:p>
        </p:txBody>
      </p:sp>
      <p:sp>
        <p:nvSpPr>
          <p:cNvPr id="22" name="Graphic 2">
            <a:extLst>
              <a:ext uri="{FF2B5EF4-FFF2-40B4-BE49-F238E27FC236}">
                <a16:creationId xmlns:a16="http://schemas.microsoft.com/office/drawing/2014/main" id="{0A3F29F8-AA08-F8D6-49A1-5E2D00EB4B8A}"/>
              </a:ext>
            </a:extLst>
          </p:cNvPr>
          <p:cNvSpPr>
            <a:spLocks/>
          </p:cNvSpPr>
          <p:nvPr/>
        </p:nvSpPr>
        <p:spPr>
          <a:xfrm rot="5400000">
            <a:off x="8619300" y="3854840"/>
            <a:ext cx="1754998" cy="31845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accent1">
                  <a:lumMod val="20000"/>
                  <a:lumOff val="80000"/>
                  <a:alpha val="10000"/>
                </a:schemeClr>
              </a:gs>
              <a:gs pos="100000">
                <a:schemeClr val="accent1">
                  <a:lumMod val="20000"/>
                  <a:lumOff val="80000"/>
                  <a:alpha val="25000"/>
                </a:schemeClr>
              </a:gs>
            </a:gsLst>
            <a:lin ang="5400000" scaled="0"/>
          </a:gradFill>
          <a:ln w="3483" cap="flat">
            <a:noFill/>
            <a:prstDash val="solid"/>
            <a:miter/>
          </a:ln>
        </p:spPr>
        <p:txBody>
          <a:bodyPr rtlCol="0" anchor="ctr"/>
          <a:lstStyle/>
          <a:p>
            <a:endParaRPr lang="en-US"/>
          </a:p>
        </p:txBody>
      </p:sp>
      <p:sp>
        <p:nvSpPr>
          <p:cNvPr id="26" name="Content Placeholder 11">
            <a:extLst>
              <a:ext uri="{FF2B5EF4-FFF2-40B4-BE49-F238E27FC236}">
                <a16:creationId xmlns:a16="http://schemas.microsoft.com/office/drawing/2014/main" id="{D723B541-6260-2221-E617-F03A42EA18D8}"/>
              </a:ext>
            </a:extLst>
          </p:cNvPr>
          <p:cNvSpPr txBox="1">
            <a:spLocks/>
          </p:cNvSpPr>
          <p:nvPr/>
        </p:nvSpPr>
        <p:spPr>
          <a:xfrm>
            <a:off x="873125" y="3072856"/>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accent1"/>
                </a:solidFill>
              </a:rPr>
              <a:t>We believe that</a:t>
            </a:r>
            <a:endParaRPr lang="en-US" sz="1600" dirty="0">
              <a:solidFill>
                <a:schemeClr val="accent1"/>
              </a:solidFill>
            </a:endParaRPr>
          </a:p>
        </p:txBody>
      </p:sp>
      <p:sp>
        <p:nvSpPr>
          <p:cNvPr id="27" name="Content Placeholder 11">
            <a:extLst>
              <a:ext uri="{FF2B5EF4-FFF2-40B4-BE49-F238E27FC236}">
                <a16:creationId xmlns:a16="http://schemas.microsoft.com/office/drawing/2014/main" id="{F99F0F97-DA0C-B1D6-3BD6-5782F6395C1D}"/>
              </a:ext>
            </a:extLst>
          </p:cNvPr>
          <p:cNvSpPr txBox="1">
            <a:spLocks/>
          </p:cNvSpPr>
          <p:nvPr/>
        </p:nvSpPr>
        <p:spPr>
          <a:xfrm>
            <a:off x="6415200" y="3072856"/>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accent1"/>
                </a:solidFill>
              </a:rPr>
              <a:t>To verify that, we will</a:t>
            </a:r>
            <a:endParaRPr lang="en-US" sz="1600" dirty="0">
              <a:solidFill>
                <a:schemeClr val="accent1"/>
              </a:solidFill>
            </a:endParaRPr>
          </a:p>
        </p:txBody>
      </p:sp>
      <p:sp>
        <p:nvSpPr>
          <p:cNvPr id="28" name="Content Placeholder 11">
            <a:extLst>
              <a:ext uri="{FF2B5EF4-FFF2-40B4-BE49-F238E27FC236}">
                <a16:creationId xmlns:a16="http://schemas.microsoft.com/office/drawing/2014/main" id="{8A7D0824-F5D5-9F7B-83EE-B080B81819CF}"/>
              </a:ext>
            </a:extLst>
          </p:cNvPr>
          <p:cNvSpPr txBox="1">
            <a:spLocks/>
          </p:cNvSpPr>
          <p:nvPr/>
        </p:nvSpPr>
        <p:spPr>
          <a:xfrm>
            <a:off x="873125" y="4764685"/>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accent1"/>
                </a:solidFill>
              </a:rPr>
              <a:t>And measure</a:t>
            </a:r>
            <a:endParaRPr lang="en-US" sz="1600" dirty="0">
              <a:solidFill>
                <a:schemeClr val="accent1"/>
              </a:solidFill>
            </a:endParaRPr>
          </a:p>
        </p:txBody>
      </p:sp>
      <p:sp>
        <p:nvSpPr>
          <p:cNvPr id="29" name="Content Placeholder 11">
            <a:extLst>
              <a:ext uri="{FF2B5EF4-FFF2-40B4-BE49-F238E27FC236}">
                <a16:creationId xmlns:a16="http://schemas.microsoft.com/office/drawing/2014/main" id="{6C314AF3-385B-BCF1-580F-9315CC33013E}"/>
              </a:ext>
            </a:extLst>
          </p:cNvPr>
          <p:cNvSpPr txBox="1">
            <a:spLocks/>
          </p:cNvSpPr>
          <p:nvPr/>
        </p:nvSpPr>
        <p:spPr>
          <a:xfrm>
            <a:off x="6415200" y="4764685"/>
            <a:ext cx="4542198"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accent1"/>
                </a:solidFill>
              </a:rPr>
              <a:t>We are right if</a:t>
            </a:r>
            <a:endParaRPr lang="en-US" sz="1600" dirty="0">
              <a:solidFill>
                <a:schemeClr val="accent1"/>
              </a:solidFill>
            </a:endParaRPr>
          </a:p>
        </p:txBody>
      </p:sp>
      <p:sp>
        <p:nvSpPr>
          <p:cNvPr id="30" name="Content Placeholder 11">
            <a:extLst>
              <a:ext uri="{FF2B5EF4-FFF2-40B4-BE49-F238E27FC236}">
                <a16:creationId xmlns:a16="http://schemas.microsoft.com/office/drawing/2014/main" id="{D00B704A-84EE-00CA-F3E8-233E449AF8BC}"/>
              </a:ext>
            </a:extLst>
          </p:cNvPr>
          <p:cNvSpPr txBox="1">
            <a:spLocks/>
          </p:cNvSpPr>
          <p:nvPr/>
        </p:nvSpPr>
        <p:spPr>
          <a:xfrm>
            <a:off x="873125" y="3391490"/>
            <a:ext cx="4384675"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2"/>
                </a:solidFill>
              </a:rPr>
              <a:t>Stakeholders are willing to change service providers for a 10% increase in insights</a:t>
            </a:r>
          </a:p>
        </p:txBody>
      </p:sp>
      <p:sp>
        <p:nvSpPr>
          <p:cNvPr id="31" name="Content Placeholder 11">
            <a:extLst>
              <a:ext uri="{FF2B5EF4-FFF2-40B4-BE49-F238E27FC236}">
                <a16:creationId xmlns:a16="http://schemas.microsoft.com/office/drawing/2014/main" id="{FAE7879C-357C-45E1-1319-DD90071EE007}"/>
              </a:ext>
            </a:extLst>
          </p:cNvPr>
          <p:cNvSpPr txBox="1">
            <a:spLocks/>
          </p:cNvSpPr>
          <p:nvPr/>
        </p:nvSpPr>
        <p:spPr>
          <a:xfrm>
            <a:off x="6415200" y="3391490"/>
            <a:ext cx="4384675"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2"/>
                </a:solidFill>
              </a:rPr>
              <a:t>Approach 10 data sources, offering a range of contextual 360 indicators and patterns</a:t>
            </a:r>
          </a:p>
        </p:txBody>
      </p:sp>
      <p:sp>
        <p:nvSpPr>
          <p:cNvPr id="32" name="Content Placeholder 11">
            <a:extLst>
              <a:ext uri="{FF2B5EF4-FFF2-40B4-BE49-F238E27FC236}">
                <a16:creationId xmlns:a16="http://schemas.microsoft.com/office/drawing/2014/main" id="{B4F4C9E5-47FA-5B4D-48A7-D4D9A87368C9}"/>
              </a:ext>
            </a:extLst>
          </p:cNvPr>
          <p:cNvSpPr txBox="1">
            <a:spLocks/>
          </p:cNvSpPr>
          <p:nvPr/>
        </p:nvSpPr>
        <p:spPr>
          <a:xfrm>
            <a:off x="873125" y="5083319"/>
            <a:ext cx="4384675"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2"/>
                </a:solidFill>
              </a:rPr>
              <a:t>The number of data points who agree and disagree (at different levels)</a:t>
            </a:r>
          </a:p>
        </p:txBody>
      </p:sp>
      <p:sp>
        <p:nvSpPr>
          <p:cNvPr id="33" name="Content Placeholder 11">
            <a:extLst>
              <a:ext uri="{FF2B5EF4-FFF2-40B4-BE49-F238E27FC236}">
                <a16:creationId xmlns:a16="http://schemas.microsoft.com/office/drawing/2014/main" id="{D2E4ED0E-DF09-6F52-EE70-1D746D602C80}"/>
              </a:ext>
            </a:extLst>
          </p:cNvPr>
          <p:cNvSpPr txBox="1">
            <a:spLocks/>
          </p:cNvSpPr>
          <p:nvPr/>
        </p:nvSpPr>
        <p:spPr>
          <a:xfrm>
            <a:off x="6415200" y="5083319"/>
            <a:ext cx="4384675" cy="276981"/>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2"/>
                </a:solidFill>
              </a:rPr>
              <a:t>At least 50% of data points (which are easy to extract at all) agree with our hypothesis.</a:t>
            </a:r>
          </a:p>
        </p:txBody>
      </p:sp>
      <p:cxnSp>
        <p:nvCxnSpPr>
          <p:cNvPr id="34" name="Straight Connector 33">
            <a:extLst>
              <a:ext uri="{FF2B5EF4-FFF2-40B4-BE49-F238E27FC236}">
                <a16:creationId xmlns:a16="http://schemas.microsoft.com/office/drawing/2014/main" id="{712CA90D-9377-77BB-66A4-D42EF8EAD720}"/>
              </a:ext>
            </a:extLst>
          </p:cNvPr>
          <p:cNvCxnSpPr>
            <a:cxnSpLocks/>
          </p:cNvCxnSpPr>
          <p:nvPr/>
        </p:nvCxnSpPr>
        <p:spPr>
          <a:xfrm>
            <a:off x="586740" y="4184057"/>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F633422-D317-05A3-9E6D-CB48319359BC}"/>
              </a:ext>
            </a:extLst>
          </p:cNvPr>
          <p:cNvCxnSpPr>
            <a:cxnSpLocks/>
            <a:endCxn id="24" idx="2"/>
          </p:cNvCxnSpPr>
          <p:nvPr/>
        </p:nvCxnSpPr>
        <p:spPr>
          <a:xfrm>
            <a:off x="6096000" y="2409825"/>
            <a:ext cx="0" cy="3914775"/>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77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par>
                                <p:cTn id="8" presetID="16" presetClass="entr" presetSubtype="37" fill="hold" nodeType="withEffect">
                                  <p:stCondLst>
                                    <p:cond delay="1000"/>
                                  </p:stCondLst>
                                  <p:childTnLst>
                                    <p:set>
                                      <p:cBhvr>
                                        <p:cTn id="9" dur="1" fill="hold">
                                          <p:stCondLst>
                                            <p:cond delay="0"/>
                                          </p:stCondLst>
                                        </p:cTn>
                                        <p:tgtEl>
                                          <p:spTgt spid="17"/>
                                        </p:tgtEl>
                                        <p:attrNameLst>
                                          <p:attrName>style.visibility</p:attrName>
                                        </p:attrNameLst>
                                      </p:cBhvr>
                                      <p:to>
                                        <p:strVal val="visible"/>
                                      </p:to>
                                    </p:set>
                                    <p:animEffect transition="in" filter="barn(outVertical)">
                                      <p:cBhvr>
                                        <p:cTn id="10" dur="1500"/>
                                        <p:tgtEl>
                                          <p:spTgt spid="17"/>
                                        </p:tgtEl>
                                      </p:cBhvr>
                                    </p:animEffect>
                                  </p:childTnLst>
                                </p:cTn>
                              </p:par>
                              <p:par>
                                <p:cTn id="11" presetID="16" presetClass="entr" presetSubtype="37" fill="hold" nodeType="withEffect">
                                  <p:stCondLst>
                                    <p:cond delay="1000"/>
                                  </p:stCondLst>
                                  <p:childTnLst>
                                    <p:set>
                                      <p:cBhvr>
                                        <p:cTn id="12" dur="1" fill="hold">
                                          <p:stCondLst>
                                            <p:cond delay="0"/>
                                          </p:stCondLst>
                                        </p:cTn>
                                        <p:tgtEl>
                                          <p:spTgt spid="34"/>
                                        </p:tgtEl>
                                        <p:attrNameLst>
                                          <p:attrName>style.visibility</p:attrName>
                                        </p:attrNameLst>
                                      </p:cBhvr>
                                      <p:to>
                                        <p:strVal val="visible"/>
                                      </p:to>
                                    </p:set>
                                    <p:animEffect transition="in" filter="barn(outVertical)">
                                      <p:cBhvr>
                                        <p:cTn id="13" dur="1500"/>
                                        <p:tgtEl>
                                          <p:spTgt spid="34"/>
                                        </p:tgtEl>
                                      </p:cBhvr>
                                    </p:animEffect>
                                  </p:childTnLst>
                                </p:cTn>
                              </p:par>
                              <p:par>
                                <p:cTn id="14" presetID="16" presetClass="entr" presetSubtype="42" fill="hold" nodeType="withEffect">
                                  <p:stCondLst>
                                    <p:cond delay="1000"/>
                                  </p:stCondLst>
                                  <p:childTnLst>
                                    <p:set>
                                      <p:cBhvr>
                                        <p:cTn id="15" dur="1" fill="hold">
                                          <p:stCondLst>
                                            <p:cond delay="0"/>
                                          </p:stCondLst>
                                        </p:cTn>
                                        <p:tgtEl>
                                          <p:spTgt spid="35"/>
                                        </p:tgtEl>
                                        <p:attrNameLst>
                                          <p:attrName>style.visibility</p:attrName>
                                        </p:attrNameLst>
                                      </p:cBhvr>
                                      <p:to>
                                        <p:strVal val="visible"/>
                                      </p:to>
                                    </p:set>
                                    <p:animEffect transition="in" filter="barn(outHorizontal)">
                                      <p:cBhvr>
                                        <p:cTn id="16" dur="1500"/>
                                        <p:tgtEl>
                                          <p:spTgt spid="35"/>
                                        </p:tgtEl>
                                      </p:cBhvr>
                                    </p:animEffect>
                                  </p:childTnLst>
                                </p:cTn>
                              </p:par>
                              <p:par>
                                <p:cTn id="17" presetID="55" presetClass="entr" presetSubtype="0" fill="hold" grpId="0" nodeType="withEffect">
                                  <p:stCondLst>
                                    <p:cond delay="20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strVal val="#ppt_w*0.70"/>
                                          </p:val>
                                        </p:tav>
                                        <p:tav tm="100000">
                                          <p:val>
                                            <p:strVal val="#ppt_w"/>
                                          </p:val>
                                        </p:tav>
                                      </p:tavLst>
                                    </p:anim>
                                    <p:anim calcmode="lin" valueType="num">
                                      <p:cBhvr>
                                        <p:cTn id="20" dur="1000" fill="hold"/>
                                        <p:tgtEl>
                                          <p:spTgt spid="14"/>
                                        </p:tgtEl>
                                        <p:attrNameLst>
                                          <p:attrName>ppt_h</p:attrName>
                                        </p:attrNameLst>
                                      </p:cBhvr>
                                      <p:tavLst>
                                        <p:tav tm="0">
                                          <p:val>
                                            <p:strVal val="#ppt_h"/>
                                          </p:val>
                                        </p:tav>
                                        <p:tav tm="100000">
                                          <p:val>
                                            <p:strVal val="#ppt_h"/>
                                          </p:val>
                                        </p:tav>
                                      </p:tavLst>
                                    </p:anim>
                                    <p:animEffect transition="in" filter="fade">
                                      <p:cBhvr>
                                        <p:cTn id="21" dur="1000"/>
                                        <p:tgtEl>
                                          <p:spTgt spid="14"/>
                                        </p:tgtEl>
                                      </p:cBhvr>
                                    </p:animEffect>
                                  </p:childTnLst>
                                </p:cTn>
                              </p:par>
                              <p:par>
                                <p:cTn id="22" presetID="55" presetClass="entr" presetSubtype="0" fill="hold" grpId="0" nodeType="withEffect">
                                  <p:stCondLst>
                                    <p:cond delay="200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strVal val="#ppt_w*0.70"/>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Effect transition="in" filter="fade">
                                      <p:cBhvr>
                                        <p:cTn id="26" dur="1000"/>
                                        <p:tgtEl>
                                          <p:spTgt spid="9"/>
                                        </p:tgtEl>
                                      </p:cBhvr>
                                    </p:animEffect>
                                  </p:childTnLst>
                                </p:cTn>
                              </p:par>
                              <p:par>
                                <p:cTn id="27" presetID="55" presetClass="entr" presetSubtype="0" fill="hold" grpId="0" nodeType="withEffect">
                                  <p:stCondLst>
                                    <p:cond delay="200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strVal val="#ppt_w*0.70"/>
                                          </p:val>
                                        </p:tav>
                                        <p:tav tm="100000">
                                          <p:val>
                                            <p:strVal val="#ppt_w"/>
                                          </p:val>
                                        </p:tav>
                                      </p:tavLst>
                                    </p:anim>
                                    <p:anim calcmode="lin" valueType="num">
                                      <p:cBhvr>
                                        <p:cTn id="30" dur="1000" fill="hold"/>
                                        <p:tgtEl>
                                          <p:spTgt spid="13"/>
                                        </p:tgtEl>
                                        <p:attrNameLst>
                                          <p:attrName>ppt_h</p:attrName>
                                        </p:attrNameLst>
                                      </p:cBhvr>
                                      <p:tavLst>
                                        <p:tav tm="0">
                                          <p:val>
                                            <p:strVal val="#ppt_h"/>
                                          </p:val>
                                        </p:tav>
                                        <p:tav tm="100000">
                                          <p:val>
                                            <p:strVal val="#ppt_h"/>
                                          </p:val>
                                        </p:tav>
                                      </p:tavLst>
                                    </p:anim>
                                    <p:animEffect transition="in" filter="fade">
                                      <p:cBhvr>
                                        <p:cTn id="31" dur="1000"/>
                                        <p:tgtEl>
                                          <p:spTgt spid="13"/>
                                        </p:tgtEl>
                                      </p:cBhvr>
                                    </p:animEffect>
                                  </p:childTnLst>
                                </p:cTn>
                              </p:par>
                              <p:par>
                                <p:cTn id="32" presetID="55" presetClass="entr" presetSubtype="0" fill="hold" grpId="0" nodeType="withEffect">
                                  <p:stCondLst>
                                    <p:cond delay="200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strVal val="#ppt_w*0.70"/>
                                          </p:val>
                                        </p:tav>
                                        <p:tav tm="100000">
                                          <p:val>
                                            <p:strVal val="#ppt_w"/>
                                          </p:val>
                                        </p:tav>
                                      </p:tavLst>
                                    </p:anim>
                                    <p:anim calcmode="lin" valueType="num">
                                      <p:cBhvr>
                                        <p:cTn id="35" dur="1000" fill="hold"/>
                                        <p:tgtEl>
                                          <p:spTgt spid="10"/>
                                        </p:tgtEl>
                                        <p:attrNameLst>
                                          <p:attrName>ppt_h</p:attrName>
                                        </p:attrNameLst>
                                      </p:cBhvr>
                                      <p:tavLst>
                                        <p:tav tm="0">
                                          <p:val>
                                            <p:strVal val="#ppt_h"/>
                                          </p:val>
                                        </p:tav>
                                        <p:tav tm="100000">
                                          <p:val>
                                            <p:strVal val="#ppt_h"/>
                                          </p:val>
                                        </p:tav>
                                      </p:tavLst>
                                    </p:anim>
                                    <p:animEffect transition="in" filter="fade">
                                      <p:cBhvr>
                                        <p:cTn id="36" dur="1000"/>
                                        <p:tgtEl>
                                          <p:spTgt spid="10"/>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1000"/>
                                        <p:tgtEl>
                                          <p:spTgt spid="12">
                                            <p:txEl>
                                              <p:pRg st="0" end="0"/>
                                            </p:txEl>
                                          </p:spTgt>
                                        </p:tgtEl>
                                      </p:cBhvr>
                                    </p:animEffect>
                                  </p:childTnLst>
                                </p:cTn>
                              </p:par>
                              <p:par>
                                <p:cTn id="40" presetID="10" presetClass="entr" presetSubtype="0" fill="hold" grpId="0" nodeType="withEffect">
                                  <p:stCondLst>
                                    <p:cond delay="300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childTnLst>
                                </p:cTn>
                              </p:par>
                              <p:par>
                                <p:cTn id="43" presetID="10" presetClass="entr" presetSubtype="0" fill="hold" grpId="0" nodeType="withEffect">
                                  <p:stCondLst>
                                    <p:cond delay="30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childTnLst>
                                </p:cTn>
                              </p:par>
                              <p:par>
                                <p:cTn id="46" presetID="10" presetClass="entr" presetSubtype="0" fill="hold" grpId="0" nodeType="withEffect">
                                  <p:stCondLst>
                                    <p:cond delay="350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childTnLst>
                                </p:cTn>
                              </p:par>
                              <p:par>
                                <p:cTn id="49" presetID="10" presetClass="entr" presetSubtype="0" fill="hold" grpId="0" nodeType="withEffect">
                                  <p:stCondLst>
                                    <p:cond delay="350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childTnLst>
                                </p:cTn>
                              </p:par>
                              <p:par>
                                <p:cTn id="52" presetID="10" presetClass="entr" presetSubtype="0" fill="hold" grpId="0" nodeType="withEffect">
                                  <p:stCondLst>
                                    <p:cond delay="3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childTnLst>
                                </p:cTn>
                              </p:par>
                              <p:par>
                                <p:cTn id="55" presetID="10" presetClass="entr" presetSubtype="0" fill="hold" grpId="0" nodeType="withEffect">
                                  <p:stCondLst>
                                    <p:cond delay="400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childTnLst>
                                </p:cTn>
                              </p:par>
                              <p:par>
                                <p:cTn id="58" presetID="10" presetClass="entr" presetSubtype="0" fill="hold" grpId="0" nodeType="withEffect">
                                  <p:stCondLst>
                                    <p:cond delay="400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childTnLst>
                                </p:cTn>
                              </p:par>
                              <p:par>
                                <p:cTn id="61" presetID="10" presetClass="entr" presetSubtype="0" fill="hold" grpId="0" nodeType="withEffect">
                                  <p:stCondLst>
                                    <p:cond delay="40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childTnLst>
                                </p:cTn>
                              </p:par>
                              <p:par>
                                <p:cTn id="64" presetID="10" presetClass="entr" presetSubtype="0" fill="hold" grpId="0" nodeType="withEffect">
                                  <p:stCondLst>
                                    <p:cond delay="45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childTnLst>
                                </p:cTn>
                              </p:par>
                              <p:par>
                                <p:cTn id="67" presetID="10" presetClass="entr" presetSubtype="0" fill="hold" grpId="0" nodeType="withEffect">
                                  <p:stCondLst>
                                    <p:cond delay="450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childTnLst>
                                </p:cTn>
                              </p:par>
                              <p:par>
                                <p:cTn id="70" presetID="10" presetClass="entr" presetSubtype="0" fill="hold" grpId="0" nodeType="withEffect">
                                  <p:stCondLst>
                                    <p:cond delay="45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childTnLst>
                                </p:cTn>
                              </p:par>
                              <p:par>
                                <p:cTn id="73" presetID="10" presetClass="entr" presetSubtype="0" fill="hold" grpId="0" nodeType="withEffect">
                                  <p:stCondLst>
                                    <p:cond delay="100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1000"/>
                                        <p:tgtEl>
                                          <p:spTgt spid="23"/>
                                        </p:tgtEl>
                                      </p:cBhvr>
                                    </p:animEffect>
                                  </p:childTnLst>
                                </p:cTn>
                              </p:par>
                              <p:par>
                                <p:cTn id="76" presetID="10" presetClass="entr" presetSubtype="0" fill="hold" grpId="0" nodeType="withEffect">
                                  <p:stCondLst>
                                    <p:cond delay="100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1000"/>
                                        <p:tgtEl>
                                          <p:spTgt spid="22"/>
                                        </p:tgtEl>
                                      </p:cBhvr>
                                    </p:animEffect>
                                  </p:childTnLst>
                                </p:cTn>
                              </p:par>
                              <p:par>
                                <p:cTn id="79" presetID="0" presetClass="path" presetSubtype="0" decel="50000" fill="hold" grpId="1" nodeType="withEffect">
                                  <p:stCondLst>
                                    <p:cond delay="1000"/>
                                  </p:stCondLst>
                                  <p:childTnLst>
                                    <p:animMotion origin="layout" path="M -0.10794 3.33333E-6 L -1.45833E-6 3.33333E-6 " pathEditMode="relative" rAng="0" ptsTypes="AA">
                                      <p:cBhvr>
                                        <p:cTn id="80" dur="4000" fill="hold"/>
                                        <p:tgtEl>
                                          <p:spTgt spid="23"/>
                                        </p:tgtEl>
                                        <p:attrNameLst>
                                          <p:attrName>ppt_x</p:attrName>
                                          <p:attrName>ppt_y</p:attrName>
                                        </p:attrNameLst>
                                      </p:cBhvr>
                                      <p:rCtr x="5391" y="0"/>
                                    </p:animMotion>
                                  </p:childTnLst>
                                </p:cTn>
                              </p:par>
                              <p:par>
                                <p:cTn id="81" presetID="0" presetClass="path" presetSubtype="0" decel="50000" fill="hold" grpId="1" nodeType="withEffect">
                                  <p:stCondLst>
                                    <p:cond delay="1000"/>
                                  </p:stCondLst>
                                  <p:childTnLst>
                                    <p:animMotion origin="layout" path="M 0.1069 -2.96296E-6 L 3.75E-6 -2.96296E-6 " pathEditMode="relative" rAng="0" ptsTypes="AA">
                                      <p:cBhvr>
                                        <p:cTn id="82" dur="4000" fill="hold"/>
                                        <p:tgtEl>
                                          <p:spTgt spid="22"/>
                                        </p:tgtEl>
                                        <p:attrNameLst>
                                          <p:attrName>ppt_x</p:attrName>
                                          <p:attrName>ppt_y</p:attrName>
                                        </p:attrNameLst>
                                      </p:cBhvr>
                                      <p:rCtr x="-5352" y="0"/>
                                    </p:animMotion>
                                  </p:childTnLst>
                                </p:cTn>
                              </p:par>
                              <p:par>
                                <p:cTn id="83" presetID="2" presetClass="entr" presetSubtype="1" decel="5000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15000" fill="hold"/>
                                        <p:tgtEl>
                                          <p:spTgt spid="5"/>
                                        </p:tgtEl>
                                        <p:attrNameLst>
                                          <p:attrName>ppt_x</p:attrName>
                                        </p:attrNameLst>
                                      </p:cBhvr>
                                      <p:tavLst>
                                        <p:tav tm="0">
                                          <p:val>
                                            <p:strVal val="#ppt_x"/>
                                          </p:val>
                                        </p:tav>
                                        <p:tav tm="100000">
                                          <p:val>
                                            <p:strVal val="#ppt_x"/>
                                          </p:val>
                                        </p:tav>
                                      </p:tavLst>
                                    </p:anim>
                                    <p:anim calcmode="lin" valueType="num">
                                      <p:cBhvr additive="base">
                                        <p:cTn id="86" dur="15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3" grpId="0" animBg="1"/>
      <p:bldP spid="23" grpId="1" animBg="1"/>
      <p:bldP spid="12" grpId="0" build="p"/>
      <p:bldP spid="9" grpId="0" animBg="1"/>
      <p:bldP spid="10" grpId="0" animBg="1"/>
      <p:bldP spid="13" grpId="0" animBg="1"/>
      <p:bldP spid="14" grpId="0" animBg="1"/>
      <p:bldP spid="19" grpId="0"/>
      <p:bldP spid="20" grpId="0"/>
      <p:bldP spid="21" grpId="0"/>
      <p:bldP spid="22" grpId="0" animBg="1"/>
      <p:bldP spid="22" grpId="1" animBg="1"/>
      <p:bldP spid="26" grpId="0"/>
      <p:bldP spid="27" grpId="0"/>
      <p:bldP spid="28" grpId="0"/>
      <p:bldP spid="29" grpId="0"/>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1D3F7B3A-BA3D-23E9-DB96-45198F89733F}"/>
              </a:ext>
            </a:extLst>
          </p:cNvPr>
          <p:cNvSpPr/>
          <p:nvPr/>
        </p:nvSpPr>
        <p:spPr>
          <a:xfrm>
            <a:off x="-1699780" y="785405"/>
            <a:ext cx="3539065" cy="3539065"/>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4E7AB-95FB-AE59-3E56-C14DE8475439}"/>
              </a:ext>
            </a:extLst>
          </p:cNvPr>
          <p:cNvSpPr>
            <a:spLocks noGrp="1"/>
          </p:cNvSpPr>
          <p:nvPr>
            <p:ph type="title"/>
          </p:nvPr>
        </p:nvSpPr>
        <p:spPr/>
        <p:txBody>
          <a:bodyPr/>
          <a:lstStyle/>
          <a:p>
            <a:r>
              <a:rPr lang="en-US" dirty="0"/>
              <a:t>Progress Defines Value</a:t>
            </a:r>
            <a:br>
              <a:rPr lang="en-US" dirty="0"/>
            </a:br>
            <a:r>
              <a:rPr lang="en-US" dirty="0">
                <a:solidFill>
                  <a:schemeClr val="accent1"/>
                </a:solidFill>
              </a:rPr>
              <a:t>Contrast Reveals Value</a:t>
            </a:r>
          </a:p>
        </p:txBody>
      </p:sp>
      <p:cxnSp>
        <p:nvCxnSpPr>
          <p:cNvPr id="8" name="Straight Connector 7">
            <a:extLst>
              <a:ext uri="{FF2B5EF4-FFF2-40B4-BE49-F238E27FC236}">
                <a16:creationId xmlns:a16="http://schemas.microsoft.com/office/drawing/2014/main" id="{90F85592-64BF-0846-2707-681EDABA90A2}"/>
              </a:ext>
            </a:extLst>
          </p:cNvPr>
          <p:cNvCxnSpPr>
            <a:cxnSpLocks/>
          </p:cNvCxnSpPr>
          <p:nvPr/>
        </p:nvCxnSpPr>
        <p:spPr>
          <a:xfrm>
            <a:off x="533400" y="1562100"/>
            <a:ext cx="0" cy="368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B27CE6-A8CE-EAAE-D783-E8444E2D9256}"/>
              </a:ext>
            </a:extLst>
          </p:cNvPr>
          <p:cNvCxnSpPr/>
          <p:nvPr/>
        </p:nvCxnSpPr>
        <p:spPr>
          <a:xfrm>
            <a:off x="533400" y="5247609"/>
            <a:ext cx="11125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DBC6E08-7010-8909-35C4-B0E93B3453AA}"/>
              </a:ext>
            </a:extLst>
          </p:cNvPr>
          <p:cNvSpPr/>
          <p:nvPr/>
        </p:nvSpPr>
        <p:spPr>
          <a:xfrm>
            <a:off x="7534753" y="-1721004"/>
            <a:ext cx="3539065" cy="3539065"/>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4">
            <a:extLst>
              <a:ext uri="{FF2B5EF4-FFF2-40B4-BE49-F238E27FC236}">
                <a16:creationId xmlns:a16="http://schemas.microsoft.com/office/drawing/2014/main" id="{9D737AE9-F565-CCE3-C2DD-965C8063601F}"/>
              </a:ext>
            </a:extLst>
          </p:cNvPr>
          <p:cNvSpPr txBox="1">
            <a:spLocks/>
          </p:cNvSpPr>
          <p:nvPr/>
        </p:nvSpPr>
        <p:spPr>
          <a:xfrm>
            <a:off x="711608" y="3940549"/>
            <a:ext cx="1308666" cy="1143825"/>
          </a:xfrm>
          <a:prstGeom prst="roundRect">
            <a:avLst>
              <a:gd name="adj" fmla="val 10818"/>
            </a:avLst>
          </a:prstGeom>
          <a:solidFill>
            <a:schemeClr val="accent1">
              <a:lumMod val="40000"/>
              <a:lumOff val="60000"/>
            </a:schemeClr>
          </a:solidFill>
          <a:effectLst>
            <a:outerShdw blurRad="317500" dist="152400" dir="2700000" algn="tl" rotWithShape="0">
              <a:schemeClr val="accent1">
                <a:alpha val="18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chemeClr val="bg1"/>
                </a:solidFill>
                <a:latin typeface="Montserrat" panose="00000500000000000000" pitchFamily="50" charset="0"/>
              </a:rPr>
              <a:t>NBCA</a:t>
            </a:r>
          </a:p>
        </p:txBody>
      </p:sp>
      <p:sp>
        <p:nvSpPr>
          <p:cNvPr id="19" name="Content Placeholder 4">
            <a:extLst>
              <a:ext uri="{FF2B5EF4-FFF2-40B4-BE49-F238E27FC236}">
                <a16:creationId xmlns:a16="http://schemas.microsoft.com/office/drawing/2014/main" id="{5BB5C0B8-7425-7920-E261-5CCF0AD2BA42}"/>
              </a:ext>
            </a:extLst>
          </p:cNvPr>
          <p:cNvSpPr txBox="1">
            <a:spLocks/>
          </p:cNvSpPr>
          <p:nvPr/>
        </p:nvSpPr>
        <p:spPr>
          <a:xfrm>
            <a:off x="2295094" y="3226725"/>
            <a:ext cx="1308666" cy="713824"/>
          </a:xfrm>
          <a:prstGeom prst="roundRect">
            <a:avLst/>
          </a:prstGeom>
          <a:solidFill>
            <a:schemeClr val="tx2">
              <a:lumMod val="20000"/>
              <a:lumOff val="80000"/>
            </a:schemeClr>
          </a:solidFill>
          <a:effectLst>
            <a:outerShdw blurRad="260746" dist="38100" dir="2700000" algn="tl" rotWithShape="0">
              <a:prstClr val="black">
                <a:alpha val="5184"/>
              </a:prst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i="0" u="none" strike="noStrike" kern="1200" cap="none" spc="0" normalizeH="0" baseline="0" noProof="0" dirty="0">
                <a:ln>
                  <a:noFill/>
                </a:ln>
                <a:solidFill>
                  <a:schemeClr val="bg1">
                    <a:lumMod val="50000"/>
                  </a:schemeClr>
                </a:solidFill>
                <a:effectLst/>
                <a:uLnTx/>
                <a:uFillTx/>
                <a:latin typeface="Montserrat" panose="00000500000000000000" pitchFamily="50" charset="0"/>
                <a:ea typeface="+mn-ea"/>
                <a:cs typeface="+mn-cs"/>
              </a:rPr>
              <a:t>Value</a:t>
            </a:r>
          </a:p>
        </p:txBody>
      </p:sp>
      <p:sp>
        <p:nvSpPr>
          <p:cNvPr id="20" name="Content Placeholder 4">
            <a:extLst>
              <a:ext uri="{FF2B5EF4-FFF2-40B4-BE49-F238E27FC236}">
                <a16:creationId xmlns:a16="http://schemas.microsoft.com/office/drawing/2014/main" id="{47D1F4D7-F57F-6C5F-6022-8E1B2B610716}"/>
              </a:ext>
            </a:extLst>
          </p:cNvPr>
          <p:cNvSpPr txBox="1">
            <a:spLocks/>
          </p:cNvSpPr>
          <p:nvPr/>
        </p:nvSpPr>
        <p:spPr>
          <a:xfrm>
            <a:off x="3878580" y="2263360"/>
            <a:ext cx="1308666" cy="963365"/>
          </a:xfrm>
          <a:prstGeom prst="roundRect">
            <a:avLst>
              <a:gd name="adj" fmla="val 12500"/>
            </a:avLst>
          </a:prstGeom>
          <a:solidFill>
            <a:schemeClr val="tx2">
              <a:lumMod val="20000"/>
              <a:lumOff val="80000"/>
            </a:schemeClr>
          </a:solidFill>
          <a:effectLst>
            <a:outerShdw blurRad="260746" dist="38100" dir="2700000" algn="tl" rotWithShape="0">
              <a:prstClr val="black">
                <a:alpha val="5184"/>
              </a:prst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i="0" u="none" strike="noStrike" kern="1200" cap="none" spc="0" normalizeH="0" baseline="0" noProof="0" dirty="0">
                <a:ln>
                  <a:noFill/>
                </a:ln>
                <a:solidFill>
                  <a:schemeClr val="bg1">
                    <a:lumMod val="50000"/>
                  </a:schemeClr>
                </a:solidFill>
                <a:effectLst/>
                <a:uLnTx/>
                <a:uFillTx/>
                <a:latin typeface="Montserrat" panose="00000500000000000000" pitchFamily="50" charset="0"/>
                <a:ea typeface="+mn-ea"/>
                <a:cs typeface="+mn-cs"/>
              </a:rPr>
              <a:t>Value</a:t>
            </a:r>
          </a:p>
        </p:txBody>
      </p:sp>
      <p:sp>
        <p:nvSpPr>
          <p:cNvPr id="21" name="Content Placeholder 4">
            <a:extLst>
              <a:ext uri="{FF2B5EF4-FFF2-40B4-BE49-F238E27FC236}">
                <a16:creationId xmlns:a16="http://schemas.microsoft.com/office/drawing/2014/main" id="{D0032FFF-9AFF-F258-58BE-B9F070C5D097}"/>
              </a:ext>
            </a:extLst>
          </p:cNvPr>
          <p:cNvSpPr txBox="1">
            <a:spLocks/>
          </p:cNvSpPr>
          <p:nvPr/>
        </p:nvSpPr>
        <p:spPr>
          <a:xfrm>
            <a:off x="5462066" y="1549536"/>
            <a:ext cx="1308666" cy="713824"/>
          </a:xfrm>
          <a:prstGeom prst="roundRect">
            <a:avLst/>
          </a:prstGeom>
          <a:solidFill>
            <a:schemeClr val="tx2">
              <a:lumMod val="20000"/>
              <a:lumOff val="80000"/>
            </a:schemeClr>
          </a:solidFill>
          <a:effectLst>
            <a:outerShdw blurRad="260746" dist="38100" dir="2700000" algn="tl" rotWithShape="0">
              <a:prstClr val="black">
                <a:alpha val="5184"/>
              </a:prst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i="0" u="none" strike="noStrike" kern="1200" cap="none" spc="0" normalizeH="0" baseline="0" noProof="0" dirty="0">
                <a:ln>
                  <a:noFill/>
                </a:ln>
                <a:solidFill>
                  <a:schemeClr val="bg1">
                    <a:lumMod val="50000"/>
                  </a:schemeClr>
                </a:solidFill>
                <a:effectLst/>
                <a:uLnTx/>
                <a:uFillTx/>
                <a:latin typeface="Montserrat" panose="00000500000000000000" pitchFamily="50" charset="0"/>
                <a:ea typeface="+mn-ea"/>
                <a:cs typeface="+mn-cs"/>
              </a:rPr>
              <a:t>Value</a:t>
            </a:r>
          </a:p>
        </p:txBody>
      </p:sp>
      <p:sp>
        <p:nvSpPr>
          <p:cNvPr id="22" name="Content Placeholder 4">
            <a:extLst>
              <a:ext uri="{FF2B5EF4-FFF2-40B4-BE49-F238E27FC236}">
                <a16:creationId xmlns:a16="http://schemas.microsoft.com/office/drawing/2014/main" id="{42106697-057E-59B2-B71A-A4815CD2D050}"/>
              </a:ext>
            </a:extLst>
          </p:cNvPr>
          <p:cNvSpPr txBox="1">
            <a:spLocks/>
          </p:cNvSpPr>
          <p:nvPr/>
        </p:nvSpPr>
        <p:spPr>
          <a:xfrm>
            <a:off x="7045552" y="1547586"/>
            <a:ext cx="1308666" cy="1139920"/>
          </a:xfrm>
          <a:prstGeom prst="roundRect">
            <a:avLst>
              <a:gd name="adj" fmla="val 9624"/>
            </a:avLst>
          </a:prstGeom>
          <a:solidFill>
            <a:schemeClr val="tx2">
              <a:lumMod val="20000"/>
              <a:lumOff val="80000"/>
            </a:schemeClr>
          </a:solidFill>
          <a:effectLst>
            <a:outerShdw blurRad="260746" dist="38100" dir="2700000" algn="tl" rotWithShape="0">
              <a:prstClr val="black">
                <a:alpha val="5184"/>
              </a:prst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i="0" u="none" strike="noStrike" kern="1200" cap="none" spc="0" normalizeH="0" baseline="0" noProof="0" dirty="0">
                <a:ln>
                  <a:noFill/>
                </a:ln>
                <a:solidFill>
                  <a:schemeClr val="bg1">
                    <a:lumMod val="50000"/>
                  </a:schemeClr>
                </a:solidFill>
                <a:effectLst/>
                <a:uLnTx/>
                <a:uFillTx/>
                <a:latin typeface="Montserrat" panose="00000500000000000000" pitchFamily="50" charset="0"/>
                <a:ea typeface="+mn-ea"/>
                <a:cs typeface="+mn-cs"/>
              </a:rPr>
              <a:t>Value</a:t>
            </a:r>
          </a:p>
        </p:txBody>
      </p:sp>
      <p:sp>
        <p:nvSpPr>
          <p:cNvPr id="23" name="Content Placeholder 4">
            <a:extLst>
              <a:ext uri="{FF2B5EF4-FFF2-40B4-BE49-F238E27FC236}">
                <a16:creationId xmlns:a16="http://schemas.microsoft.com/office/drawing/2014/main" id="{E05B2F9B-3C3B-00DB-49D8-65CFE021FF0F}"/>
              </a:ext>
            </a:extLst>
          </p:cNvPr>
          <p:cNvSpPr txBox="1">
            <a:spLocks/>
          </p:cNvSpPr>
          <p:nvPr/>
        </p:nvSpPr>
        <p:spPr>
          <a:xfrm>
            <a:off x="8629038" y="2687508"/>
            <a:ext cx="1308666" cy="713824"/>
          </a:xfrm>
          <a:prstGeom prst="roundRect">
            <a:avLst/>
          </a:prstGeom>
          <a:solidFill>
            <a:schemeClr val="tx2">
              <a:lumMod val="20000"/>
              <a:lumOff val="80000"/>
            </a:schemeClr>
          </a:solidFill>
          <a:effectLst>
            <a:outerShdw blurRad="260746" dist="38100" dir="2700000" algn="tl" rotWithShape="0">
              <a:prstClr val="black">
                <a:alpha val="5184"/>
              </a:prst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i="0" u="none" strike="noStrike" kern="1200" cap="none" spc="0" normalizeH="0" baseline="0" noProof="0" dirty="0">
                <a:ln>
                  <a:noFill/>
                </a:ln>
                <a:solidFill>
                  <a:schemeClr val="bg1">
                    <a:lumMod val="50000"/>
                  </a:schemeClr>
                </a:solidFill>
                <a:effectLst/>
                <a:uLnTx/>
                <a:uFillTx/>
                <a:latin typeface="Montserrat" panose="00000500000000000000" pitchFamily="50" charset="0"/>
                <a:ea typeface="+mn-ea"/>
                <a:cs typeface="+mn-cs"/>
              </a:rPr>
              <a:t>Value</a:t>
            </a:r>
          </a:p>
        </p:txBody>
      </p:sp>
      <p:sp>
        <p:nvSpPr>
          <p:cNvPr id="24" name="Content Placeholder 4">
            <a:extLst>
              <a:ext uri="{FF2B5EF4-FFF2-40B4-BE49-F238E27FC236}">
                <a16:creationId xmlns:a16="http://schemas.microsoft.com/office/drawing/2014/main" id="{04F937C4-D3F3-8500-761D-B6E4D8F9BE2F}"/>
              </a:ext>
            </a:extLst>
          </p:cNvPr>
          <p:cNvSpPr txBox="1">
            <a:spLocks/>
          </p:cNvSpPr>
          <p:nvPr/>
        </p:nvSpPr>
        <p:spPr>
          <a:xfrm>
            <a:off x="10212524" y="3401332"/>
            <a:ext cx="1308666" cy="1683042"/>
          </a:xfrm>
          <a:prstGeom prst="roundRect">
            <a:avLst>
              <a:gd name="adj" fmla="val 10359"/>
            </a:avLst>
          </a:prstGeom>
          <a:gradFill flip="none" rotWithShape="1">
            <a:gsLst>
              <a:gs pos="0">
                <a:schemeClr val="accent1"/>
              </a:gs>
              <a:gs pos="56000">
                <a:srgbClr val="4D77FA"/>
              </a:gs>
              <a:gs pos="100000">
                <a:srgbClr val="7999FB"/>
              </a:gs>
            </a:gsLst>
            <a:lin ang="13500000" scaled="1"/>
            <a:tileRect/>
          </a:gradFill>
          <a:effectLst>
            <a:outerShdw blurRad="317500" dist="152400" dir="2700000" algn="tl" rotWithShape="0">
              <a:schemeClr val="accent1">
                <a:alpha val="18000"/>
              </a:schemeClr>
            </a:outerShdw>
          </a:effectLst>
        </p:spPr>
        <p:txBody>
          <a:bodyPr lIns="0" tIns="0" rIns="0" bIns="0" anchor="ctr"/>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rPr>
              <a:t>Our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FFFFFF"/>
                </a:solidFill>
                <a:effectLst/>
                <a:uLnTx/>
                <a:uFillTx/>
                <a:latin typeface="Montserrat" panose="00000500000000000000" pitchFamily="50" charset="0"/>
                <a:ea typeface="+mn-ea"/>
                <a:cs typeface="+mn-cs"/>
              </a:rPr>
              <a:t>Value</a:t>
            </a:r>
          </a:p>
        </p:txBody>
      </p:sp>
      <p:grpSp>
        <p:nvGrpSpPr>
          <p:cNvPr id="3" name="Group 2">
            <a:extLst>
              <a:ext uri="{FF2B5EF4-FFF2-40B4-BE49-F238E27FC236}">
                <a16:creationId xmlns:a16="http://schemas.microsoft.com/office/drawing/2014/main" id="{8C47495A-814A-B800-C3B1-487F88D4874B}"/>
              </a:ext>
            </a:extLst>
          </p:cNvPr>
          <p:cNvGrpSpPr/>
          <p:nvPr/>
        </p:nvGrpSpPr>
        <p:grpSpPr>
          <a:xfrm>
            <a:off x="711608" y="5486490"/>
            <a:ext cx="10809582" cy="691759"/>
            <a:chOff x="711608" y="5486490"/>
            <a:chExt cx="10809582" cy="691759"/>
          </a:xfrm>
        </p:grpSpPr>
        <p:sp>
          <p:nvSpPr>
            <p:cNvPr id="11" name="Content Placeholder 4">
              <a:extLst>
                <a:ext uri="{FF2B5EF4-FFF2-40B4-BE49-F238E27FC236}">
                  <a16:creationId xmlns:a16="http://schemas.microsoft.com/office/drawing/2014/main" id="{9E65F032-F344-7AA2-5362-A240F8B71E49}"/>
                </a:ext>
              </a:extLst>
            </p:cNvPr>
            <p:cNvSpPr txBox="1">
              <a:spLocks/>
            </p:cNvSpPr>
            <p:nvPr/>
          </p:nvSpPr>
          <p:spPr>
            <a:xfrm>
              <a:off x="711608" y="5486490"/>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err="1">
                  <a:latin typeface="Montserrat" panose="00000500000000000000" pitchFamily="50" charset="0"/>
                </a:rPr>
                <a:t>CapEx</a:t>
              </a:r>
              <a:r>
                <a:rPr lang="en-US" sz="1200" dirty="0">
                  <a:latin typeface="Montserrat" panose="00000500000000000000" pitchFamily="50" charset="0"/>
                </a:rPr>
                <a:t> </a:t>
              </a:r>
              <a:r>
                <a:rPr lang="en-US" sz="1200" b="1" dirty="0">
                  <a:latin typeface="Montserrat" panose="00000500000000000000" pitchFamily="50" charset="0"/>
                </a:rPr>
                <a:t>Next Best Software </a:t>
              </a:r>
              <a:r>
                <a:rPr lang="en-US" sz="1200" dirty="0">
                  <a:latin typeface="Montserrat" panose="00000500000000000000" pitchFamily="50" charset="0"/>
                </a:rPr>
                <a:t>Alternative</a:t>
              </a:r>
            </a:p>
          </p:txBody>
        </p:sp>
        <p:sp>
          <p:nvSpPr>
            <p:cNvPr id="12" name="Content Placeholder 4">
              <a:extLst>
                <a:ext uri="{FF2B5EF4-FFF2-40B4-BE49-F238E27FC236}">
                  <a16:creationId xmlns:a16="http://schemas.microsoft.com/office/drawing/2014/main" id="{767F03A9-0EC8-B597-7F43-14E215C557A9}"/>
                </a:ext>
              </a:extLst>
            </p:cNvPr>
            <p:cNvSpPr txBox="1">
              <a:spLocks/>
            </p:cNvSpPr>
            <p:nvPr/>
          </p:nvSpPr>
          <p:spPr>
            <a:xfrm>
              <a:off x="2295094" y="5486490"/>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latin typeface="Montserrat" panose="00000500000000000000" pitchFamily="50" charset="0"/>
                </a:rPr>
                <a:t>Quick Wins</a:t>
              </a:r>
              <a:endParaRPr lang="en-US" sz="1200" dirty="0">
                <a:latin typeface="Montserrat" panose="00000500000000000000" pitchFamily="50" charset="0"/>
              </a:endParaRPr>
            </a:p>
          </p:txBody>
        </p:sp>
        <p:sp>
          <p:nvSpPr>
            <p:cNvPr id="13" name="Content Placeholder 4">
              <a:extLst>
                <a:ext uri="{FF2B5EF4-FFF2-40B4-BE49-F238E27FC236}">
                  <a16:creationId xmlns:a16="http://schemas.microsoft.com/office/drawing/2014/main" id="{A04B8981-4B5E-CA0F-074A-3DF1E78AF1FD}"/>
                </a:ext>
              </a:extLst>
            </p:cNvPr>
            <p:cNvSpPr txBox="1">
              <a:spLocks/>
            </p:cNvSpPr>
            <p:nvPr/>
          </p:nvSpPr>
          <p:spPr>
            <a:xfrm>
              <a:off x="3878580" y="5500707"/>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latin typeface="Montserrat" panose="00000500000000000000" pitchFamily="50" charset="0"/>
                </a:rPr>
                <a:t>Quick Wins</a:t>
              </a:r>
              <a:endParaRPr lang="en-US" sz="1200" dirty="0">
                <a:latin typeface="Montserrat" panose="00000500000000000000" pitchFamily="50" charset="0"/>
              </a:endParaRPr>
            </a:p>
          </p:txBody>
        </p:sp>
        <p:sp>
          <p:nvSpPr>
            <p:cNvPr id="14" name="Content Placeholder 4">
              <a:extLst>
                <a:ext uri="{FF2B5EF4-FFF2-40B4-BE49-F238E27FC236}">
                  <a16:creationId xmlns:a16="http://schemas.microsoft.com/office/drawing/2014/main" id="{C6BB2A7E-18FC-92D5-8B64-A7B8058865A1}"/>
                </a:ext>
              </a:extLst>
            </p:cNvPr>
            <p:cNvSpPr txBox="1">
              <a:spLocks/>
            </p:cNvSpPr>
            <p:nvPr/>
          </p:nvSpPr>
          <p:spPr>
            <a:xfrm>
              <a:off x="5462066" y="5500707"/>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latin typeface="Montserrat" panose="00000500000000000000" pitchFamily="50" charset="0"/>
                </a:rPr>
                <a:t>Quick Wins</a:t>
              </a:r>
            </a:p>
          </p:txBody>
        </p:sp>
        <p:sp>
          <p:nvSpPr>
            <p:cNvPr id="15" name="Content Placeholder 4">
              <a:extLst>
                <a:ext uri="{FF2B5EF4-FFF2-40B4-BE49-F238E27FC236}">
                  <a16:creationId xmlns:a16="http://schemas.microsoft.com/office/drawing/2014/main" id="{F6BD5871-2156-8514-067F-41738398C415}"/>
                </a:ext>
              </a:extLst>
            </p:cNvPr>
            <p:cNvSpPr txBox="1">
              <a:spLocks/>
            </p:cNvSpPr>
            <p:nvPr/>
          </p:nvSpPr>
          <p:spPr>
            <a:xfrm>
              <a:off x="7045552" y="5500707"/>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latin typeface="Montserrat" panose="00000500000000000000" pitchFamily="50" charset="0"/>
                </a:rPr>
                <a:t>Custom Analytics Dashboard</a:t>
              </a:r>
              <a:endParaRPr lang="en-US" sz="1200" dirty="0">
                <a:latin typeface="Montserrat" panose="00000500000000000000" pitchFamily="50" charset="0"/>
              </a:endParaRPr>
            </a:p>
          </p:txBody>
        </p:sp>
        <p:sp>
          <p:nvSpPr>
            <p:cNvPr id="16" name="Content Placeholder 4">
              <a:extLst>
                <a:ext uri="{FF2B5EF4-FFF2-40B4-BE49-F238E27FC236}">
                  <a16:creationId xmlns:a16="http://schemas.microsoft.com/office/drawing/2014/main" id="{7BB170BB-0C8F-E35A-2FA7-333F78BF2819}"/>
                </a:ext>
              </a:extLst>
            </p:cNvPr>
            <p:cNvSpPr txBox="1">
              <a:spLocks/>
            </p:cNvSpPr>
            <p:nvPr/>
          </p:nvSpPr>
          <p:spPr>
            <a:xfrm>
              <a:off x="8629038" y="5500707"/>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latin typeface="Montserrat" panose="00000500000000000000" pitchFamily="50" charset="0"/>
                </a:rPr>
                <a:t>Orchestrated Analytics Dashboard </a:t>
              </a:r>
              <a:r>
                <a:rPr lang="en-US" sz="1200" dirty="0">
                  <a:latin typeface="Montserrat" panose="00000500000000000000" pitchFamily="50" charset="0"/>
                </a:rPr>
                <a:t>clutter</a:t>
              </a:r>
            </a:p>
          </p:txBody>
        </p:sp>
        <p:sp>
          <p:nvSpPr>
            <p:cNvPr id="17" name="Content Placeholder 4">
              <a:extLst>
                <a:ext uri="{FF2B5EF4-FFF2-40B4-BE49-F238E27FC236}">
                  <a16:creationId xmlns:a16="http://schemas.microsoft.com/office/drawing/2014/main" id="{FF86D4AE-2B53-4354-A652-F8AFF070775F}"/>
                </a:ext>
              </a:extLst>
            </p:cNvPr>
            <p:cNvSpPr txBox="1">
              <a:spLocks/>
            </p:cNvSpPr>
            <p:nvPr/>
          </p:nvSpPr>
          <p:spPr>
            <a:xfrm>
              <a:off x="10212524" y="5500707"/>
              <a:ext cx="1308666"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accent1"/>
                  </a:solidFill>
                  <a:latin typeface="Montserrat" panose="00000500000000000000" pitchFamily="50" charset="0"/>
                </a:rPr>
                <a:t>Our value to stakeholders</a:t>
              </a:r>
            </a:p>
          </p:txBody>
        </p:sp>
      </p:grpSp>
    </p:spTree>
    <p:extLst>
      <p:ext uri="{BB962C8B-B14F-4D97-AF65-F5344CB8AC3E}">
        <p14:creationId xmlns:p14="http://schemas.microsoft.com/office/powerpoint/2010/main" val="373541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2000"/>
                                        <p:tgtEl>
                                          <p:spTgt spid="9"/>
                                        </p:tgtEl>
                                      </p:cBhvr>
                                    </p:animEffect>
                                  </p:childTnLst>
                                </p:cTn>
                              </p:par>
                              <p:par>
                                <p:cTn id="11" presetID="12" presetClass="entr" presetSubtype="1" fill="hold" nodeType="withEffect">
                                  <p:stCondLst>
                                    <p:cond delay="100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500"/>
                                        <p:tgtEl>
                                          <p:spTgt spid="3"/>
                                        </p:tgtEl>
                                        <p:attrNameLst>
                                          <p:attrName>ppt_y</p:attrName>
                                        </p:attrNameLst>
                                      </p:cBhvr>
                                      <p:tavLst>
                                        <p:tav tm="0">
                                          <p:val>
                                            <p:strVal val="#ppt_y-#ppt_h*1.125000"/>
                                          </p:val>
                                        </p:tav>
                                        <p:tav tm="100000">
                                          <p:val>
                                            <p:strVal val="#ppt_y"/>
                                          </p:val>
                                        </p:tav>
                                      </p:tavLst>
                                    </p:anim>
                                    <p:animEffect transition="in" filter="wipe(down)">
                                      <p:cBhvr>
                                        <p:cTn id="14" dur="1500"/>
                                        <p:tgtEl>
                                          <p:spTgt spid="3"/>
                                        </p:tgtEl>
                                      </p:cBhvr>
                                    </p:animEffect>
                                  </p:childTnLst>
                                </p:cTn>
                              </p:par>
                              <p:par>
                                <p:cTn id="15" presetID="10" presetClass="entr" presetSubtype="0" fill="hold" grpId="0" nodeType="withEffect">
                                  <p:stCondLst>
                                    <p:cond delay="2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par>
                                <p:cTn id="18" presetID="12" presetClass="entr" presetSubtype="4" fill="hold" grpId="0" nodeType="withEffect">
                                  <p:stCondLst>
                                    <p:cond delay="30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1500"/>
                                        <p:tgtEl>
                                          <p:spTgt spid="19"/>
                                        </p:tgtEl>
                                        <p:attrNameLst>
                                          <p:attrName>ppt_y</p:attrName>
                                        </p:attrNameLst>
                                      </p:cBhvr>
                                      <p:tavLst>
                                        <p:tav tm="0">
                                          <p:val>
                                            <p:strVal val="#ppt_y+#ppt_h*1.125000"/>
                                          </p:val>
                                        </p:tav>
                                        <p:tav tm="100000">
                                          <p:val>
                                            <p:strVal val="#ppt_y"/>
                                          </p:val>
                                        </p:tav>
                                      </p:tavLst>
                                    </p:anim>
                                    <p:animEffect transition="in" filter="wipe(up)">
                                      <p:cBhvr>
                                        <p:cTn id="21" dur="1500"/>
                                        <p:tgtEl>
                                          <p:spTgt spid="19"/>
                                        </p:tgtEl>
                                      </p:cBhvr>
                                    </p:animEffect>
                                  </p:childTnLst>
                                </p:cTn>
                              </p:par>
                              <p:par>
                                <p:cTn id="22" presetID="12" presetClass="entr" presetSubtype="4" fill="hold" grpId="0" nodeType="withEffect">
                                  <p:stCondLst>
                                    <p:cond delay="30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500"/>
                                        <p:tgtEl>
                                          <p:spTgt spid="20"/>
                                        </p:tgtEl>
                                        <p:attrNameLst>
                                          <p:attrName>ppt_y</p:attrName>
                                        </p:attrNameLst>
                                      </p:cBhvr>
                                      <p:tavLst>
                                        <p:tav tm="0">
                                          <p:val>
                                            <p:strVal val="#ppt_y+#ppt_h*1.125000"/>
                                          </p:val>
                                        </p:tav>
                                        <p:tav tm="100000">
                                          <p:val>
                                            <p:strVal val="#ppt_y"/>
                                          </p:val>
                                        </p:tav>
                                      </p:tavLst>
                                    </p:anim>
                                    <p:animEffect transition="in" filter="wipe(up)">
                                      <p:cBhvr>
                                        <p:cTn id="25" dur="1500"/>
                                        <p:tgtEl>
                                          <p:spTgt spid="20"/>
                                        </p:tgtEl>
                                      </p:cBhvr>
                                    </p:animEffect>
                                  </p:childTnLst>
                                </p:cTn>
                              </p:par>
                              <p:par>
                                <p:cTn id="26" presetID="12" presetClass="entr" presetSubtype="4" fill="hold" grpId="0" nodeType="withEffect">
                                  <p:stCondLst>
                                    <p:cond delay="300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1500"/>
                                        <p:tgtEl>
                                          <p:spTgt spid="21"/>
                                        </p:tgtEl>
                                        <p:attrNameLst>
                                          <p:attrName>ppt_y</p:attrName>
                                        </p:attrNameLst>
                                      </p:cBhvr>
                                      <p:tavLst>
                                        <p:tav tm="0">
                                          <p:val>
                                            <p:strVal val="#ppt_y+#ppt_h*1.125000"/>
                                          </p:val>
                                        </p:tav>
                                        <p:tav tm="100000">
                                          <p:val>
                                            <p:strVal val="#ppt_y"/>
                                          </p:val>
                                        </p:tav>
                                      </p:tavLst>
                                    </p:anim>
                                    <p:animEffect transition="in" filter="wipe(up)">
                                      <p:cBhvr>
                                        <p:cTn id="29" dur="1500"/>
                                        <p:tgtEl>
                                          <p:spTgt spid="21"/>
                                        </p:tgtEl>
                                      </p:cBhvr>
                                    </p:animEffect>
                                  </p:childTnLst>
                                </p:cTn>
                              </p:par>
                              <p:par>
                                <p:cTn id="30" presetID="12" presetClass="entr" presetSubtype="1" fill="hold" grpId="0" nodeType="withEffect">
                                  <p:stCondLst>
                                    <p:cond delay="450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500"/>
                                        <p:tgtEl>
                                          <p:spTgt spid="22"/>
                                        </p:tgtEl>
                                        <p:attrNameLst>
                                          <p:attrName>ppt_y</p:attrName>
                                        </p:attrNameLst>
                                      </p:cBhvr>
                                      <p:tavLst>
                                        <p:tav tm="0">
                                          <p:val>
                                            <p:strVal val="#ppt_y-#ppt_h*1.125000"/>
                                          </p:val>
                                        </p:tav>
                                        <p:tav tm="100000">
                                          <p:val>
                                            <p:strVal val="#ppt_y"/>
                                          </p:val>
                                        </p:tav>
                                      </p:tavLst>
                                    </p:anim>
                                    <p:animEffect transition="in" filter="wipe(down)">
                                      <p:cBhvr>
                                        <p:cTn id="33" dur="1500"/>
                                        <p:tgtEl>
                                          <p:spTgt spid="22"/>
                                        </p:tgtEl>
                                      </p:cBhvr>
                                    </p:animEffect>
                                  </p:childTnLst>
                                </p:cTn>
                              </p:par>
                              <p:par>
                                <p:cTn id="34" presetID="12" presetClass="entr" presetSubtype="1" fill="hold" grpId="0" nodeType="withEffect">
                                  <p:stCondLst>
                                    <p:cond delay="450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1500"/>
                                        <p:tgtEl>
                                          <p:spTgt spid="23"/>
                                        </p:tgtEl>
                                        <p:attrNameLst>
                                          <p:attrName>ppt_y</p:attrName>
                                        </p:attrNameLst>
                                      </p:cBhvr>
                                      <p:tavLst>
                                        <p:tav tm="0">
                                          <p:val>
                                            <p:strVal val="#ppt_y-#ppt_h*1.125000"/>
                                          </p:val>
                                        </p:tav>
                                        <p:tav tm="100000">
                                          <p:val>
                                            <p:strVal val="#ppt_y"/>
                                          </p:val>
                                        </p:tav>
                                      </p:tavLst>
                                    </p:anim>
                                    <p:animEffect transition="in" filter="wipe(down)">
                                      <p:cBhvr>
                                        <p:cTn id="37" dur="1500"/>
                                        <p:tgtEl>
                                          <p:spTgt spid="23"/>
                                        </p:tgtEl>
                                      </p:cBhvr>
                                    </p:animEffect>
                                  </p:childTnLst>
                                </p:cTn>
                              </p:par>
                              <p:par>
                                <p:cTn id="38" presetID="10" presetClass="entr" presetSubtype="0" fill="hold" grpId="0" nodeType="withEffect">
                                  <p:stCondLst>
                                    <p:cond delay="60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childTnLst>
                                </p:cTn>
                              </p:par>
                              <p:par>
                                <p:cTn id="41" presetID="26" presetClass="emph" presetSubtype="0" fill="hold" grpId="1" nodeType="withEffect">
                                  <p:stCondLst>
                                    <p:cond delay="6000"/>
                                  </p:stCondLst>
                                  <p:childTnLst>
                                    <p:animEffect transition="out" filter="fade">
                                      <p:cBhvr>
                                        <p:cTn id="42" dur="1000" tmFilter="0, 0; .2, .5; .8, .5; 1, 0"/>
                                        <p:tgtEl>
                                          <p:spTgt spid="24"/>
                                        </p:tgtEl>
                                      </p:cBhvr>
                                    </p:animEffect>
                                    <p:animScale>
                                      <p:cBhvr>
                                        <p:cTn id="43" dur="500" autoRev="1" fill="hold"/>
                                        <p:tgtEl>
                                          <p:spTgt spid="24"/>
                                        </p:tgtEl>
                                      </p:cBhvr>
                                      <p:by x="105000" y="105000"/>
                                    </p:animScale>
                                  </p:childTnLst>
                                </p:cTn>
                              </p:par>
                              <p:par>
                                <p:cTn id="44" presetID="2" presetClass="entr" presetSubtype="2" decel="5000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10000" fill="hold"/>
                                        <p:tgtEl>
                                          <p:spTgt spid="34"/>
                                        </p:tgtEl>
                                        <p:attrNameLst>
                                          <p:attrName>ppt_x</p:attrName>
                                        </p:attrNameLst>
                                      </p:cBhvr>
                                      <p:tavLst>
                                        <p:tav tm="0">
                                          <p:val>
                                            <p:strVal val="1+#ppt_w/2"/>
                                          </p:val>
                                        </p:tav>
                                        <p:tav tm="100000">
                                          <p:val>
                                            <p:strVal val="#ppt_x"/>
                                          </p:val>
                                        </p:tav>
                                      </p:tavLst>
                                    </p:anim>
                                    <p:anim calcmode="lin" valueType="num">
                                      <p:cBhvr additive="base">
                                        <p:cTn id="47" dur="10000" fill="hold"/>
                                        <p:tgtEl>
                                          <p:spTgt spid="34"/>
                                        </p:tgtEl>
                                        <p:attrNameLst>
                                          <p:attrName>ppt_y</p:attrName>
                                        </p:attrNameLst>
                                      </p:cBhvr>
                                      <p:tavLst>
                                        <p:tav tm="0">
                                          <p:val>
                                            <p:strVal val="#ppt_y"/>
                                          </p:val>
                                        </p:tav>
                                        <p:tav tm="100000">
                                          <p:val>
                                            <p:strVal val="#ppt_y"/>
                                          </p:val>
                                        </p:tav>
                                      </p:tavLst>
                                    </p:anim>
                                  </p:childTnLst>
                                </p:cTn>
                              </p:par>
                              <p:par>
                                <p:cTn id="48" presetID="0" presetClass="path" presetSubtype="0" repeatCount="indefinite" accel="50000" decel="50000" autoRev="1" fill="hold" grpId="0" nodeType="withEffect">
                                  <p:stCondLst>
                                    <p:cond delay="0"/>
                                  </p:stCondLst>
                                  <p:endCondLst>
                                    <p:cond evt="onNext" delay="0">
                                      <p:tgtEl>
                                        <p:sldTgt/>
                                      </p:tgtEl>
                                    </p:cond>
                                  </p:endCondLst>
                                  <p:childTnLst>
                                    <p:animMotion origin="layout" path="M 8.33333E-7 -3.7037E-6 L 8.33333E-7 -0.12754 " pathEditMode="relative" rAng="0" ptsTypes="AA">
                                      <p:cBhvr>
                                        <p:cTn id="49" dur="3000" fill="hold"/>
                                        <p:tgtEl>
                                          <p:spTgt spid="33"/>
                                        </p:tgtEl>
                                        <p:attrNameLst>
                                          <p:attrName>ppt_x</p:attrName>
                                          <p:attrName>ppt_y</p:attrName>
                                        </p:attrNameLst>
                                      </p:cBhvr>
                                      <p:rCtr x="0"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18" grpId="0" animBg="1"/>
      <p:bldP spid="19" grpId="0" animBg="1"/>
      <p:bldP spid="20" grpId="0" animBg="1"/>
      <p:bldP spid="21" grpId="0" animBg="1"/>
      <p:bldP spid="22" grpId="0" animBg="1"/>
      <p:bldP spid="23" grpId="0" animBg="1"/>
      <p:bldP spid="24" grpId="0" animBg="1"/>
      <p:bldP spid="2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277CC29-E014-CFEF-4C94-729A7BC8623A}"/>
              </a:ext>
            </a:extLst>
          </p:cNvPr>
          <p:cNvSpPr/>
          <p:nvPr/>
        </p:nvSpPr>
        <p:spPr>
          <a:xfrm>
            <a:off x="8990944" y="4289785"/>
            <a:ext cx="4542197" cy="4542197"/>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28A189D-E068-8945-83A0-CE96AE34C020}"/>
              </a:ext>
            </a:extLst>
          </p:cNvPr>
          <p:cNvSpPr/>
          <p:nvPr/>
        </p:nvSpPr>
        <p:spPr>
          <a:xfrm>
            <a:off x="533400" y="1447800"/>
            <a:ext cx="11125200" cy="4876800"/>
          </a:xfrm>
          <a:prstGeom prst="roundRect">
            <a:avLst>
              <a:gd name="adj" fmla="val 6846"/>
            </a:avLst>
          </a:prstGeom>
          <a:solidFill>
            <a:schemeClr val="bg1"/>
          </a:solidFill>
          <a:ln>
            <a:noFill/>
          </a:ln>
          <a:effectLst>
            <a:outerShdw blurRad="381000" dist="254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D17FDAF-0F8C-50FA-D467-C683B9E5E965}"/>
              </a:ext>
            </a:extLst>
          </p:cNvPr>
          <p:cNvSpPr/>
          <p:nvPr/>
        </p:nvSpPr>
        <p:spPr>
          <a:xfrm>
            <a:off x="533400" y="1447800"/>
            <a:ext cx="11125200" cy="4876800"/>
          </a:xfrm>
          <a:prstGeom prst="roundRect">
            <a:avLst>
              <a:gd name="adj" fmla="val 6846"/>
            </a:avLst>
          </a:prstGeom>
          <a:gradFill>
            <a:gsLst>
              <a:gs pos="100000">
                <a:schemeClr val="accent1">
                  <a:lumMod val="20000"/>
                  <a:lumOff val="80000"/>
                  <a:alpha val="2000"/>
                </a:schemeClr>
              </a:gs>
              <a:gs pos="0">
                <a:schemeClr val="accent1">
                  <a:lumMod val="20000"/>
                  <a:lumOff val="80000"/>
                  <a:alpha val="45000"/>
                </a:schemeClr>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raphic 2">
            <a:extLst>
              <a:ext uri="{FF2B5EF4-FFF2-40B4-BE49-F238E27FC236}">
                <a16:creationId xmlns:a16="http://schemas.microsoft.com/office/drawing/2014/main" id="{E711A691-A04A-7988-5CCC-A7B02AD90507}"/>
              </a:ext>
            </a:extLst>
          </p:cNvPr>
          <p:cNvSpPr>
            <a:spLocks/>
          </p:cNvSpPr>
          <p:nvPr/>
        </p:nvSpPr>
        <p:spPr>
          <a:xfrm rot="16200000">
            <a:off x="2450153" y="578816"/>
            <a:ext cx="2133659" cy="38716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bg1">
                  <a:alpha val="48000"/>
                </a:schemeClr>
              </a:gs>
              <a:gs pos="100000">
                <a:schemeClr val="bg1">
                  <a:alpha val="35000"/>
                </a:schemeClr>
              </a:gs>
            </a:gsLst>
            <a:lin ang="5400000" scaled="0"/>
          </a:gradFill>
          <a:ln w="348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589F596-8473-54A1-9686-BACA440B943F}"/>
              </a:ext>
            </a:extLst>
          </p:cNvPr>
          <p:cNvSpPr>
            <a:spLocks noGrp="1"/>
          </p:cNvSpPr>
          <p:nvPr>
            <p:ph type="title"/>
          </p:nvPr>
        </p:nvSpPr>
        <p:spPr>
          <a:xfrm>
            <a:off x="533400" y="424386"/>
            <a:ext cx="11125200" cy="914400"/>
          </a:xfrm>
        </p:spPr>
        <p:txBody>
          <a:bodyPr/>
          <a:lstStyle/>
          <a:p>
            <a:pPr algn="ctr"/>
            <a:r>
              <a:rPr lang="en-US" dirty="0"/>
              <a:t>Machine Learning</a:t>
            </a:r>
            <a:r>
              <a:rPr lang="en-US" dirty="0">
                <a:solidFill>
                  <a:schemeClr val="accent1"/>
                </a:solidFill>
              </a:rPr>
              <a:t> Opportunity Window</a:t>
            </a:r>
          </a:p>
        </p:txBody>
      </p:sp>
      <p:sp>
        <p:nvSpPr>
          <p:cNvPr id="22" name="Graphic 2">
            <a:extLst>
              <a:ext uri="{FF2B5EF4-FFF2-40B4-BE49-F238E27FC236}">
                <a16:creationId xmlns:a16="http://schemas.microsoft.com/office/drawing/2014/main" id="{0A3F29F8-AA08-F8D6-49A1-5E2D00EB4B8A}"/>
              </a:ext>
            </a:extLst>
          </p:cNvPr>
          <p:cNvSpPr>
            <a:spLocks/>
          </p:cNvSpPr>
          <p:nvPr/>
        </p:nvSpPr>
        <p:spPr>
          <a:xfrm rot="5400000">
            <a:off x="8619300" y="3854840"/>
            <a:ext cx="1754998" cy="3184525"/>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0">
                <a:schemeClr val="accent1">
                  <a:lumMod val="20000"/>
                  <a:lumOff val="80000"/>
                  <a:alpha val="10000"/>
                </a:schemeClr>
              </a:gs>
              <a:gs pos="100000">
                <a:schemeClr val="accent1">
                  <a:lumMod val="20000"/>
                  <a:lumOff val="80000"/>
                  <a:alpha val="25000"/>
                </a:schemeClr>
              </a:gs>
            </a:gsLst>
            <a:lin ang="5400000" scaled="0"/>
          </a:gradFill>
          <a:ln w="3483"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0DAA9625-96FC-8E7E-3008-6C7B448BC3CF}"/>
              </a:ext>
            </a:extLst>
          </p:cNvPr>
          <p:cNvGrpSpPr/>
          <p:nvPr/>
        </p:nvGrpSpPr>
        <p:grpSpPr>
          <a:xfrm>
            <a:off x="1426432" y="5776566"/>
            <a:ext cx="10159122" cy="447647"/>
            <a:chOff x="1426432" y="5776566"/>
            <a:chExt cx="10159122" cy="447647"/>
          </a:xfrm>
        </p:grpSpPr>
        <p:sp>
          <p:nvSpPr>
            <p:cNvPr id="37" name="Rectangle: Rounded Corners 36">
              <a:extLst>
                <a:ext uri="{FF2B5EF4-FFF2-40B4-BE49-F238E27FC236}">
                  <a16:creationId xmlns:a16="http://schemas.microsoft.com/office/drawing/2014/main" id="{7C155D92-CB09-EC40-EA9E-E25D5CE4A01C}"/>
                </a:ext>
              </a:extLst>
            </p:cNvPr>
            <p:cNvSpPr/>
            <p:nvPr/>
          </p:nvSpPr>
          <p:spPr>
            <a:xfrm>
              <a:off x="9155781" y="5776566"/>
              <a:ext cx="2429773" cy="407690"/>
            </a:xfrm>
            <a:prstGeom prst="roundRect">
              <a:avLst>
                <a:gd name="adj" fmla="val 50000"/>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Few of the people</a:t>
              </a:r>
            </a:p>
          </p:txBody>
        </p:sp>
        <p:sp>
          <p:nvSpPr>
            <p:cNvPr id="38" name="Rectangle: Rounded Corners 37">
              <a:extLst>
                <a:ext uri="{FF2B5EF4-FFF2-40B4-BE49-F238E27FC236}">
                  <a16:creationId xmlns:a16="http://schemas.microsoft.com/office/drawing/2014/main" id="{F57F3C65-7660-AA91-34F5-F0F52257C639}"/>
                </a:ext>
              </a:extLst>
            </p:cNvPr>
            <p:cNvSpPr/>
            <p:nvPr/>
          </p:nvSpPr>
          <p:spPr>
            <a:xfrm>
              <a:off x="6556857" y="5776566"/>
              <a:ext cx="2429773" cy="407690"/>
            </a:xfrm>
            <a:prstGeom prst="roundRect">
              <a:avLst>
                <a:gd name="adj" fmla="val 50000"/>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Some of the people</a:t>
              </a:r>
            </a:p>
          </p:txBody>
        </p:sp>
        <p:sp>
          <p:nvSpPr>
            <p:cNvPr id="39" name="Rectangle: Rounded Corners 38">
              <a:extLst>
                <a:ext uri="{FF2B5EF4-FFF2-40B4-BE49-F238E27FC236}">
                  <a16:creationId xmlns:a16="http://schemas.microsoft.com/office/drawing/2014/main" id="{A2B1CEF2-B022-0AD4-AE92-33BEA7E3AE28}"/>
                </a:ext>
              </a:extLst>
            </p:cNvPr>
            <p:cNvSpPr/>
            <p:nvPr/>
          </p:nvSpPr>
          <p:spPr>
            <a:xfrm>
              <a:off x="3961465" y="5816523"/>
              <a:ext cx="2429773" cy="407690"/>
            </a:xfrm>
            <a:prstGeom prst="roundRect">
              <a:avLst>
                <a:gd name="adj" fmla="val 50000"/>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Most of the people</a:t>
              </a:r>
            </a:p>
          </p:txBody>
        </p:sp>
        <p:sp>
          <p:nvSpPr>
            <p:cNvPr id="40" name="Rectangle: Rounded Corners 39">
              <a:extLst>
                <a:ext uri="{FF2B5EF4-FFF2-40B4-BE49-F238E27FC236}">
                  <a16:creationId xmlns:a16="http://schemas.microsoft.com/office/drawing/2014/main" id="{07D4B9F2-89EB-8288-24BA-7C19D2253965}"/>
                </a:ext>
              </a:extLst>
            </p:cNvPr>
            <p:cNvSpPr/>
            <p:nvPr/>
          </p:nvSpPr>
          <p:spPr>
            <a:xfrm>
              <a:off x="1426432" y="5811239"/>
              <a:ext cx="2429773" cy="407690"/>
            </a:xfrm>
            <a:prstGeom prst="roundRect">
              <a:avLst>
                <a:gd name="adj" fmla="val 50000"/>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All of the people</a:t>
              </a:r>
            </a:p>
          </p:txBody>
        </p:sp>
      </p:grpSp>
      <p:grpSp>
        <p:nvGrpSpPr>
          <p:cNvPr id="9" name="Group 8">
            <a:extLst>
              <a:ext uri="{FF2B5EF4-FFF2-40B4-BE49-F238E27FC236}">
                <a16:creationId xmlns:a16="http://schemas.microsoft.com/office/drawing/2014/main" id="{2E63629D-D0F9-7423-22FF-9E4729495BBC}"/>
              </a:ext>
            </a:extLst>
          </p:cNvPr>
          <p:cNvGrpSpPr/>
          <p:nvPr/>
        </p:nvGrpSpPr>
        <p:grpSpPr>
          <a:xfrm>
            <a:off x="661638" y="1527081"/>
            <a:ext cx="737921" cy="4076003"/>
            <a:chOff x="661638" y="1527081"/>
            <a:chExt cx="737921" cy="4076003"/>
          </a:xfrm>
        </p:grpSpPr>
        <p:sp>
          <p:nvSpPr>
            <p:cNvPr id="43" name="Rectangle: Rounded Corners 42">
              <a:extLst>
                <a:ext uri="{FF2B5EF4-FFF2-40B4-BE49-F238E27FC236}">
                  <a16:creationId xmlns:a16="http://schemas.microsoft.com/office/drawing/2014/main" id="{A9CA33F7-7785-DB61-227F-1286429E19B8}"/>
                </a:ext>
              </a:extLst>
            </p:cNvPr>
            <p:cNvSpPr/>
            <p:nvPr/>
          </p:nvSpPr>
          <p:spPr>
            <a:xfrm rot="16200000">
              <a:off x="586925" y="1664628"/>
              <a:ext cx="950181" cy="675087"/>
            </a:xfrm>
            <a:prstGeom prst="roundRect">
              <a:avLst>
                <a:gd name="adj" fmla="val 25117"/>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None of the time</a:t>
              </a:r>
            </a:p>
          </p:txBody>
        </p:sp>
        <p:sp>
          <p:nvSpPr>
            <p:cNvPr id="44" name="Rectangle: Rounded Corners 43">
              <a:extLst>
                <a:ext uri="{FF2B5EF4-FFF2-40B4-BE49-F238E27FC236}">
                  <a16:creationId xmlns:a16="http://schemas.microsoft.com/office/drawing/2014/main" id="{5A5E74A8-4952-CF88-CDFB-A5E1872E15DC}"/>
                </a:ext>
              </a:extLst>
            </p:cNvPr>
            <p:cNvSpPr/>
            <p:nvPr/>
          </p:nvSpPr>
          <p:spPr>
            <a:xfrm rot="16200000">
              <a:off x="565030" y="2708434"/>
              <a:ext cx="950181" cy="675087"/>
            </a:xfrm>
            <a:prstGeom prst="roundRect">
              <a:avLst>
                <a:gd name="adj" fmla="val 25417"/>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Some of the time</a:t>
              </a:r>
            </a:p>
          </p:txBody>
        </p:sp>
        <p:sp>
          <p:nvSpPr>
            <p:cNvPr id="45" name="Rectangle: Rounded Corners 44">
              <a:extLst>
                <a:ext uri="{FF2B5EF4-FFF2-40B4-BE49-F238E27FC236}">
                  <a16:creationId xmlns:a16="http://schemas.microsoft.com/office/drawing/2014/main" id="{BA08B82D-D7E1-B2EB-B7B8-AE2AC5799A25}"/>
                </a:ext>
              </a:extLst>
            </p:cNvPr>
            <p:cNvSpPr/>
            <p:nvPr/>
          </p:nvSpPr>
          <p:spPr>
            <a:xfrm rot="16200000">
              <a:off x="564536" y="3739134"/>
              <a:ext cx="950181" cy="675087"/>
            </a:xfrm>
            <a:prstGeom prst="roundRect">
              <a:avLst>
                <a:gd name="adj" fmla="val 26885"/>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Most of the time</a:t>
              </a:r>
            </a:p>
          </p:txBody>
        </p:sp>
        <p:sp>
          <p:nvSpPr>
            <p:cNvPr id="46" name="Rectangle: Rounded Corners 45">
              <a:extLst>
                <a:ext uri="{FF2B5EF4-FFF2-40B4-BE49-F238E27FC236}">
                  <a16:creationId xmlns:a16="http://schemas.microsoft.com/office/drawing/2014/main" id="{453D7F28-A526-CC5C-6355-1B1A3C9732C5}"/>
                </a:ext>
              </a:extLst>
            </p:cNvPr>
            <p:cNvSpPr/>
            <p:nvPr/>
          </p:nvSpPr>
          <p:spPr>
            <a:xfrm rot="16200000">
              <a:off x="524091" y="4790450"/>
              <a:ext cx="950181" cy="675087"/>
            </a:xfrm>
            <a:prstGeom prst="roundRect">
              <a:avLst>
                <a:gd name="adj" fmla="val 24072"/>
              </a:avLst>
            </a:prstGeom>
            <a:gradFill>
              <a:gsLst>
                <a:gs pos="100000">
                  <a:schemeClr val="bg1"/>
                </a:gs>
                <a:gs pos="0">
                  <a:schemeClr val="bg1"/>
                </a:gs>
              </a:gsLst>
              <a:lin ang="19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100" b="1" dirty="0">
                  <a:solidFill>
                    <a:schemeClr val="accent1"/>
                  </a:solidFill>
                  <a:latin typeface="Montserrat" panose="00000500000000000000" pitchFamily="50" charset="0"/>
                </a:rPr>
                <a:t>All of the time</a:t>
              </a:r>
            </a:p>
          </p:txBody>
        </p:sp>
      </p:grpSp>
      <p:grpSp>
        <p:nvGrpSpPr>
          <p:cNvPr id="6" name="Group 5">
            <a:extLst>
              <a:ext uri="{FF2B5EF4-FFF2-40B4-BE49-F238E27FC236}">
                <a16:creationId xmlns:a16="http://schemas.microsoft.com/office/drawing/2014/main" id="{AEF997E3-EE72-3231-C940-8A4213A2186F}"/>
              </a:ext>
            </a:extLst>
          </p:cNvPr>
          <p:cNvGrpSpPr/>
          <p:nvPr/>
        </p:nvGrpSpPr>
        <p:grpSpPr>
          <a:xfrm>
            <a:off x="624448" y="2535422"/>
            <a:ext cx="11018520" cy="3102136"/>
            <a:chOff x="624448" y="2535422"/>
            <a:chExt cx="11018520" cy="3102136"/>
          </a:xfrm>
        </p:grpSpPr>
        <p:cxnSp>
          <p:nvCxnSpPr>
            <p:cNvPr id="232" name="Straight Connector 231">
              <a:extLst>
                <a:ext uri="{FF2B5EF4-FFF2-40B4-BE49-F238E27FC236}">
                  <a16:creationId xmlns:a16="http://schemas.microsoft.com/office/drawing/2014/main" id="{FAF4F34B-83ED-0385-4EB5-938CFFBEAA46}"/>
                </a:ext>
              </a:extLst>
            </p:cNvPr>
            <p:cNvCxnSpPr>
              <a:cxnSpLocks/>
            </p:cNvCxnSpPr>
            <p:nvPr/>
          </p:nvCxnSpPr>
          <p:spPr>
            <a:xfrm>
              <a:off x="624448" y="2535422"/>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DCCF218-D6A2-CE01-259E-FF01A1538508}"/>
                </a:ext>
              </a:extLst>
            </p:cNvPr>
            <p:cNvCxnSpPr>
              <a:cxnSpLocks/>
            </p:cNvCxnSpPr>
            <p:nvPr/>
          </p:nvCxnSpPr>
          <p:spPr>
            <a:xfrm>
              <a:off x="624448" y="3564180"/>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01C293F-4993-1DAB-49B8-409C7D117763}"/>
                </a:ext>
              </a:extLst>
            </p:cNvPr>
            <p:cNvCxnSpPr>
              <a:cxnSpLocks/>
            </p:cNvCxnSpPr>
            <p:nvPr/>
          </p:nvCxnSpPr>
          <p:spPr>
            <a:xfrm>
              <a:off x="624448" y="4600904"/>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DE35535-9D08-7FCE-3AC2-A0857B16FEA8}"/>
                </a:ext>
              </a:extLst>
            </p:cNvPr>
            <p:cNvCxnSpPr>
              <a:cxnSpLocks/>
            </p:cNvCxnSpPr>
            <p:nvPr/>
          </p:nvCxnSpPr>
          <p:spPr>
            <a:xfrm>
              <a:off x="624448" y="5637558"/>
              <a:ext cx="11018520" cy="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73A4863-BC17-2AE8-9E5E-53E1AB25DDDB}"/>
              </a:ext>
            </a:extLst>
          </p:cNvPr>
          <p:cNvGrpSpPr/>
          <p:nvPr/>
        </p:nvGrpSpPr>
        <p:grpSpPr>
          <a:xfrm>
            <a:off x="1490126" y="1509235"/>
            <a:ext cx="7571973" cy="4792030"/>
            <a:chOff x="1490126" y="1509235"/>
            <a:chExt cx="7571973" cy="4792030"/>
          </a:xfrm>
        </p:grpSpPr>
        <p:cxnSp>
          <p:nvCxnSpPr>
            <p:cNvPr id="235" name="Straight Connector 234">
              <a:extLst>
                <a:ext uri="{FF2B5EF4-FFF2-40B4-BE49-F238E27FC236}">
                  <a16:creationId xmlns:a16="http://schemas.microsoft.com/office/drawing/2014/main" id="{A7EB4BED-E60B-3215-4E0C-5FEA8D272B18}"/>
                </a:ext>
              </a:extLst>
            </p:cNvPr>
            <p:cNvCxnSpPr>
              <a:cxnSpLocks/>
            </p:cNvCxnSpPr>
            <p:nvPr/>
          </p:nvCxnSpPr>
          <p:spPr>
            <a:xfrm>
              <a:off x="3983542" y="1509235"/>
              <a:ext cx="0" cy="479203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B8176A3-9256-07DD-798E-DA50942E5247}"/>
                </a:ext>
              </a:extLst>
            </p:cNvPr>
            <p:cNvCxnSpPr>
              <a:cxnSpLocks/>
            </p:cNvCxnSpPr>
            <p:nvPr/>
          </p:nvCxnSpPr>
          <p:spPr>
            <a:xfrm>
              <a:off x="6504988" y="1509235"/>
              <a:ext cx="0" cy="479203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F3E422D-E125-1F61-FB67-FD34D32F37F0}"/>
                </a:ext>
              </a:extLst>
            </p:cNvPr>
            <p:cNvCxnSpPr>
              <a:cxnSpLocks/>
            </p:cNvCxnSpPr>
            <p:nvPr/>
          </p:nvCxnSpPr>
          <p:spPr>
            <a:xfrm>
              <a:off x="9062099" y="1509235"/>
              <a:ext cx="0" cy="479203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2C6008-5294-9BD9-1FA2-6BB25E0EF483}"/>
                </a:ext>
              </a:extLst>
            </p:cNvPr>
            <p:cNvCxnSpPr>
              <a:cxnSpLocks/>
            </p:cNvCxnSpPr>
            <p:nvPr/>
          </p:nvCxnSpPr>
          <p:spPr>
            <a:xfrm>
              <a:off x="1490126" y="1509235"/>
              <a:ext cx="0" cy="4792030"/>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17C8B825-D65D-B32D-44FF-7A2654B73BFC}"/>
              </a:ext>
            </a:extLst>
          </p:cNvPr>
          <p:cNvGrpSpPr/>
          <p:nvPr/>
        </p:nvGrpSpPr>
        <p:grpSpPr>
          <a:xfrm rot="400262">
            <a:off x="8147893" y="2625857"/>
            <a:ext cx="815607" cy="492859"/>
            <a:chOff x="10509556" y="1677144"/>
            <a:chExt cx="815607" cy="492859"/>
          </a:xfrm>
        </p:grpSpPr>
        <p:grpSp>
          <p:nvGrpSpPr>
            <p:cNvPr id="62" name="Group 61">
              <a:extLst>
                <a:ext uri="{FF2B5EF4-FFF2-40B4-BE49-F238E27FC236}">
                  <a16:creationId xmlns:a16="http://schemas.microsoft.com/office/drawing/2014/main" id="{AB412F31-323D-A168-048F-78DDA486A899}"/>
                </a:ext>
              </a:extLst>
            </p:cNvPr>
            <p:cNvGrpSpPr/>
            <p:nvPr/>
          </p:nvGrpSpPr>
          <p:grpSpPr>
            <a:xfrm>
              <a:off x="10509556" y="1677144"/>
              <a:ext cx="815607" cy="492859"/>
              <a:chOff x="9975730" y="2526668"/>
              <a:chExt cx="1313544" cy="793754"/>
            </a:xfrm>
          </p:grpSpPr>
          <p:sp>
            <p:nvSpPr>
              <p:cNvPr id="63" name="Rectangle 62">
                <a:extLst>
                  <a:ext uri="{FF2B5EF4-FFF2-40B4-BE49-F238E27FC236}">
                    <a16:creationId xmlns:a16="http://schemas.microsoft.com/office/drawing/2014/main" id="{1C8E9589-7867-45F1-67FB-0364DC8F8D37}"/>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6690C1E4-A664-75CB-6FB6-1596077903E4}"/>
                  </a:ext>
                </a:extLst>
              </p:cNvPr>
              <p:cNvGrpSpPr/>
              <p:nvPr/>
            </p:nvGrpSpPr>
            <p:grpSpPr>
              <a:xfrm>
                <a:off x="9975730" y="2526668"/>
                <a:ext cx="1313544" cy="793754"/>
                <a:chOff x="9939736" y="2526668"/>
                <a:chExt cx="1313544" cy="793754"/>
              </a:xfrm>
            </p:grpSpPr>
            <p:sp>
              <p:nvSpPr>
                <p:cNvPr id="65" name="Freeform: Shape 64">
                  <a:extLst>
                    <a:ext uri="{FF2B5EF4-FFF2-40B4-BE49-F238E27FC236}">
                      <a16:creationId xmlns:a16="http://schemas.microsoft.com/office/drawing/2014/main" id="{2AC1BE0E-AA7A-680A-1246-565FC4A85DD6}"/>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dirty="0"/>
                </a:p>
              </p:txBody>
            </p:sp>
            <p:sp>
              <p:nvSpPr>
                <p:cNvPr id="66" name="Freeform: Shape 65">
                  <a:extLst>
                    <a:ext uri="{FF2B5EF4-FFF2-40B4-BE49-F238E27FC236}">
                      <a16:creationId xmlns:a16="http://schemas.microsoft.com/office/drawing/2014/main" id="{F157AC5E-B9E6-AB06-D6A3-FC9ADEF89BF6}"/>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67" name="Rectangle 66">
              <a:extLst>
                <a:ext uri="{FF2B5EF4-FFF2-40B4-BE49-F238E27FC236}">
                  <a16:creationId xmlns:a16="http://schemas.microsoft.com/office/drawing/2014/main" id="{06FE8D7B-0CC5-10DD-325D-095745E28145}"/>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Test</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74" name="Group 73">
            <a:extLst>
              <a:ext uri="{FF2B5EF4-FFF2-40B4-BE49-F238E27FC236}">
                <a16:creationId xmlns:a16="http://schemas.microsoft.com/office/drawing/2014/main" id="{EF659BF5-6DCE-F11B-E06F-7744D0AAA8DB}"/>
              </a:ext>
            </a:extLst>
          </p:cNvPr>
          <p:cNvGrpSpPr/>
          <p:nvPr/>
        </p:nvGrpSpPr>
        <p:grpSpPr>
          <a:xfrm>
            <a:off x="9765402" y="4818678"/>
            <a:ext cx="815607" cy="596360"/>
            <a:chOff x="10509556" y="1677144"/>
            <a:chExt cx="815607" cy="492859"/>
          </a:xfrm>
        </p:grpSpPr>
        <p:grpSp>
          <p:nvGrpSpPr>
            <p:cNvPr id="75" name="Group 74">
              <a:extLst>
                <a:ext uri="{FF2B5EF4-FFF2-40B4-BE49-F238E27FC236}">
                  <a16:creationId xmlns:a16="http://schemas.microsoft.com/office/drawing/2014/main" id="{64B5D564-256E-0794-9326-1B789004686A}"/>
                </a:ext>
              </a:extLst>
            </p:cNvPr>
            <p:cNvGrpSpPr/>
            <p:nvPr/>
          </p:nvGrpSpPr>
          <p:grpSpPr>
            <a:xfrm>
              <a:off x="10509556" y="1677144"/>
              <a:ext cx="815607" cy="492859"/>
              <a:chOff x="9975730" y="2526668"/>
              <a:chExt cx="1313544" cy="793754"/>
            </a:xfrm>
          </p:grpSpPr>
          <p:sp>
            <p:nvSpPr>
              <p:cNvPr id="77" name="Rectangle 76">
                <a:extLst>
                  <a:ext uri="{FF2B5EF4-FFF2-40B4-BE49-F238E27FC236}">
                    <a16:creationId xmlns:a16="http://schemas.microsoft.com/office/drawing/2014/main" id="{C70EA958-0EB6-C5C2-CB72-0FE9F058F521}"/>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81BCD3A7-D7A1-26BC-279E-C1E22270483C}"/>
                  </a:ext>
                </a:extLst>
              </p:cNvPr>
              <p:cNvGrpSpPr/>
              <p:nvPr/>
            </p:nvGrpSpPr>
            <p:grpSpPr>
              <a:xfrm>
                <a:off x="9975730" y="2526668"/>
                <a:ext cx="1313544" cy="793754"/>
                <a:chOff x="9939736" y="2526668"/>
                <a:chExt cx="1313544" cy="793754"/>
              </a:xfrm>
            </p:grpSpPr>
            <p:sp>
              <p:nvSpPr>
                <p:cNvPr id="79" name="Freeform: Shape 78">
                  <a:extLst>
                    <a:ext uri="{FF2B5EF4-FFF2-40B4-BE49-F238E27FC236}">
                      <a16:creationId xmlns:a16="http://schemas.microsoft.com/office/drawing/2014/main" id="{489DCC62-0A6A-9B6D-F797-118FF556D0D3}"/>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80" name="Freeform: Shape 79">
                  <a:extLst>
                    <a:ext uri="{FF2B5EF4-FFF2-40B4-BE49-F238E27FC236}">
                      <a16:creationId xmlns:a16="http://schemas.microsoft.com/office/drawing/2014/main" id="{CF3F09E1-50FE-00CC-4007-D26B92374985}"/>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76" name="Rectangle 75">
              <a:extLst>
                <a:ext uri="{FF2B5EF4-FFF2-40B4-BE49-F238E27FC236}">
                  <a16:creationId xmlns:a16="http://schemas.microsoft.com/office/drawing/2014/main" id="{3D50CF77-A66A-CC53-E66A-5D16FA40E98B}"/>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Strongly Influence</a:t>
              </a:r>
            </a:p>
          </p:txBody>
        </p:sp>
      </p:grpSp>
      <p:grpSp>
        <p:nvGrpSpPr>
          <p:cNvPr id="81" name="Group 80">
            <a:extLst>
              <a:ext uri="{FF2B5EF4-FFF2-40B4-BE49-F238E27FC236}">
                <a16:creationId xmlns:a16="http://schemas.microsoft.com/office/drawing/2014/main" id="{44ACC1E3-8BDA-0C3A-BF0C-CEC7F7C95F74}"/>
              </a:ext>
            </a:extLst>
          </p:cNvPr>
          <p:cNvGrpSpPr/>
          <p:nvPr/>
        </p:nvGrpSpPr>
        <p:grpSpPr>
          <a:xfrm rot="645393">
            <a:off x="5647865" y="2501104"/>
            <a:ext cx="815607" cy="596360"/>
            <a:chOff x="10509556" y="1677144"/>
            <a:chExt cx="815607" cy="492859"/>
          </a:xfrm>
        </p:grpSpPr>
        <p:grpSp>
          <p:nvGrpSpPr>
            <p:cNvPr id="82" name="Group 81">
              <a:extLst>
                <a:ext uri="{FF2B5EF4-FFF2-40B4-BE49-F238E27FC236}">
                  <a16:creationId xmlns:a16="http://schemas.microsoft.com/office/drawing/2014/main" id="{C79A812B-A1BE-4440-6ACC-88C84A2166C8}"/>
                </a:ext>
              </a:extLst>
            </p:cNvPr>
            <p:cNvGrpSpPr/>
            <p:nvPr/>
          </p:nvGrpSpPr>
          <p:grpSpPr>
            <a:xfrm>
              <a:off x="10509556" y="1677144"/>
              <a:ext cx="815607" cy="492859"/>
              <a:chOff x="9975730" y="2526668"/>
              <a:chExt cx="1313544" cy="793754"/>
            </a:xfrm>
          </p:grpSpPr>
          <p:sp>
            <p:nvSpPr>
              <p:cNvPr id="84" name="Rectangle 83">
                <a:extLst>
                  <a:ext uri="{FF2B5EF4-FFF2-40B4-BE49-F238E27FC236}">
                    <a16:creationId xmlns:a16="http://schemas.microsoft.com/office/drawing/2014/main" id="{AE5D1701-234C-6318-4B86-943217428397}"/>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35C8BE9E-EA95-8855-BD7B-14DACECD88B0}"/>
                  </a:ext>
                </a:extLst>
              </p:cNvPr>
              <p:cNvGrpSpPr/>
              <p:nvPr/>
            </p:nvGrpSpPr>
            <p:grpSpPr>
              <a:xfrm>
                <a:off x="9975730" y="2526668"/>
                <a:ext cx="1313544" cy="793754"/>
                <a:chOff x="9939736" y="2526668"/>
                <a:chExt cx="1313544" cy="793754"/>
              </a:xfrm>
            </p:grpSpPr>
            <p:sp>
              <p:nvSpPr>
                <p:cNvPr id="86" name="Freeform: Shape 85">
                  <a:extLst>
                    <a:ext uri="{FF2B5EF4-FFF2-40B4-BE49-F238E27FC236}">
                      <a16:creationId xmlns:a16="http://schemas.microsoft.com/office/drawing/2014/main" id="{31CDB4E5-4E19-91A0-16A1-8FE7B26175A9}"/>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87" name="Freeform: Shape 86">
                  <a:extLst>
                    <a:ext uri="{FF2B5EF4-FFF2-40B4-BE49-F238E27FC236}">
                      <a16:creationId xmlns:a16="http://schemas.microsoft.com/office/drawing/2014/main" id="{15EC964D-FB8C-3E67-DBB0-DDA536B56BBD}"/>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83" name="Rectangle 82">
              <a:extLst>
                <a:ext uri="{FF2B5EF4-FFF2-40B4-BE49-F238E27FC236}">
                  <a16:creationId xmlns:a16="http://schemas.microsoft.com/office/drawing/2014/main" id="{0A9786CD-310B-3E7E-64EA-CE53A30683EB}"/>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Survey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truthfully</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88" name="Group 87">
            <a:extLst>
              <a:ext uri="{FF2B5EF4-FFF2-40B4-BE49-F238E27FC236}">
                <a16:creationId xmlns:a16="http://schemas.microsoft.com/office/drawing/2014/main" id="{AAEDF1F0-8B9C-251C-3585-2D1EF15E9132}"/>
              </a:ext>
            </a:extLst>
          </p:cNvPr>
          <p:cNvGrpSpPr/>
          <p:nvPr/>
        </p:nvGrpSpPr>
        <p:grpSpPr>
          <a:xfrm rot="503025">
            <a:off x="8534589" y="3293355"/>
            <a:ext cx="815607" cy="596360"/>
            <a:chOff x="10509556" y="1677144"/>
            <a:chExt cx="815607" cy="492859"/>
          </a:xfrm>
        </p:grpSpPr>
        <p:grpSp>
          <p:nvGrpSpPr>
            <p:cNvPr id="89" name="Group 88">
              <a:extLst>
                <a:ext uri="{FF2B5EF4-FFF2-40B4-BE49-F238E27FC236}">
                  <a16:creationId xmlns:a16="http://schemas.microsoft.com/office/drawing/2014/main" id="{1F9822AA-939E-4EBF-EE2D-2471D25CED8F}"/>
                </a:ext>
              </a:extLst>
            </p:cNvPr>
            <p:cNvGrpSpPr/>
            <p:nvPr/>
          </p:nvGrpSpPr>
          <p:grpSpPr>
            <a:xfrm>
              <a:off x="10509556" y="1677144"/>
              <a:ext cx="815607" cy="492859"/>
              <a:chOff x="9975730" y="2526668"/>
              <a:chExt cx="1313544" cy="793754"/>
            </a:xfrm>
          </p:grpSpPr>
          <p:sp>
            <p:nvSpPr>
              <p:cNvPr id="91" name="Rectangle 90">
                <a:extLst>
                  <a:ext uri="{FF2B5EF4-FFF2-40B4-BE49-F238E27FC236}">
                    <a16:creationId xmlns:a16="http://schemas.microsoft.com/office/drawing/2014/main" id="{FA62C15A-5480-5DC4-F7B5-2685E792BEBA}"/>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A3A98D7E-F568-AD6D-B181-C77D7E4D25C4}"/>
                  </a:ext>
                </a:extLst>
              </p:cNvPr>
              <p:cNvGrpSpPr/>
              <p:nvPr/>
            </p:nvGrpSpPr>
            <p:grpSpPr>
              <a:xfrm>
                <a:off x="9975730" y="2526668"/>
                <a:ext cx="1313544" cy="793754"/>
                <a:chOff x="9939736" y="2526668"/>
                <a:chExt cx="1313544" cy="793754"/>
              </a:xfrm>
            </p:grpSpPr>
            <p:sp>
              <p:nvSpPr>
                <p:cNvPr id="93" name="Freeform: Shape 92">
                  <a:extLst>
                    <a:ext uri="{FF2B5EF4-FFF2-40B4-BE49-F238E27FC236}">
                      <a16:creationId xmlns:a16="http://schemas.microsoft.com/office/drawing/2014/main" id="{1BAD3C21-8814-BADB-1594-3EAFD89DAF24}"/>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94" name="Freeform: Shape 93">
                  <a:extLst>
                    <a:ext uri="{FF2B5EF4-FFF2-40B4-BE49-F238E27FC236}">
                      <a16:creationId xmlns:a16="http://schemas.microsoft.com/office/drawing/2014/main" id="{0A6F3B8E-FCA1-E7CB-86A4-FCFEBBF83C94}"/>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90" name="Rectangle 89">
              <a:extLst>
                <a:ext uri="{FF2B5EF4-FFF2-40B4-BE49-F238E27FC236}">
                  <a16:creationId xmlns:a16="http://schemas.microsoft.com/office/drawing/2014/main" id="{AF52DD81-8277-BF9E-EE96-FEBE779F3F6A}"/>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Jira notes</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95" name="Group 94">
            <a:extLst>
              <a:ext uri="{FF2B5EF4-FFF2-40B4-BE49-F238E27FC236}">
                <a16:creationId xmlns:a16="http://schemas.microsoft.com/office/drawing/2014/main" id="{2AD96723-ED2A-DD04-3150-E13C5A14BEEA}"/>
              </a:ext>
            </a:extLst>
          </p:cNvPr>
          <p:cNvGrpSpPr/>
          <p:nvPr/>
        </p:nvGrpSpPr>
        <p:grpSpPr>
          <a:xfrm>
            <a:off x="4117988" y="4092153"/>
            <a:ext cx="1085574" cy="793756"/>
            <a:chOff x="10509556" y="1677144"/>
            <a:chExt cx="815607" cy="492859"/>
          </a:xfrm>
        </p:grpSpPr>
        <p:grpSp>
          <p:nvGrpSpPr>
            <p:cNvPr id="96" name="Group 95">
              <a:extLst>
                <a:ext uri="{FF2B5EF4-FFF2-40B4-BE49-F238E27FC236}">
                  <a16:creationId xmlns:a16="http://schemas.microsoft.com/office/drawing/2014/main" id="{D8E8B05C-59BB-CF79-2DD2-85D48766A37C}"/>
                </a:ext>
              </a:extLst>
            </p:cNvPr>
            <p:cNvGrpSpPr/>
            <p:nvPr/>
          </p:nvGrpSpPr>
          <p:grpSpPr>
            <a:xfrm>
              <a:off x="10509556" y="1677144"/>
              <a:ext cx="815607" cy="492859"/>
              <a:chOff x="9975730" y="2526668"/>
              <a:chExt cx="1313544" cy="793754"/>
            </a:xfrm>
          </p:grpSpPr>
          <p:sp>
            <p:nvSpPr>
              <p:cNvPr id="98" name="Rectangle 97">
                <a:extLst>
                  <a:ext uri="{FF2B5EF4-FFF2-40B4-BE49-F238E27FC236}">
                    <a16:creationId xmlns:a16="http://schemas.microsoft.com/office/drawing/2014/main" id="{46CEE73D-3E9D-08B3-B479-D05AE65F015B}"/>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F8EAA38A-DC01-424B-A290-0CB20E72FCF9}"/>
                  </a:ext>
                </a:extLst>
              </p:cNvPr>
              <p:cNvGrpSpPr/>
              <p:nvPr/>
            </p:nvGrpSpPr>
            <p:grpSpPr>
              <a:xfrm>
                <a:off x="9975730" y="2526668"/>
                <a:ext cx="1313544" cy="793754"/>
                <a:chOff x="9939736" y="2526668"/>
                <a:chExt cx="1313544" cy="793754"/>
              </a:xfrm>
            </p:grpSpPr>
            <p:sp>
              <p:nvSpPr>
                <p:cNvPr id="100" name="Freeform: Shape 99">
                  <a:extLst>
                    <a:ext uri="{FF2B5EF4-FFF2-40B4-BE49-F238E27FC236}">
                      <a16:creationId xmlns:a16="http://schemas.microsoft.com/office/drawing/2014/main" id="{DFDA49B9-9CAB-715E-69F0-BA4EE26A8AE3}"/>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01" name="Freeform: Shape 100">
                  <a:extLst>
                    <a:ext uri="{FF2B5EF4-FFF2-40B4-BE49-F238E27FC236}">
                      <a16:creationId xmlns:a16="http://schemas.microsoft.com/office/drawing/2014/main" id="{83734CC5-D113-750C-ECA3-5C80A0D71AF5}"/>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97" name="Rectangle 96">
              <a:extLst>
                <a:ext uri="{FF2B5EF4-FFF2-40B4-BE49-F238E27FC236}">
                  <a16:creationId xmlns:a16="http://schemas.microsoft.com/office/drawing/2014/main" id="{F7751559-24C8-45EB-A583-B85242DD6FCC}"/>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Collaboration in real time</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02" name="Group 101">
            <a:extLst>
              <a:ext uri="{FF2B5EF4-FFF2-40B4-BE49-F238E27FC236}">
                <a16:creationId xmlns:a16="http://schemas.microsoft.com/office/drawing/2014/main" id="{073F95F8-9DC9-F589-E666-384E94F916F8}"/>
              </a:ext>
            </a:extLst>
          </p:cNvPr>
          <p:cNvGrpSpPr/>
          <p:nvPr/>
        </p:nvGrpSpPr>
        <p:grpSpPr>
          <a:xfrm rot="537275">
            <a:off x="7122105" y="4020903"/>
            <a:ext cx="815607" cy="596360"/>
            <a:chOff x="10509556" y="1677144"/>
            <a:chExt cx="815607" cy="492859"/>
          </a:xfrm>
        </p:grpSpPr>
        <p:grpSp>
          <p:nvGrpSpPr>
            <p:cNvPr id="103" name="Group 102">
              <a:extLst>
                <a:ext uri="{FF2B5EF4-FFF2-40B4-BE49-F238E27FC236}">
                  <a16:creationId xmlns:a16="http://schemas.microsoft.com/office/drawing/2014/main" id="{36A5A274-67C7-1519-62FB-8282068821A6}"/>
                </a:ext>
              </a:extLst>
            </p:cNvPr>
            <p:cNvGrpSpPr/>
            <p:nvPr/>
          </p:nvGrpSpPr>
          <p:grpSpPr>
            <a:xfrm>
              <a:off x="10509556" y="1677144"/>
              <a:ext cx="815607" cy="492859"/>
              <a:chOff x="9975730" y="2526668"/>
              <a:chExt cx="1313544" cy="793754"/>
            </a:xfrm>
          </p:grpSpPr>
          <p:sp>
            <p:nvSpPr>
              <p:cNvPr id="105" name="Rectangle 104">
                <a:extLst>
                  <a:ext uri="{FF2B5EF4-FFF2-40B4-BE49-F238E27FC236}">
                    <a16:creationId xmlns:a16="http://schemas.microsoft.com/office/drawing/2014/main" id="{8101FD9E-0D16-4F18-5D3C-237F43A996C2}"/>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6A2729E5-8C4C-EDC9-7738-FD907F5C758D}"/>
                  </a:ext>
                </a:extLst>
              </p:cNvPr>
              <p:cNvGrpSpPr/>
              <p:nvPr/>
            </p:nvGrpSpPr>
            <p:grpSpPr>
              <a:xfrm>
                <a:off x="9975730" y="2526668"/>
                <a:ext cx="1313544" cy="793754"/>
                <a:chOff x="9939736" y="2526668"/>
                <a:chExt cx="1313544" cy="793754"/>
              </a:xfrm>
            </p:grpSpPr>
            <p:sp>
              <p:nvSpPr>
                <p:cNvPr id="107" name="Freeform: Shape 106">
                  <a:extLst>
                    <a:ext uri="{FF2B5EF4-FFF2-40B4-BE49-F238E27FC236}">
                      <a16:creationId xmlns:a16="http://schemas.microsoft.com/office/drawing/2014/main" id="{0D960C00-B764-0698-06C3-F69D5681728F}"/>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08" name="Freeform: Shape 107">
                  <a:extLst>
                    <a:ext uri="{FF2B5EF4-FFF2-40B4-BE49-F238E27FC236}">
                      <a16:creationId xmlns:a16="http://schemas.microsoft.com/office/drawing/2014/main" id="{A1C13336-EACC-2B4C-479C-27A8A6EB58FF}"/>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04" name="Rectangle 103">
              <a:extLst>
                <a:ext uri="{FF2B5EF4-FFF2-40B4-BE49-F238E27FC236}">
                  <a16:creationId xmlns:a16="http://schemas.microsoft.com/office/drawing/2014/main" id="{FA064324-4339-2979-580B-850042EA4838}"/>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Excel Templates</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09" name="Group 108">
            <a:extLst>
              <a:ext uri="{FF2B5EF4-FFF2-40B4-BE49-F238E27FC236}">
                <a16:creationId xmlns:a16="http://schemas.microsoft.com/office/drawing/2014/main" id="{2CB24C56-DF32-2A07-8238-FA568C21A69E}"/>
              </a:ext>
            </a:extLst>
          </p:cNvPr>
          <p:cNvGrpSpPr/>
          <p:nvPr/>
        </p:nvGrpSpPr>
        <p:grpSpPr>
          <a:xfrm rot="20963460">
            <a:off x="10659445" y="2770678"/>
            <a:ext cx="986885" cy="721596"/>
            <a:chOff x="10509556" y="1677144"/>
            <a:chExt cx="815607" cy="492859"/>
          </a:xfrm>
        </p:grpSpPr>
        <p:grpSp>
          <p:nvGrpSpPr>
            <p:cNvPr id="110" name="Group 109">
              <a:extLst>
                <a:ext uri="{FF2B5EF4-FFF2-40B4-BE49-F238E27FC236}">
                  <a16:creationId xmlns:a16="http://schemas.microsoft.com/office/drawing/2014/main" id="{9FEB924F-C1B0-D316-8B5E-70082DAA9C54}"/>
                </a:ext>
              </a:extLst>
            </p:cNvPr>
            <p:cNvGrpSpPr/>
            <p:nvPr/>
          </p:nvGrpSpPr>
          <p:grpSpPr>
            <a:xfrm>
              <a:off x="10509556" y="1677144"/>
              <a:ext cx="815607" cy="492859"/>
              <a:chOff x="9975730" y="2526668"/>
              <a:chExt cx="1313544" cy="793754"/>
            </a:xfrm>
          </p:grpSpPr>
          <p:sp>
            <p:nvSpPr>
              <p:cNvPr id="112" name="Rectangle 111">
                <a:extLst>
                  <a:ext uri="{FF2B5EF4-FFF2-40B4-BE49-F238E27FC236}">
                    <a16:creationId xmlns:a16="http://schemas.microsoft.com/office/drawing/2014/main" id="{2E6BC57B-D413-6DAC-A5CB-E281D4454FF6}"/>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B5AB09E6-2A1F-D4A9-C3A9-1AEC63E4D2C6}"/>
                  </a:ext>
                </a:extLst>
              </p:cNvPr>
              <p:cNvGrpSpPr/>
              <p:nvPr/>
            </p:nvGrpSpPr>
            <p:grpSpPr>
              <a:xfrm>
                <a:off x="9975730" y="2526668"/>
                <a:ext cx="1313544" cy="793754"/>
                <a:chOff x="9939736" y="2526668"/>
                <a:chExt cx="1313544" cy="793754"/>
              </a:xfrm>
            </p:grpSpPr>
            <p:sp>
              <p:nvSpPr>
                <p:cNvPr id="114" name="Freeform: Shape 113">
                  <a:extLst>
                    <a:ext uri="{FF2B5EF4-FFF2-40B4-BE49-F238E27FC236}">
                      <a16:creationId xmlns:a16="http://schemas.microsoft.com/office/drawing/2014/main" id="{10B0B097-D16F-3221-5FD2-DFA26D87E6F6}"/>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15" name="Freeform: Shape 114">
                  <a:extLst>
                    <a:ext uri="{FF2B5EF4-FFF2-40B4-BE49-F238E27FC236}">
                      <a16:creationId xmlns:a16="http://schemas.microsoft.com/office/drawing/2014/main" id="{1BDB0FC9-5353-97EB-194C-F661AE83719E}"/>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11" name="Rectangle 110">
              <a:extLst>
                <a:ext uri="{FF2B5EF4-FFF2-40B4-BE49-F238E27FC236}">
                  <a16:creationId xmlns:a16="http://schemas.microsoft.com/office/drawing/2014/main" id="{CD105A02-4451-FE68-BF2A-4A92B6235031}"/>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latin typeface="Montserrat" panose="00000500000000000000" pitchFamily="50" charset="0"/>
                </a:rPr>
                <a:t>Explain Machine Learning</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41" name="Group 140">
            <a:extLst>
              <a:ext uri="{FF2B5EF4-FFF2-40B4-BE49-F238E27FC236}">
                <a16:creationId xmlns:a16="http://schemas.microsoft.com/office/drawing/2014/main" id="{A0792640-2FCF-B594-955B-707DE94F764D}"/>
              </a:ext>
            </a:extLst>
          </p:cNvPr>
          <p:cNvGrpSpPr/>
          <p:nvPr/>
        </p:nvGrpSpPr>
        <p:grpSpPr>
          <a:xfrm rot="340452">
            <a:off x="5360323" y="4777778"/>
            <a:ext cx="897168" cy="655996"/>
            <a:chOff x="10509556" y="1677144"/>
            <a:chExt cx="815607" cy="492859"/>
          </a:xfrm>
        </p:grpSpPr>
        <p:grpSp>
          <p:nvGrpSpPr>
            <p:cNvPr id="142" name="Group 141">
              <a:extLst>
                <a:ext uri="{FF2B5EF4-FFF2-40B4-BE49-F238E27FC236}">
                  <a16:creationId xmlns:a16="http://schemas.microsoft.com/office/drawing/2014/main" id="{C943D098-DC1E-9222-EC27-C9C98CAF0519}"/>
                </a:ext>
              </a:extLst>
            </p:cNvPr>
            <p:cNvGrpSpPr/>
            <p:nvPr/>
          </p:nvGrpSpPr>
          <p:grpSpPr>
            <a:xfrm>
              <a:off x="10509556" y="1677144"/>
              <a:ext cx="815607" cy="492859"/>
              <a:chOff x="9975730" y="2526668"/>
              <a:chExt cx="1313544" cy="793754"/>
            </a:xfrm>
          </p:grpSpPr>
          <p:sp>
            <p:nvSpPr>
              <p:cNvPr id="144" name="Rectangle 143">
                <a:extLst>
                  <a:ext uri="{FF2B5EF4-FFF2-40B4-BE49-F238E27FC236}">
                    <a16:creationId xmlns:a16="http://schemas.microsoft.com/office/drawing/2014/main" id="{ED252E60-DC38-0A8B-40F0-FF8BF4A41DEA}"/>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01A695DA-FAB2-AF48-289D-222418FB53AD}"/>
                  </a:ext>
                </a:extLst>
              </p:cNvPr>
              <p:cNvGrpSpPr/>
              <p:nvPr/>
            </p:nvGrpSpPr>
            <p:grpSpPr>
              <a:xfrm>
                <a:off x="9975730" y="2526668"/>
                <a:ext cx="1313544" cy="793754"/>
                <a:chOff x="9939736" y="2526668"/>
                <a:chExt cx="1313544" cy="793754"/>
              </a:xfrm>
            </p:grpSpPr>
            <p:sp>
              <p:nvSpPr>
                <p:cNvPr id="146" name="Freeform: Shape 145">
                  <a:extLst>
                    <a:ext uri="{FF2B5EF4-FFF2-40B4-BE49-F238E27FC236}">
                      <a16:creationId xmlns:a16="http://schemas.microsoft.com/office/drawing/2014/main" id="{94FF925D-AF52-64BE-BF39-A6472B178FB6}"/>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47" name="Freeform: Shape 146">
                  <a:extLst>
                    <a:ext uri="{FF2B5EF4-FFF2-40B4-BE49-F238E27FC236}">
                      <a16:creationId xmlns:a16="http://schemas.microsoft.com/office/drawing/2014/main" id="{E9319187-6636-A3DF-245D-8CDF264BFBD7}"/>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43" name="Rectangle 142">
              <a:extLst>
                <a:ext uri="{FF2B5EF4-FFF2-40B4-BE49-F238E27FC236}">
                  <a16:creationId xmlns:a16="http://schemas.microsoft.com/office/drawing/2014/main" id="{EBDA4A8F-2806-D2AA-03B5-969AFEE4AEDC}"/>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Tables and char</a:t>
              </a:r>
              <a:r>
                <a:rPr lang="en-US" sz="900" i="1" dirty="0" err="1">
                  <a:solidFill>
                    <a:schemeClr val="tx1"/>
                  </a:solidFill>
                  <a:latin typeface="Montserrat" panose="00000500000000000000" pitchFamily="50" charset="0"/>
                </a:rPr>
                <a:t>ts</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48" name="Group 147">
            <a:extLst>
              <a:ext uri="{FF2B5EF4-FFF2-40B4-BE49-F238E27FC236}">
                <a16:creationId xmlns:a16="http://schemas.microsoft.com/office/drawing/2014/main" id="{11BE2019-7482-E764-0F06-79D90179EC28}"/>
              </a:ext>
            </a:extLst>
          </p:cNvPr>
          <p:cNvGrpSpPr/>
          <p:nvPr/>
        </p:nvGrpSpPr>
        <p:grpSpPr>
          <a:xfrm rot="1297533">
            <a:off x="1562972" y="4907937"/>
            <a:ext cx="815607" cy="596360"/>
            <a:chOff x="10509556" y="1677144"/>
            <a:chExt cx="815607" cy="492859"/>
          </a:xfrm>
        </p:grpSpPr>
        <p:grpSp>
          <p:nvGrpSpPr>
            <p:cNvPr id="149" name="Group 148">
              <a:extLst>
                <a:ext uri="{FF2B5EF4-FFF2-40B4-BE49-F238E27FC236}">
                  <a16:creationId xmlns:a16="http://schemas.microsoft.com/office/drawing/2014/main" id="{DA3D5A9E-5943-B267-EBA2-C583D0BCE3CF}"/>
                </a:ext>
              </a:extLst>
            </p:cNvPr>
            <p:cNvGrpSpPr/>
            <p:nvPr/>
          </p:nvGrpSpPr>
          <p:grpSpPr>
            <a:xfrm>
              <a:off x="10509556" y="1677144"/>
              <a:ext cx="815607" cy="492859"/>
              <a:chOff x="9975730" y="2526668"/>
              <a:chExt cx="1313544" cy="793754"/>
            </a:xfrm>
          </p:grpSpPr>
          <p:sp>
            <p:nvSpPr>
              <p:cNvPr id="151" name="Rectangle 150">
                <a:extLst>
                  <a:ext uri="{FF2B5EF4-FFF2-40B4-BE49-F238E27FC236}">
                    <a16:creationId xmlns:a16="http://schemas.microsoft.com/office/drawing/2014/main" id="{E7A67E25-0969-BD1E-DB71-F165175E309E}"/>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B22DBB65-F3FE-332F-5CD3-193AE1AF8B25}"/>
                  </a:ext>
                </a:extLst>
              </p:cNvPr>
              <p:cNvGrpSpPr/>
              <p:nvPr/>
            </p:nvGrpSpPr>
            <p:grpSpPr>
              <a:xfrm>
                <a:off x="9975730" y="2526668"/>
                <a:ext cx="1313544" cy="793754"/>
                <a:chOff x="9939736" y="2526668"/>
                <a:chExt cx="1313544" cy="793754"/>
              </a:xfrm>
            </p:grpSpPr>
            <p:sp>
              <p:nvSpPr>
                <p:cNvPr id="153" name="Freeform: Shape 152">
                  <a:extLst>
                    <a:ext uri="{FF2B5EF4-FFF2-40B4-BE49-F238E27FC236}">
                      <a16:creationId xmlns:a16="http://schemas.microsoft.com/office/drawing/2014/main" id="{6E0D550E-8EC4-24E6-485E-E5F7E43165F6}"/>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54" name="Freeform: Shape 153">
                  <a:extLst>
                    <a:ext uri="{FF2B5EF4-FFF2-40B4-BE49-F238E27FC236}">
                      <a16:creationId xmlns:a16="http://schemas.microsoft.com/office/drawing/2014/main" id="{EB429069-6BA0-2971-867A-70A70A0EFA10}"/>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50" name="Rectangle 149">
              <a:extLst>
                <a:ext uri="{FF2B5EF4-FFF2-40B4-BE49-F238E27FC236}">
                  <a16:creationId xmlns:a16="http://schemas.microsoft.com/office/drawing/2014/main" id="{2A9541C4-5451-D3F8-90F9-AD5AEFBF0C66}"/>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Export</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55" name="Group 154">
            <a:extLst>
              <a:ext uri="{FF2B5EF4-FFF2-40B4-BE49-F238E27FC236}">
                <a16:creationId xmlns:a16="http://schemas.microsoft.com/office/drawing/2014/main" id="{B9C5524A-65F1-C864-79F7-358E2EC808E4}"/>
              </a:ext>
            </a:extLst>
          </p:cNvPr>
          <p:cNvGrpSpPr/>
          <p:nvPr/>
        </p:nvGrpSpPr>
        <p:grpSpPr>
          <a:xfrm rot="20811809">
            <a:off x="6001777" y="4339896"/>
            <a:ext cx="897168" cy="655996"/>
            <a:chOff x="10509556" y="1677144"/>
            <a:chExt cx="815607" cy="492859"/>
          </a:xfrm>
        </p:grpSpPr>
        <p:grpSp>
          <p:nvGrpSpPr>
            <p:cNvPr id="156" name="Group 155">
              <a:extLst>
                <a:ext uri="{FF2B5EF4-FFF2-40B4-BE49-F238E27FC236}">
                  <a16:creationId xmlns:a16="http://schemas.microsoft.com/office/drawing/2014/main" id="{CB2279C2-F8AC-A76E-987D-D57E85A029CA}"/>
                </a:ext>
              </a:extLst>
            </p:cNvPr>
            <p:cNvGrpSpPr/>
            <p:nvPr/>
          </p:nvGrpSpPr>
          <p:grpSpPr>
            <a:xfrm>
              <a:off x="10509556" y="1677144"/>
              <a:ext cx="815607" cy="492859"/>
              <a:chOff x="9975730" y="2526668"/>
              <a:chExt cx="1313544" cy="793754"/>
            </a:xfrm>
          </p:grpSpPr>
          <p:sp>
            <p:nvSpPr>
              <p:cNvPr id="158" name="Rectangle 157">
                <a:extLst>
                  <a:ext uri="{FF2B5EF4-FFF2-40B4-BE49-F238E27FC236}">
                    <a16:creationId xmlns:a16="http://schemas.microsoft.com/office/drawing/2014/main" id="{BE4029FB-A92C-D8A2-FB35-FEB13EE37EE5}"/>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66A8270C-A458-976D-D089-668985B92AE9}"/>
                  </a:ext>
                </a:extLst>
              </p:cNvPr>
              <p:cNvGrpSpPr/>
              <p:nvPr/>
            </p:nvGrpSpPr>
            <p:grpSpPr>
              <a:xfrm>
                <a:off x="9975730" y="2526668"/>
                <a:ext cx="1313544" cy="793754"/>
                <a:chOff x="9939736" y="2526668"/>
                <a:chExt cx="1313544" cy="793754"/>
              </a:xfrm>
            </p:grpSpPr>
            <p:sp>
              <p:nvSpPr>
                <p:cNvPr id="160" name="Freeform: Shape 159">
                  <a:extLst>
                    <a:ext uri="{FF2B5EF4-FFF2-40B4-BE49-F238E27FC236}">
                      <a16:creationId xmlns:a16="http://schemas.microsoft.com/office/drawing/2014/main" id="{FA984363-9EDF-92D3-A009-222B8C37267C}"/>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161" name="Freeform: Shape 160">
                  <a:extLst>
                    <a:ext uri="{FF2B5EF4-FFF2-40B4-BE49-F238E27FC236}">
                      <a16:creationId xmlns:a16="http://schemas.microsoft.com/office/drawing/2014/main" id="{B56DA469-EC1E-9CAF-876A-EB8CD6AB764F}"/>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57" name="Rectangle 156">
              <a:extLst>
                <a:ext uri="{FF2B5EF4-FFF2-40B4-BE49-F238E27FC236}">
                  <a16:creationId xmlns:a16="http://schemas.microsoft.com/office/drawing/2014/main" id="{69A759A7-370C-E4DA-9650-61F403405EC2}"/>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Data </a:t>
              </a:r>
              <a:r>
                <a:rPr lang="en-US" sz="900" i="1" dirty="0">
                  <a:solidFill>
                    <a:schemeClr val="tx1"/>
                  </a:solidFill>
                  <a:latin typeface="Montserrat" panose="00000500000000000000" pitchFamily="50" charset="0"/>
                </a:rPr>
                <a:t>S</a:t>
              </a: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haring</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62" name="Group 161">
            <a:extLst>
              <a:ext uri="{FF2B5EF4-FFF2-40B4-BE49-F238E27FC236}">
                <a16:creationId xmlns:a16="http://schemas.microsoft.com/office/drawing/2014/main" id="{7A17FC7E-87DD-5668-ECDB-5AAB26BEB6C3}"/>
              </a:ext>
            </a:extLst>
          </p:cNvPr>
          <p:cNvGrpSpPr/>
          <p:nvPr/>
        </p:nvGrpSpPr>
        <p:grpSpPr>
          <a:xfrm rot="524775">
            <a:off x="5549584" y="3749519"/>
            <a:ext cx="815607" cy="596360"/>
            <a:chOff x="10509556" y="1677144"/>
            <a:chExt cx="815607" cy="492859"/>
          </a:xfrm>
        </p:grpSpPr>
        <p:grpSp>
          <p:nvGrpSpPr>
            <p:cNvPr id="163" name="Group 162">
              <a:extLst>
                <a:ext uri="{FF2B5EF4-FFF2-40B4-BE49-F238E27FC236}">
                  <a16:creationId xmlns:a16="http://schemas.microsoft.com/office/drawing/2014/main" id="{887FBBF8-72AB-31A4-BA04-525A8CD4580D}"/>
                </a:ext>
              </a:extLst>
            </p:cNvPr>
            <p:cNvGrpSpPr/>
            <p:nvPr/>
          </p:nvGrpSpPr>
          <p:grpSpPr>
            <a:xfrm>
              <a:off x="10509556" y="1677144"/>
              <a:ext cx="815607" cy="492859"/>
              <a:chOff x="9975730" y="2526668"/>
              <a:chExt cx="1313544" cy="793754"/>
            </a:xfrm>
          </p:grpSpPr>
          <p:sp>
            <p:nvSpPr>
              <p:cNvPr id="165" name="Rectangle 164">
                <a:extLst>
                  <a:ext uri="{FF2B5EF4-FFF2-40B4-BE49-F238E27FC236}">
                    <a16:creationId xmlns:a16="http://schemas.microsoft.com/office/drawing/2014/main" id="{35D46AB5-C43E-5BCE-516C-366BD7D47935}"/>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90C5C588-0A9F-2907-89E8-79E6C167C6C0}"/>
                  </a:ext>
                </a:extLst>
              </p:cNvPr>
              <p:cNvGrpSpPr/>
              <p:nvPr/>
            </p:nvGrpSpPr>
            <p:grpSpPr>
              <a:xfrm>
                <a:off x="9975730" y="2526668"/>
                <a:ext cx="1313544" cy="793754"/>
                <a:chOff x="9939736" y="2526668"/>
                <a:chExt cx="1313544" cy="793754"/>
              </a:xfrm>
            </p:grpSpPr>
            <p:sp>
              <p:nvSpPr>
                <p:cNvPr id="167" name="Freeform: Shape 166">
                  <a:extLst>
                    <a:ext uri="{FF2B5EF4-FFF2-40B4-BE49-F238E27FC236}">
                      <a16:creationId xmlns:a16="http://schemas.microsoft.com/office/drawing/2014/main" id="{44F03B44-8FD7-5C3C-14D5-742F890DF958}"/>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68" name="Freeform: Shape 167">
                  <a:extLst>
                    <a:ext uri="{FF2B5EF4-FFF2-40B4-BE49-F238E27FC236}">
                      <a16:creationId xmlns:a16="http://schemas.microsoft.com/office/drawing/2014/main" id="{3E152836-7A20-5EC8-F7B4-19DACBDC3EB5}"/>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64" name="Rectangle 163">
              <a:extLst>
                <a:ext uri="{FF2B5EF4-FFF2-40B4-BE49-F238E27FC236}">
                  <a16:creationId xmlns:a16="http://schemas.microsoft.com/office/drawing/2014/main" id="{D6510FC6-2528-946F-C8DD-0076FAE82FBC}"/>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Frames</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69" name="Group 168">
            <a:extLst>
              <a:ext uri="{FF2B5EF4-FFF2-40B4-BE49-F238E27FC236}">
                <a16:creationId xmlns:a16="http://schemas.microsoft.com/office/drawing/2014/main" id="{47B8EE74-1CC1-D3E9-3409-E874EBB38D17}"/>
              </a:ext>
            </a:extLst>
          </p:cNvPr>
          <p:cNvGrpSpPr/>
          <p:nvPr/>
        </p:nvGrpSpPr>
        <p:grpSpPr>
          <a:xfrm>
            <a:off x="6683156" y="2726635"/>
            <a:ext cx="897168" cy="655996"/>
            <a:chOff x="10509556" y="1677144"/>
            <a:chExt cx="815607" cy="492859"/>
          </a:xfrm>
        </p:grpSpPr>
        <p:grpSp>
          <p:nvGrpSpPr>
            <p:cNvPr id="170" name="Group 169">
              <a:extLst>
                <a:ext uri="{FF2B5EF4-FFF2-40B4-BE49-F238E27FC236}">
                  <a16:creationId xmlns:a16="http://schemas.microsoft.com/office/drawing/2014/main" id="{9A5FDD70-98B1-95AD-9FE1-1003F82ED6E9}"/>
                </a:ext>
              </a:extLst>
            </p:cNvPr>
            <p:cNvGrpSpPr/>
            <p:nvPr/>
          </p:nvGrpSpPr>
          <p:grpSpPr>
            <a:xfrm>
              <a:off x="10509556" y="1677144"/>
              <a:ext cx="815607" cy="492859"/>
              <a:chOff x="9975730" y="2526668"/>
              <a:chExt cx="1313544" cy="793754"/>
            </a:xfrm>
          </p:grpSpPr>
          <p:sp>
            <p:nvSpPr>
              <p:cNvPr id="172" name="Rectangle 171">
                <a:extLst>
                  <a:ext uri="{FF2B5EF4-FFF2-40B4-BE49-F238E27FC236}">
                    <a16:creationId xmlns:a16="http://schemas.microsoft.com/office/drawing/2014/main" id="{D01B6D1B-9064-F49D-75FC-DD75D509362F}"/>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 name="Group 172">
                <a:extLst>
                  <a:ext uri="{FF2B5EF4-FFF2-40B4-BE49-F238E27FC236}">
                    <a16:creationId xmlns:a16="http://schemas.microsoft.com/office/drawing/2014/main" id="{F8EBA7EF-7648-C0A6-CB0E-D33FC44DCCC5}"/>
                  </a:ext>
                </a:extLst>
              </p:cNvPr>
              <p:cNvGrpSpPr/>
              <p:nvPr/>
            </p:nvGrpSpPr>
            <p:grpSpPr>
              <a:xfrm>
                <a:off x="9975730" y="2526668"/>
                <a:ext cx="1313544" cy="793754"/>
                <a:chOff x="9939736" y="2526668"/>
                <a:chExt cx="1313544" cy="793754"/>
              </a:xfrm>
            </p:grpSpPr>
            <p:sp>
              <p:nvSpPr>
                <p:cNvPr id="174" name="Freeform: Shape 173">
                  <a:extLst>
                    <a:ext uri="{FF2B5EF4-FFF2-40B4-BE49-F238E27FC236}">
                      <a16:creationId xmlns:a16="http://schemas.microsoft.com/office/drawing/2014/main" id="{3D7320D3-C6C1-5A49-A90F-D9156CB3333F}"/>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175" name="Freeform: Shape 174">
                  <a:extLst>
                    <a:ext uri="{FF2B5EF4-FFF2-40B4-BE49-F238E27FC236}">
                      <a16:creationId xmlns:a16="http://schemas.microsoft.com/office/drawing/2014/main" id="{926FB31B-18C1-87C2-4809-F418B475DF0B}"/>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71" name="Rectangle 170">
              <a:extLst>
                <a:ext uri="{FF2B5EF4-FFF2-40B4-BE49-F238E27FC236}">
                  <a16:creationId xmlns:a16="http://schemas.microsoft.com/office/drawing/2014/main" id="{3A8E5BF9-97FA-D3C5-1FE9-BA1DE988D1C4}"/>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Web UI Code</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76" name="Group 175">
            <a:extLst>
              <a:ext uri="{FF2B5EF4-FFF2-40B4-BE49-F238E27FC236}">
                <a16:creationId xmlns:a16="http://schemas.microsoft.com/office/drawing/2014/main" id="{6DD99E30-1B45-1395-62A3-550BFB02C568}"/>
              </a:ext>
            </a:extLst>
          </p:cNvPr>
          <p:cNvGrpSpPr/>
          <p:nvPr/>
        </p:nvGrpSpPr>
        <p:grpSpPr>
          <a:xfrm rot="21337792">
            <a:off x="4141454" y="3370437"/>
            <a:ext cx="815607" cy="596360"/>
            <a:chOff x="10509556" y="1677144"/>
            <a:chExt cx="815607" cy="492859"/>
          </a:xfrm>
        </p:grpSpPr>
        <p:grpSp>
          <p:nvGrpSpPr>
            <p:cNvPr id="177" name="Group 176">
              <a:extLst>
                <a:ext uri="{FF2B5EF4-FFF2-40B4-BE49-F238E27FC236}">
                  <a16:creationId xmlns:a16="http://schemas.microsoft.com/office/drawing/2014/main" id="{D397A7C4-E0AE-1256-2C28-3BEF3E031599}"/>
                </a:ext>
              </a:extLst>
            </p:cNvPr>
            <p:cNvGrpSpPr/>
            <p:nvPr/>
          </p:nvGrpSpPr>
          <p:grpSpPr>
            <a:xfrm>
              <a:off x="10509556" y="1677144"/>
              <a:ext cx="815607" cy="492859"/>
              <a:chOff x="9975730" y="2526668"/>
              <a:chExt cx="1313544" cy="793754"/>
            </a:xfrm>
          </p:grpSpPr>
          <p:sp>
            <p:nvSpPr>
              <p:cNvPr id="179" name="Rectangle 178">
                <a:extLst>
                  <a:ext uri="{FF2B5EF4-FFF2-40B4-BE49-F238E27FC236}">
                    <a16:creationId xmlns:a16="http://schemas.microsoft.com/office/drawing/2014/main" id="{AB8DAE0A-EE40-7FC8-43C6-422ED9918FFC}"/>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8EC211D0-78EB-6D9F-9C6A-E438EDA7AA58}"/>
                  </a:ext>
                </a:extLst>
              </p:cNvPr>
              <p:cNvGrpSpPr/>
              <p:nvPr/>
            </p:nvGrpSpPr>
            <p:grpSpPr>
              <a:xfrm>
                <a:off x="9975730" y="2526668"/>
                <a:ext cx="1313544" cy="793754"/>
                <a:chOff x="9939736" y="2526668"/>
                <a:chExt cx="1313544" cy="793754"/>
              </a:xfrm>
            </p:grpSpPr>
            <p:sp>
              <p:nvSpPr>
                <p:cNvPr id="181" name="Freeform: Shape 180">
                  <a:extLst>
                    <a:ext uri="{FF2B5EF4-FFF2-40B4-BE49-F238E27FC236}">
                      <a16:creationId xmlns:a16="http://schemas.microsoft.com/office/drawing/2014/main" id="{84CFD7F3-02EE-05AF-305F-739DB3BB8EB6}"/>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182" name="Freeform: Shape 181">
                  <a:extLst>
                    <a:ext uri="{FF2B5EF4-FFF2-40B4-BE49-F238E27FC236}">
                      <a16:creationId xmlns:a16="http://schemas.microsoft.com/office/drawing/2014/main" id="{9D23B606-C53E-1EB8-EC18-2D5B3F2C2A7F}"/>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78" name="Rectangle 177">
              <a:extLst>
                <a:ext uri="{FF2B5EF4-FFF2-40B4-BE49-F238E27FC236}">
                  <a16:creationId xmlns:a16="http://schemas.microsoft.com/office/drawing/2014/main" id="{FB78AD17-8693-CE67-7E0C-35737F812015}"/>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Crop</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83" name="Group 182">
            <a:extLst>
              <a:ext uri="{FF2B5EF4-FFF2-40B4-BE49-F238E27FC236}">
                <a16:creationId xmlns:a16="http://schemas.microsoft.com/office/drawing/2014/main" id="{D1F1FF38-9516-5D63-7727-D0451A5AA685}"/>
              </a:ext>
            </a:extLst>
          </p:cNvPr>
          <p:cNvGrpSpPr/>
          <p:nvPr/>
        </p:nvGrpSpPr>
        <p:grpSpPr>
          <a:xfrm rot="1078162">
            <a:off x="4629838" y="2949056"/>
            <a:ext cx="897168" cy="655996"/>
            <a:chOff x="10509556" y="1677144"/>
            <a:chExt cx="815607" cy="492859"/>
          </a:xfrm>
        </p:grpSpPr>
        <p:grpSp>
          <p:nvGrpSpPr>
            <p:cNvPr id="184" name="Group 183">
              <a:extLst>
                <a:ext uri="{FF2B5EF4-FFF2-40B4-BE49-F238E27FC236}">
                  <a16:creationId xmlns:a16="http://schemas.microsoft.com/office/drawing/2014/main" id="{EC59AC2F-8862-1A1C-D541-B5D052AE43FF}"/>
                </a:ext>
              </a:extLst>
            </p:cNvPr>
            <p:cNvGrpSpPr/>
            <p:nvPr/>
          </p:nvGrpSpPr>
          <p:grpSpPr>
            <a:xfrm>
              <a:off x="10509556" y="1677144"/>
              <a:ext cx="815607" cy="492859"/>
              <a:chOff x="9975730" y="2526668"/>
              <a:chExt cx="1313544" cy="793754"/>
            </a:xfrm>
          </p:grpSpPr>
          <p:sp>
            <p:nvSpPr>
              <p:cNvPr id="186" name="Rectangle 185">
                <a:extLst>
                  <a:ext uri="{FF2B5EF4-FFF2-40B4-BE49-F238E27FC236}">
                    <a16:creationId xmlns:a16="http://schemas.microsoft.com/office/drawing/2014/main" id="{555D85FA-17F0-BF2C-0101-E41FF7D34388}"/>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7" name="Group 186">
                <a:extLst>
                  <a:ext uri="{FF2B5EF4-FFF2-40B4-BE49-F238E27FC236}">
                    <a16:creationId xmlns:a16="http://schemas.microsoft.com/office/drawing/2014/main" id="{969256B1-A604-1AE6-F785-4E721E0A1DBB}"/>
                  </a:ext>
                </a:extLst>
              </p:cNvPr>
              <p:cNvGrpSpPr/>
              <p:nvPr/>
            </p:nvGrpSpPr>
            <p:grpSpPr>
              <a:xfrm>
                <a:off x="9975730" y="2526668"/>
                <a:ext cx="1313544" cy="793754"/>
                <a:chOff x="9939736" y="2526668"/>
                <a:chExt cx="1313544" cy="793754"/>
              </a:xfrm>
            </p:grpSpPr>
            <p:sp>
              <p:nvSpPr>
                <p:cNvPr id="188" name="Freeform: Shape 187">
                  <a:extLst>
                    <a:ext uri="{FF2B5EF4-FFF2-40B4-BE49-F238E27FC236}">
                      <a16:creationId xmlns:a16="http://schemas.microsoft.com/office/drawing/2014/main" id="{5E8657E1-DFC5-F1DA-6E19-E112FAC39C25}"/>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189" name="Freeform: Shape 188">
                  <a:extLst>
                    <a:ext uri="{FF2B5EF4-FFF2-40B4-BE49-F238E27FC236}">
                      <a16:creationId xmlns:a16="http://schemas.microsoft.com/office/drawing/2014/main" id="{72819FDF-1EF5-206F-B86F-F506F02166F2}"/>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85" name="Rectangle 184">
              <a:extLst>
                <a:ext uri="{FF2B5EF4-FFF2-40B4-BE49-F238E27FC236}">
                  <a16:creationId xmlns:a16="http://schemas.microsoft.com/office/drawing/2014/main" id="{32EA24EE-9621-8509-2E8E-92F592FF8A90}"/>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Chat</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90" name="Group 189">
            <a:extLst>
              <a:ext uri="{FF2B5EF4-FFF2-40B4-BE49-F238E27FC236}">
                <a16:creationId xmlns:a16="http://schemas.microsoft.com/office/drawing/2014/main" id="{797C5FA7-1134-B543-5E97-008BBD2E6F3F}"/>
              </a:ext>
            </a:extLst>
          </p:cNvPr>
          <p:cNvGrpSpPr/>
          <p:nvPr/>
        </p:nvGrpSpPr>
        <p:grpSpPr>
          <a:xfrm rot="1086506">
            <a:off x="6086239" y="3162716"/>
            <a:ext cx="897168" cy="655996"/>
            <a:chOff x="10509556" y="1677144"/>
            <a:chExt cx="815607" cy="492859"/>
          </a:xfrm>
        </p:grpSpPr>
        <p:grpSp>
          <p:nvGrpSpPr>
            <p:cNvPr id="191" name="Group 190">
              <a:extLst>
                <a:ext uri="{FF2B5EF4-FFF2-40B4-BE49-F238E27FC236}">
                  <a16:creationId xmlns:a16="http://schemas.microsoft.com/office/drawing/2014/main" id="{78A23CEE-6C2C-9BD1-DC20-9F552D261D28}"/>
                </a:ext>
              </a:extLst>
            </p:cNvPr>
            <p:cNvGrpSpPr/>
            <p:nvPr/>
          </p:nvGrpSpPr>
          <p:grpSpPr>
            <a:xfrm>
              <a:off x="10509556" y="1677144"/>
              <a:ext cx="815607" cy="492859"/>
              <a:chOff x="9975730" y="2526668"/>
              <a:chExt cx="1313544" cy="793754"/>
            </a:xfrm>
          </p:grpSpPr>
          <p:sp>
            <p:nvSpPr>
              <p:cNvPr id="193" name="Rectangle 192">
                <a:extLst>
                  <a:ext uri="{FF2B5EF4-FFF2-40B4-BE49-F238E27FC236}">
                    <a16:creationId xmlns:a16="http://schemas.microsoft.com/office/drawing/2014/main" id="{2F12A1EE-D550-E503-B90F-06FA7C5FBDD1}"/>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a:extLst>
                  <a:ext uri="{FF2B5EF4-FFF2-40B4-BE49-F238E27FC236}">
                    <a16:creationId xmlns:a16="http://schemas.microsoft.com/office/drawing/2014/main" id="{B3196D66-8F0C-715C-D702-B346518C52CB}"/>
                  </a:ext>
                </a:extLst>
              </p:cNvPr>
              <p:cNvGrpSpPr/>
              <p:nvPr/>
            </p:nvGrpSpPr>
            <p:grpSpPr>
              <a:xfrm>
                <a:off x="9975730" y="2526668"/>
                <a:ext cx="1313544" cy="793754"/>
                <a:chOff x="9939736" y="2526668"/>
                <a:chExt cx="1313544" cy="793754"/>
              </a:xfrm>
            </p:grpSpPr>
            <p:sp>
              <p:nvSpPr>
                <p:cNvPr id="195" name="Freeform: Shape 194">
                  <a:extLst>
                    <a:ext uri="{FF2B5EF4-FFF2-40B4-BE49-F238E27FC236}">
                      <a16:creationId xmlns:a16="http://schemas.microsoft.com/office/drawing/2014/main" id="{204B49AC-3530-CF39-1ACB-DDD3845F6A14}"/>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196" name="Freeform: Shape 195">
                  <a:extLst>
                    <a:ext uri="{FF2B5EF4-FFF2-40B4-BE49-F238E27FC236}">
                      <a16:creationId xmlns:a16="http://schemas.microsoft.com/office/drawing/2014/main" id="{B5D61120-EDFB-2AE3-39F7-29A773D66BDB}"/>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92" name="Rectangle 191">
              <a:extLst>
                <a:ext uri="{FF2B5EF4-FFF2-40B4-BE49-F238E27FC236}">
                  <a16:creationId xmlns:a16="http://schemas.microsoft.com/office/drawing/2014/main" id="{E138F582-5029-F373-7205-DF0ECF85811E}"/>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Comments</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197" name="Group 196">
            <a:extLst>
              <a:ext uri="{FF2B5EF4-FFF2-40B4-BE49-F238E27FC236}">
                <a16:creationId xmlns:a16="http://schemas.microsoft.com/office/drawing/2014/main" id="{AE9137DD-F9DF-9B89-8377-AB568DA8D8E0}"/>
              </a:ext>
            </a:extLst>
          </p:cNvPr>
          <p:cNvGrpSpPr/>
          <p:nvPr/>
        </p:nvGrpSpPr>
        <p:grpSpPr>
          <a:xfrm rot="1751140">
            <a:off x="7540644" y="2477935"/>
            <a:ext cx="815607" cy="596360"/>
            <a:chOff x="10509556" y="1677144"/>
            <a:chExt cx="815607" cy="492859"/>
          </a:xfrm>
        </p:grpSpPr>
        <p:grpSp>
          <p:nvGrpSpPr>
            <p:cNvPr id="198" name="Group 197">
              <a:extLst>
                <a:ext uri="{FF2B5EF4-FFF2-40B4-BE49-F238E27FC236}">
                  <a16:creationId xmlns:a16="http://schemas.microsoft.com/office/drawing/2014/main" id="{80EAF7AB-D4EE-5C49-06E3-FBDA3656C618}"/>
                </a:ext>
              </a:extLst>
            </p:cNvPr>
            <p:cNvGrpSpPr/>
            <p:nvPr/>
          </p:nvGrpSpPr>
          <p:grpSpPr>
            <a:xfrm>
              <a:off x="10509556" y="1677144"/>
              <a:ext cx="815607" cy="492859"/>
              <a:chOff x="9975730" y="2526668"/>
              <a:chExt cx="1313544" cy="793754"/>
            </a:xfrm>
          </p:grpSpPr>
          <p:sp>
            <p:nvSpPr>
              <p:cNvPr id="200" name="Rectangle 199">
                <a:extLst>
                  <a:ext uri="{FF2B5EF4-FFF2-40B4-BE49-F238E27FC236}">
                    <a16:creationId xmlns:a16="http://schemas.microsoft.com/office/drawing/2014/main" id="{30B690B7-1F25-59BA-94DA-564F35B6860F}"/>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200">
                <a:extLst>
                  <a:ext uri="{FF2B5EF4-FFF2-40B4-BE49-F238E27FC236}">
                    <a16:creationId xmlns:a16="http://schemas.microsoft.com/office/drawing/2014/main" id="{E711C52B-D3F4-838B-44B7-AFB98D0ED97E}"/>
                  </a:ext>
                </a:extLst>
              </p:cNvPr>
              <p:cNvGrpSpPr/>
              <p:nvPr/>
            </p:nvGrpSpPr>
            <p:grpSpPr>
              <a:xfrm>
                <a:off x="9975730" y="2526668"/>
                <a:ext cx="1313544" cy="793754"/>
                <a:chOff x="9939736" y="2526668"/>
                <a:chExt cx="1313544" cy="793754"/>
              </a:xfrm>
            </p:grpSpPr>
            <p:sp>
              <p:nvSpPr>
                <p:cNvPr id="202" name="Freeform: Shape 201">
                  <a:extLst>
                    <a:ext uri="{FF2B5EF4-FFF2-40B4-BE49-F238E27FC236}">
                      <a16:creationId xmlns:a16="http://schemas.microsoft.com/office/drawing/2014/main" id="{F4D69224-10CA-1BDC-492F-705D7029549B}"/>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203" name="Freeform: Shape 202">
                  <a:extLst>
                    <a:ext uri="{FF2B5EF4-FFF2-40B4-BE49-F238E27FC236}">
                      <a16:creationId xmlns:a16="http://schemas.microsoft.com/office/drawing/2014/main" id="{322D474A-3E60-EBEA-0288-6279F600DEC4}"/>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199" name="Rectangle 198">
              <a:extLst>
                <a:ext uri="{FF2B5EF4-FFF2-40B4-BE49-F238E27FC236}">
                  <a16:creationId xmlns:a16="http://schemas.microsoft.com/office/drawing/2014/main" id="{AF1A735C-FEC1-CE3F-A777-4E1AD3DA2618}"/>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Elastic Search</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204" name="Group 203">
            <a:extLst>
              <a:ext uri="{FF2B5EF4-FFF2-40B4-BE49-F238E27FC236}">
                <a16:creationId xmlns:a16="http://schemas.microsoft.com/office/drawing/2014/main" id="{EA12361A-F5F4-3976-7914-80F9B3FE2F82}"/>
              </a:ext>
            </a:extLst>
          </p:cNvPr>
          <p:cNvGrpSpPr/>
          <p:nvPr/>
        </p:nvGrpSpPr>
        <p:grpSpPr>
          <a:xfrm rot="21202080">
            <a:off x="3027584" y="4920603"/>
            <a:ext cx="815607" cy="596360"/>
            <a:chOff x="10509556" y="1677144"/>
            <a:chExt cx="815607" cy="492859"/>
          </a:xfrm>
        </p:grpSpPr>
        <p:grpSp>
          <p:nvGrpSpPr>
            <p:cNvPr id="205" name="Group 204">
              <a:extLst>
                <a:ext uri="{FF2B5EF4-FFF2-40B4-BE49-F238E27FC236}">
                  <a16:creationId xmlns:a16="http://schemas.microsoft.com/office/drawing/2014/main" id="{713C9D81-7942-4506-44AB-CB586D73650E}"/>
                </a:ext>
              </a:extLst>
            </p:cNvPr>
            <p:cNvGrpSpPr/>
            <p:nvPr/>
          </p:nvGrpSpPr>
          <p:grpSpPr>
            <a:xfrm>
              <a:off x="10509556" y="1677144"/>
              <a:ext cx="815607" cy="492859"/>
              <a:chOff x="9975730" y="2526668"/>
              <a:chExt cx="1313544" cy="793754"/>
            </a:xfrm>
          </p:grpSpPr>
          <p:sp>
            <p:nvSpPr>
              <p:cNvPr id="207" name="Rectangle 206">
                <a:extLst>
                  <a:ext uri="{FF2B5EF4-FFF2-40B4-BE49-F238E27FC236}">
                    <a16:creationId xmlns:a16="http://schemas.microsoft.com/office/drawing/2014/main" id="{DC39E0D6-3FF6-3ED5-15FE-78A80363B14D}"/>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40470EDC-FAB1-882D-E231-848559D718C2}"/>
                  </a:ext>
                </a:extLst>
              </p:cNvPr>
              <p:cNvGrpSpPr/>
              <p:nvPr/>
            </p:nvGrpSpPr>
            <p:grpSpPr>
              <a:xfrm>
                <a:off x="9975730" y="2526668"/>
                <a:ext cx="1313544" cy="793754"/>
                <a:chOff x="9939736" y="2526668"/>
                <a:chExt cx="1313544" cy="793754"/>
              </a:xfrm>
            </p:grpSpPr>
            <p:sp>
              <p:nvSpPr>
                <p:cNvPr id="209" name="Freeform: Shape 208">
                  <a:extLst>
                    <a:ext uri="{FF2B5EF4-FFF2-40B4-BE49-F238E27FC236}">
                      <a16:creationId xmlns:a16="http://schemas.microsoft.com/office/drawing/2014/main" id="{9AA8FC1C-E390-E17E-6D8E-CE723D40ED29}"/>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210" name="Freeform: Shape 209">
                  <a:extLst>
                    <a:ext uri="{FF2B5EF4-FFF2-40B4-BE49-F238E27FC236}">
                      <a16:creationId xmlns:a16="http://schemas.microsoft.com/office/drawing/2014/main" id="{9FAFACEE-D9D4-5F3C-4505-BB8EF84E1D22}"/>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206" name="Rectangle 205">
              <a:extLst>
                <a:ext uri="{FF2B5EF4-FFF2-40B4-BE49-F238E27FC236}">
                  <a16:creationId xmlns:a16="http://schemas.microsoft.com/office/drawing/2014/main" id="{B21161E3-2F32-E7B0-4DE2-F3D24DF805D6}"/>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Backup</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218" name="Group 217">
            <a:extLst>
              <a:ext uri="{FF2B5EF4-FFF2-40B4-BE49-F238E27FC236}">
                <a16:creationId xmlns:a16="http://schemas.microsoft.com/office/drawing/2014/main" id="{484BDA50-A926-67B4-F641-8BA0BEAEC8E4}"/>
              </a:ext>
            </a:extLst>
          </p:cNvPr>
          <p:cNvGrpSpPr/>
          <p:nvPr/>
        </p:nvGrpSpPr>
        <p:grpSpPr>
          <a:xfrm rot="21040258">
            <a:off x="3180230" y="2474464"/>
            <a:ext cx="815607" cy="596360"/>
            <a:chOff x="10509556" y="1677144"/>
            <a:chExt cx="815607" cy="492859"/>
          </a:xfrm>
        </p:grpSpPr>
        <p:grpSp>
          <p:nvGrpSpPr>
            <p:cNvPr id="219" name="Group 218">
              <a:extLst>
                <a:ext uri="{FF2B5EF4-FFF2-40B4-BE49-F238E27FC236}">
                  <a16:creationId xmlns:a16="http://schemas.microsoft.com/office/drawing/2014/main" id="{6F64FF1F-9C30-F79F-6A05-FA488F1BA41C}"/>
                </a:ext>
              </a:extLst>
            </p:cNvPr>
            <p:cNvGrpSpPr/>
            <p:nvPr/>
          </p:nvGrpSpPr>
          <p:grpSpPr>
            <a:xfrm>
              <a:off x="10509556" y="1677144"/>
              <a:ext cx="815607" cy="492859"/>
              <a:chOff x="9975730" y="2526668"/>
              <a:chExt cx="1313544" cy="793754"/>
            </a:xfrm>
          </p:grpSpPr>
          <p:sp>
            <p:nvSpPr>
              <p:cNvPr id="221" name="Rectangle 220">
                <a:extLst>
                  <a:ext uri="{FF2B5EF4-FFF2-40B4-BE49-F238E27FC236}">
                    <a16:creationId xmlns:a16="http://schemas.microsoft.com/office/drawing/2014/main" id="{B930C7F9-1B22-CA02-DBBB-0F614903C645}"/>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2" name="Group 221">
                <a:extLst>
                  <a:ext uri="{FF2B5EF4-FFF2-40B4-BE49-F238E27FC236}">
                    <a16:creationId xmlns:a16="http://schemas.microsoft.com/office/drawing/2014/main" id="{DFDCA88F-7A73-990F-145E-1DC6BCF3165A}"/>
                  </a:ext>
                </a:extLst>
              </p:cNvPr>
              <p:cNvGrpSpPr/>
              <p:nvPr/>
            </p:nvGrpSpPr>
            <p:grpSpPr>
              <a:xfrm>
                <a:off x="9975730" y="2526668"/>
                <a:ext cx="1313544" cy="793754"/>
                <a:chOff x="9939736" y="2526668"/>
                <a:chExt cx="1313544" cy="793754"/>
              </a:xfrm>
            </p:grpSpPr>
            <p:sp>
              <p:nvSpPr>
                <p:cNvPr id="223" name="Freeform: Shape 222">
                  <a:extLst>
                    <a:ext uri="{FF2B5EF4-FFF2-40B4-BE49-F238E27FC236}">
                      <a16:creationId xmlns:a16="http://schemas.microsoft.com/office/drawing/2014/main" id="{E40A7A01-BAFC-F063-0F7C-B7F8112097C7}"/>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bg1">
                    <a:lumMod val="95000"/>
                  </a:schemeClr>
                </a:solidFill>
                <a:ln w="12639" cap="flat">
                  <a:noFill/>
                  <a:prstDash val="solid"/>
                  <a:miter/>
                </a:ln>
                <a:effectLst/>
              </p:spPr>
              <p:txBody>
                <a:bodyPr rtlCol="0" anchor="ctr"/>
                <a:lstStyle/>
                <a:p>
                  <a:endParaRPr lang="en-US"/>
                </a:p>
              </p:txBody>
            </p:sp>
            <p:sp>
              <p:nvSpPr>
                <p:cNvPr id="224" name="Freeform: Shape 223">
                  <a:extLst>
                    <a:ext uri="{FF2B5EF4-FFF2-40B4-BE49-F238E27FC236}">
                      <a16:creationId xmlns:a16="http://schemas.microsoft.com/office/drawing/2014/main" id="{B09F82B2-FBF0-4F7E-22F1-B22351AEF969}"/>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220" name="Rectangle 219">
              <a:extLst>
                <a:ext uri="{FF2B5EF4-FFF2-40B4-BE49-F238E27FC236}">
                  <a16:creationId xmlns:a16="http://schemas.microsoft.com/office/drawing/2014/main" id="{C71C1A4D-D4D5-A49B-300A-AC4AF0548DB2}"/>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Video chat</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211" name="Group 210">
            <a:extLst>
              <a:ext uri="{FF2B5EF4-FFF2-40B4-BE49-F238E27FC236}">
                <a16:creationId xmlns:a16="http://schemas.microsoft.com/office/drawing/2014/main" id="{CA0C6AD4-FB43-8029-0BE9-38FBF745F6C2}"/>
              </a:ext>
            </a:extLst>
          </p:cNvPr>
          <p:cNvGrpSpPr/>
          <p:nvPr/>
        </p:nvGrpSpPr>
        <p:grpSpPr>
          <a:xfrm rot="649326">
            <a:off x="1952482" y="2683858"/>
            <a:ext cx="986885" cy="721596"/>
            <a:chOff x="10509556" y="1677144"/>
            <a:chExt cx="815607" cy="492859"/>
          </a:xfrm>
        </p:grpSpPr>
        <p:grpSp>
          <p:nvGrpSpPr>
            <p:cNvPr id="212" name="Group 211">
              <a:extLst>
                <a:ext uri="{FF2B5EF4-FFF2-40B4-BE49-F238E27FC236}">
                  <a16:creationId xmlns:a16="http://schemas.microsoft.com/office/drawing/2014/main" id="{38387498-A0AA-9975-6420-D6D644F34866}"/>
                </a:ext>
              </a:extLst>
            </p:cNvPr>
            <p:cNvGrpSpPr/>
            <p:nvPr/>
          </p:nvGrpSpPr>
          <p:grpSpPr>
            <a:xfrm>
              <a:off x="10509556" y="1677144"/>
              <a:ext cx="815607" cy="492859"/>
              <a:chOff x="9975730" y="2526668"/>
              <a:chExt cx="1313544" cy="793754"/>
            </a:xfrm>
          </p:grpSpPr>
          <p:sp>
            <p:nvSpPr>
              <p:cNvPr id="214" name="Rectangle 213">
                <a:extLst>
                  <a:ext uri="{FF2B5EF4-FFF2-40B4-BE49-F238E27FC236}">
                    <a16:creationId xmlns:a16="http://schemas.microsoft.com/office/drawing/2014/main" id="{FCE2FC5B-8578-1341-4379-78E42EB17B3D}"/>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a:extLst>
                  <a:ext uri="{FF2B5EF4-FFF2-40B4-BE49-F238E27FC236}">
                    <a16:creationId xmlns:a16="http://schemas.microsoft.com/office/drawing/2014/main" id="{EA33A159-2B4F-AE9C-D428-F3F811A29AC3}"/>
                  </a:ext>
                </a:extLst>
              </p:cNvPr>
              <p:cNvGrpSpPr/>
              <p:nvPr/>
            </p:nvGrpSpPr>
            <p:grpSpPr>
              <a:xfrm>
                <a:off x="9975730" y="2526668"/>
                <a:ext cx="1313544" cy="793754"/>
                <a:chOff x="9939736" y="2526668"/>
                <a:chExt cx="1313544" cy="793754"/>
              </a:xfrm>
            </p:grpSpPr>
            <p:sp>
              <p:nvSpPr>
                <p:cNvPr id="216" name="Freeform: Shape 215">
                  <a:extLst>
                    <a:ext uri="{FF2B5EF4-FFF2-40B4-BE49-F238E27FC236}">
                      <a16:creationId xmlns:a16="http://schemas.microsoft.com/office/drawing/2014/main" id="{B80579EF-E67C-1DF6-4797-CB2E64C9BE67}"/>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217" name="Freeform: Shape 216">
                  <a:extLst>
                    <a:ext uri="{FF2B5EF4-FFF2-40B4-BE49-F238E27FC236}">
                      <a16:creationId xmlns:a16="http://schemas.microsoft.com/office/drawing/2014/main" id="{BE9899E1-E9F4-7C9B-F05C-B76F5248551E}"/>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213" name="Rectangle 212">
              <a:extLst>
                <a:ext uri="{FF2B5EF4-FFF2-40B4-BE49-F238E27FC236}">
                  <a16:creationId xmlns:a16="http://schemas.microsoft.com/office/drawing/2014/main" id="{523A014C-A1E9-8044-8A0C-91089C7B453D}"/>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Screen sharing</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grpSp>
        <p:nvGrpSpPr>
          <p:cNvPr id="225" name="Group 224">
            <a:extLst>
              <a:ext uri="{FF2B5EF4-FFF2-40B4-BE49-F238E27FC236}">
                <a16:creationId xmlns:a16="http://schemas.microsoft.com/office/drawing/2014/main" id="{65C7FE0C-28D4-03E0-BBB3-96909A76F954}"/>
              </a:ext>
            </a:extLst>
          </p:cNvPr>
          <p:cNvGrpSpPr/>
          <p:nvPr/>
        </p:nvGrpSpPr>
        <p:grpSpPr>
          <a:xfrm rot="216740">
            <a:off x="3292978" y="3129716"/>
            <a:ext cx="986885" cy="721596"/>
            <a:chOff x="10509556" y="1677144"/>
            <a:chExt cx="815607" cy="492859"/>
          </a:xfrm>
        </p:grpSpPr>
        <p:grpSp>
          <p:nvGrpSpPr>
            <p:cNvPr id="226" name="Group 225">
              <a:extLst>
                <a:ext uri="{FF2B5EF4-FFF2-40B4-BE49-F238E27FC236}">
                  <a16:creationId xmlns:a16="http://schemas.microsoft.com/office/drawing/2014/main" id="{138997B2-CC3F-5CD6-8459-64A574373496}"/>
                </a:ext>
              </a:extLst>
            </p:cNvPr>
            <p:cNvGrpSpPr/>
            <p:nvPr/>
          </p:nvGrpSpPr>
          <p:grpSpPr>
            <a:xfrm>
              <a:off x="10509556" y="1677144"/>
              <a:ext cx="815607" cy="492859"/>
              <a:chOff x="9975730" y="2526668"/>
              <a:chExt cx="1313544" cy="793754"/>
            </a:xfrm>
          </p:grpSpPr>
          <p:sp>
            <p:nvSpPr>
              <p:cNvPr id="228" name="Rectangle 227">
                <a:extLst>
                  <a:ext uri="{FF2B5EF4-FFF2-40B4-BE49-F238E27FC236}">
                    <a16:creationId xmlns:a16="http://schemas.microsoft.com/office/drawing/2014/main" id="{6AB26111-69B1-27D3-ACA8-DD15FCFF671F}"/>
                  </a:ext>
                </a:extLst>
              </p:cNvPr>
              <p:cNvSpPr/>
              <p:nvPr/>
            </p:nvSpPr>
            <p:spPr>
              <a:xfrm>
                <a:off x="10034588" y="3202227"/>
                <a:ext cx="1181100" cy="4571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a:extLst>
                  <a:ext uri="{FF2B5EF4-FFF2-40B4-BE49-F238E27FC236}">
                    <a16:creationId xmlns:a16="http://schemas.microsoft.com/office/drawing/2014/main" id="{EE6CA127-224E-FE68-BF21-22610973A0BB}"/>
                  </a:ext>
                </a:extLst>
              </p:cNvPr>
              <p:cNvGrpSpPr/>
              <p:nvPr/>
            </p:nvGrpSpPr>
            <p:grpSpPr>
              <a:xfrm>
                <a:off x="9975730" y="2526668"/>
                <a:ext cx="1313544" cy="793754"/>
                <a:chOff x="9939736" y="2526668"/>
                <a:chExt cx="1313544" cy="793754"/>
              </a:xfrm>
            </p:grpSpPr>
            <p:sp>
              <p:nvSpPr>
                <p:cNvPr id="230" name="Freeform: Shape 229">
                  <a:extLst>
                    <a:ext uri="{FF2B5EF4-FFF2-40B4-BE49-F238E27FC236}">
                      <a16:creationId xmlns:a16="http://schemas.microsoft.com/office/drawing/2014/main" id="{CED1356C-6F01-7D8F-A349-0E2EF2605F09}"/>
                    </a:ext>
                  </a:extLst>
                </p:cNvPr>
                <p:cNvSpPr/>
                <p:nvPr/>
              </p:nvSpPr>
              <p:spPr>
                <a:xfrm>
                  <a:off x="9939736" y="2526668"/>
                  <a:ext cx="1309614" cy="767259"/>
                </a:xfrm>
                <a:custGeom>
                  <a:avLst/>
                  <a:gdLst>
                    <a:gd name="connsiteX0" fmla="*/ 0 w 1309614"/>
                    <a:gd name="connsiteY0" fmla="*/ 124876 h 767259"/>
                    <a:gd name="connsiteX1" fmla="*/ 1235957 w 1309614"/>
                    <a:gd name="connsiteY1" fmla="*/ 0 h 767259"/>
                    <a:gd name="connsiteX2" fmla="*/ 1309615 w 1309614"/>
                    <a:gd name="connsiteY2" fmla="*/ 704504 h 767259"/>
                    <a:gd name="connsiteX3" fmla="*/ 61868 w 1309614"/>
                    <a:gd name="connsiteY3" fmla="*/ 767259 h 767259"/>
                    <a:gd name="connsiteX4" fmla="*/ 0 w 1309614"/>
                    <a:gd name="connsiteY4" fmla="*/ 124876 h 767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14" h="767259">
                      <a:moveTo>
                        <a:pt x="0" y="124876"/>
                      </a:moveTo>
                      <a:lnTo>
                        <a:pt x="1235957" y="0"/>
                      </a:lnTo>
                      <a:lnTo>
                        <a:pt x="1309615" y="704504"/>
                      </a:lnTo>
                      <a:lnTo>
                        <a:pt x="61868" y="767259"/>
                      </a:lnTo>
                      <a:lnTo>
                        <a:pt x="0" y="124876"/>
                      </a:lnTo>
                      <a:close/>
                    </a:path>
                  </a:pathLst>
                </a:custGeom>
                <a:solidFill>
                  <a:schemeClr val="accent1">
                    <a:lumMod val="20000"/>
                    <a:lumOff val="80000"/>
                  </a:schemeClr>
                </a:solidFill>
                <a:ln w="12639" cap="flat">
                  <a:noFill/>
                  <a:prstDash val="solid"/>
                  <a:miter/>
                </a:ln>
                <a:effectLst/>
              </p:spPr>
              <p:txBody>
                <a:bodyPr rtlCol="0" anchor="ctr"/>
                <a:lstStyle/>
                <a:p>
                  <a:endParaRPr lang="en-US"/>
                </a:p>
              </p:txBody>
            </p:sp>
            <p:sp>
              <p:nvSpPr>
                <p:cNvPr id="231" name="Freeform: Shape 230">
                  <a:extLst>
                    <a:ext uri="{FF2B5EF4-FFF2-40B4-BE49-F238E27FC236}">
                      <a16:creationId xmlns:a16="http://schemas.microsoft.com/office/drawing/2014/main" id="{BA29EA46-499C-AE3D-DECF-98B1160B6AF6}"/>
                    </a:ext>
                  </a:extLst>
                </p:cNvPr>
                <p:cNvSpPr/>
                <p:nvPr/>
              </p:nvSpPr>
              <p:spPr>
                <a:xfrm>
                  <a:off x="10000209" y="3202227"/>
                  <a:ext cx="1253071" cy="118195"/>
                </a:xfrm>
                <a:custGeom>
                  <a:avLst/>
                  <a:gdLst>
                    <a:gd name="connsiteX0" fmla="*/ 7987 w 1253071"/>
                    <a:gd name="connsiteY0" fmla="*/ 101588 h 118195"/>
                    <a:gd name="connsiteX1" fmla="*/ 10142 w 1253071"/>
                    <a:gd name="connsiteY1" fmla="*/ 102602 h 118195"/>
                    <a:gd name="connsiteX2" fmla="*/ 11790 w 1253071"/>
                    <a:gd name="connsiteY2" fmla="*/ 105264 h 118195"/>
                    <a:gd name="connsiteX3" fmla="*/ 16735 w 1253071"/>
                    <a:gd name="connsiteY3" fmla="*/ 104884 h 118195"/>
                    <a:gd name="connsiteX4" fmla="*/ 21172 w 1253071"/>
                    <a:gd name="connsiteY4" fmla="*/ 106279 h 118195"/>
                    <a:gd name="connsiteX5" fmla="*/ 27130 w 1253071"/>
                    <a:gd name="connsiteY5" fmla="*/ 108561 h 118195"/>
                    <a:gd name="connsiteX6" fmla="*/ 32202 w 1253071"/>
                    <a:gd name="connsiteY6" fmla="*/ 105391 h 118195"/>
                    <a:gd name="connsiteX7" fmla="*/ 36766 w 1253071"/>
                    <a:gd name="connsiteY7" fmla="*/ 106913 h 118195"/>
                    <a:gd name="connsiteX8" fmla="*/ 43612 w 1253071"/>
                    <a:gd name="connsiteY8" fmla="*/ 104250 h 118195"/>
                    <a:gd name="connsiteX9" fmla="*/ 52359 w 1253071"/>
                    <a:gd name="connsiteY9" fmla="*/ 109575 h 118195"/>
                    <a:gd name="connsiteX10" fmla="*/ 58064 w 1253071"/>
                    <a:gd name="connsiteY10" fmla="*/ 106152 h 118195"/>
                    <a:gd name="connsiteX11" fmla="*/ 66685 w 1253071"/>
                    <a:gd name="connsiteY11" fmla="*/ 104123 h 118195"/>
                    <a:gd name="connsiteX12" fmla="*/ 72137 w 1253071"/>
                    <a:gd name="connsiteY12" fmla="*/ 103743 h 118195"/>
                    <a:gd name="connsiteX13" fmla="*/ 79236 w 1253071"/>
                    <a:gd name="connsiteY13" fmla="*/ 102095 h 118195"/>
                    <a:gd name="connsiteX14" fmla="*/ 86970 w 1253071"/>
                    <a:gd name="connsiteY14" fmla="*/ 99306 h 118195"/>
                    <a:gd name="connsiteX15" fmla="*/ 90646 w 1253071"/>
                    <a:gd name="connsiteY15" fmla="*/ 97531 h 118195"/>
                    <a:gd name="connsiteX16" fmla="*/ 94449 w 1253071"/>
                    <a:gd name="connsiteY16" fmla="*/ 101081 h 118195"/>
                    <a:gd name="connsiteX17" fmla="*/ 101295 w 1253071"/>
                    <a:gd name="connsiteY17" fmla="*/ 102475 h 118195"/>
                    <a:gd name="connsiteX18" fmla="*/ 107254 w 1253071"/>
                    <a:gd name="connsiteY18" fmla="*/ 99559 h 118195"/>
                    <a:gd name="connsiteX19" fmla="*/ 112579 w 1253071"/>
                    <a:gd name="connsiteY19" fmla="*/ 96644 h 118195"/>
                    <a:gd name="connsiteX20" fmla="*/ 117523 w 1253071"/>
                    <a:gd name="connsiteY20" fmla="*/ 98292 h 118195"/>
                    <a:gd name="connsiteX21" fmla="*/ 125130 w 1253071"/>
                    <a:gd name="connsiteY21" fmla="*/ 98672 h 118195"/>
                    <a:gd name="connsiteX22" fmla="*/ 129694 w 1253071"/>
                    <a:gd name="connsiteY22" fmla="*/ 95883 h 118195"/>
                    <a:gd name="connsiteX23" fmla="*/ 131469 w 1253071"/>
                    <a:gd name="connsiteY23" fmla="*/ 98672 h 118195"/>
                    <a:gd name="connsiteX24" fmla="*/ 131722 w 1253071"/>
                    <a:gd name="connsiteY24" fmla="*/ 96136 h 118195"/>
                    <a:gd name="connsiteX25" fmla="*/ 134384 w 1253071"/>
                    <a:gd name="connsiteY25" fmla="*/ 98926 h 118195"/>
                    <a:gd name="connsiteX26" fmla="*/ 137174 w 1253071"/>
                    <a:gd name="connsiteY26" fmla="*/ 101715 h 118195"/>
                    <a:gd name="connsiteX27" fmla="*/ 138822 w 1253071"/>
                    <a:gd name="connsiteY27" fmla="*/ 97911 h 118195"/>
                    <a:gd name="connsiteX28" fmla="*/ 141104 w 1253071"/>
                    <a:gd name="connsiteY28" fmla="*/ 99306 h 118195"/>
                    <a:gd name="connsiteX29" fmla="*/ 143512 w 1253071"/>
                    <a:gd name="connsiteY29" fmla="*/ 95756 h 118195"/>
                    <a:gd name="connsiteX30" fmla="*/ 146682 w 1253071"/>
                    <a:gd name="connsiteY30" fmla="*/ 97404 h 118195"/>
                    <a:gd name="connsiteX31" fmla="*/ 154415 w 1253071"/>
                    <a:gd name="connsiteY31" fmla="*/ 100700 h 118195"/>
                    <a:gd name="connsiteX32" fmla="*/ 162656 w 1253071"/>
                    <a:gd name="connsiteY32" fmla="*/ 101081 h 118195"/>
                    <a:gd name="connsiteX33" fmla="*/ 166459 w 1253071"/>
                    <a:gd name="connsiteY33" fmla="*/ 101208 h 118195"/>
                    <a:gd name="connsiteX34" fmla="*/ 173939 w 1253071"/>
                    <a:gd name="connsiteY34" fmla="*/ 98292 h 118195"/>
                    <a:gd name="connsiteX35" fmla="*/ 184208 w 1253071"/>
                    <a:gd name="connsiteY35" fmla="*/ 96010 h 118195"/>
                    <a:gd name="connsiteX36" fmla="*/ 203352 w 1253071"/>
                    <a:gd name="connsiteY36" fmla="*/ 97404 h 118195"/>
                    <a:gd name="connsiteX37" fmla="*/ 211846 w 1253071"/>
                    <a:gd name="connsiteY37" fmla="*/ 97404 h 118195"/>
                    <a:gd name="connsiteX38" fmla="*/ 213113 w 1253071"/>
                    <a:gd name="connsiteY38" fmla="*/ 97404 h 118195"/>
                    <a:gd name="connsiteX39" fmla="*/ 214128 w 1253071"/>
                    <a:gd name="connsiteY39" fmla="*/ 97404 h 118195"/>
                    <a:gd name="connsiteX40" fmla="*/ 214128 w 1253071"/>
                    <a:gd name="connsiteY40" fmla="*/ 97404 h 118195"/>
                    <a:gd name="connsiteX41" fmla="*/ 219706 w 1253071"/>
                    <a:gd name="connsiteY41" fmla="*/ 96644 h 118195"/>
                    <a:gd name="connsiteX42" fmla="*/ 223002 w 1253071"/>
                    <a:gd name="connsiteY42" fmla="*/ 96644 h 118195"/>
                    <a:gd name="connsiteX43" fmla="*/ 246076 w 1253071"/>
                    <a:gd name="connsiteY43" fmla="*/ 107293 h 118195"/>
                    <a:gd name="connsiteX44" fmla="*/ 256852 w 1253071"/>
                    <a:gd name="connsiteY44" fmla="*/ 107546 h 118195"/>
                    <a:gd name="connsiteX45" fmla="*/ 271178 w 1253071"/>
                    <a:gd name="connsiteY45" fmla="*/ 108434 h 118195"/>
                    <a:gd name="connsiteX46" fmla="*/ 280559 w 1253071"/>
                    <a:gd name="connsiteY46" fmla="*/ 106659 h 118195"/>
                    <a:gd name="connsiteX47" fmla="*/ 285630 w 1253071"/>
                    <a:gd name="connsiteY47" fmla="*/ 108941 h 118195"/>
                    <a:gd name="connsiteX48" fmla="*/ 288419 w 1253071"/>
                    <a:gd name="connsiteY48" fmla="*/ 109575 h 118195"/>
                    <a:gd name="connsiteX49" fmla="*/ 292350 w 1253071"/>
                    <a:gd name="connsiteY49" fmla="*/ 108180 h 118195"/>
                    <a:gd name="connsiteX50" fmla="*/ 298942 w 1253071"/>
                    <a:gd name="connsiteY50" fmla="*/ 109702 h 118195"/>
                    <a:gd name="connsiteX51" fmla="*/ 310479 w 1253071"/>
                    <a:gd name="connsiteY51" fmla="*/ 108941 h 118195"/>
                    <a:gd name="connsiteX52" fmla="*/ 327467 w 1253071"/>
                    <a:gd name="connsiteY52" fmla="*/ 108054 h 118195"/>
                    <a:gd name="connsiteX53" fmla="*/ 327974 w 1253071"/>
                    <a:gd name="connsiteY53" fmla="*/ 107293 h 118195"/>
                    <a:gd name="connsiteX54" fmla="*/ 328228 w 1253071"/>
                    <a:gd name="connsiteY54" fmla="*/ 105772 h 118195"/>
                    <a:gd name="connsiteX55" fmla="*/ 339891 w 1253071"/>
                    <a:gd name="connsiteY55" fmla="*/ 108687 h 118195"/>
                    <a:gd name="connsiteX56" fmla="*/ 352316 w 1253071"/>
                    <a:gd name="connsiteY56" fmla="*/ 105645 h 118195"/>
                    <a:gd name="connsiteX57" fmla="*/ 352062 w 1253071"/>
                    <a:gd name="connsiteY57" fmla="*/ 106405 h 118195"/>
                    <a:gd name="connsiteX58" fmla="*/ 349780 w 1253071"/>
                    <a:gd name="connsiteY58" fmla="*/ 109575 h 118195"/>
                    <a:gd name="connsiteX59" fmla="*/ 360302 w 1253071"/>
                    <a:gd name="connsiteY59" fmla="*/ 109955 h 118195"/>
                    <a:gd name="connsiteX60" fmla="*/ 374882 w 1253071"/>
                    <a:gd name="connsiteY60" fmla="*/ 103997 h 118195"/>
                    <a:gd name="connsiteX61" fmla="*/ 385404 w 1253071"/>
                    <a:gd name="connsiteY61" fmla="*/ 104757 h 118195"/>
                    <a:gd name="connsiteX62" fmla="*/ 402393 w 1253071"/>
                    <a:gd name="connsiteY62" fmla="*/ 118196 h 118195"/>
                    <a:gd name="connsiteX63" fmla="*/ 412535 w 1253071"/>
                    <a:gd name="connsiteY63" fmla="*/ 112237 h 118195"/>
                    <a:gd name="connsiteX64" fmla="*/ 416972 w 1253071"/>
                    <a:gd name="connsiteY64" fmla="*/ 111350 h 118195"/>
                    <a:gd name="connsiteX65" fmla="*/ 423057 w 1253071"/>
                    <a:gd name="connsiteY65" fmla="*/ 110589 h 118195"/>
                    <a:gd name="connsiteX66" fmla="*/ 432312 w 1253071"/>
                    <a:gd name="connsiteY66" fmla="*/ 108307 h 118195"/>
                    <a:gd name="connsiteX67" fmla="*/ 440299 w 1253071"/>
                    <a:gd name="connsiteY67" fmla="*/ 109575 h 118195"/>
                    <a:gd name="connsiteX68" fmla="*/ 450822 w 1253071"/>
                    <a:gd name="connsiteY68" fmla="*/ 105898 h 118195"/>
                    <a:gd name="connsiteX69" fmla="*/ 461471 w 1253071"/>
                    <a:gd name="connsiteY69" fmla="*/ 104250 h 118195"/>
                    <a:gd name="connsiteX70" fmla="*/ 469205 w 1253071"/>
                    <a:gd name="connsiteY70" fmla="*/ 104504 h 118195"/>
                    <a:gd name="connsiteX71" fmla="*/ 477699 w 1253071"/>
                    <a:gd name="connsiteY71" fmla="*/ 105391 h 118195"/>
                    <a:gd name="connsiteX72" fmla="*/ 479093 w 1253071"/>
                    <a:gd name="connsiteY72" fmla="*/ 107927 h 118195"/>
                    <a:gd name="connsiteX73" fmla="*/ 476431 w 1253071"/>
                    <a:gd name="connsiteY73" fmla="*/ 109321 h 118195"/>
                    <a:gd name="connsiteX74" fmla="*/ 470726 w 1253071"/>
                    <a:gd name="connsiteY74" fmla="*/ 112744 h 118195"/>
                    <a:gd name="connsiteX75" fmla="*/ 475290 w 1253071"/>
                    <a:gd name="connsiteY75" fmla="*/ 111223 h 118195"/>
                    <a:gd name="connsiteX76" fmla="*/ 485305 w 1253071"/>
                    <a:gd name="connsiteY76" fmla="*/ 107673 h 118195"/>
                    <a:gd name="connsiteX77" fmla="*/ 495321 w 1253071"/>
                    <a:gd name="connsiteY77" fmla="*/ 105391 h 118195"/>
                    <a:gd name="connsiteX78" fmla="*/ 499885 w 1253071"/>
                    <a:gd name="connsiteY78" fmla="*/ 103743 h 118195"/>
                    <a:gd name="connsiteX79" fmla="*/ 510914 w 1253071"/>
                    <a:gd name="connsiteY79" fmla="*/ 103109 h 118195"/>
                    <a:gd name="connsiteX80" fmla="*/ 517761 w 1253071"/>
                    <a:gd name="connsiteY80" fmla="*/ 109448 h 118195"/>
                    <a:gd name="connsiteX81" fmla="*/ 526508 w 1253071"/>
                    <a:gd name="connsiteY81" fmla="*/ 109575 h 118195"/>
                    <a:gd name="connsiteX82" fmla="*/ 535636 w 1253071"/>
                    <a:gd name="connsiteY82" fmla="*/ 108180 h 118195"/>
                    <a:gd name="connsiteX83" fmla="*/ 542736 w 1253071"/>
                    <a:gd name="connsiteY83" fmla="*/ 106152 h 118195"/>
                    <a:gd name="connsiteX84" fmla="*/ 545905 w 1253071"/>
                    <a:gd name="connsiteY84" fmla="*/ 111857 h 118195"/>
                    <a:gd name="connsiteX85" fmla="*/ 563781 w 1253071"/>
                    <a:gd name="connsiteY85" fmla="*/ 111096 h 118195"/>
                    <a:gd name="connsiteX86" fmla="*/ 575698 w 1253071"/>
                    <a:gd name="connsiteY86" fmla="*/ 111096 h 118195"/>
                    <a:gd name="connsiteX87" fmla="*/ 589897 w 1253071"/>
                    <a:gd name="connsiteY87" fmla="*/ 109448 h 118195"/>
                    <a:gd name="connsiteX88" fmla="*/ 600166 w 1253071"/>
                    <a:gd name="connsiteY88" fmla="*/ 108814 h 118195"/>
                    <a:gd name="connsiteX89" fmla="*/ 607900 w 1253071"/>
                    <a:gd name="connsiteY89" fmla="*/ 109575 h 118195"/>
                    <a:gd name="connsiteX90" fmla="*/ 616774 w 1253071"/>
                    <a:gd name="connsiteY90" fmla="*/ 109575 h 118195"/>
                    <a:gd name="connsiteX91" fmla="*/ 617408 w 1253071"/>
                    <a:gd name="connsiteY91" fmla="*/ 108434 h 118195"/>
                    <a:gd name="connsiteX92" fmla="*/ 622606 w 1253071"/>
                    <a:gd name="connsiteY92" fmla="*/ 106913 h 118195"/>
                    <a:gd name="connsiteX93" fmla="*/ 629959 w 1253071"/>
                    <a:gd name="connsiteY93" fmla="*/ 108054 h 118195"/>
                    <a:gd name="connsiteX94" fmla="*/ 635537 w 1253071"/>
                    <a:gd name="connsiteY94" fmla="*/ 106025 h 118195"/>
                    <a:gd name="connsiteX95" fmla="*/ 647835 w 1253071"/>
                    <a:gd name="connsiteY95" fmla="*/ 105391 h 118195"/>
                    <a:gd name="connsiteX96" fmla="*/ 659878 w 1253071"/>
                    <a:gd name="connsiteY96" fmla="*/ 105138 h 118195"/>
                    <a:gd name="connsiteX97" fmla="*/ 669894 w 1253071"/>
                    <a:gd name="connsiteY97" fmla="*/ 105138 h 118195"/>
                    <a:gd name="connsiteX98" fmla="*/ 684600 w 1253071"/>
                    <a:gd name="connsiteY98" fmla="*/ 104123 h 118195"/>
                    <a:gd name="connsiteX99" fmla="*/ 706026 w 1253071"/>
                    <a:gd name="connsiteY99" fmla="*/ 102729 h 118195"/>
                    <a:gd name="connsiteX100" fmla="*/ 709702 w 1253071"/>
                    <a:gd name="connsiteY100" fmla="*/ 102222 h 118195"/>
                    <a:gd name="connsiteX101" fmla="*/ 707293 w 1253071"/>
                    <a:gd name="connsiteY101" fmla="*/ 99940 h 118195"/>
                    <a:gd name="connsiteX102" fmla="*/ 712618 w 1253071"/>
                    <a:gd name="connsiteY102" fmla="*/ 99559 h 118195"/>
                    <a:gd name="connsiteX103" fmla="*/ 717689 w 1253071"/>
                    <a:gd name="connsiteY103" fmla="*/ 100827 h 118195"/>
                    <a:gd name="connsiteX104" fmla="*/ 725169 w 1253071"/>
                    <a:gd name="connsiteY104" fmla="*/ 98418 h 118195"/>
                    <a:gd name="connsiteX105" fmla="*/ 735692 w 1253071"/>
                    <a:gd name="connsiteY105" fmla="*/ 97531 h 118195"/>
                    <a:gd name="connsiteX106" fmla="*/ 749637 w 1253071"/>
                    <a:gd name="connsiteY106" fmla="*/ 97024 h 118195"/>
                    <a:gd name="connsiteX107" fmla="*/ 761808 w 1253071"/>
                    <a:gd name="connsiteY107" fmla="*/ 94488 h 118195"/>
                    <a:gd name="connsiteX108" fmla="*/ 765231 w 1253071"/>
                    <a:gd name="connsiteY108" fmla="*/ 93981 h 118195"/>
                    <a:gd name="connsiteX109" fmla="*/ 765865 w 1253071"/>
                    <a:gd name="connsiteY109" fmla="*/ 93347 h 118195"/>
                    <a:gd name="connsiteX110" fmla="*/ 765484 w 1253071"/>
                    <a:gd name="connsiteY110" fmla="*/ 93854 h 118195"/>
                    <a:gd name="connsiteX111" fmla="*/ 766118 w 1253071"/>
                    <a:gd name="connsiteY111" fmla="*/ 93854 h 118195"/>
                    <a:gd name="connsiteX112" fmla="*/ 766752 w 1253071"/>
                    <a:gd name="connsiteY112" fmla="*/ 94615 h 118195"/>
                    <a:gd name="connsiteX113" fmla="*/ 767259 w 1253071"/>
                    <a:gd name="connsiteY113" fmla="*/ 94615 h 118195"/>
                    <a:gd name="connsiteX114" fmla="*/ 766625 w 1253071"/>
                    <a:gd name="connsiteY114" fmla="*/ 93854 h 118195"/>
                    <a:gd name="connsiteX115" fmla="*/ 767513 w 1253071"/>
                    <a:gd name="connsiteY115" fmla="*/ 94615 h 118195"/>
                    <a:gd name="connsiteX116" fmla="*/ 768907 w 1253071"/>
                    <a:gd name="connsiteY116" fmla="*/ 95376 h 118195"/>
                    <a:gd name="connsiteX117" fmla="*/ 768907 w 1253071"/>
                    <a:gd name="connsiteY117" fmla="*/ 95756 h 118195"/>
                    <a:gd name="connsiteX118" fmla="*/ 769288 w 1253071"/>
                    <a:gd name="connsiteY118" fmla="*/ 95756 h 118195"/>
                    <a:gd name="connsiteX119" fmla="*/ 772837 w 1253071"/>
                    <a:gd name="connsiteY119" fmla="*/ 98418 h 118195"/>
                    <a:gd name="connsiteX120" fmla="*/ 786022 w 1253071"/>
                    <a:gd name="connsiteY120" fmla="*/ 99433 h 118195"/>
                    <a:gd name="connsiteX121" fmla="*/ 791347 w 1253071"/>
                    <a:gd name="connsiteY121" fmla="*/ 100827 h 118195"/>
                    <a:gd name="connsiteX122" fmla="*/ 798066 w 1253071"/>
                    <a:gd name="connsiteY122" fmla="*/ 101461 h 118195"/>
                    <a:gd name="connsiteX123" fmla="*/ 809096 w 1253071"/>
                    <a:gd name="connsiteY123" fmla="*/ 103743 h 118195"/>
                    <a:gd name="connsiteX124" fmla="*/ 823041 w 1253071"/>
                    <a:gd name="connsiteY124" fmla="*/ 104884 h 118195"/>
                    <a:gd name="connsiteX125" fmla="*/ 830521 w 1253071"/>
                    <a:gd name="connsiteY125" fmla="*/ 105138 h 118195"/>
                    <a:gd name="connsiteX126" fmla="*/ 837874 w 1253071"/>
                    <a:gd name="connsiteY126" fmla="*/ 101715 h 118195"/>
                    <a:gd name="connsiteX127" fmla="*/ 843579 w 1253071"/>
                    <a:gd name="connsiteY127" fmla="*/ 99559 h 118195"/>
                    <a:gd name="connsiteX128" fmla="*/ 854609 w 1253071"/>
                    <a:gd name="connsiteY128" fmla="*/ 97911 h 118195"/>
                    <a:gd name="connsiteX129" fmla="*/ 867667 w 1253071"/>
                    <a:gd name="connsiteY129" fmla="*/ 96644 h 118195"/>
                    <a:gd name="connsiteX130" fmla="*/ 870837 w 1253071"/>
                    <a:gd name="connsiteY130" fmla="*/ 95122 h 118195"/>
                    <a:gd name="connsiteX131" fmla="*/ 880218 w 1253071"/>
                    <a:gd name="connsiteY131" fmla="*/ 93854 h 118195"/>
                    <a:gd name="connsiteX132" fmla="*/ 884148 w 1253071"/>
                    <a:gd name="connsiteY132" fmla="*/ 93728 h 118195"/>
                    <a:gd name="connsiteX133" fmla="*/ 896953 w 1253071"/>
                    <a:gd name="connsiteY133" fmla="*/ 92967 h 118195"/>
                    <a:gd name="connsiteX134" fmla="*/ 910391 w 1253071"/>
                    <a:gd name="connsiteY134" fmla="*/ 91953 h 118195"/>
                    <a:gd name="connsiteX135" fmla="*/ 917364 w 1253071"/>
                    <a:gd name="connsiteY135" fmla="*/ 92460 h 118195"/>
                    <a:gd name="connsiteX136" fmla="*/ 927253 w 1253071"/>
                    <a:gd name="connsiteY136" fmla="*/ 92460 h 118195"/>
                    <a:gd name="connsiteX137" fmla="*/ 946143 w 1253071"/>
                    <a:gd name="connsiteY137" fmla="*/ 92967 h 118195"/>
                    <a:gd name="connsiteX138" fmla="*/ 961102 w 1253071"/>
                    <a:gd name="connsiteY138" fmla="*/ 92967 h 118195"/>
                    <a:gd name="connsiteX139" fmla="*/ 962370 w 1253071"/>
                    <a:gd name="connsiteY139" fmla="*/ 92206 h 118195"/>
                    <a:gd name="connsiteX140" fmla="*/ 964779 w 1253071"/>
                    <a:gd name="connsiteY140" fmla="*/ 92460 h 118195"/>
                    <a:gd name="connsiteX141" fmla="*/ 961736 w 1253071"/>
                    <a:gd name="connsiteY141" fmla="*/ 92967 h 118195"/>
                    <a:gd name="connsiteX142" fmla="*/ 967061 w 1253071"/>
                    <a:gd name="connsiteY142" fmla="*/ 93220 h 118195"/>
                    <a:gd name="connsiteX143" fmla="*/ 966554 w 1253071"/>
                    <a:gd name="connsiteY143" fmla="*/ 92713 h 118195"/>
                    <a:gd name="connsiteX144" fmla="*/ 964906 w 1253071"/>
                    <a:gd name="connsiteY144" fmla="*/ 92333 h 118195"/>
                    <a:gd name="connsiteX145" fmla="*/ 970991 w 1253071"/>
                    <a:gd name="connsiteY145" fmla="*/ 91319 h 118195"/>
                    <a:gd name="connsiteX146" fmla="*/ 981894 w 1253071"/>
                    <a:gd name="connsiteY146" fmla="*/ 88023 h 118195"/>
                    <a:gd name="connsiteX147" fmla="*/ 990642 w 1253071"/>
                    <a:gd name="connsiteY147" fmla="*/ 87262 h 118195"/>
                    <a:gd name="connsiteX148" fmla="*/ 997868 w 1253071"/>
                    <a:gd name="connsiteY148" fmla="*/ 88149 h 118195"/>
                    <a:gd name="connsiteX149" fmla="*/ 1004080 w 1253071"/>
                    <a:gd name="connsiteY149" fmla="*/ 90305 h 118195"/>
                    <a:gd name="connsiteX150" fmla="*/ 1009658 w 1253071"/>
                    <a:gd name="connsiteY150" fmla="*/ 90685 h 118195"/>
                    <a:gd name="connsiteX151" fmla="*/ 1015237 w 1253071"/>
                    <a:gd name="connsiteY151" fmla="*/ 90938 h 118195"/>
                    <a:gd name="connsiteX152" fmla="*/ 1021449 w 1253071"/>
                    <a:gd name="connsiteY152" fmla="*/ 92713 h 118195"/>
                    <a:gd name="connsiteX153" fmla="*/ 1028421 w 1253071"/>
                    <a:gd name="connsiteY153" fmla="*/ 93220 h 118195"/>
                    <a:gd name="connsiteX154" fmla="*/ 1030070 w 1253071"/>
                    <a:gd name="connsiteY154" fmla="*/ 90685 h 118195"/>
                    <a:gd name="connsiteX155" fmla="*/ 1037549 w 1253071"/>
                    <a:gd name="connsiteY155" fmla="*/ 88910 h 118195"/>
                    <a:gd name="connsiteX156" fmla="*/ 1045663 w 1253071"/>
                    <a:gd name="connsiteY156" fmla="*/ 89037 h 118195"/>
                    <a:gd name="connsiteX157" fmla="*/ 1048072 w 1253071"/>
                    <a:gd name="connsiteY157" fmla="*/ 86374 h 118195"/>
                    <a:gd name="connsiteX158" fmla="*/ 1053777 w 1253071"/>
                    <a:gd name="connsiteY158" fmla="*/ 85233 h 118195"/>
                    <a:gd name="connsiteX159" fmla="*/ 1062271 w 1253071"/>
                    <a:gd name="connsiteY159" fmla="*/ 84473 h 118195"/>
                    <a:gd name="connsiteX160" fmla="*/ 1068864 w 1253071"/>
                    <a:gd name="connsiteY160" fmla="*/ 85107 h 118195"/>
                    <a:gd name="connsiteX161" fmla="*/ 1078245 w 1253071"/>
                    <a:gd name="connsiteY161" fmla="*/ 84726 h 118195"/>
                    <a:gd name="connsiteX162" fmla="*/ 1084204 w 1253071"/>
                    <a:gd name="connsiteY162" fmla="*/ 83712 h 118195"/>
                    <a:gd name="connsiteX163" fmla="*/ 1091303 w 1253071"/>
                    <a:gd name="connsiteY163" fmla="*/ 84853 h 118195"/>
                    <a:gd name="connsiteX164" fmla="*/ 1105629 w 1253071"/>
                    <a:gd name="connsiteY164" fmla="*/ 84853 h 118195"/>
                    <a:gd name="connsiteX165" fmla="*/ 1099037 w 1253071"/>
                    <a:gd name="connsiteY165" fmla="*/ 76106 h 118195"/>
                    <a:gd name="connsiteX166" fmla="*/ 1108545 w 1253071"/>
                    <a:gd name="connsiteY166" fmla="*/ 76866 h 118195"/>
                    <a:gd name="connsiteX167" fmla="*/ 1119194 w 1253071"/>
                    <a:gd name="connsiteY167" fmla="*/ 77120 h 118195"/>
                    <a:gd name="connsiteX168" fmla="*/ 1130858 w 1253071"/>
                    <a:gd name="connsiteY168" fmla="*/ 76613 h 118195"/>
                    <a:gd name="connsiteX169" fmla="*/ 1146452 w 1253071"/>
                    <a:gd name="connsiteY169" fmla="*/ 76359 h 118195"/>
                    <a:gd name="connsiteX170" fmla="*/ 1156721 w 1253071"/>
                    <a:gd name="connsiteY170" fmla="*/ 78007 h 118195"/>
                    <a:gd name="connsiteX171" fmla="*/ 1165215 w 1253071"/>
                    <a:gd name="connsiteY171" fmla="*/ 78007 h 118195"/>
                    <a:gd name="connsiteX172" fmla="*/ 1177385 w 1253071"/>
                    <a:gd name="connsiteY172" fmla="*/ 75725 h 118195"/>
                    <a:gd name="connsiteX173" fmla="*/ 1181823 w 1253071"/>
                    <a:gd name="connsiteY173" fmla="*/ 75852 h 118195"/>
                    <a:gd name="connsiteX174" fmla="*/ 1181569 w 1253071"/>
                    <a:gd name="connsiteY174" fmla="*/ 75218 h 118195"/>
                    <a:gd name="connsiteX175" fmla="*/ 1181062 w 1253071"/>
                    <a:gd name="connsiteY175" fmla="*/ 74331 h 118195"/>
                    <a:gd name="connsiteX176" fmla="*/ 1182837 w 1253071"/>
                    <a:gd name="connsiteY176" fmla="*/ 74584 h 118195"/>
                    <a:gd name="connsiteX177" fmla="*/ 1188288 w 1253071"/>
                    <a:gd name="connsiteY177" fmla="*/ 72556 h 118195"/>
                    <a:gd name="connsiteX178" fmla="*/ 1198684 w 1253071"/>
                    <a:gd name="connsiteY178" fmla="*/ 73950 h 118195"/>
                    <a:gd name="connsiteX179" fmla="*/ 1207305 w 1253071"/>
                    <a:gd name="connsiteY179" fmla="*/ 73190 h 118195"/>
                    <a:gd name="connsiteX180" fmla="*/ 1207812 w 1253071"/>
                    <a:gd name="connsiteY180" fmla="*/ 73063 h 118195"/>
                    <a:gd name="connsiteX181" fmla="*/ 1208319 w 1253071"/>
                    <a:gd name="connsiteY181" fmla="*/ 70527 h 118195"/>
                    <a:gd name="connsiteX182" fmla="*/ 1211996 w 1253071"/>
                    <a:gd name="connsiteY182" fmla="*/ 67738 h 118195"/>
                    <a:gd name="connsiteX183" fmla="*/ 1215419 w 1253071"/>
                    <a:gd name="connsiteY183" fmla="*/ 70020 h 118195"/>
                    <a:gd name="connsiteX184" fmla="*/ 1215672 w 1253071"/>
                    <a:gd name="connsiteY184" fmla="*/ 70274 h 118195"/>
                    <a:gd name="connsiteX185" fmla="*/ 1217194 w 1253071"/>
                    <a:gd name="connsiteY185" fmla="*/ 69767 h 118195"/>
                    <a:gd name="connsiteX186" fmla="*/ 1216940 w 1253071"/>
                    <a:gd name="connsiteY186" fmla="*/ 69513 h 118195"/>
                    <a:gd name="connsiteX187" fmla="*/ 1217574 w 1253071"/>
                    <a:gd name="connsiteY187" fmla="*/ 69640 h 118195"/>
                    <a:gd name="connsiteX188" fmla="*/ 1220743 w 1253071"/>
                    <a:gd name="connsiteY188" fmla="*/ 72049 h 118195"/>
                    <a:gd name="connsiteX189" fmla="*/ 1218588 w 1253071"/>
                    <a:gd name="connsiteY189" fmla="*/ 70654 h 118195"/>
                    <a:gd name="connsiteX190" fmla="*/ 1220617 w 1253071"/>
                    <a:gd name="connsiteY190" fmla="*/ 72809 h 118195"/>
                    <a:gd name="connsiteX191" fmla="*/ 1239380 w 1253071"/>
                    <a:gd name="connsiteY191" fmla="*/ 61906 h 118195"/>
                    <a:gd name="connsiteX192" fmla="*/ 1233928 w 1253071"/>
                    <a:gd name="connsiteY192" fmla="*/ 57089 h 118195"/>
                    <a:gd name="connsiteX193" fmla="*/ 1253072 w 1253071"/>
                    <a:gd name="connsiteY193" fmla="*/ 64062 h 118195"/>
                    <a:gd name="connsiteX194" fmla="*/ 1247240 w 1253071"/>
                    <a:gd name="connsiteY194" fmla="*/ 7392 h 118195"/>
                    <a:gd name="connsiteX195" fmla="*/ 1240521 w 1253071"/>
                    <a:gd name="connsiteY195" fmla="*/ 6251 h 118195"/>
                    <a:gd name="connsiteX196" fmla="*/ 1231139 w 1253071"/>
                    <a:gd name="connsiteY196" fmla="*/ 8026 h 118195"/>
                    <a:gd name="connsiteX197" fmla="*/ 1226448 w 1253071"/>
                    <a:gd name="connsiteY197" fmla="*/ 13477 h 118195"/>
                    <a:gd name="connsiteX198" fmla="*/ 1223659 w 1253071"/>
                    <a:gd name="connsiteY198" fmla="*/ 12843 h 118195"/>
                    <a:gd name="connsiteX199" fmla="*/ 1219729 w 1253071"/>
                    <a:gd name="connsiteY199" fmla="*/ 14238 h 118195"/>
                    <a:gd name="connsiteX200" fmla="*/ 1213137 w 1253071"/>
                    <a:gd name="connsiteY200" fmla="*/ 12843 h 118195"/>
                    <a:gd name="connsiteX201" fmla="*/ 1201600 w 1253071"/>
                    <a:gd name="connsiteY201" fmla="*/ 13604 h 118195"/>
                    <a:gd name="connsiteX202" fmla="*/ 1184612 w 1253071"/>
                    <a:gd name="connsiteY202" fmla="*/ 14492 h 118195"/>
                    <a:gd name="connsiteX203" fmla="*/ 1184105 w 1253071"/>
                    <a:gd name="connsiteY203" fmla="*/ 15252 h 118195"/>
                    <a:gd name="connsiteX204" fmla="*/ 1183851 w 1253071"/>
                    <a:gd name="connsiteY204" fmla="*/ 16774 h 118195"/>
                    <a:gd name="connsiteX205" fmla="*/ 1172188 w 1253071"/>
                    <a:gd name="connsiteY205" fmla="*/ 13858 h 118195"/>
                    <a:gd name="connsiteX206" fmla="*/ 1159763 w 1253071"/>
                    <a:gd name="connsiteY206" fmla="*/ 16900 h 118195"/>
                    <a:gd name="connsiteX207" fmla="*/ 1160017 w 1253071"/>
                    <a:gd name="connsiteY207" fmla="*/ 16140 h 118195"/>
                    <a:gd name="connsiteX208" fmla="*/ 1162299 w 1253071"/>
                    <a:gd name="connsiteY208" fmla="*/ 12970 h 118195"/>
                    <a:gd name="connsiteX209" fmla="*/ 1151776 w 1253071"/>
                    <a:gd name="connsiteY209" fmla="*/ 12590 h 118195"/>
                    <a:gd name="connsiteX210" fmla="*/ 1137197 w 1253071"/>
                    <a:gd name="connsiteY210" fmla="*/ 18548 h 118195"/>
                    <a:gd name="connsiteX211" fmla="*/ 1125533 w 1253071"/>
                    <a:gd name="connsiteY211" fmla="*/ 8660 h 118195"/>
                    <a:gd name="connsiteX212" fmla="*/ 1112348 w 1253071"/>
                    <a:gd name="connsiteY212" fmla="*/ 8406 h 118195"/>
                    <a:gd name="connsiteX213" fmla="*/ 1101572 w 1253071"/>
                    <a:gd name="connsiteY213" fmla="*/ 1053 h 118195"/>
                    <a:gd name="connsiteX214" fmla="*/ 1095360 w 1253071"/>
                    <a:gd name="connsiteY214" fmla="*/ 1433 h 118195"/>
                    <a:gd name="connsiteX215" fmla="*/ 1089275 w 1253071"/>
                    <a:gd name="connsiteY215" fmla="*/ 2194 h 118195"/>
                    <a:gd name="connsiteX216" fmla="*/ 1080020 w 1253071"/>
                    <a:gd name="connsiteY216" fmla="*/ 4476 h 118195"/>
                    <a:gd name="connsiteX217" fmla="*/ 1054031 w 1253071"/>
                    <a:gd name="connsiteY217" fmla="*/ 7899 h 118195"/>
                    <a:gd name="connsiteX218" fmla="*/ 1034634 w 1253071"/>
                    <a:gd name="connsiteY218" fmla="*/ 9674 h 118195"/>
                    <a:gd name="connsiteX219" fmla="*/ 1027280 w 1253071"/>
                    <a:gd name="connsiteY219" fmla="*/ 11576 h 118195"/>
                    <a:gd name="connsiteX220" fmla="*/ 1016124 w 1253071"/>
                    <a:gd name="connsiteY220" fmla="*/ 11829 h 118195"/>
                    <a:gd name="connsiteX221" fmla="*/ 1004207 w 1253071"/>
                    <a:gd name="connsiteY221" fmla="*/ 11829 h 118195"/>
                    <a:gd name="connsiteX222" fmla="*/ 990008 w 1253071"/>
                    <a:gd name="connsiteY222" fmla="*/ 13477 h 118195"/>
                    <a:gd name="connsiteX223" fmla="*/ 979739 w 1253071"/>
                    <a:gd name="connsiteY223" fmla="*/ 14111 h 118195"/>
                    <a:gd name="connsiteX224" fmla="*/ 972005 w 1253071"/>
                    <a:gd name="connsiteY224" fmla="*/ 13351 h 118195"/>
                    <a:gd name="connsiteX225" fmla="*/ 969470 w 1253071"/>
                    <a:gd name="connsiteY225" fmla="*/ 11956 h 118195"/>
                    <a:gd name="connsiteX226" fmla="*/ 968075 w 1253071"/>
                    <a:gd name="connsiteY226" fmla="*/ 10308 h 118195"/>
                    <a:gd name="connsiteX227" fmla="*/ 964779 w 1253071"/>
                    <a:gd name="connsiteY227" fmla="*/ 8279 h 118195"/>
                    <a:gd name="connsiteX228" fmla="*/ 964145 w 1253071"/>
                    <a:gd name="connsiteY228" fmla="*/ 9420 h 118195"/>
                    <a:gd name="connsiteX229" fmla="*/ 963258 w 1253071"/>
                    <a:gd name="connsiteY229" fmla="*/ 10815 h 118195"/>
                    <a:gd name="connsiteX230" fmla="*/ 963258 w 1253071"/>
                    <a:gd name="connsiteY230" fmla="*/ 10815 h 118195"/>
                    <a:gd name="connsiteX231" fmla="*/ 932958 w 1253071"/>
                    <a:gd name="connsiteY231" fmla="*/ 13604 h 118195"/>
                    <a:gd name="connsiteX232" fmla="*/ 895051 w 1253071"/>
                    <a:gd name="connsiteY232" fmla="*/ 19563 h 118195"/>
                    <a:gd name="connsiteX233" fmla="*/ 897333 w 1253071"/>
                    <a:gd name="connsiteY233" fmla="*/ 24507 h 118195"/>
                    <a:gd name="connsiteX234" fmla="*/ 886177 w 1253071"/>
                    <a:gd name="connsiteY234" fmla="*/ 25394 h 118195"/>
                    <a:gd name="connsiteX235" fmla="*/ 838001 w 1253071"/>
                    <a:gd name="connsiteY235" fmla="*/ 26916 h 118195"/>
                    <a:gd name="connsiteX236" fmla="*/ 839269 w 1253071"/>
                    <a:gd name="connsiteY236" fmla="*/ 28437 h 118195"/>
                    <a:gd name="connsiteX237" fmla="*/ 834578 w 1253071"/>
                    <a:gd name="connsiteY237" fmla="*/ 25268 h 118195"/>
                    <a:gd name="connsiteX238" fmla="*/ 834578 w 1253071"/>
                    <a:gd name="connsiteY238" fmla="*/ 24887 h 118195"/>
                    <a:gd name="connsiteX239" fmla="*/ 833944 w 1253071"/>
                    <a:gd name="connsiteY239" fmla="*/ 24887 h 118195"/>
                    <a:gd name="connsiteX240" fmla="*/ 833818 w 1253071"/>
                    <a:gd name="connsiteY240" fmla="*/ 24887 h 118195"/>
                    <a:gd name="connsiteX241" fmla="*/ 833818 w 1253071"/>
                    <a:gd name="connsiteY241" fmla="*/ 25902 h 118195"/>
                    <a:gd name="connsiteX242" fmla="*/ 829887 w 1253071"/>
                    <a:gd name="connsiteY242" fmla="*/ 37058 h 118195"/>
                    <a:gd name="connsiteX243" fmla="*/ 823168 w 1253071"/>
                    <a:gd name="connsiteY243" fmla="*/ 36424 h 118195"/>
                    <a:gd name="connsiteX244" fmla="*/ 763456 w 1253071"/>
                    <a:gd name="connsiteY244" fmla="*/ 40101 h 118195"/>
                    <a:gd name="connsiteX245" fmla="*/ 732649 w 1253071"/>
                    <a:gd name="connsiteY245" fmla="*/ 33762 h 118195"/>
                    <a:gd name="connsiteX246" fmla="*/ 724662 w 1253071"/>
                    <a:gd name="connsiteY246" fmla="*/ 33381 h 118195"/>
                    <a:gd name="connsiteX247" fmla="*/ 678515 w 1253071"/>
                    <a:gd name="connsiteY247" fmla="*/ 34396 h 118195"/>
                    <a:gd name="connsiteX248" fmla="*/ 671542 w 1253071"/>
                    <a:gd name="connsiteY248" fmla="*/ 33888 h 118195"/>
                    <a:gd name="connsiteX249" fmla="*/ 661653 w 1253071"/>
                    <a:gd name="connsiteY249" fmla="*/ 33888 h 118195"/>
                    <a:gd name="connsiteX250" fmla="*/ 642763 w 1253071"/>
                    <a:gd name="connsiteY250" fmla="*/ 33381 h 118195"/>
                    <a:gd name="connsiteX251" fmla="*/ 627804 w 1253071"/>
                    <a:gd name="connsiteY251" fmla="*/ 33381 h 118195"/>
                    <a:gd name="connsiteX252" fmla="*/ 626536 w 1253071"/>
                    <a:gd name="connsiteY252" fmla="*/ 34142 h 118195"/>
                    <a:gd name="connsiteX253" fmla="*/ 624127 w 1253071"/>
                    <a:gd name="connsiteY253" fmla="*/ 33888 h 118195"/>
                    <a:gd name="connsiteX254" fmla="*/ 627170 w 1253071"/>
                    <a:gd name="connsiteY254" fmla="*/ 33381 h 118195"/>
                    <a:gd name="connsiteX255" fmla="*/ 621845 w 1253071"/>
                    <a:gd name="connsiteY255" fmla="*/ 33128 h 118195"/>
                    <a:gd name="connsiteX256" fmla="*/ 622352 w 1253071"/>
                    <a:gd name="connsiteY256" fmla="*/ 33508 h 118195"/>
                    <a:gd name="connsiteX257" fmla="*/ 624000 w 1253071"/>
                    <a:gd name="connsiteY257" fmla="*/ 33888 h 118195"/>
                    <a:gd name="connsiteX258" fmla="*/ 617915 w 1253071"/>
                    <a:gd name="connsiteY258" fmla="*/ 34903 h 118195"/>
                    <a:gd name="connsiteX259" fmla="*/ 607012 w 1253071"/>
                    <a:gd name="connsiteY259" fmla="*/ 38199 h 118195"/>
                    <a:gd name="connsiteX260" fmla="*/ 598264 w 1253071"/>
                    <a:gd name="connsiteY260" fmla="*/ 38960 h 118195"/>
                    <a:gd name="connsiteX261" fmla="*/ 591038 w 1253071"/>
                    <a:gd name="connsiteY261" fmla="*/ 38072 h 118195"/>
                    <a:gd name="connsiteX262" fmla="*/ 579628 w 1253071"/>
                    <a:gd name="connsiteY262" fmla="*/ 36170 h 118195"/>
                    <a:gd name="connsiteX263" fmla="*/ 574050 w 1253071"/>
                    <a:gd name="connsiteY263" fmla="*/ 35790 h 118195"/>
                    <a:gd name="connsiteX264" fmla="*/ 568472 w 1253071"/>
                    <a:gd name="connsiteY264" fmla="*/ 35537 h 118195"/>
                    <a:gd name="connsiteX265" fmla="*/ 562260 w 1253071"/>
                    <a:gd name="connsiteY265" fmla="*/ 33762 h 118195"/>
                    <a:gd name="connsiteX266" fmla="*/ 555287 w 1253071"/>
                    <a:gd name="connsiteY266" fmla="*/ 33255 h 118195"/>
                    <a:gd name="connsiteX267" fmla="*/ 553639 w 1253071"/>
                    <a:gd name="connsiteY267" fmla="*/ 35790 h 118195"/>
                    <a:gd name="connsiteX268" fmla="*/ 546159 w 1253071"/>
                    <a:gd name="connsiteY268" fmla="*/ 37565 h 118195"/>
                    <a:gd name="connsiteX269" fmla="*/ 538045 w 1253071"/>
                    <a:gd name="connsiteY269" fmla="*/ 37438 h 118195"/>
                    <a:gd name="connsiteX270" fmla="*/ 533988 w 1253071"/>
                    <a:gd name="connsiteY270" fmla="*/ 31606 h 118195"/>
                    <a:gd name="connsiteX271" fmla="*/ 528283 w 1253071"/>
                    <a:gd name="connsiteY271" fmla="*/ 32747 h 118195"/>
                    <a:gd name="connsiteX272" fmla="*/ 488982 w 1253071"/>
                    <a:gd name="connsiteY272" fmla="*/ 39086 h 118195"/>
                    <a:gd name="connsiteX273" fmla="*/ 482389 w 1253071"/>
                    <a:gd name="connsiteY273" fmla="*/ 38452 h 118195"/>
                    <a:gd name="connsiteX274" fmla="*/ 473008 w 1253071"/>
                    <a:gd name="connsiteY274" fmla="*/ 38833 h 118195"/>
                    <a:gd name="connsiteX275" fmla="*/ 467049 w 1253071"/>
                    <a:gd name="connsiteY275" fmla="*/ 39847 h 118195"/>
                    <a:gd name="connsiteX276" fmla="*/ 459950 w 1253071"/>
                    <a:gd name="connsiteY276" fmla="*/ 38706 h 118195"/>
                    <a:gd name="connsiteX277" fmla="*/ 445624 w 1253071"/>
                    <a:gd name="connsiteY277" fmla="*/ 38706 h 118195"/>
                    <a:gd name="connsiteX278" fmla="*/ 437130 w 1253071"/>
                    <a:gd name="connsiteY278" fmla="*/ 39593 h 118195"/>
                    <a:gd name="connsiteX279" fmla="*/ 392884 w 1253071"/>
                    <a:gd name="connsiteY279" fmla="*/ 42636 h 118195"/>
                    <a:gd name="connsiteX280" fmla="*/ 388447 w 1253071"/>
                    <a:gd name="connsiteY280" fmla="*/ 42509 h 118195"/>
                    <a:gd name="connsiteX281" fmla="*/ 388701 w 1253071"/>
                    <a:gd name="connsiteY281" fmla="*/ 43143 h 118195"/>
                    <a:gd name="connsiteX282" fmla="*/ 389208 w 1253071"/>
                    <a:gd name="connsiteY282" fmla="*/ 44031 h 118195"/>
                    <a:gd name="connsiteX283" fmla="*/ 387560 w 1253071"/>
                    <a:gd name="connsiteY283" fmla="*/ 43777 h 118195"/>
                    <a:gd name="connsiteX284" fmla="*/ 382108 w 1253071"/>
                    <a:gd name="connsiteY284" fmla="*/ 45806 h 118195"/>
                    <a:gd name="connsiteX285" fmla="*/ 371712 w 1253071"/>
                    <a:gd name="connsiteY285" fmla="*/ 44411 h 118195"/>
                    <a:gd name="connsiteX286" fmla="*/ 363092 w 1253071"/>
                    <a:gd name="connsiteY286" fmla="*/ 45172 h 118195"/>
                    <a:gd name="connsiteX287" fmla="*/ 362584 w 1253071"/>
                    <a:gd name="connsiteY287" fmla="*/ 45299 h 118195"/>
                    <a:gd name="connsiteX288" fmla="*/ 362077 w 1253071"/>
                    <a:gd name="connsiteY288" fmla="*/ 47834 h 118195"/>
                    <a:gd name="connsiteX289" fmla="*/ 358401 w 1253071"/>
                    <a:gd name="connsiteY289" fmla="*/ 50623 h 118195"/>
                    <a:gd name="connsiteX290" fmla="*/ 354217 w 1253071"/>
                    <a:gd name="connsiteY290" fmla="*/ 48595 h 118195"/>
                    <a:gd name="connsiteX291" fmla="*/ 352823 w 1253071"/>
                    <a:gd name="connsiteY291" fmla="*/ 48595 h 118195"/>
                    <a:gd name="connsiteX292" fmla="*/ 349526 w 1253071"/>
                    <a:gd name="connsiteY292" fmla="*/ 46186 h 118195"/>
                    <a:gd name="connsiteX293" fmla="*/ 348259 w 1253071"/>
                    <a:gd name="connsiteY293" fmla="*/ 44791 h 118195"/>
                    <a:gd name="connsiteX294" fmla="*/ 300337 w 1253071"/>
                    <a:gd name="connsiteY294" fmla="*/ 46313 h 118195"/>
                    <a:gd name="connsiteX295" fmla="*/ 288419 w 1253071"/>
                    <a:gd name="connsiteY295" fmla="*/ 48468 h 118195"/>
                    <a:gd name="connsiteX296" fmla="*/ 274347 w 1253071"/>
                    <a:gd name="connsiteY296" fmla="*/ 51764 h 118195"/>
                    <a:gd name="connsiteX297" fmla="*/ 266233 w 1253071"/>
                    <a:gd name="connsiteY297" fmla="*/ 48722 h 118195"/>
                    <a:gd name="connsiteX298" fmla="*/ 257739 w 1253071"/>
                    <a:gd name="connsiteY298" fmla="*/ 52271 h 118195"/>
                    <a:gd name="connsiteX299" fmla="*/ 242019 w 1253071"/>
                    <a:gd name="connsiteY299" fmla="*/ 53539 h 118195"/>
                    <a:gd name="connsiteX300" fmla="*/ 239356 w 1253071"/>
                    <a:gd name="connsiteY300" fmla="*/ 52905 h 118195"/>
                    <a:gd name="connsiteX301" fmla="*/ 236187 w 1253071"/>
                    <a:gd name="connsiteY301" fmla="*/ 52778 h 118195"/>
                    <a:gd name="connsiteX302" fmla="*/ 182687 w 1253071"/>
                    <a:gd name="connsiteY302" fmla="*/ 46947 h 118195"/>
                    <a:gd name="connsiteX303" fmla="*/ 168361 w 1253071"/>
                    <a:gd name="connsiteY303" fmla="*/ 47454 h 118195"/>
                    <a:gd name="connsiteX304" fmla="*/ 153274 w 1253071"/>
                    <a:gd name="connsiteY304" fmla="*/ 57089 h 118195"/>
                    <a:gd name="connsiteX305" fmla="*/ 147950 w 1253071"/>
                    <a:gd name="connsiteY305" fmla="*/ 54934 h 118195"/>
                    <a:gd name="connsiteX306" fmla="*/ 141864 w 1253071"/>
                    <a:gd name="connsiteY306" fmla="*/ 56708 h 118195"/>
                    <a:gd name="connsiteX307" fmla="*/ 134638 w 1253071"/>
                    <a:gd name="connsiteY307" fmla="*/ 55821 h 118195"/>
                    <a:gd name="connsiteX308" fmla="*/ 126271 w 1253071"/>
                    <a:gd name="connsiteY308" fmla="*/ 54680 h 118195"/>
                    <a:gd name="connsiteX309" fmla="*/ 118537 w 1253071"/>
                    <a:gd name="connsiteY309" fmla="*/ 51764 h 118195"/>
                    <a:gd name="connsiteX310" fmla="*/ 113466 w 1253071"/>
                    <a:gd name="connsiteY310" fmla="*/ 53032 h 118195"/>
                    <a:gd name="connsiteX311" fmla="*/ 108649 w 1253071"/>
                    <a:gd name="connsiteY311" fmla="*/ 53412 h 118195"/>
                    <a:gd name="connsiteX312" fmla="*/ 106620 w 1253071"/>
                    <a:gd name="connsiteY312" fmla="*/ 55694 h 118195"/>
                    <a:gd name="connsiteX313" fmla="*/ 101169 w 1253071"/>
                    <a:gd name="connsiteY313" fmla="*/ 58103 h 118195"/>
                    <a:gd name="connsiteX314" fmla="*/ 92801 w 1253071"/>
                    <a:gd name="connsiteY314" fmla="*/ 53286 h 118195"/>
                    <a:gd name="connsiteX315" fmla="*/ 84434 w 1253071"/>
                    <a:gd name="connsiteY315" fmla="*/ 53286 h 118195"/>
                    <a:gd name="connsiteX316" fmla="*/ 61741 w 1253071"/>
                    <a:gd name="connsiteY316" fmla="*/ 60512 h 118195"/>
                    <a:gd name="connsiteX317" fmla="*/ 56036 w 1253071"/>
                    <a:gd name="connsiteY317" fmla="*/ 61272 h 118195"/>
                    <a:gd name="connsiteX318" fmla="*/ 55275 w 1253071"/>
                    <a:gd name="connsiteY318" fmla="*/ 61526 h 118195"/>
                    <a:gd name="connsiteX319" fmla="*/ 55529 w 1253071"/>
                    <a:gd name="connsiteY319" fmla="*/ 60005 h 118195"/>
                    <a:gd name="connsiteX320" fmla="*/ 53881 w 1253071"/>
                    <a:gd name="connsiteY320" fmla="*/ 58610 h 118195"/>
                    <a:gd name="connsiteX321" fmla="*/ 43612 w 1253071"/>
                    <a:gd name="connsiteY321" fmla="*/ 57596 h 118195"/>
                    <a:gd name="connsiteX322" fmla="*/ 36892 w 1253071"/>
                    <a:gd name="connsiteY322" fmla="*/ 57596 h 118195"/>
                    <a:gd name="connsiteX323" fmla="*/ 9001 w 1253071"/>
                    <a:gd name="connsiteY323" fmla="*/ 61019 h 118195"/>
                    <a:gd name="connsiteX324" fmla="*/ 0 w 1253071"/>
                    <a:gd name="connsiteY324" fmla="*/ 61526 h 118195"/>
                    <a:gd name="connsiteX325" fmla="*/ 0 w 1253071"/>
                    <a:gd name="connsiteY325" fmla="*/ 61526 h 118195"/>
                    <a:gd name="connsiteX326" fmla="*/ 4184 w 1253071"/>
                    <a:gd name="connsiteY326" fmla="*/ 104757 h 118195"/>
                    <a:gd name="connsiteX327" fmla="*/ 9762 w 1253071"/>
                    <a:gd name="connsiteY327" fmla="*/ 102475 h 118195"/>
                    <a:gd name="connsiteX328" fmla="*/ 839903 w 1253071"/>
                    <a:gd name="connsiteY328" fmla="*/ 27169 h 118195"/>
                    <a:gd name="connsiteX329" fmla="*/ 839396 w 1253071"/>
                    <a:gd name="connsiteY329" fmla="*/ 28310 h 118195"/>
                    <a:gd name="connsiteX330" fmla="*/ 839903 w 1253071"/>
                    <a:gd name="connsiteY330" fmla="*/ 27169 h 118195"/>
                    <a:gd name="connsiteX331" fmla="*/ 223890 w 1253071"/>
                    <a:gd name="connsiteY331" fmla="*/ 94108 h 118195"/>
                    <a:gd name="connsiteX332" fmla="*/ 223890 w 1253071"/>
                    <a:gd name="connsiteY332" fmla="*/ 94108 h 118195"/>
                    <a:gd name="connsiteX333" fmla="*/ 223890 w 1253071"/>
                    <a:gd name="connsiteY333" fmla="*/ 94108 h 11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1253071" h="118195">
                      <a:moveTo>
                        <a:pt x="7987" y="101588"/>
                      </a:moveTo>
                      <a:cubicBezTo>
                        <a:pt x="10523" y="105645"/>
                        <a:pt x="10142" y="98038"/>
                        <a:pt x="10142" y="102602"/>
                      </a:cubicBezTo>
                      <a:cubicBezTo>
                        <a:pt x="10269" y="110589"/>
                        <a:pt x="10015" y="109828"/>
                        <a:pt x="11790" y="105264"/>
                      </a:cubicBezTo>
                      <a:cubicBezTo>
                        <a:pt x="12551" y="101461"/>
                        <a:pt x="14453" y="106532"/>
                        <a:pt x="16735" y="104884"/>
                      </a:cubicBezTo>
                      <a:cubicBezTo>
                        <a:pt x="18129" y="108687"/>
                        <a:pt x="19270" y="102856"/>
                        <a:pt x="21172" y="106279"/>
                      </a:cubicBezTo>
                      <a:cubicBezTo>
                        <a:pt x="22820" y="104123"/>
                        <a:pt x="24722" y="104757"/>
                        <a:pt x="27130" y="108561"/>
                      </a:cubicBezTo>
                      <a:cubicBezTo>
                        <a:pt x="28905" y="107293"/>
                        <a:pt x="30807" y="108941"/>
                        <a:pt x="32202" y="105391"/>
                      </a:cubicBezTo>
                      <a:cubicBezTo>
                        <a:pt x="33596" y="99433"/>
                        <a:pt x="35625" y="112364"/>
                        <a:pt x="36766" y="106913"/>
                      </a:cubicBezTo>
                      <a:cubicBezTo>
                        <a:pt x="39301" y="103109"/>
                        <a:pt x="41837" y="107293"/>
                        <a:pt x="43612" y="104250"/>
                      </a:cubicBezTo>
                      <a:cubicBezTo>
                        <a:pt x="47415" y="102475"/>
                        <a:pt x="50204" y="108180"/>
                        <a:pt x="52359" y="109575"/>
                      </a:cubicBezTo>
                      <a:cubicBezTo>
                        <a:pt x="50584" y="108687"/>
                        <a:pt x="59459" y="99686"/>
                        <a:pt x="58064" y="106152"/>
                      </a:cubicBezTo>
                      <a:cubicBezTo>
                        <a:pt x="59966" y="100700"/>
                        <a:pt x="62628" y="104250"/>
                        <a:pt x="66685" y="104123"/>
                      </a:cubicBezTo>
                      <a:cubicBezTo>
                        <a:pt x="68333" y="105391"/>
                        <a:pt x="69981" y="102222"/>
                        <a:pt x="72137" y="103743"/>
                      </a:cubicBezTo>
                      <a:cubicBezTo>
                        <a:pt x="74292" y="105011"/>
                        <a:pt x="76701" y="105518"/>
                        <a:pt x="79236" y="102095"/>
                      </a:cubicBezTo>
                      <a:cubicBezTo>
                        <a:pt x="82152" y="106405"/>
                        <a:pt x="84688" y="105011"/>
                        <a:pt x="86970" y="99306"/>
                      </a:cubicBezTo>
                      <a:cubicBezTo>
                        <a:pt x="87984" y="94361"/>
                        <a:pt x="89632" y="101588"/>
                        <a:pt x="90646" y="97531"/>
                      </a:cubicBezTo>
                      <a:cubicBezTo>
                        <a:pt x="91787" y="96136"/>
                        <a:pt x="92675" y="89037"/>
                        <a:pt x="94449" y="101081"/>
                      </a:cubicBezTo>
                      <a:cubicBezTo>
                        <a:pt x="96605" y="96897"/>
                        <a:pt x="99267" y="105138"/>
                        <a:pt x="101295" y="102475"/>
                      </a:cubicBezTo>
                      <a:cubicBezTo>
                        <a:pt x="103577" y="106532"/>
                        <a:pt x="105352" y="100320"/>
                        <a:pt x="107254" y="99559"/>
                      </a:cubicBezTo>
                      <a:cubicBezTo>
                        <a:pt x="109029" y="96897"/>
                        <a:pt x="111184" y="104123"/>
                        <a:pt x="112579" y="96644"/>
                      </a:cubicBezTo>
                      <a:cubicBezTo>
                        <a:pt x="114354" y="96897"/>
                        <a:pt x="115748" y="92840"/>
                        <a:pt x="117523" y="98292"/>
                      </a:cubicBezTo>
                      <a:cubicBezTo>
                        <a:pt x="120692" y="101715"/>
                        <a:pt x="122974" y="95883"/>
                        <a:pt x="125130" y="98672"/>
                      </a:cubicBezTo>
                      <a:cubicBezTo>
                        <a:pt x="126651" y="87642"/>
                        <a:pt x="128679" y="95883"/>
                        <a:pt x="129694" y="95883"/>
                      </a:cubicBezTo>
                      <a:cubicBezTo>
                        <a:pt x="130835" y="96770"/>
                        <a:pt x="131342" y="97785"/>
                        <a:pt x="131469" y="98672"/>
                      </a:cubicBezTo>
                      <a:cubicBezTo>
                        <a:pt x="131215" y="93981"/>
                        <a:pt x="131469" y="98672"/>
                        <a:pt x="131722" y="96136"/>
                      </a:cubicBezTo>
                      <a:cubicBezTo>
                        <a:pt x="132229" y="98038"/>
                        <a:pt x="132990" y="99686"/>
                        <a:pt x="134384" y="98926"/>
                      </a:cubicBezTo>
                      <a:cubicBezTo>
                        <a:pt x="135145" y="99179"/>
                        <a:pt x="136159" y="103490"/>
                        <a:pt x="137174" y="101715"/>
                      </a:cubicBezTo>
                      <a:cubicBezTo>
                        <a:pt x="137681" y="100574"/>
                        <a:pt x="138061" y="96390"/>
                        <a:pt x="138822" y="97911"/>
                      </a:cubicBezTo>
                      <a:cubicBezTo>
                        <a:pt x="139582" y="100320"/>
                        <a:pt x="140216" y="98292"/>
                        <a:pt x="141104" y="99306"/>
                      </a:cubicBezTo>
                      <a:cubicBezTo>
                        <a:pt x="141738" y="97024"/>
                        <a:pt x="142498" y="93854"/>
                        <a:pt x="143512" y="95756"/>
                      </a:cubicBezTo>
                      <a:cubicBezTo>
                        <a:pt x="144400" y="95249"/>
                        <a:pt x="145414" y="95629"/>
                        <a:pt x="146682" y="97404"/>
                      </a:cubicBezTo>
                      <a:cubicBezTo>
                        <a:pt x="148964" y="98926"/>
                        <a:pt x="151753" y="105645"/>
                        <a:pt x="154415" y="100700"/>
                      </a:cubicBezTo>
                      <a:cubicBezTo>
                        <a:pt x="158219" y="100954"/>
                        <a:pt x="160881" y="102729"/>
                        <a:pt x="162656" y="101081"/>
                      </a:cubicBezTo>
                      <a:cubicBezTo>
                        <a:pt x="164431" y="101081"/>
                        <a:pt x="165445" y="99433"/>
                        <a:pt x="166459" y="101208"/>
                      </a:cubicBezTo>
                      <a:cubicBezTo>
                        <a:pt x="168234" y="101461"/>
                        <a:pt x="169375" y="101081"/>
                        <a:pt x="173939" y="98292"/>
                      </a:cubicBezTo>
                      <a:cubicBezTo>
                        <a:pt x="175968" y="92206"/>
                        <a:pt x="179771" y="102349"/>
                        <a:pt x="184208" y="96010"/>
                      </a:cubicBezTo>
                      <a:cubicBezTo>
                        <a:pt x="188899" y="94488"/>
                        <a:pt x="195111" y="95629"/>
                        <a:pt x="203352" y="97404"/>
                      </a:cubicBezTo>
                      <a:cubicBezTo>
                        <a:pt x="206648" y="97404"/>
                        <a:pt x="209437" y="97404"/>
                        <a:pt x="211846" y="97404"/>
                      </a:cubicBezTo>
                      <a:cubicBezTo>
                        <a:pt x="211846" y="96897"/>
                        <a:pt x="212099" y="96644"/>
                        <a:pt x="213113" y="97404"/>
                      </a:cubicBezTo>
                      <a:cubicBezTo>
                        <a:pt x="213494" y="97404"/>
                        <a:pt x="213747" y="97404"/>
                        <a:pt x="214128" y="97404"/>
                      </a:cubicBezTo>
                      <a:lnTo>
                        <a:pt x="214128" y="97404"/>
                      </a:lnTo>
                      <a:cubicBezTo>
                        <a:pt x="216410" y="97404"/>
                        <a:pt x="218185" y="97024"/>
                        <a:pt x="219706" y="96644"/>
                      </a:cubicBezTo>
                      <a:cubicBezTo>
                        <a:pt x="220720" y="96644"/>
                        <a:pt x="221861" y="96644"/>
                        <a:pt x="223002" y="96644"/>
                      </a:cubicBezTo>
                      <a:cubicBezTo>
                        <a:pt x="226425" y="92460"/>
                        <a:pt x="239990" y="110082"/>
                        <a:pt x="246076" y="107293"/>
                      </a:cubicBezTo>
                      <a:cubicBezTo>
                        <a:pt x="249118" y="106913"/>
                        <a:pt x="252415" y="100700"/>
                        <a:pt x="256852" y="107546"/>
                      </a:cubicBezTo>
                      <a:cubicBezTo>
                        <a:pt x="261035" y="108814"/>
                        <a:pt x="265599" y="105391"/>
                        <a:pt x="271178" y="108434"/>
                      </a:cubicBezTo>
                      <a:cubicBezTo>
                        <a:pt x="275361" y="111350"/>
                        <a:pt x="278150" y="103743"/>
                        <a:pt x="280559" y="106659"/>
                      </a:cubicBezTo>
                      <a:cubicBezTo>
                        <a:pt x="282968" y="108434"/>
                        <a:pt x="284616" y="110336"/>
                        <a:pt x="285630" y="108941"/>
                      </a:cubicBezTo>
                      <a:cubicBezTo>
                        <a:pt x="287786" y="109195"/>
                        <a:pt x="288039" y="109955"/>
                        <a:pt x="288419" y="109575"/>
                      </a:cubicBezTo>
                      <a:cubicBezTo>
                        <a:pt x="288927" y="111096"/>
                        <a:pt x="289434" y="108307"/>
                        <a:pt x="292350" y="108180"/>
                      </a:cubicBezTo>
                      <a:cubicBezTo>
                        <a:pt x="293871" y="110082"/>
                        <a:pt x="296153" y="113758"/>
                        <a:pt x="298942" y="109702"/>
                      </a:cubicBezTo>
                      <a:cubicBezTo>
                        <a:pt x="301858" y="109955"/>
                        <a:pt x="305661" y="110716"/>
                        <a:pt x="310479" y="108941"/>
                      </a:cubicBezTo>
                      <a:cubicBezTo>
                        <a:pt x="320494" y="112617"/>
                        <a:pt x="325312" y="111730"/>
                        <a:pt x="327467" y="108054"/>
                      </a:cubicBezTo>
                      <a:cubicBezTo>
                        <a:pt x="327721" y="107673"/>
                        <a:pt x="327847" y="107546"/>
                        <a:pt x="327974" y="107293"/>
                      </a:cubicBezTo>
                      <a:cubicBezTo>
                        <a:pt x="327721" y="106786"/>
                        <a:pt x="327594" y="106025"/>
                        <a:pt x="328228" y="105772"/>
                      </a:cubicBezTo>
                      <a:cubicBezTo>
                        <a:pt x="329115" y="102982"/>
                        <a:pt x="332538" y="109195"/>
                        <a:pt x="339891" y="108687"/>
                      </a:cubicBezTo>
                      <a:cubicBezTo>
                        <a:pt x="347118" y="107039"/>
                        <a:pt x="350794" y="105138"/>
                        <a:pt x="352316" y="105645"/>
                      </a:cubicBezTo>
                      <a:cubicBezTo>
                        <a:pt x="353837" y="105898"/>
                        <a:pt x="353330" y="108561"/>
                        <a:pt x="352062" y="106405"/>
                      </a:cubicBezTo>
                      <a:cubicBezTo>
                        <a:pt x="349780" y="109068"/>
                        <a:pt x="344582" y="104884"/>
                        <a:pt x="349780" y="109575"/>
                      </a:cubicBezTo>
                      <a:cubicBezTo>
                        <a:pt x="353076" y="110716"/>
                        <a:pt x="356246" y="108941"/>
                        <a:pt x="360302" y="109955"/>
                      </a:cubicBezTo>
                      <a:cubicBezTo>
                        <a:pt x="364106" y="106152"/>
                        <a:pt x="368797" y="104504"/>
                        <a:pt x="374882" y="103997"/>
                      </a:cubicBezTo>
                      <a:cubicBezTo>
                        <a:pt x="377925" y="103236"/>
                        <a:pt x="381474" y="105518"/>
                        <a:pt x="385404" y="104757"/>
                      </a:cubicBezTo>
                      <a:cubicBezTo>
                        <a:pt x="389335" y="103997"/>
                        <a:pt x="397448" y="117308"/>
                        <a:pt x="402393" y="118196"/>
                      </a:cubicBezTo>
                      <a:cubicBezTo>
                        <a:pt x="407210" y="117181"/>
                        <a:pt x="410507" y="116294"/>
                        <a:pt x="412535" y="112237"/>
                      </a:cubicBezTo>
                      <a:cubicBezTo>
                        <a:pt x="414817" y="113251"/>
                        <a:pt x="416085" y="113632"/>
                        <a:pt x="416972" y="111350"/>
                      </a:cubicBezTo>
                      <a:cubicBezTo>
                        <a:pt x="418747" y="111350"/>
                        <a:pt x="419381" y="115407"/>
                        <a:pt x="423057" y="110589"/>
                      </a:cubicBezTo>
                      <a:cubicBezTo>
                        <a:pt x="424959" y="108561"/>
                        <a:pt x="427875" y="108941"/>
                        <a:pt x="432312" y="108307"/>
                      </a:cubicBezTo>
                      <a:cubicBezTo>
                        <a:pt x="434594" y="109448"/>
                        <a:pt x="437257" y="109955"/>
                        <a:pt x="440299" y="109575"/>
                      </a:cubicBezTo>
                      <a:cubicBezTo>
                        <a:pt x="443342" y="109195"/>
                        <a:pt x="446892" y="109575"/>
                        <a:pt x="450822" y="105898"/>
                      </a:cubicBezTo>
                      <a:cubicBezTo>
                        <a:pt x="454879" y="104123"/>
                        <a:pt x="458429" y="106532"/>
                        <a:pt x="461471" y="104250"/>
                      </a:cubicBezTo>
                      <a:cubicBezTo>
                        <a:pt x="464514" y="104250"/>
                        <a:pt x="467176" y="105264"/>
                        <a:pt x="469205" y="104504"/>
                      </a:cubicBezTo>
                      <a:cubicBezTo>
                        <a:pt x="473642" y="107166"/>
                        <a:pt x="476177" y="105138"/>
                        <a:pt x="477699" y="105391"/>
                      </a:cubicBezTo>
                      <a:cubicBezTo>
                        <a:pt x="479474" y="105898"/>
                        <a:pt x="479220" y="108434"/>
                        <a:pt x="479093" y="107927"/>
                      </a:cubicBezTo>
                      <a:cubicBezTo>
                        <a:pt x="478713" y="109575"/>
                        <a:pt x="477445" y="104757"/>
                        <a:pt x="476431" y="109321"/>
                      </a:cubicBezTo>
                      <a:cubicBezTo>
                        <a:pt x="473895" y="109575"/>
                        <a:pt x="470599" y="109828"/>
                        <a:pt x="470726" y="112744"/>
                      </a:cubicBezTo>
                      <a:cubicBezTo>
                        <a:pt x="470726" y="114392"/>
                        <a:pt x="472501" y="110716"/>
                        <a:pt x="475290" y="111223"/>
                      </a:cubicBezTo>
                      <a:cubicBezTo>
                        <a:pt x="478079" y="113125"/>
                        <a:pt x="481629" y="108941"/>
                        <a:pt x="485305" y="107673"/>
                      </a:cubicBezTo>
                      <a:cubicBezTo>
                        <a:pt x="488855" y="105898"/>
                        <a:pt x="492532" y="105772"/>
                        <a:pt x="495321" y="105391"/>
                      </a:cubicBezTo>
                      <a:cubicBezTo>
                        <a:pt x="498110" y="107166"/>
                        <a:pt x="499758" y="101968"/>
                        <a:pt x="499885" y="103743"/>
                      </a:cubicBezTo>
                      <a:cubicBezTo>
                        <a:pt x="499885" y="101334"/>
                        <a:pt x="504829" y="103490"/>
                        <a:pt x="510914" y="103109"/>
                      </a:cubicBezTo>
                      <a:cubicBezTo>
                        <a:pt x="513957" y="102095"/>
                        <a:pt x="514591" y="109828"/>
                        <a:pt x="517761" y="109448"/>
                      </a:cubicBezTo>
                      <a:cubicBezTo>
                        <a:pt x="520930" y="108687"/>
                        <a:pt x="523973" y="107039"/>
                        <a:pt x="526508" y="109575"/>
                      </a:cubicBezTo>
                      <a:cubicBezTo>
                        <a:pt x="529678" y="106152"/>
                        <a:pt x="531833" y="108054"/>
                        <a:pt x="535636" y="108180"/>
                      </a:cubicBezTo>
                      <a:cubicBezTo>
                        <a:pt x="537411" y="107039"/>
                        <a:pt x="539820" y="107800"/>
                        <a:pt x="542736" y="106152"/>
                      </a:cubicBezTo>
                      <a:cubicBezTo>
                        <a:pt x="545652" y="105138"/>
                        <a:pt x="541088" y="111096"/>
                        <a:pt x="545905" y="111857"/>
                      </a:cubicBezTo>
                      <a:cubicBezTo>
                        <a:pt x="550723" y="113505"/>
                        <a:pt x="556428" y="108180"/>
                        <a:pt x="563781" y="111096"/>
                      </a:cubicBezTo>
                      <a:cubicBezTo>
                        <a:pt x="567457" y="111730"/>
                        <a:pt x="571388" y="111477"/>
                        <a:pt x="575698" y="111096"/>
                      </a:cubicBezTo>
                      <a:cubicBezTo>
                        <a:pt x="580008" y="110589"/>
                        <a:pt x="584699" y="109955"/>
                        <a:pt x="589897" y="109448"/>
                      </a:cubicBezTo>
                      <a:cubicBezTo>
                        <a:pt x="593700" y="108434"/>
                        <a:pt x="597123" y="109448"/>
                        <a:pt x="600166" y="108814"/>
                      </a:cubicBezTo>
                      <a:cubicBezTo>
                        <a:pt x="603209" y="111857"/>
                        <a:pt x="605618" y="108180"/>
                        <a:pt x="607900" y="109575"/>
                      </a:cubicBezTo>
                      <a:cubicBezTo>
                        <a:pt x="612210" y="110209"/>
                        <a:pt x="615126" y="113505"/>
                        <a:pt x="616774" y="109575"/>
                      </a:cubicBezTo>
                      <a:cubicBezTo>
                        <a:pt x="620070" y="106786"/>
                        <a:pt x="619056" y="106025"/>
                        <a:pt x="617408" y="108434"/>
                      </a:cubicBezTo>
                      <a:cubicBezTo>
                        <a:pt x="613731" y="108941"/>
                        <a:pt x="606251" y="107039"/>
                        <a:pt x="622606" y="106913"/>
                      </a:cubicBezTo>
                      <a:cubicBezTo>
                        <a:pt x="625395" y="108814"/>
                        <a:pt x="627930" y="110716"/>
                        <a:pt x="629959" y="108054"/>
                      </a:cubicBezTo>
                      <a:cubicBezTo>
                        <a:pt x="632114" y="109068"/>
                        <a:pt x="633889" y="104884"/>
                        <a:pt x="635537" y="106025"/>
                      </a:cubicBezTo>
                      <a:cubicBezTo>
                        <a:pt x="640989" y="103236"/>
                        <a:pt x="644285" y="100954"/>
                        <a:pt x="647835" y="105391"/>
                      </a:cubicBezTo>
                      <a:cubicBezTo>
                        <a:pt x="651131" y="104631"/>
                        <a:pt x="654427" y="105264"/>
                        <a:pt x="659878" y="105138"/>
                      </a:cubicBezTo>
                      <a:cubicBezTo>
                        <a:pt x="662414" y="102475"/>
                        <a:pt x="665583" y="101334"/>
                        <a:pt x="669894" y="105138"/>
                      </a:cubicBezTo>
                      <a:cubicBezTo>
                        <a:pt x="673824" y="102222"/>
                        <a:pt x="678768" y="103997"/>
                        <a:pt x="684600" y="104123"/>
                      </a:cubicBezTo>
                      <a:cubicBezTo>
                        <a:pt x="695123" y="102729"/>
                        <a:pt x="702095" y="106025"/>
                        <a:pt x="706026" y="102729"/>
                      </a:cubicBezTo>
                      <a:cubicBezTo>
                        <a:pt x="707674" y="102349"/>
                        <a:pt x="708688" y="102349"/>
                        <a:pt x="709702" y="102222"/>
                      </a:cubicBezTo>
                      <a:cubicBezTo>
                        <a:pt x="708561" y="101208"/>
                        <a:pt x="707293" y="99813"/>
                        <a:pt x="707293" y="99940"/>
                      </a:cubicBezTo>
                      <a:cubicBezTo>
                        <a:pt x="707293" y="98799"/>
                        <a:pt x="707293" y="97785"/>
                        <a:pt x="712618" y="99559"/>
                      </a:cubicBezTo>
                      <a:cubicBezTo>
                        <a:pt x="713886" y="99559"/>
                        <a:pt x="715661" y="102095"/>
                        <a:pt x="717689" y="100827"/>
                      </a:cubicBezTo>
                      <a:cubicBezTo>
                        <a:pt x="719464" y="94742"/>
                        <a:pt x="722126" y="96644"/>
                        <a:pt x="725169" y="98418"/>
                      </a:cubicBezTo>
                      <a:cubicBezTo>
                        <a:pt x="728085" y="97404"/>
                        <a:pt x="731635" y="97277"/>
                        <a:pt x="735692" y="97531"/>
                      </a:cubicBezTo>
                      <a:cubicBezTo>
                        <a:pt x="739875" y="99179"/>
                        <a:pt x="744312" y="95756"/>
                        <a:pt x="749637" y="97024"/>
                      </a:cubicBezTo>
                      <a:cubicBezTo>
                        <a:pt x="754962" y="96770"/>
                        <a:pt x="759019" y="97785"/>
                        <a:pt x="761808" y="94488"/>
                      </a:cubicBezTo>
                      <a:cubicBezTo>
                        <a:pt x="763202" y="94869"/>
                        <a:pt x="764217" y="94361"/>
                        <a:pt x="765231" y="93981"/>
                      </a:cubicBezTo>
                      <a:cubicBezTo>
                        <a:pt x="765231" y="91446"/>
                        <a:pt x="765231" y="92333"/>
                        <a:pt x="765865" y="93347"/>
                      </a:cubicBezTo>
                      <a:cubicBezTo>
                        <a:pt x="765611" y="93347"/>
                        <a:pt x="765484" y="93601"/>
                        <a:pt x="765484" y="93854"/>
                      </a:cubicBezTo>
                      <a:cubicBezTo>
                        <a:pt x="765738" y="93854"/>
                        <a:pt x="765865" y="93854"/>
                        <a:pt x="766118" y="93854"/>
                      </a:cubicBezTo>
                      <a:cubicBezTo>
                        <a:pt x="766372" y="94235"/>
                        <a:pt x="766499" y="94615"/>
                        <a:pt x="766752" y="94615"/>
                      </a:cubicBezTo>
                      <a:cubicBezTo>
                        <a:pt x="766879" y="94488"/>
                        <a:pt x="767132" y="94615"/>
                        <a:pt x="767259" y="94615"/>
                      </a:cubicBezTo>
                      <a:cubicBezTo>
                        <a:pt x="767006" y="94361"/>
                        <a:pt x="766752" y="94108"/>
                        <a:pt x="766625" y="93854"/>
                      </a:cubicBezTo>
                      <a:cubicBezTo>
                        <a:pt x="766879" y="93854"/>
                        <a:pt x="767259" y="94235"/>
                        <a:pt x="767513" y="94615"/>
                      </a:cubicBezTo>
                      <a:cubicBezTo>
                        <a:pt x="767893" y="94615"/>
                        <a:pt x="768400" y="94869"/>
                        <a:pt x="768907" y="95376"/>
                      </a:cubicBezTo>
                      <a:lnTo>
                        <a:pt x="768907" y="95756"/>
                      </a:lnTo>
                      <a:cubicBezTo>
                        <a:pt x="768907" y="95756"/>
                        <a:pt x="769161" y="95756"/>
                        <a:pt x="769288" y="95756"/>
                      </a:cubicBezTo>
                      <a:cubicBezTo>
                        <a:pt x="770302" y="96644"/>
                        <a:pt x="771443" y="97785"/>
                        <a:pt x="772837" y="98418"/>
                      </a:cubicBezTo>
                      <a:cubicBezTo>
                        <a:pt x="784374" y="99813"/>
                        <a:pt x="784121" y="96390"/>
                        <a:pt x="786022" y="99433"/>
                      </a:cubicBezTo>
                      <a:cubicBezTo>
                        <a:pt x="787037" y="103870"/>
                        <a:pt x="788051" y="99306"/>
                        <a:pt x="791347" y="100827"/>
                      </a:cubicBezTo>
                      <a:cubicBezTo>
                        <a:pt x="792995" y="101081"/>
                        <a:pt x="795277" y="103997"/>
                        <a:pt x="798066" y="101461"/>
                      </a:cubicBezTo>
                      <a:cubicBezTo>
                        <a:pt x="800855" y="99940"/>
                        <a:pt x="804785" y="107039"/>
                        <a:pt x="809096" y="103743"/>
                      </a:cubicBezTo>
                      <a:cubicBezTo>
                        <a:pt x="815181" y="105645"/>
                        <a:pt x="819618" y="105772"/>
                        <a:pt x="823041" y="104884"/>
                      </a:cubicBezTo>
                      <a:cubicBezTo>
                        <a:pt x="826464" y="105138"/>
                        <a:pt x="828873" y="107039"/>
                        <a:pt x="830521" y="105138"/>
                      </a:cubicBezTo>
                      <a:cubicBezTo>
                        <a:pt x="834071" y="105138"/>
                        <a:pt x="835212" y="104377"/>
                        <a:pt x="837874" y="101715"/>
                      </a:cubicBezTo>
                      <a:cubicBezTo>
                        <a:pt x="839015" y="97531"/>
                        <a:pt x="841044" y="102475"/>
                        <a:pt x="843579" y="99559"/>
                      </a:cubicBezTo>
                      <a:cubicBezTo>
                        <a:pt x="846242" y="100193"/>
                        <a:pt x="849792" y="98292"/>
                        <a:pt x="854609" y="97911"/>
                      </a:cubicBezTo>
                      <a:cubicBezTo>
                        <a:pt x="869315" y="98292"/>
                        <a:pt x="869315" y="99052"/>
                        <a:pt x="867667" y="96644"/>
                      </a:cubicBezTo>
                      <a:cubicBezTo>
                        <a:pt x="865766" y="91065"/>
                        <a:pt x="862596" y="91572"/>
                        <a:pt x="870837" y="95122"/>
                      </a:cubicBezTo>
                      <a:cubicBezTo>
                        <a:pt x="878950" y="92840"/>
                        <a:pt x="879204" y="100700"/>
                        <a:pt x="880218" y="93854"/>
                      </a:cubicBezTo>
                      <a:cubicBezTo>
                        <a:pt x="880852" y="93601"/>
                        <a:pt x="881740" y="93854"/>
                        <a:pt x="884148" y="93728"/>
                      </a:cubicBezTo>
                      <a:cubicBezTo>
                        <a:pt x="886557" y="94488"/>
                        <a:pt x="890360" y="91446"/>
                        <a:pt x="896953" y="92967"/>
                      </a:cubicBezTo>
                      <a:cubicBezTo>
                        <a:pt x="905701" y="94742"/>
                        <a:pt x="908363" y="89417"/>
                        <a:pt x="910391" y="91953"/>
                      </a:cubicBezTo>
                      <a:cubicBezTo>
                        <a:pt x="912166" y="91572"/>
                        <a:pt x="912927" y="91192"/>
                        <a:pt x="917364" y="92460"/>
                      </a:cubicBezTo>
                      <a:cubicBezTo>
                        <a:pt x="919519" y="92460"/>
                        <a:pt x="922689" y="93728"/>
                        <a:pt x="927253" y="92460"/>
                      </a:cubicBezTo>
                      <a:cubicBezTo>
                        <a:pt x="931944" y="94488"/>
                        <a:pt x="937775" y="90431"/>
                        <a:pt x="946143" y="92967"/>
                      </a:cubicBezTo>
                      <a:cubicBezTo>
                        <a:pt x="952989" y="93220"/>
                        <a:pt x="957679" y="92967"/>
                        <a:pt x="961102" y="92967"/>
                      </a:cubicBezTo>
                      <a:cubicBezTo>
                        <a:pt x="961483" y="92713"/>
                        <a:pt x="961863" y="92460"/>
                        <a:pt x="962370" y="92206"/>
                      </a:cubicBezTo>
                      <a:cubicBezTo>
                        <a:pt x="963258" y="92206"/>
                        <a:pt x="964018" y="92333"/>
                        <a:pt x="964779" y="92460"/>
                      </a:cubicBezTo>
                      <a:cubicBezTo>
                        <a:pt x="963765" y="92460"/>
                        <a:pt x="962624" y="92713"/>
                        <a:pt x="961736" y="92967"/>
                      </a:cubicBezTo>
                      <a:cubicBezTo>
                        <a:pt x="964145" y="92967"/>
                        <a:pt x="966047" y="92967"/>
                        <a:pt x="967061" y="93220"/>
                      </a:cubicBezTo>
                      <a:cubicBezTo>
                        <a:pt x="969723" y="94615"/>
                        <a:pt x="968582" y="92587"/>
                        <a:pt x="966554" y="92713"/>
                      </a:cubicBezTo>
                      <a:cubicBezTo>
                        <a:pt x="966047" y="92460"/>
                        <a:pt x="965540" y="92460"/>
                        <a:pt x="964906" y="92333"/>
                      </a:cubicBezTo>
                      <a:cubicBezTo>
                        <a:pt x="970611" y="92840"/>
                        <a:pt x="970611" y="91699"/>
                        <a:pt x="970991" y="91319"/>
                      </a:cubicBezTo>
                      <a:cubicBezTo>
                        <a:pt x="971371" y="91319"/>
                        <a:pt x="972132" y="89417"/>
                        <a:pt x="981894" y="88023"/>
                      </a:cubicBezTo>
                      <a:cubicBezTo>
                        <a:pt x="985190" y="88910"/>
                        <a:pt x="987979" y="86248"/>
                        <a:pt x="990642" y="87262"/>
                      </a:cubicBezTo>
                      <a:cubicBezTo>
                        <a:pt x="993177" y="84853"/>
                        <a:pt x="995586" y="86628"/>
                        <a:pt x="997868" y="88149"/>
                      </a:cubicBezTo>
                      <a:cubicBezTo>
                        <a:pt x="1000150" y="91192"/>
                        <a:pt x="1002052" y="87389"/>
                        <a:pt x="1004080" y="90305"/>
                      </a:cubicBezTo>
                      <a:cubicBezTo>
                        <a:pt x="1005855" y="88656"/>
                        <a:pt x="1007757" y="88783"/>
                        <a:pt x="1009658" y="90685"/>
                      </a:cubicBezTo>
                      <a:cubicBezTo>
                        <a:pt x="1011560" y="92460"/>
                        <a:pt x="1013208" y="89037"/>
                        <a:pt x="1015237" y="90938"/>
                      </a:cubicBezTo>
                      <a:cubicBezTo>
                        <a:pt x="1017138" y="91065"/>
                        <a:pt x="1019167" y="90431"/>
                        <a:pt x="1021449" y="92713"/>
                      </a:cubicBezTo>
                      <a:cubicBezTo>
                        <a:pt x="1027914" y="91699"/>
                        <a:pt x="1028041" y="93728"/>
                        <a:pt x="1028421" y="93220"/>
                      </a:cubicBezTo>
                      <a:cubicBezTo>
                        <a:pt x="1028675" y="93220"/>
                        <a:pt x="1028675" y="88276"/>
                        <a:pt x="1030070" y="90685"/>
                      </a:cubicBezTo>
                      <a:cubicBezTo>
                        <a:pt x="1031337" y="90685"/>
                        <a:pt x="1033493" y="89797"/>
                        <a:pt x="1037549" y="88910"/>
                      </a:cubicBezTo>
                      <a:cubicBezTo>
                        <a:pt x="1041733" y="90558"/>
                        <a:pt x="1044142" y="89290"/>
                        <a:pt x="1045663" y="89037"/>
                      </a:cubicBezTo>
                      <a:cubicBezTo>
                        <a:pt x="1047058" y="86121"/>
                        <a:pt x="1047692" y="85614"/>
                        <a:pt x="1048072" y="86374"/>
                      </a:cubicBezTo>
                      <a:cubicBezTo>
                        <a:pt x="1048960" y="86755"/>
                        <a:pt x="1048833" y="85741"/>
                        <a:pt x="1053777" y="85233"/>
                      </a:cubicBezTo>
                      <a:cubicBezTo>
                        <a:pt x="1056313" y="86501"/>
                        <a:pt x="1058721" y="86628"/>
                        <a:pt x="1062271" y="84473"/>
                      </a:cubicBezTo>
                      <a:cubicBezTo>
                        <a:pt x="1064173" y="84726"/>
                        <a:pt x="1066455" y="88656"/>
                        <a:pt x="1068864" y="85107"/>
                      </a:cubicBezTo>
                      <a:cubicBezTo>
                        <a:pt x="1071272" y="81303"/>
                        <a:pt x="1074569" y="84726"/>
                        <a:pt x="1078245" y="84726"/>
                      </a:cubicBezTo>
                      <a:cubicBezTo>
                        <a:pt x="1080147" y="85741"/>
                        <a:pt x="1081922" y="81303"/>
                        <a:pt x="1084204" y="83712"/>
                      </a:cubicBezTo>
                      <a:cubicBezTo>
                        <a:pt x="1086486" y="85233"/>
                        <a:pt x="1088641" y="83078"/>
                        <a:pt x="1091303" y="84853"/>
                      </a:cubicBezTo>
                      <a:cubicBezTo>
                        <a:pt x="1095614" y="86248"/>
                        <a:pt x="1100178" y="82444"/>
                        <a:pt x="1105629" y="84853"/>
                      </a:cubicBezTo>
                      <a:cubicBezTo>
                        <a:pt x="1108292" y="83332"/>
                        <a:pt x="1095994" y="73824"/>
                        <a:pt x="1099037" y="76106"/>
                      </a:cubicBezTo>
                      <a:cubicBezTo>
                        <a:pt x="1101826" y="71922"/>
                        <a:pt x="1105249" y="76106"/>
                        <a:pt x="1108545" y="76866"/>
                      </a:cubicBezTo>
                      <a:cubicBezTo>
                        <a:pt x="1111841" y="76866"/>
                        <a:pt x="1115518" y="79021"/>
                        <a:pt x="1119194" y="77120"/>
                      </a:cubicBezTo>
                      <a:cubicBezTo>
                        <a:pt x="1122871" y="76993"/>
                        <a:pt x="1126928" y="78641"/>
                        <a:pt x="1130858" y="76613"/>
                      </a:cubicBezTo>
                      <a:cubicBezTo>
                        <a:pt x="1135802" y="76993"/>
                        <a:pt x="1140873" y="74457"/>
                        <a:pt x="1146452" y="76359"/>
                      </a:cubicBezTo>
                      <a:cubicBezTo>
                        <a:pt x="1150001" y="74711"/>
                        <a:pt x="1153551" y="78261"/>
                        <a:pt x="1156721" y="78007"/>
                      </a:cubicBezTo>
                      <a:cubicBezTo>
                        <a:pt x="1159890" y="79148"/>
                        <a:pt x="1162552" y="77373"/>
                        <a:pt x="1165215" y="78007"/>
                      </a:cubicBezTo>
                      <a:cubicBezTo>
                        <a:pt x="1170159" y="73950"/>
                        <a:pt x="1174216" y="76359"/>
                        <a:pt x="1177385" y="75725"/>
                      </a:cubicBezTo>
                      <a:cubicBezTo>
                        <a:pt x="1179160" y="75725"/>
                        <a:pt x="1180555" y="75725"/>
                        <a:pt x="1181823" y="75852"/>
                      </a:cubicBezTo>
                      <a:cubicBezTo>
                        <a:pt x="1181823" y="75598"/>
                        <a:pt x="1181696" y="75472"/>
                        <a:pt x="1181569" y="75218"/>
                      </a:cubicBezTo>
                      <a:cubicBezTo>
                        <a:pt x="1181315" y="74711"/>
                        <a:pt x="1181189" y="74584"/>
                        <a:pt x="1181062" y="74331"/>
                      </a:cubicBezTo>
                      <a:cubicBezTo>
                        <a:pt x="1181315" y="74584"/>
                        <a:pt x="1181823" y="74965"/>
                        <a:pt x="1182837" y="74584"/>
                      </a:cubicBezTo>
                      <a:cubicBezTo>
                        <a:pt x="1183978" y="73697"/>
                        <a:pt x="1185753" y="73190"/>
                        <a:pt x="1188288" y="72556"/>
                      </a:cubicBezTo>
                      <a:cubicBezTo>
                        <a:pt x="1190951" y="72809"/>
                        <a:pt x="1194374" y="75218"/>
                        <a:pt x="1198684" y="73950"/>
                      </a:cubicBezTo>
                      <a:cubicBezTo>
                        <a:pt x="1201980" y="75218"/>
                        <a:pt x="1204769" y="73950"/>
                        <a:pt x="1207305" y="73190"/>
                      </a:cubicBezTo>
                      <a:cubicBezTo>
                        <a:pt x="1207432" y="73190"/>
                        <a:pt x="1207685" y="73190"/>
                        <a:pt x="1207812" y="73063"/>
                      </a:cubicBezTo>
                      <a:cubicBezTo>
                        <a:pt x="1206925" y="71668"/>
                        <a:pt x="1206671" y="68626"/>
                        <a:pt x="1208319" y="70527"/>
                      </a:cubicBezTo>
                      <a:cubicBezTo>
                        <a:pt x="1209460" y="68372"/>
                        <a:pt x="1210728" y="69006"/>
                        <a:pt x="1211996" y="67738"/>
                      </a:cubicBezTo>
                      <a:cubicBezTo>
                        <a:pt x="1213137" y="68752"/>
                        <a:pt x="1214278" y="70147"/>
                        <a:pt x="1215419" y="70020"/>
                      </a:cubicBezTo>
                      <a:lnTo>
                        <a:pt x="1215672" y="70274"/>
                      </a:lnTo>
                      <a:cubicBezTo>
                        <a:pt x="1215672" y="70274"/>
                        <a:pt x="1216686" y="69893"/>
                        <a:pt x="1217194" y="69767"/>
                      </a:cubicBezTo>
                      <a:lnTo>
                        <a:pt x="1216940" y="69513"/>
                      </a:lnTo>
                      <a:cubicBezTo>
                        <a:pt x="1216940" y="69513"/>
                        <a:pt x="1217320" y="69513"/>
                        <a:pt x="1217574" y="69640"/>
                      </a:cubicBezTo>
                      <a:cubicBezTo>
                        <a:pt x="1218968" y="69640"/>
                        <a:pt x="1219983" y="70527"/>
                        <a:pt x="1220743" y="72049"/>
                      </a:cubicBezTo>
                      <a:cubicBezTo>
                        <a:pt x="1219983" y="71542"/>
                        <a:pt x="1219349" y="71161"/>
                        <a:pt x="1218588" y="70654"/>
                      </a:cubicBezTo>
                      <a:cubicBezTo>
                        <a:pt x="1219222" y="71415"/>
                        <a:pt x="1219856" y="72302"/>
                        <a:pt x="1220617" y="72809"/>
                      </a:cubicBezTo>
                      <a:cubicBezTo>
                        <a:pt x="1222138" y="73190"/>
                        <a:pt x="1237985" y="63554"/>
                        <a:pt x="1239380" y="61906"/>
                      </a:cubicBezTo>
                      <a:cubicBezTo>
                        <a:pt x="1242296" y="59117"/>
                        <a:pt x="1230759" y="57216"/>
                        <a:pt x="1233928" y="57089"/>
                      </a:cubicBezTo>
                      <a:cubicBezTo>
                        <a:pt x="1236210" y="56708"/>
                        <a:pt x="1246353" y="61019"/>
                        <a:pt x="1253072" y="64062"/>
                      </a:cubicBezTo>
                      <a:lnTo>
                        <a:pt x="1247240" y="7392"/>
                      </a:lnTo>
                      <a:cubicBezTo>
                        <a:pt x="1245085" y="7645"/>
                        <a:pt x="1242929" y="7519"/>
                        <a:pt x="1240521" y="6251"/>
                      </a:cubicBezTo>
                      <a:cubicBezTo>
                        <a:pt x="1236337" y="3335"/>
                        <a:pt x="1233548" y="10942"/>
                        <a:pt x="1231139" y="8026"/>
                      </a:cubicBezTo>
                      <a:cubicBezTo>
                        <a:pt x="1228730" y="6251"/>
                        <a:pt x="1227463" y="12083"/>
                        <a:pt x="1226448" y="13477"/>
                      </a:cubicBezTo>
                      <a:cubicBezTo>
                        <a:pt x="1224293" y="13224"/>
                        <a:pt x="1224040" y="12463"/>
                        <a:pt x="1223659" y="12843"/>
                      </a:cubicBezTo>
                      <a:cubicBezTo>
                        <a:pt x="1223152" y="11322"/>
                        <a:pt x="1222645" y="13984"/>
                        <a:pt x="1219729" y="14238"/>
                      </a:cubicBezTo>
                      <a:cubicBezTo>
                        <a:pt x="1218208" y="12336"/>
                        <a:pt x="1215926" y="8660"/>
                        <a:pt x="1213137" y="12843"/>
                      </a:cubicBezTo>
                      <a:cubicBezTo>
                        <a:pt x="1210221" y="12590"/>
                        <a:pt x="1206418" y="11829"/>
                        <a:pt x="1201600" y="13604"/>
                      </a:cubicBezTo>
                      <a:cubicBezTo>
                        <a:pt x="1191585" y="9927"/>
                        <a:pt x="1186767" y="10815"/>
                        <a:pt x="1184612" y="14492"/>
                      </a:cubicBezTo>
                      <a:cubicBezTo>
                        <a:pt x="1184358" y="14872"/>
                        <a:pt x="1184231" y="14999"/>
                        <a:pt x="1184105" y="15252"/>
                      </a:cubicBezTo>
                      <a:cubicBezTo>
                        <a:pt x="1184358" y="15759"/>
                        <a:pt x="1184485" y="16393"/>
                        <a:pt x="1183851" y="16774"/>
                      </a:cubicBezTo>
                      <a:cubicBezTo>
                        <a:pt x="1182964" y="19563"/>
                        <a:pt x="1179541" y="13351"/>
                        <a:pt x="1172188" y="13858"/>
                      </a:cubicBezTo>
                      <a:cubicBezTo>
                        <a:pt x="1164961" y="15506"/>
                        <a:pt x="1161285" y="17407"/>
                        <a:pt x="1159763" y="16900"/>
                      </a:cubicBezTo>
                      <a:cubicBezTo>
                        <a:pt x="1158242" y="16647"/>
                        <a:pt x="1158749" y="13984"/>
                        <a:pt x="1160017" y="16140"/>
                      </a:cubicBezTo>
                      <a:cubicBezTo>
                        <a:pt x="1162299" y="13477"/>
                        <a:pt x="1167497" y="17661"/>
                        <a:pt x="1162299" y="12970"/>
                      </a:cubicBezTo>
                      <a:cubicBezTo>
                        <a:pt x="1159003" y="11829"/>
                        <a:pt x="1155833" y="13604"/>
                        <a:pt x="1151776" y="12590"/>
                      </a:cubicBezTo>
                      <a:cubicBezTo>
                        <a:pt x="1147973" y="16393"/>
                        <a:pt x="1143282" y="18041"/>
                        <a:pt x="1137197" y="18548"/>
                      </a:cubicBezTo>
                      <a:cubicBezTo>
                        <a:pt x="1134154" y="19309"/>
                        <a:pt x="1129337" y="7899"/>
                        <a:pt x="1125533" y="8660"/>
                      </a:cubicBezTo>
                      <a:cubicBezTo>
                        <a:pt x="1121603" y="9420"/>
                        <a:pt x="1117293" y="9294"/>
                        <a:pt x="1112348" y="8406"/>
                      </a:cubicBezTo>
                      <a:cubicBezTo>
                        <a:pt x="1107531" y="9420"/>
                        <a:pt x="1103601" y="-3004"/>
                        <a:pt x="1101572" y="1053"/>
                      </a:cubicBezTo>
                      <a:cubicBezTo>
                        <a:pt x="1099290" y="39"/>
                        <a:pt x="1096121" y="-849"/>
                        <a:pt x="1095360" y="1433"/>
                      </a:cubicBezTo>
                      <a:cubicBezTo>
                        <a:pt x="1106010" y="1814"/>
                        <a:pt x="1081288" y="12209"/>
                        <a:pt x="1089275" y="2194"/>
                      </a:cubicBezTo>
                      <a:cubicBezTo>
                        <a:pt x="1087373" y="4222"/>
                        <a:pt x="1084457" y="3842"/>
                        <a:pt x="1080020" y="4476"/>
                      </a:cubicBezTo>
                      <a:cubicBezTo>
                        <a:pt x="1070258" y="-342"/>
                        <a:pt x="1063412" y="8153"/>
                        <a:pt x="1054031" y="7899"/>
                      </a:cubicBezTo>
                      <a:cubicBezTo>
                        <a:pt x="1050100" y="7772"/>
                        <a:pt x="1035394" y="9674"/>
                        <a:pt x="1034634" y="9674"/>
                      </a:cubicBezTo>
                      <a:cubicBezTo>
                        <a:pt x="1028548" y="10308"/>
                        <a:pt x="1026900" y="10942"/>
                        <a:pt x="1027280" y="11576"/>
                      </a:cubicBezTo>
                      <a:cubicBezTo>
                        <a:pt x="1023984" y="12463"/>
                        <a:pt x="1020308" y="13477"/>
                        <a:pt x="1016124" y="11829"/>
                      </a:cubicBezTo>
                      <a:cubicBezTo>
                        <a:pt x="1012447" y="11195"/>
                        <a:pt x="1008517" y="11449"/>
                        <a:pt x="1004207" y="11829"/>
                      </a:cubicBezTo>
                      <a:cubicBezTo>
                        <a:pt x="999896" y="12336"/>
                        <a:pt x="995206" y="12970"/>
                        <a:pt x="990008" y="13477"/>
                      </a:cubicBezTo>
                      <a:cubicBezTo>
                        <a:pt x="986204" y="14492"/>
                        <a:pt x="982781" y="13477"/>
                        <a:pt x="979739" y="14111"/>
                      </a:cubicBezTo>
                      <a:cubicBezTo>
                        <a:pt x="976696" y="11068"/>
                        <a:pt x="974287" y="14745"/>
                        <a:pt x="972005" y="13351"/>
                      </a:cubicBezTo>
                      <a:cubicBezTo>
                        <a:pt x="970991" y="13224"/>
                        <a:pt x="970230" y="12590"/>
                        <a:pt x="969470" y="11956"/>
                      </a:cubicBezTo>
                      <a:cubicBezTo>
                        <a:pt x="969977" y="11068"/>
                        <a:pt x="969597" y="10435"/>
                        <a:pt x="968075" y="10308"/>
                      </a:cubicBezTo>
                      <a:cubicBezTo>
                        <a:pt x="966554" y="8026"/>
                        <a:pt x="965666" y="5871"/>
                        <a:pt x="964779" y="8279"/>
                      </a:cubicBezTo>
                      <a:cubicBezTo>
                        <a:pt x="961483" y="11068"/>
                        <a:pt x="962497" y="11829"/>
                        <a:pt x="964145" y="9420"/>
                      </a:cubicBezTo>
                      <a:cubicBezTo>
                        <a:pt x="963765" y="9927"/>
                        <a:pt x="963511" y="10435"/>
                        <a:pt x="963258" y="10815"/>
                      </a:cubicBezTo>
                      <a:lnTo>
                        <a:pt x="963258" y="10815"/>
                      </a:lnTo>
                      <a:cubicBezTo>
                        <a:pt x="955905" y="12336"/>
                        <a:pt x="941325" y="13477"/>
                        <a:pt x="932958" y="13604"/>
                      </a:cubicBezTo>
                      <a:cubicBezTo>
                        <a:pt x="912039" y="13858"/>
                        <a:pt x="915970" y="19309"/>
                        <a:pt x="895051" y="19563"/>
                      </a:cubicBezTo>
                      <a:cubicBezTo>
                        <a:pt x="897587" y="20323"/>
                        <a:pt x="898728" y="22859"/>
                        <a:pt x="897333" y="24507"/>
                      </a:cubicBezTo>
                      <a:cubicBezTo>
                        <a:pt x="895051" y="21718"/>
                        <a:pt x="887825" y="22352"/>
                        <a:pt x="886177" y="25394"/>
                      </a:cubicBezTo>
                      <a:cubicBezTo>
                        <a:pt x="875527" y="24887"/>
                        <a:pt x="839776" y="29071"/>
                        <a:pt x="838001" y="26916"/>
                      </a:cubicBezTo>
                      <a:cubicBezTo>
                        <a:pt x="838382" y="27423"/>
                        <a:pt x="838889" y="27930"/>
                        <a:pt x="839269" y="28437"/>
                      </a:cubicBezTo>
                      <a:cubicBezTo>
                        <a:pt x="838255" y="28564"/>
                        <a:pt x="836733" y="26535"/>
                        <a:pt x="834578" y="25268"/>
                      </a:cubicBezTo>
                      <a:cubicBezTo>
                        <a:pt x="834578" y="25141"/>
                        <a:pt x="834578" y="25014"/>
                        <a:pt x="834578" y="24887"/>
                      </a:cubicBezTo>
                      <a:cubicBezTo>
                        <a:pt x="834325" y="23873"/>
                        <a:pt x="834198" y="24127"/>
                        <a:pt x="833944" y="24887"/>
                      </a:cubicBezTo>
                      <a:lnTo>
                        <a:pt x="833818" y="24887"/>
                      </a:lnTo>
                      <a:cubicBezTo>
                        <a:pt x="824943" y="23746"/>
                        <a:pt x="831155" y="26155"/>
                        <a:pt x="833818" y="25902"/>
                      </a:cubicBezTo>
                      <a:cubicBezTo>
                        <a:pt x="833184" y="29578"/>
                        <a:pt x="832296" y="38199"/>
                        <a:pt x="829887" y="37058"/>
                      </a:cubicBezTo>
                      <a:cubicBezTo>
                        <a:pt x="828239" y="36804"/>
                        <a:pt x="825957" y="33888"/>
                        <a:pt x="823168" y="36424"/>
                      </a:cubicBezTo>
                      <a:cubicBezTo>
                        <a:pt x="825070" y="34649"/>
                        <a:pt x="770175" y="36424"/>
                        <a:pt x="763456" y="40101"/>
                      </a:cubicBezTo>
                      <a:cubicBezTo>
                        <a:pt x="758892" y="32494"/>
                        <a:pt x="735184" y="33001"/>
                        <a:pt x="732649" y="33762"/>
                      </a:cubicBezTo>
                      <a:cubicBezTo>
                        <a:pt x="730113" y="34522"/>
                        <a:pt x="727324" y="33888"/>
                        <a:pt x="724662" y="33381"/>
                      </a:cubicBezTo>
                      <a:cubicBezTo>
                        <a:pt x="719718" y="32240"/>
                        <a:pt x="679656" y="35790"/>
                        <a:pt x="678515" y="34396"/>
                      </a:cubicBezTo>
                      <a:cubicBezTo>
                        <a:pt x="676613" y="34776"/>
                        <a:pt x="675979" y="35029"/>
                        <a:pt x="671542" y="33888"/>
                      </a:cubicBezTo>
                      <a:cubicBezTo>
                        <a:pt x="669387" y="33888"/>
                        <a:pt x="666217" y="32621"/>
                        <a:pt x="661653" y="33888"/>
                      </a:cubicBezTo>
                      <a:cubicBezTo>
                        <a:pt x="656963" y="31860"/>
                        <a:pt x="651131" y="35917"/>
                        <a:pt x="642763" y="33381"/>
                      </a:cubicBezTo>
                      <a:cubicBezTo>
                        <a:pt x="635917" y="33128"/>
                        <a:pt x="631227" y="33381"/>
                        <a:pt x="627804" y="33381"/>
                      </a:cubicBezTo>
                      <a:cubicBezTo>
                        <a:pt x="627423" y="33635"/>
                        <a:pt x="627043" y="33888"/>
                        <a:pt x="626536" y="34142"/>
                      </a:cubicBezTo>
                      <a:cubicBezTo>
                        <a:pt x="625648" y="34142"/>
                        <a:pt x="624888" y="34015"/>
                        <a:pt x="624127" y="33888"/>
                      </a:cubicBezTo>
                      <a:cubicBezTo>
                        <a:pt x="625141" y="33888"/>
                        <a:pt x="626282" y="33635"/>
                        <a:pt x="627170" y="33381"/>
                      </a:cubicBezTo>
                      <a:cubicBezTo>
                        <a:pt x="624761" y="33381"/>
                        <a:pt x="622859" y="33381"/>
                        <a:pt x="621845" y="33128"/>
                      </a:cubicBezTo>
                      <a:cubicBezTo>
                        <a:pt x="619183" y="31733"/>
                        <a:pt x="620324" y="33762"/>
                        <a:pt x="622352" y="33508"/>
                      </a:cubicBezTo>
                      <a:cubicBezTo>
                        <a:pt x="622859" y="33762"/>
                        <a:pt x="623366" y="33762"/>
                        <a:pt x="624000" y="33888"/>
                      </a:cubicBezTo>
                      <a:cubicBezTo>
                        <a:pt x="618295" y="33381"/>
                        <a:pt x="618295" y="34522"/>
                        <a:pt x="617915" y="34903"/>
                      </a:cubicBezTo>
                      <a:cubicBezTo>
                        <a:pt x="617535" y="34903"/>
                        <a:pt x="616774" y="36804"/>
                        <a:pt x="607012" y="38199"/>
                      </a:cubicBezTo>
                      <a:cubicBezTo>
                        <a:pt x="603716" y="37311"/>
                        <a:pt x="600927" y="39974"/>
                        <a:pt x="598264" y="38960"/>
                      </a:cubicBezTo>
                      <a:cubicBezTo>
                        <a:pt x="595729" y="41368"/>
                        <a:pt x="593320" y="39593"/>
                        <a:pt x="591038" y="38072"/>
                      </a:cubicBezTo>
                      <a:cubicBezTo>
                        <a:pt x="588756" y="35029"/>
                        <a:pt x="581657" y="39086"/>
                        <a:pt x="579628" y="36170"/>
                      </a:cubicBezTo>
                      <a:cubicBezTo>
                        <a:pt x="577853" y="37819"/>
                        <a:pt x="575952" y="37692"/>
                        <a:pt x="574050" y="35790"/>
                      </a:cubicBezTo>
                      <a:cubicBezTo>
                        <a:pt x="572148" y="34015"/>
                        <a:pt x="570500" y="37438"/>
                        <a:pt x="568472" y="35537"/>
                      </a:cubicBezTo>
                      <a:cubicBezTo>
                        <a:pt x="566570" y="35410"/>
                        <a:pt x="564542" y="36044"/>
                        <a:pt x="562260" y="33762"/>
                      </a:cubicBezTo>
                      <a:cubicBezTo>
                        <a:pt x="555794" y="34776"/>
                        <a:pt x="555667" y="32747"/>
                        <a:pt x="555287" y="33255"/>
                      </a:cubicBezTo>
                      <a:cubicBezTo>
                        <a:pt x="555033" y="33255"/>
                        <a:pt x="555033" y="38199"/>
                        <a:pt x="553639" y="35790"/>
                      </a:cubicBezTo>
                      <a:cubicBezTo>
                        <a:pt x="552371" y="35790"/>
                        <a:pt x="550089" y="36678"/>
                        <a:pt x="546159" y="37565"/>
                      </a:cubicBezTo>
                      <a:cubicBezTo>
                        <a:pt x="541975" y="35917"/>
                        <a:pt x="539566" y="37185"/>
                        <a:pt x="538045" y="37438"/>
                      </a:cubicBezTo>
                      <a:cubicBezTo>
                        <a:pt x="536650" y="40354"/>
                        <a:pt x="534368" y="32494"/>
                        <a:pt x="533988" y="31606"/>
                      </a:cubicBezTo>
                      <a:cubicBezTo>
                        <a:pt x="533101" y="31226"/>
                        <a:pt x="533227" y="32240"/>
                        <a:pt x="528283" y="32747"/>
                      </a:cubicBezTo>
                      <a:cubicBezTo>
                        <a:pt x="525748" y="31480"/>
                        <a:pt x="492532" y="36931"/>
                        <a:pt x="488982" y="39086"/>
                      </a:cubicBezTo>
                      <a:cubicBezTo>
                        <a:pt x="487080" y="38833"/>
                        <a:pt x="484798" y="34903"/>
                        <a:pt x="482389" y="38452"/>
                      </a:cubicBezTo>
                      <a:cubicBezTo>
                        <a:pt x="479981" y="42256"/>
                        <a:pt x="476684" y="38833"/>
                        <a:pt x="473008" y="38833"/>
                      </a:cubicBezTo>
                      <a:cubicBezTo>
                        <a:pt x="471106" y="37819"/>
                        <a:pt x="469331" y="42256"/>
                        <a:pt x="467049" y="39847"/>
                      </a:cubicBezTo>
                      <a:cubicBezTo>
                        <a:pt x="464767" y="38326"/>
                        <a:pt x="462612" y="40481"/>
                        <a:pt x="459950" y="38706"/>
                      </a:cubicBezTo>
                      <a:cubicBezTo>
                        <a:pt x="455639" y="37311"/>
                        <a:pt x="451075" y="41115"/>
                        <a:pt x="445624" y="38706"/>
                      </a:cubicBezTo>
                      <a:cubicBezTo>
                        <a:pt x="442962" y="40227"/>
                        <a:pt x="440173" y="41749"/>
                        <a:pt x="437130" y="39593"/>
                      </a:cubicBezTo>
                      <a:cubicBezTo>
                        <a:pt x="429016" y="33635"/>
                        <a:pt x="406703" y="41876"/>
                        <a:pt x="392884" y="42636"/>
                      </a:cubicBezTo>
                      <a:cubicBezTo>
                        <a:pt x="391109" y="42636"/>
                        <a:pt x="389715" y="42636"/>
                        <a:pt x="388447" y="42509"/>
                      </a:cubicBezTo>
                      <a:cubicBezTo>
                        <a:pt x="388447" y="42763"/>
                        <a:pt x="388574" y="42890"/>
                        <a:pt x="388701" y="43143"/>
                      </a:cubicBezTo>
                      <a:cubicBezTo>
                        <a:pt x="388954" y="43650"/>
                        <a:pt x="389081" y="43777"/>
                        <a:pt x="389208" y="44031"/>
                      </a:cubicBezTo>
                      <a:cubicBezTo>
                        <a:pt x="388954" y="43777"/>
                        <a:pt x="388447" y="43397"/>
                        <a:pt x="387560" y="43777"/>
                      </a:cubicBezTo>
                      <a:cubicBezTo>
                        <a:pt x="386419" y="44665"/>
                        <a:pt x="384644" y="45172"/>
                        <a:pt x="382108" y="45806"/>
                      </a:cubicBezTo>
                      <a:cubicBezTo>
                        <a:pt x="379446" y="45552"/>
                        <a:pt x="376023" y="43143"/>
                        <a:pt x="371712" y="44411"/>
                      </a:cubicBezTo>
                      <a:cubicBezTo>
                        <a:pt x="368416" y="43143"/>
                        <a:pt x="365627" y="44411"/>
                        <a:pt x="363092" y="45172"/>
                      </a:cubicBezTo>
                      <a:cubicBezTo>
                        <a:pt x="362965" y="45172"/>
                        <a:pt x="362711" y="45172"/>
                        <a:pt x="362584" y="45299"/>
                      </a:cubicBezTo>
                      <a:cubicBezTo>
                        <a:pt x="363472" y="46693"/>
                        <a:pt x="363599" y="49736"/>
                        <a:pt x="362077" y="47834"/>
                      </a:cubicBezTo>
                      <a:cubicBezTo>
                        <a:pt x="360936" y="49989"/>
                        <a:pt x="359669" y="49355"/>
                        <a:pt x="358401" y="50623"/>
                      </a:cubicBezTo>
                      <a:cubicBezTo>
                        <a:pt x="357006" y="49482"/>
                        <a:pt x="355612" y="47454"/>
                        <a:pt x="354217" y="48595"/>
                      </a:cubicBezTo>
                      <a:cubicBezTo>
                        <a:pt x="353837" y="49102"/>
                        <a:pt x="353330" y="48975"/>
                        <a:pt x="352823" y="48595"/>
                      </a:cubicBezTo>
                      <a:cubicBezTo>
                        <a:pt x="351428" y="48595"/>
                        <a:pt x="350414" y="47707"/>
                        <a:pt x="349526" y="46186"/>
                      </a:cubicBezTo>
                      <a:cubicBezTo>
                        <a:pt x="348639" y="45552"/>
                        <a:pt x="348259" y="45172"/>
                        <a:pt x="348259" y="44791"/>
                      </a:cubicBezTo>
                      <a:cubicBezTo>
                        <a:pt x="339638" y="40735"/>
                        <a:pt x="307943" y="40861"/>
                        <a:pt x="300337" y="46313"/>
                      </a:cubicBezTo>
                      <a:cubicBezTo>
                        <a:pt x="296406" y="42129"/>
                        <a:pt x="292730" y="49229"/>
                        <a:pt x="288419" y="48468"/>
                      </a:cubicBezTo>
                      <a:cubicBezTo>
                        <a:pt x="284236" y="52905"/>
                        <a:pt x="279545" y="54553"/>
                        <a:pt x="274347" y="51764"/>
                      </a:cubicBezTo>
                      <a:cubicBezTo>
                        <a:pt x="271685" y="49609"/>
                        <a:pt x="269022" y="48595"/>
                        <a:pt x="266233" y="48722"/>
                      </a:cubicBezTo>
                      <a:cubicBezTo>
                        <a:pt x="263444" y="48722"/>
                        <a:pt x="260655" y="49989"/>
                        <a:pt x="257739" y="52271"/>
                      </a:cubicBezTo>
                      <a:cubicBezTo>
                        <a:pt x="248484" y="46313"/>
                        <a:pt x="244301" y="52652"/>
                        <a:pt x="242019" y="53539"/>
                      </a:cubicBezTo>
                      <a:cubicBezTo>
                        <a:pt x="239610" y="50370"/>
                        <a:pt x="239610" y="52778"/>
                        <a:pt x="239356" y="52905"/>
                      </a:cubicBezTo>
                      <a:cubicBezTo>
                        <a:pt x="239230" y="53539"/>
                        <a:pt x="238976" y="55187"/>
                        <a:pt x="236187" y="52778"/>
                      </a:cubicBezTo>
                      <a:cubicBezTo>
                        <a:pt x="230355" y="47581"/>
                        <a:pt x="191561" y="46566"/>
                        <a:pt x="182687" y="46947"/>
                      </a:cubicBezTo>
                      <a:cubicBezTo>
                        <a:pt x="177869" y="47073"/>
                        <a:pt x="173052" y="47327"/>
                        <a:pt x="168361" y="47454"/>
                      </a:cubicBezTo>
                      <a:cubicBezTo>
                        <a:pt x="164431" y="47581"/>
                        <a:pt x="154669" y="59878"/>
                        <a:pt x="153274" y="57089"/>
                      </a:cubicBezTo>
                      <a:cubicBezTo>
                        <a:pt x="151499" y="53539"/>
                        <a:pt x="149978" y="57342"/>
                        <a:pt x="147950" y="54934"/>
                      </a:cubicBezTo>
                      <a:cubicBezTo>
                        <a:pt x="145921" y="53032"/>
                        <a:pt x="144020" y="56075"/>
                        <a:pt x="141864" y="56708"/>
                      </a:cubicBezTo>
                      <a:cubicBezTo>
                        <a:pt x="139836" y="61019"/>
                        <a:pt x="137300" y="56075"/>
                        <a:pt x="134638" y="55821"/>
                      </a:cubicBezTo>
                      <a:cubicBezTo>
                        <a:pt x="131849" y="52398"/>
                        <a:pt x="129313" y="56455"/>
                        <a:pt x="126271" y="54680"/>
                      </a:cubicBezTo>
                      <a:cubicBezTo>
                        <a:pt x="123228" y="53286"/>
                        <a:pt x="120692" y="51891"/>
                        <a:pt x="118537" y="51764"/>
                      </a:cubicBezTo>
                      <a:cubicBezTo>
                        <a:pt x="116509" y="52145"/>
                        <a:pt x="114607" y="47073"/>
                        <a:pt x="113466" y="53032"/>
                      </a:cubicBezTo>
                      <a:cubicBezTo>
                        <a:pt x="110677" y="49863"/>
                        <a:pt x="109663" y="57596"/>
                        <a:pt x="108649" y="53412"/>
                      </a:cubicBezTo>
                      <a:cubicBezTo>
                        <a:pt x="107254" y="55060"/>
                        <a:pt x="108268" y="52525"/>
                        <a:pt x="106620" y="55694"/>
                      </a:cubicBezTo>
                      <a:cubicBezTo>
                        <a:pt x="105986" y="60892"/>
                        <a:pt x="104465" y="63301"/>
                        <a:pt x="101169" y="58103"/>
                      </a:cubicBezTo>
                      <a:cubicBezTo>
                        <a:pt x="99647" y="58357"/>
                        <a:pt x="95083" y="54427"/>
                        <a:pt x="92801" y="53286"/>
                      </a:cubicBezTo>
                      <a:cubicBezTo>
                        <a:pt x="90646" y="55314"/>
                        <a:pt x="87730" y="53286"/>
                        <a:pt x="84434" y="53286"/>
                      </a:cubicBezTo>
                      <a:cubicBezTo>
                        <a:pt x="79743" y="56835"/>
                        <a:pt x="64403" y="59498"/>
                        <a:pt x="61741" y="60512"/>
                      </a:cubicBezTo>
                      <a:cubicBezTo>
                        <a:pt x="58952" y="58103"/>
                        <a:pt x="57304" y="61780"/>
                        <a:pt x="56036" y="61272"/>
                      </a:cubicBezTo>
                      <a:cubicBezTo>
                        <a:pt x="55655" y="61272"/>
                        <a:pt x="55529" y="61526"/>
                        <a:pt x="55275" y="61526"/>
                      </a:cubicBezTo>
                      <a:cubicBezTo>
                        <a:pt x="55275" y="61146"/>
                        <a:pt x="55402" y="60639"/>
                        <a:pt x="55529" y="60005"/>
                      </a:cubicBezTo>
                      <a:cubicBezTo>
                        <a:pt x="55782" y="59624"/>
                        <a:pt x="55529" y="59117"/>
                        <a:pt x="53881" y="58610"/>
                      </a:cubicBezTo>
                      <a:cubicBezTo>
                        <a:pt x="52232" y="58103"/>
                        <a:pt x="49063" y="57723"/>
                        <a:pt x="43612" y="57596"/>
                      </a:cubicBezTo>
                      <a:cubicBezTo>
                        <a:pt x="40949" y="53666"/>
                        <a:pt x="38794" y="55441"/>
                        <a:pt x="36892" y="57596"/>
                      </a:cubicBezTo>
                      <a:cubicBezTo>
                        <a:pt x="34864" y="57596"/>
                        <a:pt x="10523" y="57216"/>
                        <a:pt x="9001" y="61019"/>
                      </a:cubicBezTo>
                      <a:cubicBezTo>
                        <a:pt x="5578" y="62033"/>
                        <a:pt x="2662" y="62287"/>
                        <a:pt x="0" y="61526"/>
                      </a:cubicBezTo>
                      <a:lnTo>
                        <a:pt x="0" y="61526"/>
                      </a:lnTo>
                      <a:lnTo>
                        <a:pt x="4184" y="104757"/>
                      </a:lnTo>
                      <a:cubicBezTo>
                        <a:pt x="6846" y="105138"/>
                        <a:pt x="8367" y="97024"/>
                        <a:pt x="9762" y="102475"/>
                      </a:cubicBezTo>
                      <a:close/>
                      <a:moveTo>
                        <a:pt x="839903" y="27169"/>
                      </a:moveTo>
                      <a:cubicBezTo>
                        <a:pt x="840030" y="30465"/>
                        <a:pt x="839903" y="29451"/>
                        <a:pt x="839396" y="28310"/>
                      </a:cubicBezTo>
                      <a:cubicBezTo>
                        <a:pt x="839776" y="28310"/>
                        <a:pt x="839903" y="28183"/>
                        <a:pt x="839903" y="27169"/>
                      </a:cubicBezTo>
                      <a:close/>
                      <a:moveTo>
                        <a:pt x="223890" y="94108"/>
                      </a:moveTo>
                      <a:cubicBezTo>
                        <a:pt x="225664" y="90938"/>
                        <a:pt x="225411" y="93728"/>
                        <a:pt x="223890" y="94108"/>
                      </a:cubicBezTo>
                      <a:lnTo>
                        <a:pt x="223890" y="94108"/>
                      </a:lnTo>
                      <a:close/>
                    </a:path>
                  </a:pathLst>
                </a:custGeom>
                <a:solidFill>
                  <a:srgbClr val="FFFFFF"/>
                </a:solidFill>
                <a:ln w="12639" cap="flat">
                  <a:noFill/>
                  <a:prstDash val="solid"/>
                  <a:miter/>
                </a:ln>
              </p:spPr>
              <p:txBody>
                <a:bodyPr rtlCol="0" anchor="ctr"/>
                <a:lstStyle/>
                <a:p>
                  <a:endParaRPr lang="en-US"/>
                </a:p>
              </p:txBody>
            </p:sp>
          </p:grpSp>
        </p:grpSp>
        <p:sp>
          <p:nvSpPr>
            <p:cNvPr id="227" name="Rectangle 226">
              <a:extLst>
                <a:ext uri="{FF2B5EF4-FFF2-40B4-BE49-F238E27FC236}">
                  <a16:creationId xmlns:a16="http://schemas.microsoft.com/office/drawing/2014/main" id="{026C4DD8-69C7-62D0-4A02-C0953F2D7030}"/>
                </a:ext>
              </a:extLst>
            </p:cNvPr>
            <p:cNvSpPr/>
            <p:nvPr/>
          </p:nvSpPr>
          <p:spPr>
            <a:xfrm rot="21354623">
              <a:off x="10582601" y="1747516"/>
              <a:ext cx="647112" cy="354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dirty="0">
                  <a:ln>
                    <a:noFill/>
                  </a:ln>
                  <a:solidFill>
                    <a:schemeClr val="tx1"/>
                  </a:solidFill>
                  <a:effectLst/>
                  <a:uLnTx/>
                  <a:uFillTx/>
                  <a:latin typeface="Montserrat" panose="00000500000000000000" pitchFamily="50" charset="0"/>
                </a:rPr>
                <a:t>Capture screen shot page</a:t>
              </a:r>
              <a:endParaRPr kumimoji="0" lang="en-US" sz="600" i="1" u="none" strike="noStrike" kern="1200" cap="none" spc="0" normalizeH="0" baseline="0" noProof="0" dirty="0">
                <a:ln>
                  <a:noFill/>
                </a:ln>
                <a:solidFill>
                  <a:schemeClr val="tx1"/>
                </a:solidFill>
                <a:effectLst/>
                <a:uLnTx/>
                <a:uFillTx/>
                <a:latin typeface="Montserrat" panose="00000500000000000000" pitchFamily="50" charset="0"/>
              </a:endParaRPr>
            </a:p>
          </p:txBody>
        </p:sp>
      </p:grpSp>
    </p:spTree>
    <p:extLst>
      <p:ext uri="{BB962C8B-B14F-4D97-AF65-F5344CB8AC3E}">
        <p14:creationId xmlns:p14="http://schemas.microsoft.com/office/powerpoint/2010/main" val="403609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6" presetClass="entr" presetSubtype="37" fill="hold"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1500"/>
                                        <p:tgtEl>
                                          <p:spTgt spid="6"/>
                                        </p:tgtEl>
                                      </p:cBhvr>
                                    </p:animEffect>
                                  </p:childTnLst>
                                </p:cTn>
                              </p:par>
                              <p:par>
                                <p:cTn id="11" presetID="16" presetClass="entr" presetSubtype="42"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1500"/>
                                        <p:tgtEl>
                                          <p:spTgt spid="7"/>
                                        </p:tgtEl>
                                      </p:cBhvr>
                                    </p:animEffect>
                                  </p:childTnLst>
                                </p:cTn>
                              </p:par>
                              <p:par>
                                <p:cTn id="14" presetID="12" presetClass="entr" presetSubtype="2" fill="hold" nodeType="withEffect">
                                  <p:stCondLst>
                                    <p:cond delay="1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500"/>
                                        <p:tgtEl>
                                          <p:spTgt spid="9"/>
                                        </p:tgtEl>
                                        <p:attrNameLst>
                                          <p:attrName>ppt_x</p:attrName>
                                        </p:attrNameLst>
                                      </p:cBhvr>
                                      <p:tavLst>
                                        <p:tav tm="0">
                                          <p:val>
                                            <p:strVal val="#ppt_x+#ppt_w*1.125000"/>
                                          </p:val>
                                        </p:tav>
                                        <p:tav tm="100000">
                                          <p:val>
                                            <p:strVal val="#ppt_x"/>
                                          </p:val>
                                        </p:tav>
                                      </p:tavLst>
                                    </p:anim>
                                    <p:animEffect transition="in" filter="wipe(left)">
                                      <p:cBhvr>
                                        <p:cTn id="17" dur="1500"/>
                                        <p:tgtEl>
                                          <p:spTgt spid="9"/>
                                        </p:tgtEl>
                                      </p:cBhvr>
                                    </p:animEffect>
                                  </p:childTnLst>
                                </p:cTn>
                              </p:par>
                              <p:par>
                                <p:cTn id="18" presetID="12" presetClass="entr" presetSubtype="1" fill="hold" nodeType="withEffect">
                                  <p:stCondLst>
                                    <p:cond delay="1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500"/>
                                        <p:tgtEl>
                                          <p:spTgt spid="10"/>
                                        </p:tgtEl>
                                        <p:attrNameLst>
                                          <p:attrName>ppt_y</p:attrName>
                                        </p:attrNameLst>
                                      </p:cBhvr>
                                      <p:tavLst>
                                        <p:tav tm="0">
                                          <p:val>
                                            <p:strVal val="#ppt_y-#ppt_h*1.125000"/>
                                          </p:val>
                                        </p:tav>
                                        <p:tav tm="100000">
                                          <p:val>
                                            <p:strVal val="#ppt_y"/>
                                          </p:val>
                                        </p:tav>
                                      </p:tavLst>
                                    </p:anim>
                                    <p:animEffect transition="in" filter="wipe(down)">
                                      <p:cBhvr>
                                        <p:cTn id="21" dur="1500"/>
                                        <p:tgtEl>
                                          <p:spTgt spid="10"/>
                                        </p:tgtEl>
                                      </p:cBhvr>
                                    </p:animEffect>
                                  </p:childTnLst>
                                </p:cTn>
                              </p:par>
                              <p:par>
                                <p:cTn id="22" presetID="10" presetClass="entr" presetSubtype="0" fill="hold" nodeType="withEffect">
                                  <p:stCondLst>
                                    <p:cond delay="3750"/>
                                  </p:stCondLst>
                                  <p:childTnLst>
                                    <p:set>
                                      <p:cBhvr>
                                        <p:cTn id="23" dur="1" fill="hold">
                                          <p:stCondLst>
                                            <p:cond delay="0"/>
                                          </p:stCondLst>
                                        </p:cTn>
                                        <p:tgtEl>
                                          <p:spTgt spid="197"/>
                                        </p:tgtEl>
                                        <p:attrNameLst>
                                          <p:attrName>style.visibility</p:attrName>
                                        </p:attrNameLst>
                                      </p:cBhvr>
                                      <p:to>
                                        <p:strVal val="visible"/>
                                      </p:to>
                                    </p:set>
                                    <p:animEffect transition="in" filter="fade">
                                      <p:cBhvr>
                                        <p:cTn id="24" dur="1000"/>
                                        <p:tgtEl>
                                          <p:spTgt spid="197"/>
                                        </p:tgtEl>
                                      </p:cBhvr>
                                    </p:animEffect>
                                  </p:childTnLst>
                                </p:cTn>
                              </p:par>
                              <p:par>
                                <p:cTn id="25" presetID="10" presetClass="entr" presetSubtype="0" fill="hold" nodeType="withEffect">
                                  <p:stCondLst>
                                    <p:cond delay="375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childTnLst>
                                </p:cTn>
                              </p:par>
                              <p:par>
                                <p:cTn id="28" presetID="10" presetClass="entr" presetSubtype="0" fill="hold" nodeType="withEffect">
                                  <p:stCondLst>
                                    <p:cond delay="3500"/>
                                  </p:stCondLst>
                                  <p:childTnLst>
                                    <p:set>
                                      <p:cBhvr>
                                        <p:cTn id="29" dur="1" fill="hold">
                                          <p:stCondLst>
                                            <p:cond delay="0"/>
                                          </p:stCondLst>
                                        </p:cTn>
                                        <p:tgtEl>
                                          <p:spTgt spid="204"/>
                                        </p:tgtEl>
                                        <p:attrNameLst>
                                          <p:attrName>style.visibility</p:attrName>
                                        </p:attrNameLst>
                                      </p:cBhvr>
                                      <p:to>
                                        <p:strVal val="visible"/>
                                      </p:to>
                                    </p:set>
                                    <p:animEffect transition="in" filter="fade">
                                      <p:cBhvr>
                                        <p:cTn id="30" dur="1000"/>
                                        <p:tgtEl>
                                          <p:spTgt spid="204"/>
                                        </p:tgtEl>
                                      </p:cBhvr>
                                    </p:animEffect>
                                  </p:childTnLst>
                                </p:cTn>
                              </p:par>
                              <p:par>
                                <p:cTn id="31" presetID="10" presetClass="entr" presetSubtype="0" fill="hold" nodeType="withEffect">
                                  <p:stCondLst>
                                    <p:cond delay="3500"/>
                                  </p:stCondLst>
                                  <p:childTnLst>
                                    <p:set>
                                      <p:cBhvr>
                                        <p:cTn id="32" dur="1" fill="hold">
                                          <p:stCondLst>
                                            <p:cond delay="0"/>
                                          </p:stCondLst>
                                        </p:cTn>
                                        <p:tgtEl>
                                          <p:spTgt spid="176"/>
                                        </p:tgtEl>
                                        <p:attrNameLst>
                                          <p:attrName>style.visibility</p:attrName>
                                        </p:attrNameLst>
                                      </p:cBhvr>
                                      <p:to>
                                        <p:strVal val="visible"/>
                                      </p:to>
                                    </p:set>
                                    <p:animEffect transition="in" filter="fade">
                                      <p:cBhvr>
                                        <p:cTn id="33" dur="1000"/>
                                        <p:tgtEl>
                                          <p:spTgt spid="176"/>
                                        </p:tgtEl>
                                      </p:cBhvr>
                                    </p:animEffect>
                                  </p:childTnLst>
                                </p:cTn>
                              </p:par>
                              <p:par>
                                <p:cTn id="34" presetID="10" presetClass="entr" presetSubtype="0" fill="hold" nodeType="withEffect">
                                  <p:stCondLst>
                                    <p:cond delay="3750"/>
                                  </p:stCondLst>
                                  <p:childTnLst>
                                    <p:set>
                                      <p:cBhvr>
                                        <p:cTn id="35" dur="1" fill="hold">
                                          <p:stCondLst>
                                            <p:cond delay="0"/>
                                          </p:stCondLst>
                                        </p:cTn>
                                        <p:tgtEl>
                                          <p:spTgt spid="148"/>
                                        </p:tgtEl>
                                        <p:attrNameLst>
                                          <p:attrName>style.visibility</p:attrName>
                                        </p:attrNameLst>
                                      </p:cBhvr>
                                      <p:to>
                                        <p:strVal val="visible"/>
                                      </p:to>
                                    </p:set>
                                    <p:animEffect transition="in" filter="fade">
                                      <p:cBhvr>
                                        <p:cTn id="36" dur="1000"/>
                                        <p:tgtEl>
                                          <p:spTgt spid="148"/>
                                        </p:tgtEl>
                                      </p:cBhvr>
                                    </p:animEffect>
                                  </p:childTnLst>
                                </p:cTn>
                              </p:par>
                              <p:par>
                                <p:cTn id="37" presetID="10" presetClass="entr" presetSubtype="0" fill="hold" nodeType="withEffect">
                                  <p:stCondLst>
                                    <p:cond delay="3750"/>
                                  </p:stCondLst>
                                  <p:childTnLst>
                                    <p:set>
                                      <p:cBhvr>
                                        <p:cTn id="38" dur="1" fill="hold">
                                          <p:stCondLst>
                                            <p:cond delay="0"/>
                                          </p:stCondLst>
                                        </p:cTn>
                                        <p:tgtEl>
                                          <p:spTgt spid="162"/>
                                        </p:tgtEl>
                                        <p:attrNameLst>
                                          <p:attrName>style.visibility</p:attrName>
                                        </p:attrNameLst>
                                      </p:cBhvr>
                                      <p:to>
                                        <p:strVal val="visible"/>
                                      </p:to>
                                    </p:set>
                                    <p:animEffect transition="in" filter="fade">
                                      <p:cBhvr>
                                        <p:cTn id="39" dur="1000"/>
                                        <p:tgtEl>
                                          <p:spTgt spid="162"/>
                                        </p:tgtEl>
                                      </p:cBhvr>
                                    </p:animEffect>
                                  </p:childTnLst>
                                </p:cTn>
                              </p:par>
                              <p:par>
                                <p:cTn id="40" presetID="10" presetClass="entr" presetSubtype="0" fill="hold" nodeType="withEffect">
                                  <p:stCondLst>
                                    <p:cond delay="3250"/>
                                  </p:stCondLst>
                                  <p:childTnLst>
                                    <p:set>
                                      <p:cBhvr>
                                        <p:cTn id="41" dur="1" fill="hold">
                                          <p:stCondLst>
                                            <p:cond delay="0"/>
                                          </p:stCondLst>
                                        </p:cTn>
                                        <p:tgtEl>
                                          <p:spTgt spid="141"/>
                                        </p:tgtEl>
                                        <p:attrNameLst>
                                          <p:attrName>style.visibility</p:attrName>
                                        </p:attrNameLst>
                                      </p:cBhvr>
                                      <p:to>
                                        <p:strVal val="visible"/>
                                      </p:to>
                                    </p:set>
                                    <p:animEffect transition="in" filter="fade">
                                      <p:cBhvr>
                                        <p:cTn id="42" dur="1000"/>
                                        <p:tgtEl>
                                          <p:spTgt spid="141"/>
                                        </p:tgtEl>
                                      </p:cBhvr>
                                    </p:animEffect>
                                  </p:childTnLst>
                                </p:cTn>
                              </p:par>
                              <p:par>
                                <p:cTn id="43" presetID="10" presetClass="entr" presetSubtype="0" fill="hold" nodeType="withEffect">
                                  <p:stCondLst>
                                    <p:cond delay="3750"/>
                                  </p:stCondLst>
                                  <p:childTnLst>
                                    <p:set>
                                      <p:cBhvr>
                                        <p:cTn id="44" dur="1" fill="hold">
                                          <p:stCondLst>
                                            <p:cond delay="0"/>
                                          </p:stCondLst>
                                        </p:cTn>
                                        <p:tgtEl>
                                          <p:spTgt spid="102"/>
                                        </p:tgtEl>
                                        <p:attrNameLst>
                                          <p:attrName>style.visibility</p:attrName>
                                        </p:attrNameLst>
                                      </p:cBhvr>
                                      <p:to>
                                        <p:strVal val="visible"/>
                                      </p:to>
                                    </p:set>
                                    <p:animEffect transition="in" filter="fade">
                                      <p:cBhvr>
                                        <p:cTn id="45" dur="1000"/>
                                        <p:tgtEl>
                                          <p:spTgt spid="102"/>
                                        </p:tgtEl>
                                      </p:cBhvr>
                                    </p:animEffect>
                                  </p:childTnLst>
                                </p:cTn>
                              </p:par>
                              <p:par>
                                <p:cTn id="46" presetID="10" presetClass="entr" presetSubtype="0" fill="hold" nodeType="withEffect">
                                  <p:stCondLst>
                                    <p:cond delay="3750"/>
                                  </p:stCondLst>
                                  <p:childTnLst>
                                    <p:set>
                                      <p:cBhvr>
                                        <p:cTn id="47" dur="1" fill="hold">
                                          <p:stCondLst>
                                            <p:cond delay="0"/>
                                          </p:stCondLst>
                                        </p:cTn>
                                        <p:tgtEl>
                                          <p:spTgt spid="109"/>
                                        </p:tgtEl>
                                        <p:attrNameLst>
                                          <p:attrName>style.visibility</p:attrName>
                                        </p:attrNameLst>
                                      </p:cBhvr>
                                      <p:to>
                                        <p:strVal val="visible"/>
                                      </p:to>
                                    </p:set>
                                    <p:animEffect transition="in" filter="fade">
                                      <p:cBhvr>
                                        <p:cTn id="48" dur="1000"/>
                                        <p:tgtEl>
                                          <p:spTgt spid="109"/>
                                        </p:tgtEl>
                                      </p:cBhvr>
                                    </p:animEffect>
                                  </p:childTnLst>
                                </p:cTn>
                              </p:par>
                              <p:par>
                                <p:cTn id="49" presetID="10" presetClass="entr" presetSubtype="0" fill="hold" nodeType="withEffect">
                                  <p:stCondLst>
                                    <p:cond delay="300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1000"/>
                                        <p:tgtEl>
                                          <p:spTgt spid="88"/>
                                        </p:tgtEl>
                                      </p:cBhvr>
                                    </p:animEffect>
                                  </p:childTnLst>
                                </p:cTn>
                              </p:par>
                              <p:par>
                                <p:cTn id="52" presetID="10" presetClass="entr" presetSubtype="0" fill="hold" nodeType="withEffect">
                                  <p:stCondLst>
                                    <p:cond delay="325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1000"/>
                                        <p:tgtEl>
                                          <p:spTgt spid="95"/>
                                        </p:tgtEl>
                                      </p:cBhvr>
                                    </p:animEffect>
                                  </p:childTnLst>
                                </p:cTn>
                              </p:par>
                              <p:par>
                                <p:cTn id="55" presetID="10" presetClass="entr" presetSubtype="0" fill="hold" nodeType="withEffect">
                                  <p:stCondLst>
                                    <p:cond delay="325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1000"/>
                                        <p:tgtEl>
                                          <p:spTgt spid="74"/>
                                        </p:tgtEl>
                                      </p:cBhvr>
                                    </p:animEffect>
                                  </p:childTnLst>
                                </p:cTn>
                              </p:par>
                              <p:par>
                                <p:cTn id="58" presetID="10" presetClass="entr" presetSubtype="0" fill="hold" nodeType="withEffect">
                                  <p:stCondLst>
                                    <p:cond delay="350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1000"/>
                                        <p:tgtEl>
                                          <p:spTgt spid="81"/>
                                        </p:tgtEl>
                                      </p:cBhvr>
                                    </p:animEffect>
                                  </p:childTnLst>
                                </p:cTn>
                              </p:par>
                              <p:par>
                                <p:cTn id="61" presetID="10" presetClass="entr" presetSubtype="0" fill="hold" nodeType="withEffect">
                                  <p:stCondLst>
                                    <p:cond delay="300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1000"/>
                                        <p:tgtEl>
                                          <p:spTgt spid="73"/>
                                        </p:tgtEl>
                                      </p:cBhvr>
                                    </p:animEffect>
                                  </p:childTnLst>
                                </p:cTn>
                              </p:par>
                              <p:par>
                                <p:cTn id="64" presetID="10" presetClass="entr" presetSubtype="0" fill="hold" nodeType="withEffect">
                                  <p:stCondLst>
                                    <p:cond delay="3750"/>
                                  </p:stCondLst>
                                  <p:childTnLst>
                                    <p:set>
                                      <p:cBhvr>
                                        <p:cTn id="65" dur="1" fill="hold">
                                          <p:stCondLst>
                                            <p:cond delay="0"/>
                                          </p:stCondLst>
                                        </p:cTn>
                                        <p:tgtEl>
                                          <p:spTgt spid="211"/>
                                        </p:tgtEl>
                                        <p:attrNameLst>
                                          <p:attrName>style.visibility</p:attrName>
                                        </p:attrNameLst>
                                      </p:cBhvr>
                                      <p:to>
                                        <p:strVal val="visible"/>
                                      </p:to>
                                    </p:set>
                                    <p:animEffect transition="in" filter="fade">
                                      <p:cBhvr>
                                        <p:cTn id="66" dur="1000"/>
                                        <p:tgtEl>
                                          <p:spTgt spid="211"/>
                                        </p:tgtEl>
                                      </p:cBhvr>
                                    </p:animEffect>
                                  </p:childTnLst>
                                </p:cTn>
                              </p:par>
                              <p:par>
                                <p:cTn id="67" presetID="10" presetClass="entr" presetSubtype="0" fill="hold" nodeType="withEffect">
                                  <p:stCondLst>
                                    <p:cond delay="3750"/>
                                  </p:stCondLst>
                                  <p:childTnLst>
                                    <p:set>
                                      <p:cBhvr>
                                        <p:cTn id="68" dur="1" fill="hold">
                                          <p:stCondLst>
                                            <p:cond delay="0"/>
                                          </p:stCondLst>
                                        </p:cTn>
                                        <p:tgtEl>
                                          <p:spTgt spid="225"/>
                                        </p:tgtEl>
                                        <p:attrNameLst>
                                          <p:attrName>style.visibility</p:attrName>
                                        </p:attrNameLst>
                                      </p:cBhvr>
                                      <p:to>
                                        <p:strVal val="visible"/>
                                      </p:to>
                                    </p:set>
                                    <p:animEffect transition="in" filter="fade">
                                      <p:cBhvr>
                                        <p:cTn id="69" dur="1000"/>
                                        <p:tgtEl>
                                          <p:spTgt spid="225"/>
                                        </p:tgtEl>
                                      </p:cBhvr>
                                    </p:animEffect>
                                  </p:childTnLst>
                                </p:cTn>
                              </p:par>
                              <p:par>
                                <p:cTn id="70" presetID="10" presetClass="entr" presetSubtype="0" fill="hold" nodeType="withEffect">
                                  <p:stCondLst>
                                    <p:cond delay="4000"/>
                                  </p:stCondLst>
                                  <p:childTnLst>
                                    <p:set>
                                      <p:cBhvr>
                                        <p:cTn id="71" dur="1" fill="hold">
                                          <p:stCondLst>
                                            <p:cond delay="0"/>
                                          </p:stCondLst>
                                        </p:cTn>
                                        <p:tgtEl>
                                          <p:spTgt spid="183"/>
                                        </p:tgtEl>
                                        <p:attrNameLst>
                                          <p:attrName>style.visibility</p:attrName>
                                        </p:attrNameLst>
                                      </p:cBhvr>
                                      <p:to>
                                        <p:strVal val="visible"/>
                                      </p:to>
                                    </p:set>
                                    <p:animEffect transition="in" filter="fade">
                                      <p:cBhvr>
                                        <p:cTn id="72" dur="1000"/>
                                        <p:tgtEl>
                                          <p:spTgt spid="183"/>
                                        </p:tgtEl>
                                      </p:cBhvr>
                                    </p:animEffect>
                                  </p:childTnLst>
                                </p:cTn>
                              </p:par>
                              <p:par>
                                <p:cTn id="73" presetID="10" presetClass="entr" presetSubtype="0" fill="hold" nodeType="withEffect">
                                  <p:stCondLst>
                                    <p:cond delay="4000"/>
                                  </p:stCondLst>
                                  <p:childTnLst>
                                    <p:set>
                                      <p:cBhvr>
                                        <p:cTn id="74" dur="1" fill="hold">
                                          <p:stCondLst>
                                            <p:cond delay="0"/>
                                          </p:stCondLst>
                                        </p:cTn>
                                        <p:tgtEl>
                                          <p:spTgt spid="169"/>
                                        </p:tgtEl>
                                        <p:attrNameLst>
                                          <p:attrName>style.visibility</p:attrName>
                                        </p:attrNameLst>
                                      </p:cBhvr>
                                      <p:to>
                                        <p:strVal val="visible"/>
                                      </p:to>
                                    </p:set>
                                    <p:animEffect transition="in" filter="fade">
                                      <p:cBhvr>
                                        <p:cTn id="75" dur="1000"/>
                                        <p:tgtEl>
                                          <p:spTgt spid="169"/>
                                        </p:tgtEl>
                                      </p:cBhvr>
                                    </p:animEffect>
                                  </p:childTnLst>
                                </p:cTn>
                              </p:par>
                              <p:par>
                                <p:cTn id="76" presetID="10" presetClass="entr" presetSubtype="0" fill="hold" nodeType="withEffect">
                                  <p:stCondLst>
                                    <p:cond delay="3750"/>
                                  </p:stCondLst>
                                  <p:childTnLst>
                                    <p:set>
                                      <p:cBhvr>
                                        <p:cTn id="77" dur="1" fill="hold">
                                          <p:stCondLst>
                                            <p:cond delay="0"/>
                                          </p:stCondLst>
                                        </p:cTn>
                                        <p:tgtEl>
                                          <p:spTgt spid="190"/>
                                        </p:tgtEl>
                                        <p:attrNameLst>
                                          <p:attrName>style.visibility</p:attrName>
                                        </p:attrNameLst>
                                      </p:cBhvr>
                                      <p:to>
                                        <p:strVal val="visible"/>
                                      </p:to>
                                    </p:set>
                                    <p:animEffect transition="in" filter="fade">
                                      <p:cBhvr>
                                        <p:cTn id="78" dur="1000"/>
                                        <p:tgtEl>
                                          <p:spTgt spid="190"/>
                                        </p:tgtEl>
                                      </p:cBhvr>
                                    </p:animEffect>
                                  </p:childTnLst>
                                </p:cTn>
                              </p:par>
                              <p:par>
                                <p:cTn id="79" presetID="10" presetClass="entr" presetSubtype="0" fill="hold" nodeType="withEffect">
                                  <p:stCondLst>
                                    <p:cond delay="3750"/>
                                  </p:stCondLst>
                                  <p:childTnLst>
                                    <p:set>
                                      <p:cBhvr>
                                        <p:cTn id="80" dur="1" fill="hold">
                                          <p:stCondLst>
                                            <p:cond delay="0"/>
                                          </p:stCondLst>
                                        </p:cTn>
                                        <p:tgtEl>
                                          <p:spTgt spid="155"/>
                                        </p:tgtEl>
                                        <p:attrNameLst>
                                          <p:attrName>style.visibility</p:attrName>
                                        </p:attrNameLst>
                                      </p:cBhvr>
                                      <p:to>
                                        <p:strVal val="visible"/>
                                      </p:to>
                                    </p:set>
                                    <p:animEffect transition="in" filter="fade">
                                      <p:cBhvr>
                                        <p:cTn id="81" dur="1000"/>
                                        <p:tgtEl>
                                          <p:spTgt spid="155"/>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1000"/>
                                        <p:tgtEl>
                                          <p:spTgt spid="23"/>
                                        </p:tgtEl>
                                      </p:cBhvr>
                                    </p:animEffect>
                                  </p:childTnLst>
                                </p:cTn>
                              </p:par>
                              <p:par>
                                <p:cTn id="85" presetID="0" presetClass="path" presetSubtype="0" decel="50000" fill="hold" grpId="1" nodeType="withEffect">
                                  <p:stCondLst>
                                    <p:cond delay="1000"/>
                                  </p:stCondLst>
                                  <p:childTnLst>
                                    <p:animMotion origin="layout" path="M -0.0513 3.33333E-6 L -1.45833E-6 3.33333E-6 " pathEditMode="relative" rAng="0" ptsTypes="AA">
                                      <p:cBhvr>
                                        <p:cTn id="86" dur="5000" fill="hold"/>
                                        <p:tgtEl>
                                          <p:spTgt spid="23"/>
                                        </p:tgtEl>
                                        <p:attrNameLst>
                                          <p:attrName>ppt_x</p:attrName>
                                          <p:attrName>ppt_y</p:attrName>
                                        </p:attrNameLst>
                                      </p:cBhvr>
                                      <p:rCtr x="2565" y="0"/>
                                    </p:animMotion>
                                  </p:childTnLst>
                                </p:cTn>
                              </p:par>
                              <p:par>
                                <p:cTn id="87" presetID="10" presetClass="entr" presetSubtype="0" fill="hold" grpId="0" nodeType="withEffect">
                                  <p:stCondLst>
                                    <p:cond delay="100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1000"/>
                                        <p:tgtEl>
                                          <p:spTgt spid="22"/>
                                        </p:tgtEl>
                                      </p:cBhvr>
                                    </p:animEffect>
                                  </p:childTnLst>
                                </p:cTn>
                              </p:par>
                              <p:par>
                                <p:cTn id="90" presetID="0" presetClass="path" presetSubtype="0" decel="50000" fill="hold" grpId="1" nodeType="withEffect">
                                  <p:stCondLst>
                                    <p:cond delay="1000"/>
                                  </p:stCondLst>
                                  <p:childTnLst>
                                    <p:animMotion origin="layout" path="M 0.11979 -2.96296E-6 L -2.91667E-6 -2.96296E-6 " pathEditMode="relative" rAng="0" ptsTypes="AA">
                                      <p:cBhvr>
                                        <p:cTn id="91" dur="5000" fill="hold"/>
                                        <p:tgtEl>
                                          <p:spTgt spid="22"/>
                                        </p:tgtEl>
                                        <p:attrNameLst>
                                          <p:attrName>ppt_x</p:attrName>
                                          <p:attrName>ppt_y</p:attrName>
                                        </p:attrNameLst>
                                      </p:cBhvr>
                                      <p:rCtr x="-6094" y="0"/>
                                    </p:animMotion>
                                  </p:childTnLst>
                                </p:cTn>
                              </p:par>
                              <p:par>
                                <p:cTn id="92" presetID="2" presetClass="exit" presetSubtype="1" decel="50000" fill="hold" grpId="0" nodeType="withEffect">
                                  <p:stCondLst>
                                    <p:cond delay="0"/>
                                  </p:stCondLst>
                                  <p:childTnLst>
                                    <p:anim calcmode="lin" valueType="num">
                                      <p:cBhvr additive="base">
                                        <p:cTn id="93" dur="15000"/>
                                        <p:tgtEl>
                                          <p:spTgt spid="5"/>
                                        </p:tgtEl>
                                        <p:attrNameLst>
                                          <p:attrName>ppt_x</p:attrName>
                                        </p:attrNameLst>
                                      </p:cBhvr>
                                      <p:tavLst>
                                        <p:tav tm="0">
                                          <p:val>
                                            <p:strVal val="ppt_x"/>
                                          </p:val>
                                        </p:tav>
                                        <p:tav tm="100000">
                                          <p:val>
                                            <p:strVal val="ppt_x"/>
                                          </p:val>
                                        </p:tav>
                                      </p:tavLst>
                                    </p:anim>
                                    <p:anim calcmode="lin" valueType="num">
                                      <p:cBhvr additive="base">
                                        <p:cTn id="94" dur="15000"/>
                                        <p:tgtEl>
                                          <p:spTgt spid="5"/>
                                        </p:tgtEl>
                                        <p:attrNameLst>
                                          <p:attrName>ppt_y</p:attrName>
                                        </p:attrNameLst>
                                      </p:cBhvr>
                                      <p:tavLst>
                                        <p:tav tm="0">
                                          <p:val>
                                            <p:strVal val="ppt_y"/>
                                          </p:val>
                                        </p:tav>
                                        <p:tav tm="100000">
                                          <p:val>
                                            <p:strVal val="0-ppt_h/2"/>
                                          </p:val>
                                        </p:tav>
                                      </p:tavLst>
                                    </p:anim>
                                    <p:set>
                                      <p:cBhvr>
                                        <p:cTn id="95" dur="1" fill="hold">
                                          <p:stCondLst>
                                            <p:cond delay="14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3" grpId="0" animBg="1"/>
      <p:bldP spid="23" grpId="1" animBg="1"/>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1657448-ECB7-E1B4-7E5D-2518C82B7585}"/>
              </a:ext>
            </a:extLst>
          </p:cNvPr>
          <p:cNvSpPr/>
          <p:nvPr/>
        </p:nvSpPr>
        <p:spPr>
          <a:xfrm>
            <a:off x="0" y="0"/>
            <a:ext cx="7807018" cy="6858000"/>
          </a:xfrm>
          <a:prstGeom prst="rect">
            <a:avLst/>
          </a:prstGeom>
          <a:gradFill>
            <a:gsLst>
              <a:gs pos="41000">
                <a:schemeClr val="bg1"/>
              </a:gs>
              <a:gs pos="98000">
                <a:schemeClr val="tx2">
                  <a:lumMod val="20000"/>
                  <a:lumOff val="80000"/>
                  <a:alpha val="20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raphic 2">
            <a:extLst>
              <a:ext uri="{FF2B5EF4-FFF2-40B4-BE49-F238E27FC236}">
                <a16:creationId xmlns:a16="http://schemas.microsoft.com/office/drawing/2014/main" id="{1DEC7FDE-F4C4-424A-6F9B-529D8180B2F8}"/>
              </a:ext>
            </a:extLst>
          </p:cNvPr>
          <p:cNvSpPr>
            <a:spLocks/>
          </p:cNvSpPr>
          <p:nvPr/>
        </p:nvSpPr>
        <p:spPr>
          <a:xfrm rot="5400000">
            <a:off x="4328443" y="3709031"/>
            <a:ext cx="2237640" cy="4060300"/>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alpha val="80000"/>
                </a:schemeClr>
              </a:gs>
              <a:gs pos="0">
                <a:schemeClr val="bg1">
                  <a:alpha val="40000"/>
                </a:schemeClr>
              </a:gs>
            </a:gsLst>
            <a:lin ang="0" scaled="0"/>
          </a:gradFill>
          <a:ln w="3483" cap="flat">
            <a:noFill/>
            <a:prstDash val="solid"/>
            <a:miter/>
          </a:ln>
        </p:spPr>
        <p:txBody>
          <a:bodyPr rtlCol="0" anchor="ctr"/>
          <a:lstStyle/>
          <a:p>
            <a:endParaRPr lang="en-US"/>
          </a:p>
        </p:txBody>
      </p:sp>
      <p:sp>
        <p:nvSpPr>
          <p:cNvPr id="41" name="Oval 40">
            <a:extLst>
              <a:ext uri="{FF2B5EF4-FFF2-40B4-BE49-F238E27FC236}">
                <a16:creationId xmlns:a16="http://schemas.microsoft.com/office/drawing/2014/main" id="{4B103D75-64B3-0219-17D5-136D6D64DC14}"/>
              </a:ext>
            </a:extLst>
          </p:cNvPr>
          <p:cNvSpPr/>
          <p:nvPr/>
        </p:nvSpPr>
        <p:spPr>
          <a:xfrm>
            <a:off x="4633577" y="-1252955"/>
            <a:ext cx="2924847" cy="2924847"/>
          </a:xfrm>
          <a:prstGeom prst="ellipse">
            <a:avLst/>
          </a:prstGeom>
          <a:gradFill flip="none" rotWithShape="1">
            <a:gsLst>
              <a:gs pos="0">
                <a:schemeClr val="accent1">
                  <a:lumMod val="20000"/>
                  <a:lumOff val="80000"/>
                </a:schemeClr>
              </a:gs>
              <a:gs pos="89000">
                <a:schemeClr val="accent1">
                  <a:lumMod val="20000"/>
                  <a:lumOff val="8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1030C3-CD61-3C94-A52C-02E0098B74BA}"/>
              </a:ext>
            </a:extLst>
          </p:cNvPr>
          <p:cNvSpPr>
            <a:spLocks noGrp="1"/>
          </p:cNvSpPr>
          <p:nvPr>
            <p:ph type="title"/>
          </p:nvPr>
        </p:nvSpPr>
        <p:spPr>
          <a:xfrm>
            <a:off x="533399" y="533400"/>
            <a:ext cx="6579257" cy="914400"/>
          </a:xfrm>
        </p:spPr>
        <p:txBody>
          <a:bodyPr anchor="t"/>
          <a:lstStyle/>
          <a:p>
            <a:r>
              <a:rPr lang="en-US" dirty="0">
                <a:solidFill>
                  <a:schemeClr val="accent1"/>
                </a:solidFill>
              </a:rPr>
              <a:t>Unique </a:t>
            </a:r>
            <a:r>
              <a:rPr lang="en-US" dirty="0"/>
              <a:t>Proposition</a:t>
            </a:r>
          </a:p>
        </p:txBody>
      </p:sp>
      <p:sp>
        <p:nvSpPr>
          <p:cNvPr id="42" name="Rectangle 41">
            <a:extLst>
              <a:ext uri="{FF2B5EF4-FFF2-40B4-BE49-F238E27FC236}">
                <a16:creationId xmlns:a16="http://schemas.microsoft.com/office/drawing/2014/main" id="{0235D16F-D4F0-88CF-CF86-3A55BD0FD237}"/>
              </a:ext>
            </a:extLst>
          </p:cNvPr>
          <p:cNvSpPr/>
          <p:nvPr/>
        </p:nvSpPr>
        <p:spPr>
          <a:xfrm>
            <a:off x="7807019" y="0"/>
            <a:ext cx="4384982" cy="6858000"/>
          </a:xfrm>
          <a:prstGeom prst="rect">
            <a:avLst/>
          </a:prstGeom>
          <a:gradFill>
            <a:gsLst>
              <a:gs pos="45000">
                <a:srgbClr val="2F6FF5"/>
              </a:gs>
              <a:gs pos="0">
                <a:schemeClr val="accent1"/>
              </a:gs>
              <a:gs pos="100000">
                <a:schemeClr val="accent2"/>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Graphic 2">
            <a:extLst>
              <a:ext uri="{FF2B5EF4-FFF2-40B4-BE49-F238E27FC236}">
                <a16:creationId xmlns:a16="http://schemas.microsoft.com/office/drawing/2014/main" id="{D9E0511D-C7E6-00EE-D2E8-991A9E9504F4}"/>
              </a:ext>
            </a:extLst>
          </p:cNvPr>
          <p:cNvSpPr/>
          <p:nvPr/>
        </p:nvSpPr>
        <p:spPr>
          <a:xfrm>
            <a:off x="10415541" y="721708"/>
            <a:ext cx="1776459" cy="3223466"/>
          </a:xfrm>
          <a:custGeom>
            <a:avLst/>
            <a:gdLst>
              <a:gd name="connsiteX0" fmla="*/ 2575911 w 2839180"/>
              <a:gd name="connsiteY0" fmla="*/ 4217051 h 5151819"/>
              <a:gd name="connsiteX1" fmla="*/ 934769 w 2839180"/>
              <a:gd name="connsiteY1" fmla="*/ 2575910 h 5151819"/>
              <a:gd name="connsiteX2" fmla="*/ 2575911 w 2839180"/>
              <a:gd name="connsiteY2" fmla="*/ 934769 h 5151819"/>
              <a:gd name="connsiteX3" fmla="*/ 2839181 w 2839180"/>
              <a:gd name="connsiteY3" fmla="*/ 955811 h 5151819"/>
              <a:gd name="connsiteX4" fmla="*/ 2839181 w 2839180"/>
              <a:gd name="connsiteY4" fmla="*/ 13273 h 5151819"/>
              <a:gd name="connsiteX5" fmla="*/ 2575911 w 2839180"/>
              <a:gd name="connsiteY5" fmla="*/ 0 h 5151819"/>
              <a:gd name="connsiteX6" fmla="*/ 0 w 2839180"/>
              <a:gd name="connsiteY6" fmla="*/ 2575910 h 5151819"/>
              <a:gd name="connsiteX7" fmla="*/ 2575911 w 2839180"/>
              <a:gd name="connsiteY7" fmla="*/ 5151820 h 5151819"/>
              <a:gd name="connsiteX8" fmla="*/ 2839181 w 2839180"/>
              <a:gd name="connsiteY8" fmla="*/ 5138546 h 5151819"/>
              <a:gd name="connsiteX9" fmla="*/ 2839181 w 2839180"/>
              <a:gd name="connsiteY9" fmla="*/ 4196008 h 5151819"/>
              <a:gd name="connsiteX10" fmla="*/ 2575911 w 2839180"/>
              <a:gd name="connsiteY10" fmla="*/ 4217051 h 51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39180" h="5151819">
                <a:moveTo>
                  <a:pt x="2575911" y="4217051"/>
                </a:moveTo>
                <a:cubicBezTo>
                  <a:pt x="1669535" y="4217051"/>
                  <a:pt x="934769" y="3482286"/>
                  <a:pt x="934769" y="2575910"/>
                </a:cubicBezTo>
                <a:cubicBezTo>
                  <a:pt x="934769" y="1669534"/>
                  <a:pt x="1669535" y="934769"/>
                  <a:pt x="2575911" y="934769"/>
                </a:cubicBezTo>
                <a:cubicBezTo>
                  <a:pt x="2665549" y="934769"/>
                  <a:pt x="2753479" y="941980"/>
                  <a:pt x="2839181" y="955811"/>
                </a:cubicBezTo>
                <a:lnTo>
                  <a:pt x="2839181" y="13273"/>
                </a:lnTo>
                <a:cubicBezTo>
                  <a:pt x="2752609" y="4494"/>
                  <a:pt x="2664782" y="0"/>
                  <a:pt x="2575911" y="0"/>
                </a:cubicBezTo>
                <a:cubicBezTo>
                  <a:pt x="1153272" y="0"/>
                  <a:pt x="0" y="1153272"/>
                  <a:pt x="0" y="2575910"/>
                </a:cubicBezTo>
                <a:cubicBezTo>
                  <a:pt x="0" y="3998548"/>
                  <a:pt x="1153272" y="5151820"/>
                  <a:pt x="2575911" y="5151820"/>
                </a:cubicBezTo>
                <a:cubicBezTo>
                  <a:pt x="2664782" y="5151820"/>
                  <a:pt x="2752643" y="5147325"/>
                  <a:pt x="2839181" y="5138546"/>
                </a:cubicBezTo>
                <a:lnTo>
                  <a:pt x="2839181" y="4196008"/>
                </a:lnTo>
                <a:cubicBezTo>
                  <a:pt x="2753445" y="4209839"/>
                  <a:pt x="2665514" y="4217051"/>
                  <a:pt x="2575911" y="4217051"/>
                </a:cubicBezTo>
                <a:close/>
              </a:path>
            </a:pathLst>
          </a:custGeom>
          <a:gradFill>
            <a:gsLst>
              <a:gs pos="100000">
                <a:schemeClr val="bg1">
                  <a:alpha val="20000"/>
                </a:schemeClr>
              </a:gs>
              <a:gs pos="0">
                <a:schemeClr val="bg1">
                  <a:alpha val="10000"/>
                </a:schemeClr>
              </a:gs>
            </a:gsLst>
            <a:lin ang="0" scaled="0"/>
          </a:gradFill>
          <a:ln w="3483" cap="flat">
            <a:noFill/>
            <a:prstDash val="solid"/>
            <a:miter/>
          </a:ln>
        </p:spPr>
        <p:txBody>
          <a:bodyPr rtlCol="0" anchor="ctr"/>
          <a:lstStyle/>
          <a:p>
            <a:endParaRPr lang="en-US"/>
          </a:p>
        </p:txBody>
      </p:sp>
      <p:sp>
        <p:nvSpPr>
          <p:cNvPr id="36" name="Oval 35">
            <a:extLst>
              <a:ext uri="{FF2B5EF4-FFF2-40B4-BE49-F238E27FC236}">
                <a16:creationId xmlns:a16="http://schemas.microsoft.com/office/drawing/2014/main" id="{56ED48C7-B976-1F1D-0633-A4481F9686F6}"/>
              </a:ext>
            </a:extLst>
          </p:cNvPr>
          <p:cNvSpPr/>
          <p:nvPr/>
        </p:nvSpPr>
        <p:spPr>
          <a:xfrm>
            <a:off x="9739267" y="-490565"/>
            <a:ext cx="1212273" cy="12122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58BB7AA6-5412-8247-F976-EA6EFA6E800F}"/>
              </a:ext>
            </a:extLst>
          </p:cNvPr>
          <p:cNvCxnSpPr>
            <a:cxnSpLocks/>
            <a:stCxn id="47" idx="3"/>
            <a:endCxn id="48" idx="1"/>
          </p:cNvCxnSpPr>
          <p:nvPr/>
        </p:nvCxnSpPr>
        <p:spPr>
          <a:xfrm>
            <a:off x="2455474" y="1648450"/>
            <a:ext cx="1718453" cy="0"/>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64E131DF-6920-09C1-4640-E91327D55AEE}"/>
              </a:ext>
            </a:extLst>
          </p:cNvPr>
          <p:cNvSpPr/>
          <p:nvPr/>
        </p:nvSpPr>
        <p:spPr>
          <a:xfrm>
            <a:off x="533400" y="1424220"/>
            <a:ext cx="1922074" cy="448459"/>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accent1"/>
                </a:solidFill>
                <a:latin typeface="Montserrat" panose="00000500000000000000" pitchFamily="50" charset="0"/>
              </a:rPr>
              <a:t>The problem</a:t>
            </a:r>
            <a:endParaRPr lang="en-US" sz="1400" dirty="0">
              <a:solidFill>
                <a:schemeClr val="accent1"/>
              </a:solidFill>
              <a:latin typeface="Montserrat" panose="00000500000000000000" pitchFamily="50" charset="0"/>
            </a:endParaRPr>
          </a:p>
        </p:txBody>
      </p:sp>
      <p:sp>
        <p:nvSpPr>
          <p:cNvPr id="48" name="Rectangle: Rounded Corners 47">
            <a:extLst>
              <a:ext uri="{FF2B5EF4-FFF2-40B4-BE49-F238E27FC236}">
                <a16:creationId xmlns:a16="http://schemas.microsoft.com/office/drawing/2014/main" id="{D110F028-E70D-AA35-F136-C02237BB53D6}"/>
              </a:ext>
            </a:extLst>
          </p:cNvPr>
          <p:cNvSpPr/>
          <p:nvPr/>
        </p:nvSpPr>
        <p:spPr>
          <a:xfrm>
            <a:off x="4173927" y="1424220"/>
            <a:ext cx="1922074" cy="448459"/>
          </a:xfrm>
          <a:prstGeom prst="roundRect">
            <a:avLst>
              <a:gd name="adj" fmla="val 50000"/>
            </a:avLst>
          </a:prstGeom>
          <a:solidFill>
            <a:schemeClr val="accent1"/>
          </a:soli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The solution</a:t>
            </a:r>
            <a:endParaRPr lang="en-US" sz="1400" dirty="0">
              <a:solidFill>
                <a:schemeClr val="bg1"/>
              </a:solidFill>
              <a:latin typeface="Montserrat" panose="00000500000000000000" pitchFamily="50" charset="0"/>
            </a:endParaRPr>
          </a:p>
        </p:txBody>
      </p:sp>
      <p:sp>
        <p:nvSpPr>
          <p:cNvPr id="50" name="Content Placeholder 4">
            <a:extLst>
              <a:ext uri="{FF2B5EF4-FFF2-40B4-BE49-F238E27FC236}">
                <a16:creationId xmlns:a16="http://schemas.microsoft.com/office/drawing/2014/main" id="{BB5A847F-9E80-354D-6A45-F60DA0F71CC2}"/>
              </a:ext>
            </a:extLst>
          </p:cNvPr>
          <p:cNvSpPr txBox="1">
            <a:spLocks/>
          </p:cNvSpPr>
          <p:nvPr/>
        </p:nvSpPr>
        <p:spPr>
          <a:xfrm>
            <a:off x="533400" y="1985411"/>
            <a:ext cx="3136900"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latin typeface="Montserrat" panose="00000500000000000000" pitchFamily="50" charset="0"/>
              </a:rPr>
              <a:t>They don’t have the time</a:t>
            </a:r>
          </a:p>
        </p:txBody>
      </p:sp>
      <p:sp>
        <p:nvSpPr>
          <p:cNvPr id="51" name="Content Placeholder 4">
            <a:extLst>
              <a:ext uri="{FF2B5EF4-FFF2-40B4-BE49-F238E27FC236}">
                <a16:creationId xmlns:a16="http://schemas.microsoft.com/office/drawing/2014/main" id="{10E423E7-3A3C-1FA5-8456-BB9E64096A84}"/>
              </a:ext>
            </a:extLst>
          </p:cNvPr>
          <p:cNvSpPr txBox="1">
            <a:spLocks/>
          </p:cNvSpPr>
          <p:nvPr/>
        </p:nvSpPr>
        <p:spPr>
          <a:xfrm>
            <a:off x="4173927" y="1985411"/>
            <a:ext cx="3136900"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latin typeface="Montserrat" panose="00000500000000000000" pitchFamily="50" charset="0"/>
              </a:rPr>
              <a:t>AIML R&amp;D</a:t>
            </a:r>
          </a:p>
        </p:txBody>
      </p:sp>
      <p:cxnSp>
        <p:nvCxnSpPr>
          <p:cNvPr id="52" name="Straight Connector 51">
            <a:extLst>
              <a:ext uri="{FF2B5EF4-FFF2-40B4-BE49-F238E27FC236}">
                <a16:creationId xmlns:a16="http://schemas.microsoft.com/office/drawing/2014/main" id="{CBABD87A-7568-6E7D-E3FC-CFBAB74F703A}"/>
              </a:ext>
            </a:extLst>
          </p:cNvPr>
          <p:cNvCxnSpPr>
            <a:cxnSpLocks/>
            <a:stCxn id="53" idx="3"/>
            <a:endCxn id="54" idx="1"/>
          </p:cNvCxnSpPr>
          <p:nvPr/>
        </p:nvCxnSpPr>
        <p:spPr>
          <a:xfrm>
            <a:off x="2455474" y="2809315"/>
            <a:ext cx="1718453" cy="0"/>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9E65BF4F-C182-A1FB-C84A-62EE2FBD76E8}"/>
              </a:ext>
            </a:extLst>
          </p:cNvPr>
          <p:cNvSpPr/>
          <p:nvPr/>
        </p:nvSpPr>
        <p:spPr>
          <a:xfrm>
            <a:off x="533400" y="2585085"/>
            <a:ext cx="1922074" cy="448459"/>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accent1"/>
                </a:solidFill>
                <a:latin typeface="Montserrat" panose="00000500000000000000" pitchFamily="50" charset="0"/>
              </a:rPr>
              <a:t>The competition</a:t>
            </a:r>
            <a:endParaRPr lang="en-US" sz="1400" dirty="0">
              <a:solidFill>
                <a:schemeClr val="accent1"/>
              </a:solidFill>
              <a:latin typeface="Montserrat" panose="00000500000000000000" pitchFamily="50" charset="0"/>
            </a:endParaRPr>
          </a:p>
        </p:txBody>
      </p:sp>
      <p:sp>
        <p:nvSpPr>
          <p:cNvPr id="54" name="Rectangle: Rounded Corners 53">
            <a:extLst>
              <a:ext uri="{FF2B5EF4-FFF2-40B4-BE49-F238E27FC236}">
                <a16:creationId xmlns:a16="http://schemas.microsoft.com/office/drawing/2014/main" id="{C28185B1-493A-1A20-BA36-E35FED5ADD85}"/>
              </a:ext>
            </a:extLst>
          </p:cNvPr>
          <p:cNvSpPr/>
          <p:nvPr/>
        </p:nvSpPr>
        <p:spPr>
          <a:xfrm>
            <a:off x="4173927" y="2585085"/>
            <a:ext cx="1922074" cy="448459"/>
          </a:xfrm>
          <a:prstGeom prst="roundRect">
            <a:avLst>
              <a:gd name="adj" fmla="val 50000"/>
            </a:avLst>
          </a:prstGeom>
          <a:solidFill>
            <a:schemeClr val="accent1"/>
          </a:soli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Status quo</a:t>
            </a:r>
            <a:endParaRPr lang="en-US" sz="1400" dirty="0">
              <a:solidFill>
                <a:schemeClr val="bg1"/>
              </a:solidFill>
              <a:latin typeface="Montserrat" panose="00000500000000000000" pitchFamily="50" charset="0"/>
            </a:endParaRPr>
          </a:p>
        </p:txBody>
      </p:sp>
      <p:sp>
        <p:nvSpPr>
          <p:cNvPr id="55" name="Content Placeholder 4">
            <a:extLst>
              <a:ext uri="{FF2B5EF4-FFF2-40B4-BE49-F238E27FC236}">
                <a16:creationId xmlns:a16="http://schemas.microsoft.com/office/drawing/2014/main" id="{14157A41-72E7-102C-8A38-CBECCBBFA556}"/>
              </a:ext>
            </a:extLst>
          </p:cNvPr>
          <p:cNvSpPr txBox="1">
            <a:spLocks/>
          </p:cNvSpPr>
          <p:nvPr/>
        </p:nvSpPr>
        <p:spPr>
          <a:xfrm>
            <a:off x="533400" y="3146276"/>
            <a:ext cx="3136900"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b="1" dirty="0">
                <a:solidFill>
                  <a:schemeClr val="accent1"/>
                </a:solidFill>
                <a:latin typeface="Montserrat" panose="00000500000000000000" pitchFamily="50" charset="0"/>
              </a:rPr>
              <a:t>Security</a:t>
            </a:r>
            <a:r>
              <a:rPr lang="en-US" sz="1100" dirty="0">
                <a:latin typeface="Montserrat" panose="00000500000000000000" pitchFamily="50" charset="0"/>
              </a:rPr>
              <a:t> is known for data segmentation</a:t>
            </a:r>
          </a:p>
          <a:p>
            <a:pPr marL="0" indent="0">
              <a:spcBef>
                <a:spcPts val="200"/>
              </a:spcBef>
              <a:spcAft>
                <a:spcPts val="200"/>
              </a:spcAft>
              <a:buFont typeface="Arial" panose="020B0604020202020204" pitchFamily="34" charset="0"/>
              <a:buNone/>
            </a:pPr>
            <a:r>
              <a:rPr lang="en-US" sz="1100" b="1" dirty="0">
                <a:solidFill>
                  <a:schemeClr val="accent1"/>
                </a:solidFill>
                <a:latin typeface="Montserrat" panose="00000500000000000000" pitchFamily="50" charset="0"/>
              </a:rPr>
              <a:t>In-house</a:t>
            </a:r>
            <a:r>
              <a:rPr lang="en-US" sz="1100" dirty="0">
                <a:latin typeface="Montserrat" panose="00000500000000000000" pitchFamily="50" charset="0"/>
              </a:rPr>
              <a:t> uses known templates</a:t>
            </a:r>
          </a:p>
          <a:p>
            <a:pPr marL="0" indent="0">
              <a:spcBef>
                <a:spcPts val="200"/>
              </a:spcBef>
              <a:spcAft>
                <a:spcPts val="200"/>
              </a:spcAft>
              <a:buFont typeface="Arial" panose="020B0604020202020204" pitchFamily="34" charset="0"/>
              <a:buNone/>
            </a:pPr>
            <a:r>
              <a:rPr lang="en-US" sz="1100" b="1" dirty="0">
                <a:solidFill>
                  <a:schemeClr val="accent1"/>
                </a:solidFill>
                <a:latin typeface="Montserrat" panose="00000500000000000000" pitchFamily="50" charset="0"/>
              </a:rPr>
              <a:t>Azure ML</a:t>
            </a:r>
            <a:r>
              <a:rPr lang="en-US" sz="1100" dirty="0">
                <a:latin typeface="Montserrat" panose="00000500000000000000" pitchFamily="50" charset="0"/>
              </a:rPr>
              <a:t> is known for in-depth analytics</a:t>
            </a:r>
            <a:endParaRPr lang="en-US" sz="900" i="1" dirty="0">
              <a:latin typeface="Montserrat" panose="00000500000000000000" pitchFamily="50" charset="0"/>
            </a:endParaRPr>
          </a:p>
        </p:txBody>
      </p:sp>
      <p:sp>
        <p:nvSpPr>
          <p:cNvPr id="56" name="Content Placeholder 4">
            <a:extLst>
              <a:ext uri="{FF2B5EF4-FFF2-40B4-BE49-F238E27FC236}">
                <a16:creationId xmlns:a16="http://schemas.microsoft.com/office/drawing/2014/main" id="{82C38CA9-20C6-FB31-B0F6-9718B8504435}"/>
              </a:ext>
            </a:extLst>
          </p:cNvPr>
          <p:cNvSpPr txBox="1">
            <a:spLocks/>
          </p:cNvSpPr>
          <p:nvPr/>
        </p:nvSpPr>
        <p:spPr>
          <a:xfrm>
            <a:off x="4173927" y="3146276"/>
            <a:ext cx="3136900"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latin typeface="Montserrat" panose="00000500000000000000" pitchFamily="50" charset="0"/>
              </a:rPr>
              <a:t>Most workflows are:</a:t>
            </a:r>
          </a:p>
          <a:p>
            <a:pPr>
              <a:spcBef>
                <a:spcPts val="200"/>
              </a:spcBef>
              <a:spcAft>
                <a:spcPts val="200"/>
              </a:spcAft>
            </a:pPr>
            <a:r>
              <a:rPr lang="en-US" sz="1100" dirty="0">
                <a:latin typeface="Montserrat" panose="00000500000000000000" pitchFamily="50" charset="0"/>
              </a:rPr>
              <a:t>Timely</a:t>
            </a:r>
          </a:p>
          <a:p>
            <a:pPr>
              <a:spcBef>
                <a:spcPts val="200"/>
              </a:spcBef>
              <a:spcAft>
                <a:spcPts val="200"/>
              </a:spcAft>
            </a:pPr>
            <a:r>
              <a:rPr lang="en-US" sz="1100" dirty="0">
                <a:latin typeface="Montserrat" panose="00000500000000000000" pitchFamily="50" charset="0"/>
              </a:rPr>
              <a:t>Scalable</a:t>
            </a:r>
          </a:p>
          <a:p>
            <a:pPr>
              <a:spcBef>
                <a:spcPts val="200"/>
              </a:spcBef>
              <a:spcAft>
                <a:spcPts val="200"/>
              </a:spcAft>
            </a:pPr>
            <a:r>
              <a:rPr lang="en-US" sz="1100" dirty="0">
                <a:latin typeface="Montserrat" panose="00000500000000000000" pitchFamily="50" charset="0"/>
              </a:rPr>
              <a:t>Relevant</a:t>
            </a:r>
          </a:p>
          <a:p>
            <a:pPr>
              <a:spcBef>
                <a:spcPts val="200"/>
              </a:spcBef>
              <a:spcAft>
                <a:spcPts val="200"/>
              </a:spcAft>
            </a:pPr>
            <a:r>
              <a:rPr lang="en-US" sz="1100" dirty="0">
                <a:latin typeface="Montserrat" panose="00000500000000000000" pitchFamily="50" charset="0"/>
              </a:rPr>
              <a:t>Known Reports</a:t>
            </a:r>
          </a:p>
        </p:txBody>
      </p:sp>
      <p:cxnSp>
        <p:nvCxnSpPr>
          <p:cNvPr id="62" name="Straight Connector 61">
            <a:extLst>
              <a:ext uri="{FF2B5EF4-FFF2-40B4-BE49-F238E27FC236}">
                <a16:creationId xmlns:a16="http://schemas.microsoft.com/office/drawing/2014/main" id="{10EAFD92-D1EE-B415-D746-A1C6D78F6AAB}"/>
              </a:ext>
            </a:extLst>
          </p:cNvPr>
          <p:cNvCxnSpPr>
            <a:cxnSpLocks/>
            <a:stCxn id="63" idx="3"/>
            <a:endCxn id="64" idx="1"/>
          </p:cNvCxnSpPr>
          <p:nvPr/>
        </p:nvCxnSpPr>
        <p:spPr>
          <a:xfrm>
            <a:off x="2455474" y="4883109"/>
            <a:ext cx="1718453" cy="0"/>
          </a:xfrm>
          <a:prstGeom prst="line">
            <a:avLst/>
          </a:prstGeom>
          <a:ln w="25400" cap="rnd">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296A3A71-5FC8-4629-91BA-A760062AEDD3}"/>
              </a:ext>
            </a:extLst>
          </p:cNvPr>
          <p:cNvSpPr/>
          <p:nvPr/>
        </p:nvSpPr>
        <p:spPr>
          <a:xfrm>
            <a:off x="533400" y="4658879"/>
            <a:ext cx="1922074" cy="448459"/>
          </a:xfrm>
          <a:prstGeom prst="roundRect">
            <a:avLst>
              <a:gd name="adj" fmla="val 50000"/>
            </a:avLst>
          </a:prstGeom>
          <a:solidFill>
            <a:schemeClr val="bg1"/>
          </a:solidFill>
          <a:ln>
            <a:solidFill>
              <a:schemeClr val="accent1"/>
            </a:solid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accent1"/>
                </a:solidFill>
                <a:latin typeface="Montserrat" panose="00000500000000000000" pitchFamily="50" charset="0"/>
              </a:rPr>
              <a:t>The differences</a:t>
            </a:r>
            <a:endParaRPr lang="en-US" sz="1400" dirty="0">
              <a:solidFill>
                <a:schemeClr val="accent1"/>
              </a:solidFill>
              <a:latin typeface="Montserrat" panose="00000500000000000000" pitchFamily="50" charset="0"/>
            </a:endParaRPr>
          </a:p>
        </p:txBody>
      </p:sp>
      <p:sp>
        <p:nvSpPr>
          <p:cNvPr id="64" name="Rectangle: Rounded Corners 63">
            <a:extLst>
              <a:ext uri="{FF2B5EF4-FFF2-40B4-BE49-F238E27FC236}">
                <a16:creationId xmlns:a16="http://schemas.microsoft.com/office/drawing/2014/main" id="{407CE6FD-E4EE-E1B1-708C-B2C9570BC453}"/>
              </a:ext>
            </a:extLst>
          </p:cNvPr>
          <p:cNvSpPr/>
          <p:nvPr/>
        </p:nvSpPr>
        <p:spPr>
          <a:xfrm>
            <a:off x="4173927" y="4658879"/>
            <a:ext cx="1922074" cy="448459"/>
          </a:xfrm>
          <a:prstGeom prst="roundRect">
            <a:avLst>
              <a:gd name="adj" fmla="val 50000"/>
            </a:avLst>
          </a:prstGeom>
          <a:solidFill>
            <a:schemeClr val="accent1"/>
          </a:solidFill>
          <a:ln>
            <a:noFill/>
          </a:ln>
          <a:effectLst>
            <a:outerShdw blurRad="215900" dist="127000" dir="2700000" algn="tl"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r>
              <a:rPr lang="en-US" sz="1400" b="1" dirty="0">
                <a:solidFill>
                  <a:schemeClr val="bg1"/>
                </a:solidFill>
                <a:latin typeface="Montserrat" panose="00000500000000000000" pitchFamily="50" charset="0"/>
              </a:rPr>
              <a:t>The features</a:t>
            </a:r>
            <a:endParaRPr lang="en-US" sz="1400" dirty="0">
              <a:solidFill>
                <a:schemeClr val="bg1"/>
              </a:solidFill>
              <a:latin typeface="Montserrat" panose="00000500000000000000" pitchFamily="50" charset="0"/>
            </a:endParaRPr>
          </a:p>
        </p:txBody>
      </p:sp>
      <p:sp>
        <p:nvSpPr>
          <p:cNvPr id="65" name="Content Placeholder 4">
            <a:extLst>
              <a:ext uri="{FF2B5EF4-FFF2-40B4-BE49-F238E27FC236}">
                <a16:creationId xmlns:a16="http://schemas.microsoft.com/office/drawing/2014/main" id="{81D27D2A-4D74-3CE4-3DD3-AB4FB32F1A4D}"/>
              </a:ext>
            </a:extLst>
          </p:cNvPr>
          <p:cNvSpPr txBox="1">
            <a:spLocks/>
          </p:cNvSpPr>
          <p:nvPr/>
        </p:nvSpPr>
        <p:spPr>
          <a:xfrm>
            <a:off x="533400" y="5220070"/>
            <a:ext cx="3136900"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latin typeface="Montserrat" panose="00000500000000000000" pitchFamily="50" charset="0"/>
              </a:rPr>
              <a:t>Some features unique to ML in Technology are:</a:t>
            </a:r>
          </a:p>
          <a:p>
            <a:pPr>
              <a:spcBef>
                <a:spcPts val="200"/>
              </a:spcBef>
              <a:spcAft>
                <a:spcPts val="200"/>
              </a:spcAft>
            </a:pPr>
            <a:r>
              <a:rPr lang="en-US" sz="1100" dirty="0">
                <a:latin typeface="Montserrat" panose="00000500000000000000" pitchFamily="50" charset="0"/>
              </a:rPr>
              <a:t>Personalized templates</a:t>
            </a:r>
          </a:p>
          <a:p>
            <a:pPr>
              <a:spcBef>
                <a:spcPts val="200"/>
              </a:spcBef>
              <a:spcAft>
                <a:spcPts val="200"/>
              </a:spcAft>
            </a:pPr>
            <a:r>
              <a:rPr lang="en-US" sz="1100" dirty="0">
                <a:latin typeface="Montserrat" panose="00000500000000000000" pitchFamily="50" charset="0"/>
              </a:rPr>
              <a:t>Context insertion</a:t>
            </a:r>
          </a:p>
          <a:p>
            <a:pPr>
              <a:spcBef>
                <a:spcPts val="200"/>
              </a:spcBef>
              <a:spcAft>
                <a:spcPts val="200"/>
              </a:spcAft>
            </a:pPr>
            <a:r>
              <a:rPr lang="en-US" sz="1100" dirty="0">
                <a:latin typeface="Montserrat" panose="00000500000000000000" pitchFamily="50" charset="0"/>
              </a:rPr>
              <a:t>Software that can classify cluster and predict in ML</a:t>
            </a:r>
          </a:p>
        </p:txBody>
      </p:sp>
      <p:sp>
        <p:nvSpPr>
          <p:cNvPr id="66" name="Content Placeholder 4">
            <a:extLst>
              <a:ext uri="{FF2B5EF4-FFF2-40B4-BE49-F238E27FC236}">
                <a16:creationId xmlns:a16="http://schemas.microsoft.com/office/drawing/2014/main" id="{42A6EFCE-3DA9-6968-AF88-03C6E9F6999E}"/>
              </a:ext>
            </a:extLst>
          </p:cNvPr>
          <p:cNvSpPr txBox="1">
            <a:spLocks/>
          </p:cNvSpPr>
          <p:nvPr/>
        </p:nvSpPr>
        <p:spPr>
          <a:xfrm>
            <a:off x="4173927" y="5220070"/>
            <a:ext cx="2938729" cy="677542"/>
          </a:xfrm>
          <a:prstGeom prst="rect">
            <a:avLst/>
          </a:prstGeom>
        </p:spPr>
        <p:txBody>
          <a:bodyPr lIns="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latin typeface="Montserrat" panose="00000500000000000000" pitchFamily="50" charset="0"/>
              </a:rPr>
              <a:t>I want to be known for having known unknowns revealed and expand discovery of unknown unknowns.</a:t>
            </a:r>
          </a:p>
        </p:txBody>
      </p:sp>
      <p:sp>
        <p:nvSpPr>
          <p:cNvPr id="67" name="Content Placeholder 4">
            <a:extLst>
              <a:ext uri="{FF2B5EF4-FFF2-40B4-BE49-F238E27FC236}">
                <a16:creationId xmlns:a16="http://schemas.microsoft.com/office/drawing/2014/main" id="{B69AAB41-D537-CF24-6D43-70893CDDA892}"/>
              </a:ext>
            </a:extLst>
          </p:cNvPr>
          <p:cNvSpPr txBox="1">
            <a:spLocks/>
          </p:cNvSpPr>
          <p:nvPr/>
        </p:nvSpPr>
        <p:spPr>
          <a:xfrm>
            <a:off x="8203961" y="1373421"/>
            <a:ext cx="3523220" cy="290280"/>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Font typeface="Arial" panose="020B0604020202020204" pitchFamily="34" charset="0"/>
              <a:buNone/>
            </a:pPr>
            <a:r>
              <a:rPr lang="en-US" b="1" dirty="0">
                <a:solidFill>
                  <a:schemeClr val="bg1"/>
                </a:solidFill>
              </a:rPr>
              <a:t>We in Flex Engineering Technology help you ______________</a:t>
            </a:r>
          </a:p>
        </p:txBody>
      </p:sp>
      <p:sp>
        <p:nvSpPr>
          <p:cNvPr id="68" name="Content Placeholder 4">
            <a:extLst>
              <a:ext uri="{FF2B5EF4-FFF2-40B4-BE49-F238E27FC236}">
                <a16:creationId xmlns:a16="http://schemas.microsoft.com/office/drawing/2014/main" id="{26A7FB6C-AD72-3901-8A3E-0A7A3550FFAC}"/>
              </a:ext>
            </a:extLst>
          </p:cNvPr>
          <p:cNvSpPr txBox="1">
            <a:spLocks/>
          </p:cNvSpPr>
          <p:nvPr/>
        </p:nvSpPr>
        <p:spPr>
          <a:xfrm>
            <a:off x="8203961" y="1965935"/>
            <a:ext cx="3523220" cy="290280"/>
          </a:xfrm>
          <a:prstGeom prst="rect">
            <a:avLst/>
          </a:prstGeom>
        </p:spPr>
        <p:txBody>
          <a:bodyPr lIns="0" tIns="0" rIns="0" bIns="0"/>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Font typeface="Arial" panose="020B0604020202020204" pitchFamily="34" charset="0"/>
              <a:buNone/>
            </a:pPr>
            <a:r>
              <a:rPr lang="en-US" b="1" dirty="0">
                <a:solidFill>
                  <a:schemeClr val="bg1"/>
                </a:solidFill>
              </a:rPr>
              <a:t>by/with only/without ________________</a:t>
            </a:r>
          </a:p>
        </p:txBody>
      </p:sp>
      <p:sp>
        <p:nvSpPr>
          <p:cNvPr id="75" name="Oval 74">
            <a:extLst>
              <a:ext uri="{FF2B5EF4-FFF2-40B4-BE49-F238E27FC236}">
                <a16:creationId xmlns:a16="http://schemas.microsoft.com/office/drawing/2014/main" id="{1F115B68-2300-7CB3-DC97-58D4737A2C82}"/>
              </a:ext>
            </a:extLst>
          </p:cNvPr>
          <p:cNvSpPr/>
          <p:nvPr/>
        </p:nvSpPr>
        <p:spPr>
          <a:xfrm>
            <a:off x="8203961"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U</a:t>
            </a:r>
          </a:p>
        </p:txBody>
      </p:sp>
      <p:sp>
        <p:nvSpPr>
          <p:cNvPr id="77" name="Oval 76">
            <a:extLst>
              <a:ext uri="{FF2B5EF4-FFF2-40B4-BE49-F238E27FC236}">
                <a16:creationId xmlns:a16="http://schemas.microsoft.com/office/drawing/2014/main" id="{EBC47E5A-168A-48DE-D3C1-525E8FE2CF48}"/>
              </a:ext>
            </a:extLst>
          </p:cNvPr>
          <p:cNvSpPr/>
          <p:nvPr/>
        </p:nvSpPr>
        <p:spPr>
          <a:xfrm>
            <a:off x="8784730"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N</a:t>
            </a:r>
          </a:p>
        </p:txBody>
      </p:sp>
      <p:sp>
        <p:nvSpPr>
          <p:cNvPr id="78" name="Oval 77">
            <a:extLst>
              <a:ext uri="{FF2B5EF4-FFF2-40B4-BE49-F238E27FC236}">
                <a16:creationId xmlns:a16="http://schemas.microsoft.com/office/drawing/2014/main" id="{AFFB80BE-6F4F-503E-20E0-91101DC45045}"/>
              </a:ext>
            </a:extLst>
          </p:cNvPr>
          <p:cNvSpPr/>
          <p:nvPr/>
        </p:nvSpPr>
        <p:spPr>
          <a:xfrm>
            <a:off x="9365500"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I</a:t>
            </a:r>
          </a:p>
        </p:txBody>
      </p:sp>
      <p:sp>
        <p:nvSpPr>
          <p:cNvPr id="79" name="Oval 78">
            <a:extLst>
              <a:ext uri="{FF2B5EF4-FFF2-40B4-BE49-F238E27FC236}">
                <a16:creationId xmlns:a16="http://schemas.microsoft.com/office/drawing/2014/main" id="{34898B25-9EA3-FB79-D8A4-8BBAAF0D8480}"/>
              </a:ext>
            </a:extLst>
          </p:cNvPr>
          <p:cNvSpPr/>
          <p:nvPr/>
        </p:nvSpPr>
        <p:spPr>
          <a:xfrm>
            <a:off x="9949533"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Q</a:t>
            </a:r>
          </a:p>
        </p:txBody>
      </p:sp>
      <p:sp>
        <p:nvSpPr>
          <p:cNvPr id="80" name="Oval 79">
            <a:extLst>
              <a:ext uri="{FF2B5EF4-FFF2-40B4-BE49-F238E27FC236}">
                <a16:creationId xmlns:a16="http://schemas.microsoft.com/office/drawing/2014/main" id="{F8C90AA6-3E54-3156-090B-D35945F77A74}"/>
              </a:ext>
            </a:extLst>
          </p:cNvPr>
          <p:cNvSpPr/>
          <p:nvPr/>
        </p:nvSpPr>
        <p:spPr>
          <a:xfrm>
            <a:off x="10537604"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U</a:t>
            </a:r>
          </a:p>
        </p:txBody>
      </p:sp>
      <p:sp>
        <p:nvSpPr>
          <p:cNvPr id="81" name="Oval 80">
            <a:extLst>
              <a:ext uri="{FF2B5EF4-FFF2-40B4-BE49-F238E27FC236}">
                <a16:creationId xmlns:a16="http://schemas.microsoft.com/office/drawing/2014/main" id="{9B86BE68-06B1-A499-0AB2-449396B4FE20}"/>
              </a:ext>
            </a:extLst>
          </p:cNvPr>
          <p:cNvSpPr/>
          <p:nvPr/>
        </p:nvSpPr>
        <p:spPr>
          <a:xfrm>
            <a:off x="11121637" y="4326629"/>
            <a:ext cx="531946" cy="531945"/>
          </a:xfrm>
          <a:prstGeom prst="ellipse">
            <a:avLst/>
          </a:prstGeom>
          <a:gradFill>
            <a:gsLst>
              <a:gs pos="100000">
                <a:schemeClr val="tx2">
                  <a:lumMod val="20000"/>
                  <a:lumOff val="80000"/>
                </a:schemeClr>
              </a:gs>
              <a:gs pos="0">
                <a:schemeClr val="bg1"/>
              </a:gs>
            </a:gsLst>
            <a:lin ang="2400000" scaled="0"/>
          </a:gradFill>
          <a:ln>
            <a:noFill/>
          </a:ln>
          <a:effectLst>
            <a:outerShdw blurRad="152400"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latin typeface="Montserrat" panose="00000500000000000000" pitchFamily="50" charset="0"/>
              </a:rPr>
              <a:t>E</a:t>
            </a:r>
          </a:p>
        </p:txBody>
      </p:sp>
      <p:sp>
        <p:nvSpPr>
          <p:cNvPr id="88" name="Content Placeholder 4">
            <a:extLst>
              <a:ext uri="{FF2B5EF4-FFF2-40B4-BE49-F238E27FC236}">
                <a16:creationId xmlns:a16="http://schemas.microsoft.com/office/drawing/2014/main" id="{8DE5075C-4C57-84C4-2BD8-064E944AB766}"/>
              </a:ext>
            </a:extLst>
          </p:cNvPr>
          <p:cNvSpPr txBox="1">
            <a:spLocks/>
          </p:cNvSpPr>
          <p:nvPr/>
        </p:nvSpPr>
        <p:spPr>
          <a:xfrm>
            <a:off x="8470904" y="5908691"/>
            <a:ext cx="988189" cy="237475"/>
          </a:xfrm>
          <a:prstGeom prst="rect">
            <a:avLst/>
          </a:prstGeom>
        </p:spPr>
        <p:txBody>
          <a:bodyPr lIns="9144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useful?</a:t>
            </a:r>
          </a:p>
        </p:txBody>
      </p:sp>
      <p:sp>
        <p:nvSpPr>
          <p:cNvPr id="89" name="Content Placeholder 4">
            <a:extLst>
              <a:ext uri="{FF2B5EF4-FFF2-40B4-BE49-F238E27FC236}">
                <a16:creationId xmlns:a16="http://schemas.microsoft.com/office/drawing/2014/main" id="{B7476961-A470-9830-5B47-D7DD105F99A0}"/>
              </a:ext>
            </a:extLst>
          </p:cNvPr>
          <p:cNvSpPr txBox="1">
            <a:spLocks/>
          </p:cNvSpPr>
          <p:nvPr/>
        </p:nvSpPr>
        <p:spPr>
          <a:xfrm>
            <a:off x="9050703" y="5451088"/>
            <a:ext cx="1446809" cy="237475"/>
          </a:xfrm>
          <a:prstGeom prst="rect">
            <a:avLst/>
          </a:prstGeom>
        </p:spPr>
        <p:txBody>
          <a:bodyPr lIns="9144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noteworthy?</a:t>
            </a:r>
          </a:p>
        </p:txBody>
      </p:sp>
      <p:cxnSp>
        <p:nvCxnSpPr>
          <p:cNvPr id="83" name="Straight Connector 82">
            <a:extLst>
              <a:ext uri="{FF2B5EF4-FFF2-40B4-BE49-F238E27FC236}">
                <a16:creationId xmlns:a16="http://schemas.microsoft.com/office/drawing/2014/main" id="{FD9BBD46-22B6-C649-1BE5-BB1AFAC0572F}"/>
              </a:ext>
            </a:extLst>
          </p:cNvPr>
          <p:cNvCxnSpPr>
            <a:cxnSpLocks/>
          </p:cNvCxnSpPr>
          <p:nvPr/>
        </p:nvCxnSpPr>
        <p:spPr>
          <a:xfrm flipH="1">
            <a:off x="10803577" y="3597279"/>
            <a:ext cx="0" cy="734892"/>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6E1A22-452F-8BCA-D5A0-52EFAD2E8C5B}"/>
              </a:ext>
            </a:extLst>
          </p:cNvPr>
          <p:cNvCxnSpPr>
            <a:cxnSpLocks/>
          </p:cNvCxnSpPr>
          <p:nvPr/>
        </p:nvCxnSpPr>
        <p:spPr>
          <a:xfrm flipH="1">
            <a:off x="11387610" y="3156042"/>
            <a:ext cx="0" cy="1176129"/>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A1CF740-824C-9C9E-BE5F-940B2890BE28}"/>
              </a:ext>
            </a:extLst>
          </p:cNvPr>
          <p:cNvCxnSpPr>
            <a:cxnSpLocks/>
          </p:cNvCxnSpPr>
          <p:nvPr/>
        </p:nvCxnSpPr>
        <p:spPr>
          <a:xfrm flipH="1">
            <a:off x="10215506" y="4048217"/>
            <a:ext cx="0" cy="283954"/>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Content Placeholder 4">
            <a:extLst>
              <a:ext uri="{FF2B5EF4-FFF2-40B4-BE49-F238E27FC236}">
                <a16:creationId xmlns:a16="http://schemas.microsoft.com/office/drawing/2014/main" id="{FBE574E0-1289-7C3D-6393-CC4EDE0CC740}"/>
              </a:ext>
            </a:extLst>
          </p:cNvPr>
          <p:cNvSpPr txBox="1">
            <a:spLocks/>
          </p:cNvSpPr>
          <p:nvPr/>
        </p:nvSpPr>
        <p:spPr>
          <a:xfrm>
            <a:off x="9631416" y="4999028"/>
            <a:ext cx="1446809" cy="237475"/>
          </a:xfrm>
          <a:prstGeom prst="rect">
            <a:avLst/>
          </a:prstGeom>
        </p:spPr>
        <p:txBody>
          <a:bodyPr lIns="91440" tIns="0" rIns="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interesting?</a:t>
            </a:r>
          </a:p>
        </p:txBody>
      </p:sp>
      <p:sp>
        <p:nvSpPr>
          <p:cNvPr id="106" name="Content Placeholder 4">
            <a:extLst>
              <a:ext uri="{FF2B5EF4-FFF2-40B4-BE49-F238E27FC236}">
                <a16:creationId xmlns:a16="http://schemas.microsoft.com/office/drawing/2014/main" id="{F6A36D24-2628-A6D3-E2D6-F4428EE26B2A}"/>
              </a:ext>
            </a:extLst>
          </p:cNvPr>
          <p:cNvSpPr txBox="1">
            <a:spLocks/>
          </p:cNvSpPr>
          <p:nvPr/>
        </p:nvSpPr>
        <p:spPr>
          <a:xfrm>
            <a:off x="8766351" y="3980618"/>
            <a:ext cx="1446809" cy="237475"/>
          </a:xfrm>
          <a:prstGeom prst="rect">
            <a:avLst/>
          </a:prstGeom>
        </p:spPr>
        <p:txBody>
          <a:bodyPr lIns="0" tIns="0" rIns="9144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quantifiable?</a:t>
            </a:r>
          </a:p>
        </p:txBody>
      </p:sp>
      <p:sp>
        <p:nvSpPr>
          <p:cNvPr id="107" name="Content Placeholder 4">
            <a:extLst>
              <a:ext uri="{FF2B5EF4-FFF2-40B4-BE49-F238E27FC236}">
                <a16:creationId xmlns:a16="http://schemas.microsoft.com/office/drawing/2014/main" id="{250697AF-BBDC-C32A-D150-6820CA2C3138}"/>
              </a:ext>
            </a:extLst>
          </p:cNvPr>
          <p:cNvSpPr txBox="1">
            <a:spLocks/>
          </p:cNvSpPr>
          <p:nvPr/>
        </p:nvSpPr>
        <p:spPr>
          <a:xfrm>
            <a:off x="9165393" y="3528667"/>
            <a:ext cx="1638183" cy="237475"/>
          </a:xfrm>
          <a:prstGeom prst="rect">
            <a:avLst/>
          </a:prstGeom>
        </p:spPr>
        <p:txBody>
          <a:bodyPr lIns="0" tIns="0" rIns="9144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understandable?</a:t>
            </a:r>
          </a:p>
        </p:txBody>
      </p:sp>
      <p:sp>
        <p:nvSpPr>
          <p:cNvPr id="108" name="Content Placeholder 4">
            <a:extLst>
              <a:ext uri="{FF2B5EF4-FFF2-40B4-BE49-F238E27FC236}">
                <a16:creationId xmlns:a16="http://schemas.microsoft.com/office/drawing/2014/main" id="{05CF9080-9E5A-809B-6805-9FC0A8987D76}"/>
              </a:ext>
            </a:extLst>
          </p:cNvPr>
          <p:cNvSpPr txBox="1">
            <a:spLocks/>
          </p:cNvSpPr>
          <p:nvPr/>
        </p:nvSpPr>
        <p:spPr>
          <a:xfrm>
            <a:off x="10090224" y="3086192"/>
            <a:ext cx="1297386" cy="237475"/>
          </a:xfrm>
          <a:prstGeom prst="rect">
            <a:avLst/>
          </a:prstGeom>
        </p:spPr>
        <p:txBody>
          <a:bodyPr lIns="0" tIns="0" rIns="91440" bIns="0" anchor="t"/>
          <a:lstStyle>
            <a:lvl1pPr marL="2286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4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2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1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20000"/>
              </a:lnSpc>
              <a:spcBef>
                <a:spcPts val="400"/>
              </a:spcBef>
              <a:spcAft>
                <a:spcPts val="400"/>
              </a:spcAft>
              <a:buClr>
                <a:schemeClr val="accent1"/>
              </a:buClr>
              <a:buFont typeface="Arial" panose="020B0604020202020204" pitchFamily="34" charset="0"/>
              <a:buChar char="•"/>
              <a:defRPr sz="105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200"/>
              </a:spcBef>
              <a:spcAft>
                <a:spcPts val="200"/>
              </a:spcAft>
              <a:buFont typeface="Arial" panose="020B0604020202020204" pitchFamily="34" charset="0"/>
              <a:buNone/>
            </a:pPr>
            <a:r>
              <a:rPr lang="en-US" sz="1100" dirty="0">
                <a:solidFill>
                  <a:schemeClr val="bg1"/>
                </a:solidFill>
                <a:latin typeface="Montserrat" panose="00000500000000000000" pitchFamily="50" charset="0"/>
              </a:rPr>
              <a:t>Is it </a:t>
            </a:r>
            <a:r>
              <a:rPr lang="en-US" sz="1100" b="1" dirty="0">
                <a:solidFill>
                  <a:schemeClr val="bg1"/>
                </a:solidFill>
                <a:latin typeface="Montserrat" panose="00000500000000000000" pitchFamily="50" charset="0"/>
              </a:rPr>
              <a:t>engaging?</a:t>
            </a:r>
          </a:p>
        </p:txBody>
      </p:sp>
      <p:cxnSp>
        <p:nvCxnSpPr>
          <p:cNvPr id="113" name="Straight Connector 112">
            <a:extLst>
              <a:ext uri="{FF2B5EF4-FFF2-40B4-BE49-F238E27FC236}">
                <a16:creationId xmlns:a16="http://schemas.microsoft.com/office/drawing/2014/main" id="{1F398E75-A260-26C0-2579-0A9C3B89F32A}"/>
              </a:ext>
            </a:extLst>
          </p:cNvPr>
          <p:cNvCxnSpPr>
            <a:cxnSpLocks/>
          </p:cNvCxnSpPr>
          <p:nvPr/>
        </p:nvCxnSpPr>
        <p:spPr>
          <a:xfrm flipH="1">
            <a:off x="9631416" y="4900704"/>
            <a:ext cx="0" cy="283954"/>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3C95B4E-EBFC-046C-9CA0-37C9EE5C719B}"/>
              </a:ext>
            </a:extLst>
          </p:cNvPr>
          <p:cNvCxnSpPr>
            <a:cxnSpLocks/>
          </p:cNvCxnSpPr>
          <p:nvPr/>
        </p:nvCxnSpPr>
        <p:spPr>
          <a:xfrm flipH="1">
            <a:off x="9050703" y="4900704"/>
            <a:ext cx="0" cy="734892"/>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00818FA-AE55-9AFB-7DC1-4ED45DD2E55A}"/>
              </a:ext>
            </a:extLst>
          </p:cNvPr>
          <p:cNvCxnSpPr>
            <a:cxnSpLocks/>
          </p:cNvCxnSpPr>
          <p:nvPr/>
        </p:nvCxnSpPr>
        <p:spPr>
          <a:xfrm flipH="1">
            <a:off x="8469934" y="4900704"/>
            <a:ext cx="0" cy="1176129"/>
          </a:xfrm>
          <a:prstGeom prst="line">
            <a:avLst/>
          </a:prstGeom>
          <a:ln w="25400" cap="rnd">
            <a:solidFill>
              <a:schemeClr val="accent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318054"/>
      </p:ext>
    </p:extLst>
  </p:cSld>
  <p:clrMapOvr>
    <a:masterClrMapping/>
  </p:clrMapOvr>
</p:sld>
</file>

<file path=ppt/theme/theme1.xml><?xml version="1.0" encoding="utf-8"?>
<a:theme xmlns:a="http://schemas.openxmlformats.org/drawingml/2006/main" name="Office Theme">
  <a:themeElements>
    <a:clrScheme name="Custom 1">
      <a:dk1>
        <a:srgbClr val="302F37"/>
      </a:dk1>
      <a:lt1>
        <a:srgbClr val="FFFFFF"/>
      </a:lt1>
      <a:dk2>
        <a:srgbClr val="44546A"/>
      </a:dk2>
      <a:lt2>
        <a:srgbClr val="E7E6E6"/>
      </a:lt2>
      <a:accent1>
        <a:srgbClr val="2054F8"/>
      </a:accent1>
      <a:accent2>
        <a:srgbClr val="3E89F3"/>
      </a:accent2>
      <a:accent3>
        <a:srgbClr val="30A8FB"/>
      </a:accent3>
      <a:accent4>
        <a:srgbClr val="9FD8B1"/>
      </a:accent4>
      <a:accent5>
        <a:srgbClr val="FFCD00"/>
      </a:accent5>
      <a:accent6>
        <a:srgbClr val="A15DB5"/>
      </a:accent6>
      <a:hlink>
        <a:srgbClr val="30A8FB"/>
      </a:hlink>
      <a:folHlink>
        <a:srgbClr val="9FD8B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10047</TotalTime>
  <Words>819</Words>
  <Application>Microsoft Office PowerPoint</Application>
  <PresentationFormat>Widescreen</PresentationFormat>
  <Paragraphs>277</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Montserrat</vt:lpstr>
      <vt:lpstr>Montserrat Black</vt:lpstr>
      <vt:lpstr>Montserrat ExtraBold</vt:lpstr>
      <vt:lpstr>Office Theme</vt:lpstr>
      <vt:lpstr>PowerPoint Presentation</vt:lpstr>
      <vt:lpstr>The Engagement Discussion</vt:lpstr>
      <vt:lpstr>Extended Engagement Discussion</vt:lpstr>
      <vt:lpstr>Value Proposition Statement</vt:lpstr>
      <vt:lpstr>Gain/Pain Ratio</vt:lpstr>
      <vt:lpstr>Value Prop Test Card</vt:lpstr>
      <vt:lpstr>Progress Defines Value Contrast Reveals Value</vt:lpstr>
      <vt:lpstr>Machine Learning Opportunity Window</vt:lpstr>
      <vt:lpstr>Unique Proposition</vt:lpstr>
      <vt:lpstr>Value Perception Map</vt:lpstr>
      <vt:lpstr>AIML R&amp;D Stakeholder Value Map</vt:lpstr>
      <vt:lpstr>Stakeholder Value Perception</vt:lpstr>
      <vt:lpstr>Hope for Stakeholders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Value Proposition</dc:title>
  <dc:subject>Data Science &amp; Engineering</dc:subject>
  <dc:creator>John.Folkers@dimensional.com</dc:creator>
  <cp:keywords>AIML R&amp;D</cp:keywords>
  <dc:description/>
  <cp:lastModifiedBy>John.Folkers@dimensional.com</cp:lastModifiedBy>
  <cp:revision>242</cp:revision>
  <dcterms:created xsi:type="dcterms:W3CDTF">2022-06-22T18:01:39Z</dcterms:created>
  <dcterms:modified xsi:type="dcterms:W3CDTF">2022-08-04T19:09:15Z</dcterms:modified>
  <cp:category>AIML R&amp;D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dd89479-04f1-4ba0-99af-a19ee5f0643d_Enabled">
    <vt:lpwstr>true</vt:lpwstr>
  </property>
  <property fmtid="{D5CDD505-2E9C-101B-9397-08002B2CF9AE}" pid="3" name="MSIP_Label_1dd89479-04f1-4ba0-99af-a19ee5f0643d_SetDate">
    <vt:lpwstr>2022-08-03T22:10:58Z</vt:lpwstr>
  </property>
  <property fmtid="{D5CDD505-2E9C-101B-9397-08002B2CF9AE}" pid="4" name="MSIP_Label_1dd89479-04f1-4ba0-99af-a19ee5f0643d_Method">
    <vt:lpwstr>Privileged</vt:lpwstr>
  </property>
  <property fmtid="{D5CDD505-2E9C-101B-9397-08002B2CF9AE}" pid="5" name="MSIP_Label_1dd89479-04f1-4ba0-99af-a19ee5f0643d_Name">
    <vt:lpwstr>General Content - No Label</vt:lpwstr>
  </property>
  <property fmtid="{D5CDD505-2E9C-101B-9397-08002B2CF9AE}" pid="6" name="MSIP_Label_1dd89479-04f1-4ba0-99af-a19ee5f0643d_SiteId">
    <vt:lpwstr>50488be8-ac74-4dcd-9bdd-44db35d92d8d</vt:lpwstr>
  </property>
  <property fmtid="{D5CDD505-2E9C-101B-9397-08002B2CF9AE}" pid="7" name="MSIP_Label_1dd89479-04f1-4ba0-99af-a19ee5f0643d_ActionId">
    <vt:lpwstr>8c7d1c23-4c3b-4f4f-8436-f054e50ff8a3</vt:lpwstr>
  </property>
  <property fmtid="{D5CDD505-2E9C-101B-9397-08002B2CF9AE}" pid="8" name="MSIP_Label_1dd89479-04f1-4ba0-99af-a19ee5f0643d_ContentBits">
    <vt:lpwstr>0</vt:lpwstr>
  </property>
</Properties>
</file>