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4"/>
    <p:sldMasterId id="2147483669" r:id="rId5"/>
    <p:sldMasterId id="2147483712" r:id="rId6"/>
  </p:sldMasterIdLst>
  <p:notesMasterIdLst>
    <p:notesMasterId r:id="rId20"/>
  </p:notesMasterIdLst>
  <p:sldIdLst>
    <p:sldId id="258" r:id="rId7"/>
    <p:sldId id="259" r:id="rId8"/>
    <p:sldId id="260" r:id="rId9"/>
    <p:sldId id="301" r:id="rId10"/>
    <p:sldId id="302" r:id="rId11"/>
    <p:sldId id="303" r:id="rId12"/>
    <p:sldId id="314" r:id="rId13"/>
    <p:sldId id="310" r:id="rId14"/>
    <p:sldId id="311" r:id="rId15"/>
    <p:sldId id="312" r:id="rId16"/>
    <p:sldId id="313" r:id="rId17"/>
    <p:sldId id="315" r:id="rId18"/>
    <p:sldId id="309" r:id="rId19"/>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20"/>
    <p:restoredTop sz="60973"/>
  </p:normalViewPr>
  <p:slideViewPr>
    <p:cSldViewPr snapToGrid="0" snapToObjects="1">
      <p:cViewPr varScale="1">
        <p:scale>
          <a:sx n="106" d="100"/>
          <a:sy n="106" d="100"/>
        </p:scale>
        <p:origin x="140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Source Sans Pro" panose="020B0503030403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Source Sans Pro" panose="020B0503030403020204" pitchFamily="34" charset="0"/>
              </a:defRPr>
            </a:lvl1pPr>
          </a:lstStyle>
          <a:p>
            <a:fld id="{F4427079-B42F-EC41-8327-F69544592B90}" type="datetimeFigureOut">
              <a:rPr lang="en-US" smtClean="0"/>
              <a:pPr/>
              <a:t>5/1/25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Source Sans Pro" panose="020B0503030403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Source Sans Pro" panose="020B0503030403020204" pitchFamily="34" charset="0"/>
              </a:defRPr>
            </a:lvl1pPr>
          </a:lstStyle>
          <a:p>
            <a:fld id="{D9104375-74F5-8047-8871-259C1BCD0EB6}" type="slidenum">
              <a:rPr lang="en-US" smtClean="0"/>
              <a:pPr/>
              <a:t>‹#›</a:t>
            </a:fld>
            <a:endParaRPr lang="en-US" dirty="0"/>
          </a:p>
        </p:txBody>
      </p:sp>
    </p:spTree>
    <p:extLst>
      <p:ext uri="{BB962C8B-B14F-4D97-AF65-F5344CB8AC3E}">
        <p14:creationId xmlns:p14="http://schemas.microsoft.com/office/powerpoint/2010/main" val="2543989411"/>
      </p:ext>
    </p:extLst>
  </p:cSld>
  <p:clrMap bg1="lt1" tx1="dk1" bg2="lt2" tx2="dk2" accent1="accent1" accent2="accent2" accent3="accent3" accent4="accent4" accent5="accent5" accent6="accent6" hlink="hlink" folHlink="folHlink"/>
  <p:notesStyle>
    <a:lvl1pPr marL="0" algn="l" defTabSz="1219170" rtl="0" eaLnBrk="1" latinLnBrk="0" hangingPunct="1">
      <a:defRPr sz="1600" b="0" i="0" kern="1200">
        <a:solidFill>
          <a:schemeClr val="tx1"/>
        </a:solidFill>
        <a:latin typeface="Source Sans Pro" panose="020B0503030403020204" pitchFamily="34" charset="0"/>
        <a:ea typeface="+mn-ea"/>
        <a:cs typeface="+mn-cs"/>
      </a:defRPr>
    </a:lvl1pPr>
    <a:lvl2pPr marL="609585" algn="l" defTabSz="1219170" rtl="0" eaLnBrk="1" latinLnBrk="0" hangingPunct="1">
      <a:defRPr sz="1600" b="0" i="0" kern="1200">
        <a:solidFill>
          <a:schemeClr val="tx1"/>
        </a:solidFill>
        <a:latin typeface="Source Sans Pro" panose="020B0503030403020204" pitchFamily="34" charset="0"/>
        <a:ea typeface="+mn-ea"/>
        <a:cs typeface="+mn-cs"/>
      </a:defRPr>
    </a:lvl2pPr>
    <a:lvl3pPr marL="1219170" algn="l" defTabSz="1219170" rtl="0" eaLnBrk="1" latinLnBrk="0" hangingPunct="1">
      <a:defRPr sz="1600" b="0" i="0" kern="1200">
        <a:solidFill>
          <a:schemeClr val="tx1"/>
        </a:solidFill>
        <a:latin typeface="Source Sans Pro" panose="020B0503030403020204" pitchFamily="34" charset="0"/>
        <a:ea typeface="+mn-ea"/>
        <a:cs typeface="+mn-cs"/>
      </a:defRPr>
    </a:lvl3pPr>
    <a:lvl4pPr marL="1828754" algn="l" defTabSz="1219170" rtl="0" eaLnBrk="1" latinLnBrk="0" hangingPunct="1">
      <a:defRPr sz="1600" b="0" i="0" kern="1200">
        <a:solidFill>
          <a:schemeClr val="tx1"/>
        </a:solidFill>
        <a:latin typeface="Source Sans Pro" panose="020B0503030403020204" pitchFamily="34" charset="0"/>
        <a:ea typeface="+mn-ea"/>
        <a:cs typeface="+mn-cs"/>
      </a:defRPr>
    </a:lvl4pPr>
    <a:lvl5pPr marL="2438339" algn="l" defTabSz="1219170" rtl="0" eaLnBrk="1" latinLnBrk="0" hangingPunct="1">
      <a:defRPr sz="1600" b="0" i="0" kern="1200">
        <a:solidFill>
          <a:schemeClr val="tx1"/>
        </a:solidFill>
        <a:latin typeface="Source Sans Pro" panose="020B0503030403020204" pitchFamily="34"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hdsr.mitpress.mit.edu/pub/l0jsh9d1"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link.springer.com/article/10.1007/s10676-018-9495-z"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challenge with the benefits is that they can easily lead to harms as well. </a:t>
            </a:r>
          </a:p>
          <a:p>
            <a:pPr algn="l"/>
            <a:r>
              <a:rPr lang="en-US" b="1" i="0" dirty="0">
                <a:solidFill>
                  <a:srgbClr val="111111"/>
                </a:solidFill>
                <a:effectLst/>
                <a:highlight>
                  <a:srgbClr val="FFFFFF"/>
                </a:highlight>
                <a:latin typeface="-apple-system"/>
              </a:rPr>
              <a:t>Beneficence</a:t>
            </a:r>
            <a:r>
              <a:rPr lang="en-US" b="0" i="0" dirty="0">
                <a:solidFill>
                  <a:srgbClr val="111111"/>
                </a:solidFill>
                <a:effectLst/>
                <a:highlight>
                  <a:srgbClr val="FFFFFF"/>
                </a:highlight>
                <a:latin typeface="-apple-system"/>
              </a:rPr>
              <a:t> is a fundamental ethical principle that emphasizes promoting well-being and acting in ways that benefit others. In the context of data science, here are some succinct use cases for beneficence:</a:t>
            </a:r>
          </a:p>
          <a:p>
            <a:endParaRPr lang="en-US" dirty="0"/>
          </a:p>
        </p:txBody>
      </p:sp>
      <p:sp>
        <p:nvSpPr>
          <p:cNvPr id="4" name="Slide Number Placeholder 3"/>
          <p:cNvSpPr>
            <a:spLocks noGrp="1"/>
          </p:cNvSpPr>
          <p:nvPr>
            <p:ph type="sldNum" sz="quarter" idx="5"/>
          </p:nvPr>
        </p:nvSpPr>
        <p:spPr/>
        <p:txBody>
          <a:bodyPr/>
          <a:lstStyle/>
          <a:p>
            <a:fld id="{D9104375-74F5-8047-8871-259C1BCD0EB6}" type="slidenum">
              <a:rPr lang="en-US" smtClean="0"/>
              <a:pPr/>
              <a:t>3</a:t>
            </a:fld>
            <a:endParaRPr lang="en-US" dirty="0"/>
          </a:p>
        </p:txBody>
      </p:sp>
    </p:spTree>
    <p:extLst>
      <p:ext uri="{BB962C8B-B14F-4D97-AF65-F5344CB8AC3E}">
        <p14:creationId xmlns:p14="http://schemas.microsoft.com/office/powerpoint/2010/main" val="34412031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Clear communication, allowing users to make informed decisions about their genetic data. Autonomy is respected by providing comprehensive information and allowing users to opt in or out of specific results. </a:t>
            </a:r>
          </a:p>
        </p:txBody>
      </p:sp>
      <p:sp>
        <p:nvSpPr>
          <p:cNvPr id="4" name="Slide Number Placeholder 3"/>
          <p:cNvSpPr>
            <a:spLocks noGrp="1"/>
          </p:cNvSpPr>
          <p:nvPr>
            <p:ph type="sldNum" sz="quarter" idx="5"/>
          </p:nvPr>
        </p:nvSpPr>
        <p:spPr/>
        <p:txBody>
          <a:bodyPr/>
          <a:lstStyle/>
          <a:p>
            <a:fld id="{98870BA6-AB5F-3543-8756-F5F428A898A2}" type="slidenum">
              <a:rPr lang="en-US" smtClean="0"/>
              <a:t>12</a:t>
            </a:fld>
            <a:endParaRPr lang="en-US"/>
          </a:p>
        </p:txBody>
      </p:sp>
    </p:spTree>
    <p:extLst>
      <p:ext uri="{BB962C8B-B14F-4D97-AF65-F5344CB8AC3E}">
        <p14:creationId xmlns:p14="http://schemas.microsoft.com/office/powerpoint/2010/main" val="25483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got this from copilot:</a:t>
            </a:r>
          </a:p>
          <a:p>
            <a:pPr algn="l"/>
            <a:r>
              <a:rPr lang="en-US" b="0" i="0" dirty="0">
                <a:solidFill>
                  <a:srgbClr val="111111"/>
                </a:solidFill>
                <a:effectLst/>
                <a:highlight>
                  <a:srgbClr val="FFFFFF"/>
                </a:highlight>
                <a:latin typeface="-apple-system"/>
              </a:rPr>
              <a:t>Certainly! </a:t>
            </a:r>
            <a:r>
              <a:rPr lang="en-US" b="1" i="0" dirty="0">
                <a:solidFill>
                  <a:srgbClr val="111111"/>
                </a:solidFill>
                <a:effectLst/>
                <a:highlight>
                  <a:srgbClr val="FFFFFF"/>
                </a:highlight>
                <a:latin typeface="-apple-system"/>
              </a:rPr>
              <a:t>Beneficence</a:t>
            </a:r>
            <a:r>
              <a:rPr lang="en-US" b="0" i="0" dirty="0">
                <a:solidFill>
                  <a:srgbClr val="111111"/>
                </a:solidFill>
                <a:effectLst/>
                <a:highlight>
                  <a:srgbClr val="FFFFFF"/>
                </a:highlight>
                <a:latin typeface="-apple-system"/>
              </a:rPr>
              <a:t> is a fundamental ethical principle that emphasizes promoting well-being and acting in ways that benefit others. In the context of data science, here are some succinct use cases for beneficence:</a:t>
            </a:r>
          </a:p>
          <a:p>
            <a:pPr algn="l">
              <a:buFont typeface="+mj-lt"/>
              <a:buAutoNum type="arabicPeriod"/>
            </a:pPr>
            <a:r>
              <a:rPr lang="en-US" b="1" i="0" dirty="0">
                <a:solidFill>
                  <a:srgbClr val="111111"/>
                </a:solidFill>
                <a:effectLst/>
                <a:highlight>
                  <a:srgbClr val="FFFFFF"/>
                </a:highlight>
                <a:latin typeface="-apple-system"/>
              </a:rPr>
              <a:t>Healthcare Predictive Models</a:t>
            </a:r>
            <a:r>
              <a:rPr lang="en-US" b="0" i="0" dirty="0">
                <a:solidFill>
                  <a:srgbClr val="111111"/>
                </a:solidFill>
                <a:effectLst/>
                <a:highlight>
                  <a:srgbClr val="FFFFFF"/>
                </a:highlight>
                <a:latin typeface="-apple-system"/>
              </a:rPr>
              <a:t>: Data scientists can develop predictive models to identify patients at risk of specific diseases or health conditions. By using historical patient data, these models can help healthcare providers intervene early, leading to better health outcomes for individuals.</a:t>
            </a:r>
          </a:p>
          <a:p>
            <a:pPr algn="l">
              <a:buFont typeface="+mj-lt"/>
              <a:buAutoNum type="arabicPeriod"/>
            </a:pPr>
            <a:r>
              <a:rPr lang="en-US" b="1" i="0" dirty="0">
                <a:solidFill>
                  <a:srgbClr val="111111"/>
                </a:solidFill>
                <a:effectLst/>
                <a:highlight>
                  <a:srgbClr val="FFFFFF"/>
                </a:highlight>
                <a:latin typeface="-apple-system"/>
              </a:rPr>
              <a:t>Social Impact Analysis</a:t>
            </a:r>
            <a:r>
              <a:rPr lang="en-US" b="0" i="0" dirty="0">
                <a:solidFill>
                  <a:srgbClr val="111111"/>
                </a:solidFill>
                <a:effectLst/>
                <a:highlight>
                  <a:srgbClr val="FFFFFF"/>
                </a:highlight>
                <a:latin typeface="-apple-system"/>
              </a:rPr>
              <a:t>: Beneficence plays a crucial role in assessing the impact of social programs or policies. For instance, data scientists can analyze data related to poverty alleviation programs, education initiatives, or environmental conservation efforts. By understanding the effects of these interventions, policymakers can make informed decisions to improve societal well-being.</a:t>
            </a:r>
          </a:p>
          <a:p>
            <a:pPr algn="l">
              <a:buFont typeface="+mj-lt"/>
              <a:buAutoNum type="arabicPeriod"/>
            </a:pPr>
            <a:r>
              <a:rPr lang="en-US" b="1" i="0" dirty="0">
                <a:solidFill>
                  <a:srgbClr val="111111"/>
                </a:solidFill>
                <a:effectLst/>
                <a:highlight>
                  <a:srgbClr val="FFFFFF"/>
                </a:highlight>
                <a:latin typeface="-apple-system"/>
              </a:rPr>
              <a:t>Fair Lending Practices</a:t>
            </a:r>
            <a:r>
              <a:rPr lang="en-US" b="0" i="0" dirty="0">
                <a:solidFill>
                  <a:srgbClr val="111111"/>
                </a:solidFill>
                <a:effectLst/>
                <a:highlight>
                  <a:srgbClr val="FFFFFF"/>
                </a:highlight>
                <a:latin typeface="-apple-system"/>
              </a:rPr>
              <a:t>: In finance, data scientists can ensure that lending algorithms are fair and unbiased. By analyzing historical loan data, they can identify discriminatory patterns and adjust lending criteria to promote equal access to credit while minimizing harm.</a:t>
            </a:r>
          </a:p>
          <a:p>
            <a:pPr algn="l">
              <a:buFont typeface="+mj-lt"/>
              <a:buAutoNum type="arabicPeriod"/>
            </a:pPr>
            <a:r>
              <a:rPr lang="en-US" b="1" i="0" dirty="0">
                <a:solidFill>
                  <a:srgbClr val="111111"/>
                </a:solidFill>
                <a:effectLst/>
                <a:highlight>
                  <a:srgbClr val="FFFFFF"/>
                </a:highlight>
                <a:latin typeface="-apple-system"/>
              </a:rPr>
              <a:t>Environmental Conservation</a:t>
            </a:r>
            <a:r>
              <a:rPr lang="en-US" b="0" i="0" dirty="0">
                <a:solidFill>
                  <a:srgbClr val="111111"/>
                </a:solidFill>
                <a:effectLst/>
                <a:highlight>
                  <a:srgbClr val="FFFFFF"/>
                </a:highlight>
                <a:latin typeface="-apple-system"/>
              </a:rPr>
              <a:t>: Beneficence extends to protecting the environment. Data scientists can analyze ecological data to understand the impact of human activities on ecosystems. This knowledge informs conservation efforts, such as sustainable resource management and wildlife protection.</a:t>
            </a:r>
          </a:p>
          <a:p>
            <a:pPr algn="l">
              <a:buFont typeface="+mj-lt"/>
              <a:buAutoNum type="arabicPeriod"/>
            </a:pPr>
            <a:r>
              <a:rPr lang="en-US" b="1" i="0" dirty="0">
                <a:solidFill>
                  <a:srgbClr val="111111"/>
                </a:solidFill>
                <a:effectLst/>
                <a:highlight>
                  <a:srgbClr val="FFFFFF"/>
                </a:highlight>
                <a:latin typeface="-apple-system"/>
              </a:rPr>
              <a:t>Disaster Response and Relief</a:t>
            </a:r>
            <a:r>
              <a:rPr lang="en-US" b="0" i="0" dirty="0">
                <a:solidFill>
                  <a:srgbClr val="111111"/>
                </a:solidFill>
                <a:effectLst/>
                <a:highlight>
                  <a:srgbClr val="FFFFFF"/>
                </a:highlight>
                <a:latin typeface="-apple-system"/>
              </a:rPr>
              <a:t>: During natural disasters or emergencies, data science can aid in efficient resource allocation. By analyzing real-time data (e.g., satellite imagery, social media posts), relief organizations can prioritize aid delivery to affected areas, saving lives and minimizing suffering.</a:t>
            </a:r>
          </a:p>
          <a:p>
            <a:pPr algn="l"/>
            <a:r>
              <a:rPr lang="en-US" b="0" i="0" dirty="0">
                <a:solidFill>
                  <a:srgbClr val="111111"/>
                </a:solidFill>
                <a:effectLst/>
                <a:highlight>
                  <a:srgbClr val="FFFFFF"/>
                </a:highlight>
                <a:latin typeface="-apple-system"/>
              </a:rPr>
              <a:t>Remember that beneficence involves not only maximizing positive outcomes but also considering the dignity and rights of individuals and communities. </a:t>
            </a:r>
            <a:r>
              <a:rPr lang="en-US" b="0" i="0" dirty="0">
                <a:solidFill>
                  <a:srgbClr val="111111"/>
                </a:solidFill>
                <a:effectLst/>
                <a:highlight>
                  <a:srgbClr val="FFFFFF"/>
                </a:highlight>
                <a:latin typeface="-apple-system"/>
                <a:hlinkClick r:id="rId3"/>
              </a:rPr>
              <a:t>Ethical data science practices prioritize both well-being and fairness</a:t>
            </a:r>
            <a:endParaRPr lang="en-US" b="0" i="0" dirty="0">
              <a:solidFill>
                <a:srgbClr val="111111"/>
              </a:solidFill>
              <a:effectLst/>
              <a:highlight>
                <a:srgbClr val="FFFFFF"/>
              </a:highlight>
              <a:latin typeface="-apple-system"/>
            </a:endParaRPr>
          </a:p>
          <a:p>
            <a:endParaRPr lang="en-US" dirty="0"/>
          </a:p>
          <a:p>
            <a:r>
              <a:rPr lang="en-US" dirty="0"/>
              <a:t>BENEFICENCE CONSIDERATIONS</a:t>
            </a:r>
          </a:p>
          <a:p>
            <a:pPr algn="l"/>
            <a:r>
              <a:rPr lang="en-US" b="1" i="0" dirty="0">
                <a:solidFill>
                  <a:srgbClr val="111111"/>
                </a:solidFill>
                <a:effectLst/>
                <a:highlight>
                  <a:srgbClr val="FFFFFF"/>
                </a:highlight>
                <a:latin typeface="-apple-system"/>
              </a:rPr>
              <a:t>Beneficence Considerations:</a:t>
            </a:r>
          </a:p>
          <a:p>
            <a:pPr algn="l">
              <a:buFont typeface="+mj-lt"/>
              <a:buAutoNum type="arabicPeriod"/>
            </a:pPr>
            <a:r>
              <a:rPr lang="en-US" b="1" i="0" dirty="0">
                <a:solidFill>
                  <a:srgbClr val="111111"/>
                </a:solidFill>
                <a:effectLst/>
                <a:highlight>
                  <a:srgbClr val="FFFFFF"/>
                </a:highlight>
                <a:latin typeface="-apple-system"/>
              </a:rPr>
              <a:t>Informed Consent</a:t>
            </a:r>
            <a:r>
              <a:rPr lang="en-US" b="0" i="0" dirty="0">
                <a:solidFill>
                  <a:srgbClr val="111111"/>
                </a:solidFill>
                <a:effectLst/>
                <a:highlight>
                  <a:srgbClr val="FFFFFF"/>
                </a:highlight>
                <a:latin typeface="-apple-system"/>
              </a:rPr>
              <a:t>: The researcher ensures that participants are fully informed about the study’s purpose, risks, and benefits. They emphasize the potential positive impact of the research on mental health services.</a:t>
            </a:r>
          </a:p>
          <a:p>
            <a:pPr algn="l">
              <a:buFont typeface="+mj-lt"/>
              <a:buAutoNum type="arabicPeriod"/>
            </a:pPr>
            <a:r>
              <a:rPr lang="en-US" b="1" i="0" dirty="0">
                <a:solidFill>
                  <a:srgbClr val="111111"/>
                </a:solidFill>
                <a:effectLst/>
                <a:highlight>
                  <a:srgbClr val="FFFFFF"/>
                </a:highlight>
                <a:latin typeface="-apple-system"/>
              </a:rPr>
              <a:t>Privacy Protection</a:t>
            </a:r>
            <a:r>
              <a:rPr lang="en-US" b="0" i="0" dirty="0">
                <a:solidFill>
                  <a:srgbClr val="111111"/>
                </a:solidFill>
                <a:effectLst/>
                <a:highlight>
                  <a:srgbClr val="FFFFFF"/>
                </a:highlight>
                <a:latin typeface="-apple-system"/>
              </a:rPr>
              <a:t>: To promote well-being, the researcher anonymizes data and secures it against unauthorized access. Participants’ privacy is respected, minimizing potential harm.</a:t>
            </a:r>
          </a:p>
          <a:p>
            <a:pPr algn="l">
              <a:buFont typeface="+mj-lt"/>
              <a:buAutoNum type="arabicPeriod"/>
            </a:pPr>
            <a:r>
              <a:rPr lang="en-US" b="1" i="0" dirty="0">
                <a:solidFill>
                  <a:srgbClr val="111111"/>
                </a:solidFill>
                <a:effectLst/>
                <a:highlight>
                  <a:srgbClr val="FFFFFF"/>
                </a:highlight>
                <a:latin typeface="-apple-system"/>
              </a:rPr>
              <a:t>Risk-Benefit Assessment</a:t>
            </a:r>
            <a:r>
              <a:rPr lang="en-US" b="0" i="0" dirty="0">
                <a:solidFill>
                  <a:srgbClr val="111111"/>
                </a:solidFill>
                <a:effectLst/>
                <a:highlight>
                  <a:srgbClr val="FFFFFF"/>
                </a:highlight>
                <a:latin typeface="-apple-system"/>
              </a:rPr>
              <a:t>: The researcher weighs the benefits (improved mental health services) against the risks (potential breach of privacy). If the benefits outweigh the risks, the study proceeds.</a:t>
            </a:r>
          </a:p>
          <a:p>
            <a:pPr algn="l">
              <a:buFont typeface="+mj-lt"/>
              <a:buAutoNum type="arabicPeriod"/>
            </a:pPr>
            <a:r>
              <a:rPr lang="en-US" b="1" i="0" dirty="0">
                <a:solidFill>
                  <a:srgbClr val="111111"/>
                </a:solidFill>
                <a:effectLst/>
                <a:highlight>
                  <a:srgbClr val="FFFFFF"/>
                </a:highlight>
                <a:latin typeface="-apple-system"/>
              </a:rPr>
              <a:t>Feedback and Support</a:t>
            </a:r>
            <a:r>
              <a:rPr lang="en-US" b="0" i="0" dirty="0">
                <a:solidFill>
                  <a:srgbClr val="111111"/>
                </a:solidFill>
                <a:effectLst/>
                <a:highlight>
                  <a:srgbClr val="FFFFFF"/>
                </a:highlight>
                <a:latin typeface="-apple-system"/>
              </a:rPr>
              <a:t>: After data collection, the researcher provides participants with aggregated findings. This feedback contributes to participant well-being and fosters trust.</a:t>
            </a:r>
          </a:p>
          <a:p>
            <a:pPr algn="l">
              <a:buFont typeface="+mj-lt"/>
              <a:buAutoNum type="arabicPeriod"/>
            </a:pPr>
            <a:r>
              <a:rPr lang="en-US" b="1" i="0" dirty="0">
                <a:solidFill>
                  <a:srgbClr val="111111"/>
                </a:solidFill>
                <a:effectLst/>
                <a:highlight>
                  <a:srgbClr val="FFFFFF"/>
                </a:highlight>
                <a:latin typeface="-apple-system"/>
              </a:rPr>
              <a:t>Resource Allocation</a:t>
            </a:r>
            <a:r>
              <a:rPr lang="en-US" b="0" i="0" dirty="0">
                <a:solidFill>
                  <a:srgbClr val="111111"/>
                </a:solidFill>
                <a:effectLst/>
                <a:highlight>
                  <a:srgbClr val="FFFFFF"/>
                </a:highlight>
                <a:latin typeface="-apple-system"/>
              </a:rPr>
              <a:t>: The researcher collaborates with mental health organizations to allocate resources effectively based on the study’s findings. Beneficence extends beyond individual participants to the broader community.</a:t>
            </a:r>
          </a:p>
          <a:p>
            <a:pPr algn="l"/>
            <a:r>
              <a:rPr lang="en-US" b="1" i="0" dirty="0">
                <a:solidFill>
                  <a:srgbClr val="111111"/>
                </a:solidFill>
                <a:effectLst/>
                <a:highlight>
                  <a:srgbClr val="FFFFFF"/>
                </a:highlight>
                <a:latin typeface="-apple-system"/>
              </a:rPr>
              <a:t>Implications:</a:t>
            </a:r>
          </a:p>
          <a:p>
            <a:pPr algn="l">
              <a:buFont typeface="Arial" panose="020B0604020202020204" pitchFamily="34" charset="0"/>
              <a:buChar char="•"/>
            </a:pPr>
            <a:r>
              <a:rPr lang="en-US" b="0" i="0" dirty="0">
                <a:solidFill>
                  <a:srgbClr val="111111"/>
                </a:solidFill>
                <a:effectLst/>
                <a:highlight>
                  <a:srgbClr val="FFFFFF"/>
                </a:highlight>
                <a:latin typeface="-apple-system"/>
              </a:rPr>
              <a:t>Beneficence requires balancing individual well-being with societal benefits.</a:t>
            </a:r>
          </a:p>
          <a:p>
            <a:pPr algn="l">
              <a:buFont typeface="Arial" panose="020B0604020202020204" pitchFamily="34" charset="0"/>
              <a:buChar char="•"/>
            </a:pPr>
            <a:r>
              <a:rPr lang="en-US" b="0" i="0" dirty="0">
                <a:solidFill>
                  <a:srgbClr val="111111"/>
                </a:solidFill>
                <a:effectLst/>
                <a:highlight>
                  <a:srgbClr val="FFFFFF"/>
                </a:highlight>
                <a:latin typeface="-apple-system"/>
              </a:rPr>
              <a:t>Researchers must continually assess the impact of their work and adapt practices to maximize positive outcomes.</a:t>
            </a:r>
          </a:p>
          <a:p>
            <a:pPr algn="l">
              <a:buFont typeface="Arial" panose="020B0604020202020204" pitchFamily="34" charset="0"/>
              <a:buChar char="•"/>
            </a:pPr>
            <a:r>
              <a:rPr lang="en-US" b="0" i="0" dirty="0">
                <a:solidFill>
                  <a:srgbClr val="111111"/>
                </a:solidFill>
                <a:effectLst/>
                <a:highlight>
                  <a:srgbClr val="FFFFFF"/>
                </a:highlight>
                <a:latin typeface="-apple-system"/>
                <a:hlinkClick r:id="rId4"/>
              </a:rPr>
              <a:t>Ethical guidelines evolve as internet technologies change, emphasizing situational and dialogic approaches</a:t>
            </a:r>
            <a:r>
              <a:rPr lang="en-US" b="0" i="0" baseline="30000" dirty="0">
                <a:solidFill>
                  <a:srgbClr val="111111"/>
                </a:solidFill>
                <a:effectLst/>
                <a:highlight>
                  <a:srgbClr val="FFFFFF"/>
                </a:highlight>
                <a:latin typeface="-apple-system"/>
                <a:hlinkClick r:id="rId4"/>
              </a:rPr>
              <a:t>1</a:t>
            </a:r>
            <a:r>
              <a:rPr lang="en-US" b="0" i="0" dirty="0">
                <a:solidFill>
                  <a:srgbClr val="111111"/>
                </a:solidFill>
                <a:effectLst/>
                <a:highlight>
                  <a:srgbClr val="FFFFFF"/>
                </a:highlight>
                <a:latin typeface="-apple-system"/>
              </a:rPr>
              <a:t>.</a:t>
            </a:r>
          </a:p>
          <a:p>
            <a:pPr algn="l"/>
            <a:r>
              <a:rPr lang="en-US" b="0" i="0" dirty="0">
                <a:solidFill>
                  <a:srgbClr val="111111"/>
                </a:solidFill>
                <a:effectLst/>
                <a:highlight>
                  <a:srgbClr val="FFFFFF"/>
                </a:highlight>
                <a:latin typeface="-apple-system"/>
              </a:rPr>
              <a:t>Remember that beneficence in data ethics involves actively promoting well-being, minimizing harm, and ensuring positive outcomes for individuals and communities. By adhering to ethical principles, researchers contribute to a more just and compassionate society.</a:t>
            </a:r>
          </a:p>
          <a:p>
            <a:endParaRPr lang="en-US" dirty="0"/>
          </a:p>
        </p:txBody>
      </p:sp>
      <p:sp>
        <p:nvSpPr>
          <p:cNvPr id="4" name="Slide Number Placeholder 3"/>
          <p:cNvSpPr>
            <a:spLocks noGrp="1"/>
          </p:cNvSpPr>
          <p:nvPr>
            <p:ph type="sldNum" sz="quarter" idx="5"/>
          </p:nvPr>
        </p:nvSpPr>
        <p:spPr/>
        <p:txBody>
          <a:bodyPr/>
          <a:lstStyle/>
          <a:p>
            <a:fld id="{98870BA6-AB5F-3543-8756-F5F428A898A2}" type="slidenum">
              <a:rPr lang="en-US" smtClean="0"/>
              <a:t>13</a:t>
            </a:fld>
            <a:endParaRPr lang="en-US"/>
          </a:p>
        </p:txBody>
      </p:sp>
    </p:spTree>
    <p:extLst>
      <p:ext uri="{BB962C8B-B14F-4D97-AF65-F5344CB8AC3E}">
        <p14:creationId xmlns:p14="http://schemas.microsoft.com/office/powerpoint/2010/main" val="2973811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challenge with the benefits is that they can easily lead to harms as well. </a:t>
            </a:r>
          </a:p>
        </p:txBody>
      </p:sp>
      <p:sp>
        <p:nvSpPr>
          <p:cNvPr id="4" name="Slide Number Placeholder 3"/>
          <p:cNvSpPr>
            <a:spLocks noGrp="1"/>
          </p:cNvSpPr>
          <p:nvPr>
            <p:ph type="sldNum" sz="quarter" idx="5"/>
          </p:nvPr>
        </p:nvSpPr>
        <p:spPr/>
        <p:txBody>
          <a:bodyPr/>
          <a:lstStyle/>
          <a:p>
            <a:fld id="{98870BA6-AB5F-3543-8756-F5F428A898A2}" type="slidenum">
              <a:rPr lang="en-US" smtClean="0"/>
              <a:t>4</a:t>
            </a:fld>
            <a:endParaRPr lang="en-US"/>
          </a:p>
        </p:txBody>
      </p:sp>
    </p:spTree>
    <p:extLst>
      <p:ext uri="{BB962C8B-B14F-4D97-AF65-F5344CB8AC3E}">
        <p14:creationId xmlns:p14="http://schemas.microsoft.com/office/powerpoint/2010/main" val="1090500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challenge with the benefits is that they can easily lead to harms as well. </a:t>
            </a:r>
          </a:p>
        </p:txBody>
      </p:sp>
      <p:sp>
        <p:nvSpPr>
          <p:cNvPr id="4" name="Slide Number Placeholder 3"/>
          <p:cNvSpPr>
            <a:spLocks noGrp="1"/>
          </p:cNvSpPr>
          <p:nvPr>
            <p:ph type="sldNum" sz="quarter" idx="5"/>
          </p:nvPr>
        </p:nvSpPr>
        <p:spPr/>
        <p:txBody>
          <a:bodyPr/>
          <a:lstStyle/>
          <a:p>
            <a:fld id="{98870BA6-AB5F-3543-8756-F5F428A898A2}" type="slidenum">
              <a:rPr lang="en-US" smtClean="0"/>
              <a:t>5</a:t>
            </a:fld>
            <a:endParaRPr lang="en-US"/>
          </a:p>
        </p:txBody>
      </p:sp>
    </p:spTree>
    <p:extLst>
      <p:ext uri="{BB962C8B-B14F-4D97-AF65-F5344CB8AC3E}">
        <p14:creationId xmlns:p14="http://schemas.microsoft.com/office/powerpoint/2010/main" val="2730645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challenge with the benefits is that they can easily lead to harms as well. </a:t>
            </a:r>
          </a:p>
        </p:txBody>
      </p:sp>
      <p:sp>
        <p:nvSpPr>
          <p:cNvPr id="4" name="Slide Number Placeholder 3"/>
          <p:cNvSpPr>
            <a:spLocks noGrp="1"/>
          </p:cNvSpPr>
          <p:nvPr>
            <p:ph type="sldNum" sz="quarter" idx="5"/>
          </p:nvPr>
        </p:nvSpPr>
        <p:spPr/>
        <p:txBody>
          <a:bodyPr/>
          <a:lstStyle/>
          <a:p>
            <a:fld id="{98870BA6-AB5F-3543-8756-F5F428A898A2}" type="slidenum">
              <a:rPr lang="en-US" smtClean="0"/>
              <a:t>6</a:t>
            </a:fld>
            <a:endParaRPr lang="en-US"/>
          </a:p>
        </p:txBody>
      </p:sp>
    </p:spTree>
    <p:extLst>
      <p:ext uri="{BB962C8B-B14F-4D97-AF65-F5344CB8AC3E}">
        <p14:creationId xmlns:p14="http://schemas.microsoft.com/office/powerpoint/2010/main" val="30875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challenge with the benefits is that they can easily lead to harms as well. </a:t>
            </a:r>
          </a:p>
        </p:txBody>
      </p:sp>
      <p:sp>
        <p:nvSpPr>
          <p:cNvPr id="4" name="Slide Number Placeholder 3"/>
          <p:cNvSpPr>
            <a:spLocks noGrp="1"/>
          </p:cNvSpPr>
          <p:nvPr>
            <p:ph type="sldNum" sz="quarter" idx="5"/>
          </p:nvPr>
        </p:nvSpPr>
        <p:spPr/>
        <p:txBody>
          <a:bodyPr/>
          <a:lstStyle/>
          <a:p>
            <a:fld id="{98870BA6-AB5F-3543-8756-F5F428A898A2}" type="slidenum">
              <a:rPr lang="en-US" smtClean="0"/>
              <a:t>7</a:t>
            </a:fld>
            <a:endParaRPr lang="en-US"/>
          </a:p>
        </p:txBody>
      </p:sp>
    </p:spTree>
    <p:extLst>
      <p:ext uri="{BB962C8B-B14F-4D97-AF65-F5344CB8AC3E}">
        <p14:creationId xmlns:p14="http://schemas.microsoft.com/office/powerpoint/2010/main" val="24679890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JUSTICE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Resolution: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Active acknowledgment of bias, reevaluation of algorithm, they reprioritize </a:t>
            </a:r>
            <a:r>
              <a:rPr lang="en-US" b="1" dirty="0"/>
              <a:t>justice</a:t>
            </a:r>
            <a:r>
              <a:rPr lang="en-US" b="0" dirty="0"/>
              <a:t> by promoting equal access to job opportunities. </a:t>
            </a:r>
            <a:r>
              <a:rPr lang="en-US"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111111"/>
                </a:solidFill>
                <a:effectLst/>
                <a:highlight>
                  <a:srgbClr val="FFFFFF"/>
                </a:highlight>
                <a:latin typeface="-apple-system"/>
              </a:rPr>
              <a:t>* Audit algorithms to ensure that they are unbiased. By analyzing historical data, discriminatory patterns can be identified and lending criteria adjusted to promote equal access to credit while minimizing harm.</a:t>
            </a:r>
            <a:endParaRPr lang="en-US" sz="1200" i="1" dirty="0"/>
          </a:p>
          <a:p>
            <a:endParaRPr lang="en-US" dirty="0"/>
          </a:p>
          <a:p>
            <a:r>
              <a:rPr lang="en-US" dirty="0"/>
              <a:t>The challenge with the benefits is that they can easily lead to harms as well. </a:t>
            </a:r>
          </a:p>
          <a:p>
            <a:endParaRPr lang="en-US" dirty="0"/>
          </a:p>
        </p:txBody>
      </p:sp>
      <p:sp>
        <p:nvSpPr>
          <p:cNvPr id="4" name="Slide Number Placeholder 3"/>
          <p:cNvSpPr>
            <a:spLocks noGrp="1"/>
          </p:cNvSpPr>
          <p:nvPr>
            <p:ph type="sldNum" sz="quarter" idx="5"/>
          </p:nvPr>
        </p:nvSpPr>
        <p:spPr/>
        <p:txBody>
          <a:bodyPr/>
          <a:lstStyle/>
          <a:p>
            <a:fld id="{98870BA6-AB5F-3543-8756-F5F428A898A2}" type="slidenum">
              <a:rPr lang="en-US" smtClean="0"/>
              <a:t>8</a:t>
            </a:fld>
            <a:endParaRPr lang="en-US"/>
          </a:p>
        </p:txBody>
      </p:sp>
    </p:spTree>
    <p:extLst>
      <p:ext uri="{BB962C8B-B14F-4D97-AF65-F5344CB8AC3E}">
        <p14:creationId xmlns:p14="http://schemas.microsoft.com/office/powerpoint/2010/main" val="1988429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rgbClr val="111111"/>
                </a:solidFill>
                <a:effectLst/>
                <a:highlight>
                  <a:srgbClr val="FFFFFF"/>
                </a:highlight>
                <a:latin typeface="-apple-system"/>
              </a:rPr>
              <a:t>Beneficence – </a:t>
            </a:r>
            <a:r>
              <a:rPr lang="en-US" sz="1200" b="0" i="0" dirty="0">
                <a:solidFill>
                  <a:srgbClr val="111111"/>
                </a:solidFill>
                <a:effectLst/>
                <a:highlight>
                  <a:srgbClr val="FFFFFF"/>
                </a:highlight>
                <a:latin typeface="-apple-system"/>
              </a:rPr>
              <a:t>using technology for the greater good.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rgbClr val="111111"/>
                </a:solidFill>
                <a:effectLst/>
                <a:highlight>
                  <a:srgbClr val="FFFFFF"/>
                </a:highlight>
                <a:latin typeface="-apple-system"/>
              </a:rPr>
              <a:t>Transparency!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dirty="0">
                <a:solidFill>
                  <a:srgbClr val="111111"/>
                </a:solidFill>
                <a:effectLst/>
                <a:highlight>
                  <a:srgbClr val="FFFFFF"/>
                </a:highlight>
                <a:latin typeface="-apple-system"/>
              </a:rPr>
              <a:t>Healthcare Predictive Models</a:t>
            </a:r>
            <a:r>
              <a:rPr lang="en-US" sz="1200" b="0" i="0" dirty="0">
                <a:solidFill>
                  <a:srgbClr val="111111"/>
                </a:solidFill>
                <a:effectLst/>
                <a:highlight>
                  <a:srgbClr val="FFFFFF"/>
                </a:highlight>
                <a:latin typeface="-apple-system"/>
              </a:rPr>
              <a:t>: predictive models identify patients at risk of specific diseases or health conditions. By using historical patient data, these models can help healthcare providers intervene early, leading to better health outcomes for individuals.</a:t>
            </a:r>
            <a:r>
              <a:rPr lang="en-US" dirty="0"/>
              <a:t>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Predictive policing algorithms: </a:t>
            </a:r>
            <a:r>
              <a:rPr lang="en-US" sz="1200" dirty="0"/>
              <a:t>: in places with high crime rates, the police department adopts predictive algorithms to allocate resources efficiently.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111111"/>
                </a:solidFill>
                <a:effectLst/>
                <a:highlight>
                  <a:srgbClr val="FFFFFF"/>
                </a:highlight>
                <a:latin typeface="-apple-system"/>
              </a:rPr>
              <a:t>Social Impact Analysis</a:t>
            </a:r>
            <a:r>
              <a:rPr lang="en-US" sz="1200" dirty="0">
                <a:solidFill>
                  <a:srgbClr val="111111"/>
                </a:solidFill>
                <a:effectLst/>
                <a:highlight>
                  <a:srgbClr val="FFFFFF"/>
                </a:highlight>
                <a:latin typeface="-apple-system"/>
              </a:rPr>
              <a:t>: </a:t>
            </a:r>
            <a:r>
              <a:rPr lang="en-US" sz="1200" b="0" dirty="0">
                <a:solidFill>
                  <a:srgbClr val="111111"/>
                </a:solidFill>
                <a:effectLst/>
                <a:highlight>
                  <a:srgbClr val="FFFFFF"/>
                </a:highlight>
                <a:latin typeface="-apple-system"/>
              </a:rPr>
              <a:t>Analysis of data related to poverty alleviation programs, education initiatives, or environmental conservation efforts. By understanding the effects of these interventions, policymakers can make informed decisions to improve societal well-being</a:t>
            </a:r>
            <a:r>
              <a:rPr lang="en-US" sz="1000" b="0" dirty="0">
                <a:solidFill>
                  <a:srgbClr val="111111"/>
                </a:solidFill>
                <a:effectLst/>
                <a:highlight>
                  <a:srgbClr val="FFFFFF"/>
                </a:highlight>
                <a:latin typeface="-apple-system"/>
              </a:rPr>
              <a:t>.</a:t>
            </a: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Resolution: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 the police department collaborates with community leaders, civil rights activists, etc. They adjust the algo to minimize harm while still improving overall safety. Auditing of the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8870BA6-AB5F-3543-8756-F5F428A898A2}" type="slidenum">
              <a:rPr lang="en-US" smtClean="0"/>
              <a:t>9</a:t>
            </a:fld>
            <a:endParaRPr lang="en-US"/>
          </a:p>
        </p:txBody>
      </p:sp>
    </p:spTree>
    <p:extLst>
      <p:ext uri="{BB962C8B-B14F-4D97-AF65-F5344CB8AC3E}">
        <p14:creationId xmlns:p14="http://schemas.microsoft.com/office/powerpoint/2010/main" val="3076447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Non-maleficence</a:t>
            </a:r>
          </a:p>
          <a:p>
            <a:r>
              <a:rPr lang="en-US" dirty="0"/>
              <a:t>The challenge with the benefits is that they can easily lead to harms as well. </a:t>
            </a:r>
          </a:p>
        </p:txBody>
      </p:sp>
      <p:sp>
        <p:nvSpPr>
          <p:cNvPr id="4" name="Slide Number Placeholder 3"/>
          <p:cNvSpPr>
            <a:spLocks noGrp="1"/>
          </p:cNvSpPr>
          <p:nvPr>
            <p:ph type="sldNum" sz="quarter" idx="5"/>
          </p:nvPr>
        </p:nvSpPr>
        <p:spPr/>
        <p:txBody>
          <a:bodyPr/>
          <a:lstStyle/>
          <a:p>
            <a:fld id="{98870BA6-AB5F-3543-8756-F5F428A898A2}" type="slidenum">
              <a:rPr lang="en-US" smtClean="0"/>
              <a:t>10</a:t>
            </a:fld>
            <a:endParaRPr lang="en-US"/>
          </a:p>
        </p:txBody>
      </p:sp>
    </p:spTree>
    <p:extLst>
      <p:ext uri="{BB962C8B-B14F-4D97-AF65-F5344CB8AC3E}">
        <p14:creationId xmlns:p14="http://schemas.microsoft.com/office/powerpoint/2010/main" val="17172338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sz="1200" b="0" i="0" dirty="0">
                <a:solidFill>
                  <a:srgbClr val="111111"/>
                </a:solidFill>
                <a:effectLst/>
                <a:highlight>
                  <a:srgbClr val="FFFFFF"/>
                </a:highlight>
                <a:latin typeface="-apple-system"/>
              </a:rPr>
              <a:t>By analyzing real-time data (e.g., satellite imagery, social media posts), relief organizations can prioritize aid delivery to affected areas, saving lives and minimizing suffering.</a:t>
            </a:r>
            <a:endParaRPr lang="en-US" b="1" i="0" dirty="0">
              <a:solidFill>
                <a:srgbClr val="111111"/>
              </a:solidFill>
              <a:effectLst/>
              <a:highlight>
                <a:srgbClr val="FFFFFF"/>
              </a:highlight>
              <a:latin typeface="-apple-system"/>
            </a:endParaRPr>
          </a:p>
          <a:p>
            <a:pPr algn="l">
              <a:buFont typeface="+mj-lt"/>
              <a:buAutoNum type="arabicPeriod"/>
            </a:pPr>
            <a:r>
              <a:rPr lang="en-US" b="1" i="0" dirty="0">
                <a:solidFill>
                  <a:srgbClr val="111111"/>
                </a:solidFill>
                <a:effectLst/>
                <a:highlight>
                  <a:srgbClr val="FFFFFF"/>
                </a:highlight>
                <a:latin typeface="-apple-system"/>
              </a:rPr>
              <a:t>Environmental Conservation</a:t>
            </a:r>
            <a:r>
              <a:rPr lang="en-US" b="0" i="0" dirty="0">
                <a:solidFill>
                  <a:srgbClr val="111111"/>
                </a:solidFill>
                <a:effectLst/>
                <a:highlight>
                  <a:srgbClr val="FFFFFF"/>
                </a:highlight>
                <a:latin typeface="-apple-system"/>
              </a:rPr>
              <a:t>: Beneficence extends to protecting the environment. Data scientists can analyze ecological data to understand the impact of human activities on ecosystems. This knowledge informs conservation efforts, such as sustainable resource management and wildlife protection.</a:t>
            </a:r>
          </a:p>
          <a:p>
            <a:pPr algn="l">
              <a:buFont typeface="+mj-lt"/>
              <a:buAutoNum type="arabicPeriod"/>
            </a:pPr>
            <a:r>
              <a:rPr lang="en-US" b="1" i="0" dirty="0">
                <a:solidFill>
                  <a:srgbClr val="111111"/>
                </a:solidFill>
                <a:effectLst/>
                <a:highlight>
                  <a:srgbClr val="FFFFFF"/>
                </a:highlight>
                <a:latin typeface="-apple-system"/>
              </a:rPr>
              <a:t>Disaster Response and Relief</a:t>
            </a:r>
            <a:r>
              <a:rPr lang="en-US" b="0" i="0" dirty="0">
                <a:solidFill>
                  <a:srgbClr val="111111"/>
                </a:solidFill>
                <a:effectLst/>
                <a:highlight>
                  <a:srgbClr val="FFFFFF"/>
                </a:highlight>
                <a:latin typeface="-apple-system"/>
              </a:rPr>
              <a:t>: During natural disasters or emergencies, data science can aid in efficient resource allocation. By analyzing real-time data (e.g., satellite imagery, social media posts), relief organizations can prioritize aid delivery to affected areas, saving lives and minimizing suffering.</a:t>
            </a:r>
          </a:p>
          <a:p>
            <a:endParaRPr lang="en-US" dirty="0"/>
          </a:p>
        </p:txBody>
      </p:sp>
      <p:sp>
        <p:nvSpPr>
          <p:cNvPr id="4" name="Slide Number Placeholder 3"/>
          <p:cNvSpPr>
            <a:spLocks noGrp="1"/>
          </p:cNvSpPr>
          <p:nvPr>
            <p:ph type="sldNum" sz="quarter" idx="5"/>
          </p:nvPr>
        </p:nvSpPr>
        <p:spPr/>
        <p:txBody>
          <a:bodyPr/>
          <a:lstStyle/>
          <a:p>
            <a:fld id="{98870BA6-AB5F-3543-8756-F5F428A898A2}" type="slidenum">
              <a:rPr lang="en-US" smtClean="0"/>
              <a:t>11</a:t>
            </a:fld>
            <a:endParaRPr lang="en-US"/>
          </a:p>
        </p:txBody>
      </p:sp>
    </p:spTree>
    <p:extLst>
      <p:ext uri="{BB962C8B-B14F-4D97-AF65-F5344CB8AC3E}">
        <p14:creationId xmlns:p14="http://schemas.microsoft.com/office/powerpoint/2010/main" val="1404826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Alt Title Slide w/Logo">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33EB50-8758-C242-AC0A-914AE0C39B18}"/>
              </a:ext>
            </a:extLst>
          </p:cNvPr>
          <p:cNvSpPr/>
          <p:nvPr userDrawn="1"/>
        </p:nvSpPr>
        <p:spPr>
          <a:xfrm>
            <a:off x="-1" y="0"/>
            <a:ext cx="12192001" cy="68580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pic>
        <p:nvPicPr>
          <p:cNvPr id="4" name="Picture 3">
            <a:extLst>
              <a:ext uri="{FF2B5EF4-FFF2-40B4-BE49-F238E27FC236}">
                <a16:creationId xmlns:a16="http://schemas.microsoft.com/office/drawing/2014/main" id="{D3C279D0-A85D-7B40-8A18-E48ED5D64CA9}"/>
              </a:ext>
            </a:extLst>
          </p:cNvPr>
          <p:cNvPicPr>
            <a:picLocks noChangeAspect="1"/>
          </p:cNvPicPr>
          <p:nvPr userDrawn="1"/>
        </p:nvPicPr>
        <p:blipFill>
          <a:blip r:embed="rId2"/>
          <a:srcRect l="3189" r="3189"/>
          <a:stretch/>
        </p:blipFill>
        <p:spPr>
          <a:xfrm>
            <a:off x="-1" y="0"/>
            <a:ext cx="12192000" cy="6858000"/>
          </a:xfrm>
          <a:prstGeom prst="rect">
            <a:avLst/>
          </a:prstGeom>
        </p:spPr>
      </p:pic>
      <p:sp>
        <p:nvSpPr>
          <p:cNvPr id="5" name="Rectangle 4">
            <a:extLst>
              <a:ext uri="{FF2B5EF4-FFF2-40B4-BE49-F238E27FC236}">
                <a16:creationId xmlns:a16="http://schemas.microsoft.com/office/drawing/2014/main" id="{2F5B142A-BD2B-6044-9339-40FF387731E8}"/>
              </a:ext>
            </a:extLst>
          </p:cNvPr>
          <p:cNvSpPr/>
          <p:nvPr userDrawn="1"/>
        </p:nvSpPr>
        <p:spPr>
          <a:xfrm>
            <a:off x="0" y="1204813"/>
            <a:ext cx="12192000" cy="4653643"/>
          </a:xfrm>
          <a:prstGeom prst="rect">
            <a:avLst/>
          </a:prstGeom>
          <a:solidFill>
            <a:schemeClr val="bg2">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7" name="Text Placeholder 7">
            <a:extLst>
              <a:ext uri="{FF2B5EF4-FFF2-40B4-BE49-F238E27FC236}">
                <a16:creationId xmlns:a16="http://schemas.microsoft.com/office/drawing/2014/main" id="{776A90FC-CF97-CD4C-9263-F6302CF7B756}"/>
              </a:ext>
            </a:extLst>
          </p:cNvPr>
          <p:cNvSpPr>
            <a:spLocks noGrp="1"/>
          </p:cNvSpPr>
          <p:nvPr>
            <p:ph type="body" sz="quarter" idx="10" hasCustomPrompt="1"/>
          </p:nvPr>
        </p:nvSpPr>
        <p:spPr>
          <a:xfrm>
            <a:off x="582614" y="1850649"/>
            <a:ext cx="11026775" cy="1541463"/>
          </a:xfrm>
          <a:prstGeom prst="rect">
            <a:avLst/>
          </a:prstGeom>
        </p:spPr>
        <p:txBody>
          <a:bodyPr/>
          <a:lstStyle>
            <a:lvl1pPr marL="0">
              <a:buNone/>
              <a:defRPr sz="6000" b="1" i="0">
                <a:solidFill>
                  <a:schemeClr val="bg1"/>
                </a:solidFill>
                <a:latin typeface="Source Sans Pro" panose="020B0503030403020204" pitchFamily="34" charset="0"/>
              </a:defRPr>
            </a:lvl1pPr>
          </a:lstStyle>
          <a:p>
            <a:pPr lvl="0"/>
            <a:r>
              <a:rPr lang="en-US" dirty="0"/>
              <a:t>Alternate Title Slide Here and Here and Here 45pt Bold</a:t>
            </a:r>
          </a:p>
        </p:txBody>
      </p:sp>
      <p:sp>
        <p:nvSpPr>
          <p:cNvPr id="8" name="Text Placeholder 12">
            <a:extLst>
              <a:ext uri="{FF2B5EF4-FFF2-40B4-BE49-F238E27FC236}">
                <a16:creationId xmlns:a16="http://schemas.microsoft.com/office/drawing/2014/main" id="{028B5449-3E99-0E4E-8A44-E6124D0F871D}"/>
              </a:ext>
            </a:extLst>
          </p:cNvPr>
          <p:cNvSpPr>
            <a:spLocks noGrp="1"/>
          </p:cNvSpPr>
          <p:nvPr>
            <p:ph type="body" sz="quarter" idx="11" hasCustomPrompt="1"/>
          </p:nvPr>
        </p:nvSpPr>
        <p:spPr>
          <a:xfrm>
            <a:off x="1825959" y="4037944"/>
            <a:ext cx="8540083" cy="658627"/>
          </a:xfrm>
          <a:prstGeom prst="rect">
            <a:avLst/>
          </a:prstGeom>
        </p:spPr>
        <p:txBody>
          <a:bodyPr/>
          <a:lstStyle>
            <a:lvl1pPr marL="0" marR="0" indent="-228594"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chemeClr val="bg1"/>
                </a:solidFill>
                <a:latin typeface="Source Sans Pro" panose="020B0503030403020204" pitchFamily="34" charset="0"/>
                <a:cs typeface="Arial" panose="020B0604020202020204" pitchFamily="34" charset="0"/>
              </a:defRPr>
            </a:lvl1pPr>
          </a:lstStyle>
          <a:p>
            <a:pPr lvl="0"/>
            <a:r>
              <a:rPr lang="en-US" dirty="0"/>
              <a:t>Speaker Names </a:t>
            </a:r>
            <a:r>
              <a:rPr lang="en-US" dirty="0" err="1"/>
              <a:t>CanGoHere</a:t>
            </a:r>
            <a:r>
              <a:rPr lang="en-US" dirty="0"/>
              <a:t>, Ph.D. </a:t>
            </a:r>
            <a:r>
              <a:rPr lang="en-US" dirty="0" err="1"/>
              <a:t>24pt</a:t>
            </a:r>
            <a:endParaRPr lang="en-US" dirty="0"/>
          </a:p>
        </p:txBody>
      </p:sp>
    </p:spTree>
    <p:extLst>
      <p:ext uri="{BB962C8B-B14F-4D97-AF65-F5344CB8AC3E}">
        <p14:creationId xmlns:p14="http://schemas.microsoft.com/office/powerpoint/2010/main" val="25672965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hapter Divider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BE7801F-491D-3B44-B5E1-DD613AFC7E73}"/>
              </a:ext>
            </a:extLst>
          </p:cNvPr>
          <p:cNvGrpSpPr/>
          <p:nvPr userDrawn="1"/>
        </p:nvGrpSpPr>
        <p:grpSpPr>
          <a:xfrm>
            <a:off x="-1" y="-130628"/>
            <a:ext cx="12199405" cy="5360653"/>
            <a:chOff x="-1" y="-97971"/>
            <a:chExt cx="9149554" cy="4020490"/>
          </a:xfrm>
        </p:grpSpPr>
        <p:sp>
          <p:nvSpPr>
            <p:cNvPr id="8" name="Rectangle 7">
              <a:extLst>
                <a:ext uri="{FF2B5EF4-FFF2-40B4-BE49-F238E27FC236}">
                  <a16:creationId xmlns:a16="http://schemas.microsoft.com/office/drawing/2014/main" id="{82723300-028A-5645-BD87-CEABBF61D7B3}"/>
                </a:ext>
              </a:extLst>
            </p:cNvPr>
            <p:cNvSpPr/>
            <p:nvPr userDrawn="1"/>
          </p:nvSpPr>
          <p:spPr>
            <a:xfrm>
              <a:off x="-1" y="-97971"/>
              <a:ext cx="9149554" cy="3233057"/>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solidFill>
                  <a:schemeClr val="bg1"/>
                </a:solidFill>
                <a:latin typeface="Source Sans Pro" panose="020B0503030403020204" pitchFamily="34" charset="0"/>
              </a:endParaRPr>
            </a:p>
          </p:txBody>
        </p:sp>
        <p:sp>
          <p:nvSpPr>
            <p:cNvPr id="9" name="Right Triangle 8">
              <a:extLst>
                <a:ext uri="{FF2B5EF4-FFF2-40B4-BE49-F238E27FC236}">
                  <a16:creationId xmlns:a16="http://schemas.microsoft.com/office/drawing/2014/main" id="{17426DAC-4A5D-4444-90AC-82382D437088}"/>
                </a:ext>
              </a:extLst>
            </p:cNvPr>
            <p:cNvSpPr/>
            <p:nvPr userDrawn="1"/>
          </p:nvSpPr>
          <p:spPr>
            <a:xfrm rot="10800000">
              <a:off x="2228851" y="3032261"/>
              <a:ext cx="694760" cy="890258"/>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
        <p:nvSpPr>
          <p:cNvPr id="12" name="Text Placeholder 4">
            <a:extLst>
              <a:ext uri="{FF2B5EF4-FFF2-40B4-BE49-F238E27FC236}">
                <a16:creationId xmlns:a16="http://schemas.microsoft.com/office/drawing/2014/main" id="{8E28F71E-4D86-B84E-9884-B2BA0F3719CB}"/>
              </a:ext>
            </a:extLst>
          </p:cNvPr>
          <p:cNvSpPr>
            <a:spLocks noGrp="1"/>
          </p:cNvSpPr>
          <p:nvPr>
            <p:ph type="body" sz="quarter" idx="10" hasCustomPrompt="1"/>
          </p:nvPr>
        </p:nvSpPr>
        <p:spPr>
          <a:xfrm>
            <a:off x="573949" y="477925"/>
            <a:ext cx="11113228" cy="3093636"/>
          </a:xfrm>
          <a:prstGeom prst="rect">
            <a:avLst/>
          </a:prstGeom>
        </p:spPr>
        <p:txBody>
          <a:bodyPr/>
          <a:lstStyle>
            <a:lvl1pPr marL="0">
              <a:buNone/>
              <a:defRPr sz="6933" b="1" i="0">
                <a:solidFill>
                  <a:schemeClr val="bg1"/>
                </a:solidFill>
                <a:latin typeface="Source Sans Pro" panose="020B050303040302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CHAPTER SLIDE:</a:t>
            </a:r>
          </a:p>
          <a:p>
            <a:pPr lvl="0"/>
            <a:r>
              <a:rPr lang="en-US" dirty="0"/>
              <a:t>TITLE GOES HERE AND HERE 52PT CAPS</a:t>
            </a:r>
          </a:p>
        </p:txBody>
      </p:sp>
      <p:sp>
        <p:nvSpPr>
          <p:cNvPr id="15" name="Text Placeholder 14">
            <a:extLst>
              <a:ext uri="{FF2B5EF4-FFF2-40B4-BE49-F238E27FC236}">
                <a16:creationId xmlns:a16="http://schemas.microsoft.com/office/drawing/2014/main" id="{B4E8AE6D-CCCE-0E47-8B74-AB8696060EFD}"/>
              </a:ext>
            </a:extLst>
          </p:cNvPr>
          <p:cNvSpPr>
            <a:spLocks noGrp="1"/>
          </p:cNvSpPr>
          <p:nvPr>
            <p:ph type="body" sz="quarter" idx="11" hasCustomPrompt="1"/>
          </p:nvPr>
        </p:nvSpPr>
        <p:spPr>
          <a:xfrm>
            <a:off x="4471989" y="4495525"/>
            <a:ext cx="7215187" cy="1717840"/>
          </a:xfrm>
          <a:prstGeom prst="rect">
            <a:avLst/>
          </a:prstGeom>
        </p:spPr>
        <p:txBody>
          <a:bodyPr/>
          <a:lstStyle>
            <a:lvl1pPr marL="0" indent="0">
              <a:buNone/>
              <a:defRPr sz="3733" b="0" i="0" baseline="0">
                <a:solidFill>
                  <a:schemeClr val="tx2"/>
                </a:solidFill>
                <a:latin typeface="Source Sans Pro" panose="020B0503030403020204" pitchFamily="34" charset="0"/>
              </a:defRPr>
            </a:lvl1pPr>
          </a:lstStyle>
          <a:p>
            <a:pPr lvl="0"/>
            <a:r>
              <a:rPr lang="en-US" dirty="0"/>
              <a:t>Additional information here for this chapter, a quote, subtitle, statement, etc. </a:t>
            </a:r>
            <a:r>
              <a:rPr lang="en-US" dirty="0" err="1"/>
              <a:t>28pt</a:t>
            </a:r>
            <a:endParaRPr lang="en-US" dirty="0"/>
          </a:p>
        </p:txBody>
      </p:sp>
    </p:spTree>
    <p:extLst>
      <p:ext uri="{BB962C8B-B14F-4D97-AF65-F5344CB8AC3E}">
        <p14:creationId xmlns:p14="http://schemas.microsoft.com/office/powerpoint/2010/main" val="2991657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eneral Header Slide">
    <p:spTree>
      <p:nvGrpSpPr>
        <p:cNvPr id="1" name=""/>
        <p:cNvGrpSpPr/>
        <p:nvPr/>
      </p:nvGrpSpPr>
      <p:grpSpPr>
        <a:xfrm>
          <a:off x="0" y="0"/>
          <a:ext cx="0" cy="0"/>
          <a:chOff x="0" y="0"/>
          <a:chExt cx="0" cy="0"/>
        </a:xfrm>
      </p:grpSpPr>
      <p:sp>
        <p:nvSpPr>
          <p:cNvPr id="11" name="Text Placeholder 9">
            <a:extLst>
              <a:ext uri="{FF2B5EF4-FFF2-40B4-BE49-F238E27FC236}">
                <a16:creationId xmlns:a16="http://schemas.microsoft.com/office/drawing/2014/main" id="{D944E324-23F9-E046-A2CE-E51DCFFCEC28}"/>
              </a:ext>
            </a:extLst>
          </p:cNvPr>
          <p:cNvSpPr>
            <a:spLocks noGrp="1"/>
          </p:cNvSpPr>
          <p:nvPr>
            <p:ph type="body" sz="quarter" idx="13" hasCustomPrompt="1"/>
          </p:nvPr>
        </p:nvSpPr>
        <p:spPr>
          <a:xfrm>
            <a:off x="325069" y="1373584"/>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sp>
        <p:nvSpPr>
          <p:cNvPr id="6" name="Rectangle 5">
            <a:extLst>
              <a:ext uri="{FF2B5EF4-FFF2-40B4-BE49-F238E27FC236}">
                <a16:creationId xmlns:a16="http://schemas.microsoft.com/office/drawing/2014/main" id="{B53C8E07-B1CB-034C-930E-250012BEE034}"/>
              </a:ext>
            </a:extLst>
          </p:cNvPr>
          <p:cNvSpPr/>
          <p:nvPr userDrawn="1"/>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7" name="Text Placeholder 6">
            <a:extLst>
              <a:ext uri="{FF2B5EF4-FFF2-40B4-BE49-F238E27FC236}">
                <a16:creationId xmlns:a16="http://schemas.microsoft.com/office/drawing/2014/main" id="{5964C5C6-BC04-0946-9302-7D266C169AE0}"/>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b="1" i="0">
                <a:solidFill>
                  <a:schemeClr val="tx2"/>
                </a:solidFill>
                <a:latin typeface="Source Sans Pro" panose="020B0503030403020204" pitchFamily="34" charset="0"/>
              </a:defRPr>
            </a:lvl1pPr>
          </a:lstStyle>
          <a:p>
            <a:pPr lvl="0"/>
            <a:r>
              <a:rPr lang="en-US" dirty="0"/>
              <a:t>LEFT HEADER: 34PT CAPS</a:t>
            </a:r>
          </a:p>
        </p:txBody>
      </p:sp>
    </p:spTree>
    <p:extLst>
      <p:ext uri="{BB962C8B-B14F-4D97-AF65-F5344CB8AC3E}">
        <p14:creationId xmlns:p14="http://schemas.microsoft.com/office/powerpoint/2010/main" val="3677324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General w/JAX name, Title, Page#">
    <p:spTree>
      <p:nvGrpSpPr>
        <p:cNvPr id="1" name=""/>
        <p:cNvGrpSpPr/>
        <p:nvPr/>
      </p:nvGrpSpPr>
      <p:grpSpPr>
        <a:xfrm>
          <a:off x="0" y="0"/>
          <a:ext cx="0" cy="0"/>
          <a:chOff x="0" y="0"/>
          <a:chExt cx="0" cy="0"/>
        </a:xfrm>
      </p:grpSpPr>
      <p:sp>
        <p:nvSpPr>
          <p:cNvPr id="4" name="Slide Number Placeholder 17">
            <a:extLst>
              <a:ext uri="{FF2B5EF4-FFF2-40B4-BE49-F238E27FC236}">
                <a16:creationId xmlns:a16="http://schemas.microsoft.com/office/drawing/2014/main" id="{A7765B19-81AD-F74F-AF49-13AEF84E7B96}"/>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b="0" i="0">
                <a:solidFill>
                  <a:schemeClr val="tx2"/>
                </a:solidFill>
                <a:latin typeface="Source Sans Pro" panose="020B0503030403020204" pitchFamily="34" charset="0"/>
              </a:defRPr>
            </a:lvl1pPr>
          </a:lstStyle>
          <a:p>
            <a:pPr algn="ctr"/>
            <a:fld id="{6625A8D5-DBAF-8845-9299-98FFBA23C9BF}" type="slidenum">
              <a:rPr lang="en-US" sz="1400" smtClean="0">
                <a:cs typeface="Arial" panose="020B0604020202020204" pitchFamily="34" charset="0"/>
              </a:rPr>
              <a:pPr algn="ctr"/>
              <a:t>‹#›</a:t>
            </a:fld>
            <a:endParaRPr lang="en-US" sz="1400" dirty="0">
              <a:cs typeface="Arial" panose="020B0604020202020204" pitchFamily="34" charset="0"/>
            </a:endParaRPr>
          </a:p>
        </p:txBody>
      </p:sp>
      <p:grpSp>
        <p:nvGrpSpPr>
          <p:cNvPr id="2" name="Group 1">
            <a:extLst>
              <a:ext uri="{FF2B5EF4-FFF2-40B4-BE49-F238E27FC236}">
                <a16:creationId xmlns:a16="http://schemas.microsoft.com/office/drawing/2014/main" id="{97FF56CD-6A60-5D41-AC6D-756DC18EA01A}"/>
              </a:ext>
            </a:extLst>
          </p:cNvPr>
          <p:cNvGrpSpPr/>
          <p:nvPr userDrawn="1"/>
        </p:nvGrpSpPr>
        <p:grpSpPr>
          <a:xfrm>
            <a:off x="0" y="6366265"/>
            <a:ext cx="12192000" cy="385623"/>
            <a:chOff x="0" y="4774698"/>
            <a:chExt cx="9144000" cy="289217"/>
          </a:xfrm>
        </p:grpSpPr>
        <p:sp>
          <p:nvSpPr>
            <p:cNvPr id="5" name="Rectangle 4">
              <a:extLst>
                <a:ext uri="{FF2B5EF4-FFF2-40B4-BE49-F238E27FC236}">
                  <a16:creationId xmlns:a16="http://schemas.microsoft.com/office/drawing/2014/main" id="{140FBF9D-2125-7E42-8EEB-F5AC32193357}"/>
                </a:ext>
              </a:extLst>
            </p:cNvPr>
            <p:cNvSpPr/>
            <p:nvPr userDrawn="1"/>
          </p:nvSpPr>
          <p:spPr>
            <a:xfrm>
              <a:off x="0" y="4774698"/>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7" name="Right Triangle 6">
              <a:extLst>
                <a:ext uri="{FF2B5EF4-FFF2-40B4-BE49-F238E27FC236}">
                  <a16:creationId xmlns:a16="http://schemas.microsoft.com/office/drawing/2014/main" id="{95242366-61CD-5449-86EB-92143117F000}"/>
                </a:ext>
              </a:extLst>
            </p:cNvPr>
            <p:cNvSpPr/>
            <p:nvPr userDrawn="1"/>
          </p:nvSpPr>
          <p:spPr>
            <a:xfrm rot="10800000" flipH="1">
              <a:off x="2225844" y="4791842"/>
              <a:ext cx="232934" cy="272073"/>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
        <p:nvSpPr>
          <p:cNvPr id="11" name="Text Placeholder 9">
            <a:extLst>
              <a:ext uri="{FF2B5EF4-FFF2-40B4-BE49-F238E27FC236}">
                <a16:creationId xmlns:a16="http://schemas.microsoft.com/office/drawing/2014/main" id="{5986D113-80CA-7F47-A29A-74D32ABAD006}"/>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b="0" i="0">
                <a:solidFill>
                  <a:schemeClr val="tx2"/>
                </a:solidFill>
                <a:latin typeface="Source Sans Pro" panose="020B0503030403020204" pitchFamily="34" charset="0"/>
              </a:defRPr>
            </a:lvl1pPr>
          </a:lstStyle>
          <a:p>
            <a:pPr lvl="0"/>
            <a:r>
              <a:rPr lang="en-US" dirty="0"/>
              <a:t>PRESENTATION TITLE OR NICKNAME CAN LIVE HERE</a:t>
            </a:r>
          </a:p>
        </p:txBody>
      </p:sp>
      <p:sp>
        <p:nvSpPr>
          <p:cNvPr id="13" name="Text Placeholder 9">
            <a:extLst>
              <a:ext uri="{FF2B5EF4-FFF2-40B4-BE49-F238E27FC236}">
                <a16:creationId xmlns:a16="http://schemas.microsoft.com/office/drawing/2014/main" id="{F58ECC1F-A3B0-AF45-924F-AAD097B17E4E}"/>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sp>
        <p:nvSpPr>
          <p:cNvPr id="8" name="TextBox 7">
            <a:extLst>
              <a:ext uri="{FF2B5EF4-FFF2-40B4-BE49-F238E27FC236}">
                <a16:creationId xmlns:a16="http://schemas.microsoft.com/office/drawing/2014/main" id="{2F84E2E4-5D05-6391-6FA2-E1B091136258}"/>
              </a:ext>
            </a:extLst>
          </p:cNvPr>
          <p:cNvSpPr txBox="1"/>
          <p:nvPr userDrawn="1"/>
        </p:nvSpPr>
        <p:spPr>
          <a:xfrm>
            <a:off x="1" y="6486922"/>
            <a:ext cx="2967791" cy="215444"/>
          </a:xfrm>
          <a:prstGeom prst="rect">
            <a:avLst/>
          </a:prstGeom>
          <a:noFill/>
        </p:spPr>
        <p:txBody>
          <a:bodyPr wrap="square" tIns="0" bIns="0" rtlCol="0" anchor="t">
            <a:spAutoFit/>
          </a:bodyPr>
          <a:lstStyle/>
          <a:p>
            <a:pPr algn="r"/>
            <a:r>
              <a:rPr lang="en-US" sz="1400" b="1" i="0" spc="67" baseline="0" dirty="0">
                <a:solidFill>
                  <a:schemeClr val="bg2">
                    <a:lumMod val="50000"/>
                  </a:schemeClr>
                </a:solidFill>
                <a:latin typeface="Source Sans Pro" panose="020B0503030403020204" pitchFamily="34" charset="0"/>
                <a:cs typeface="Arial" panose="020B0604020202020204" pitchFamily="34" charset="0"/>
              </a:rPr>
              <a:t>THE JACKSON LABORATORY</a:t>
            </a:r>
          </a:p>
        </p:txBody>
      </p:sp>
    </p:spTree>
    <p:extLst>
      <p:ext uri="{BB962C8B-B14F-4D97-AF65-F5344CB8AC3E}">
        <p14:creationId xmlns:p14="http://schemas.microsoft.com/office/powerpoint/2010/main" val="31736393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ay w/JAX name, Title, 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C89480-D3DF-8748-8722-1FFFFD7A55FD}"/>
              </a:ext>
            </a:extLst>
          </p:cNvPr>
          <p:cNvSpPr/>
          <p:nvPr userDrawn="1"/>
        </p:nvSpPr>
        <p:spPr>
          <a:xfrm>
            <a:off x="0" y="6366265"/>
            <a:ext cx="12192000" cy="4917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7" name="Right Triangle 6">
            <a:extLst>
              <a:ext uri="{FF2B5EF4-FFF2-40B4-BE49-F238E27FC236}">
                <a16:creationId xmlns:a16="http://schemas.microsoft.com/office/drawing/2014/main" id="{36B33EAC-AF78-ED4B-90C7-47F2FDB0F5BC}"/>
              </a:ext>
            </a:extLst>
          </p:cNvPr>
          <p:cNvSpPr/>
          <p:nvPr userDrawn="1"/>
        </p:nvSpPr>
        <p:spPr>
          <a:xfrm rot="10800000" flipH="1">
            <a:off x="3016780" y="6325921"/>
            <a:ext cx="364689" cy="425967"/>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13" name="Slide Number Placeholder 17">
            <a:extLst>
              <a:ext uri="{FF2B5EF4-FFF2-40B4-BE49-F238E27FC236}">
                <a16:creationId xmlns:a16="http://schemas.microsoft.com/office/drawing/2014/main" id="{B60A824E-FEEF-FA4E-9895-D1C8877C0C5F}"/>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b="0" i="0">
                <a:solidFill>
                  <a:schemeClr val="bg1"/>
                </a:solidFill>
                <a:latin typeface="Source Sans Pro" panose="020B0503030403020204" pitchFamily="34" charset="0"/>
              </a:defRPr>
            </a:lvl1pPr>
          </a:lstStyle>
          <a:p>
            <a:pPr algn="ctr"/>
            <a:fld id="{6625A8D5-DBAF-8845-9299-98FFBA23C9BF}" type="slidenum">
              <a:rPr lang="en-US" sz="1400" smtClean="0">
                <a:cs typeface="Arial" panose="020B0604020202020204" pitchFamily="34" charset="0"/>
              </a:rPr>
              <a:pPr algn="ctr"/>
              <a:t>‹#›</a:t>
            </a:fld>
            <a:endParaRPr lang="en-US" sz="1400" dirty="0">
              <a:cs typeface="Arial" panose="020B0604020202020204" pitchFamily="34" charset="0"/>
            </a:endParaRPr>
          </a:p>
        </p:txBody>
      </p:sp>
      <p:sp>
        <p:nvSpPr>
          <p:cNvPr id="15" name="Text Placeholder 9">
            <a:extLst>
              <a:ext uri="{FF2B5EF4-FFF2-40B4-BE49-F238E27FC236}">
                <a16:creationId xmlns:a16="http://schemas.microsoft.com/office/drawing/2014/main" id="{2211C028-FA6A-4443-92CD-F57FCCAE7F41}"/>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b="0" i="0">
                <a:solidFill>
                  <a:schemeClr val="bg1"/>
                </a:solidFill>
                <a:latin typeface="Source Sans Pro" panose="020B0503030403020204" pitchFamily="34" charset="0"/>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6E2021D8-CF06-1648-A34D-B933BE729F43}"/>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sp>
        <p:nvSpPr>
          <p:cNvPr id="2" name="TextBox 1">
            <a:extLst>
              <a:ext uri="{FF2B5EF4-FFF2-40B4-BE49-F238E27FC236}">
                <a16:creationId xmlns:a16="http://schemas.microsoft.com/office/drawing/2014/main" id="{342FFFE3-6F6B-1835-F7D9-59F0EBC781B8}"/>
              </a:ext>
            </a:extLst>
          </p:cNvPr>
          <p:cNvSpPr txBox="1"/>
          <p:nvPr userDrawn="1"/>
        </p:nvSpPr>
        <p:spPr>
          <a:xfrm>
            <a:off x="1" y="6486922"/>
            <a:ext cx="2967791" cy="215444"/>
          </a:xfrm>
          <a:prstGeom prst="rect">
            <a:avLst/>
          </a:prstGeom>
          <a:noFill/>
        </p:spPr>
        <p:txBody>
          <a:bodyPr wrap="square" tIns="0" bIns="0" rtlCol="0" anchor="t">
            <a:spAutoFit/>
          </a:bodyPr>
          <a:lstStyle/>
          <a:p>
            <a:pPr algn="r"/>
            <a:r>
              <a:rPr lang="en-US" sz="1400" b="1" i="0" spc="67" baseline="0" dirty="0">
                <a:solidFill>
                  <a:schemeClr val="bg1"/>
                </a:solidFill>
                <a:latin typeface="Source Sans Pro" panose="020B0503030403020204" pitchFamily="34" charset="0"/>
                <a:cs typeface="Arial" panose="020B0604020202020204" pitchFamily="34" charset="0"/>
              </a:rPr>
              <a:t>THE JACKSON LABORATORY</a:t>
            </a:r>
          </a:p>
        </p:txBody>
      </p:sp>
    </p:spTree>
    <p:extLst>
      <p:ext uri="{BB962C8B-B14F-4D97-AF65-F5344CB8AC3E}">
        <p14:creationId xmlns:p14="http://schemas.microsoft.com/office/powerpoint/2010/main" val="1802128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Reverse w/JAX name, Title, Page#">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CF6741E-8CCA-4C4E-B0A3-741649C04FAB}"/>
              </a:ext>
            </a:extLst>
          </p:cNvPr>
          <p:cNvGrpSpPr/>
          <p:nvPr userDrawn="1"/>
        </p:nvGrpSpPr>
        <p:grpSpPr>
          <a:xfrm>
            <a:off x="-1" y="0"/>
            <a:ext cx="12192001" cy="6858000"/>
            <a:chOff x="-1" y="0"/>
            <a:chExt cx="9144001" cy="5143500"/>
          </a:xfrm>
        </p:grpSpPr>
        <p:sp>
          <p:nvSpPr>
            <p:cNvPr id="3" name="Rectangle 2">
              <a:extLst>
                <a:ext uri="{FF2B5EF4-FFF2-40B4-BE49-F238E27FC236}">
                  <a16:creationId xmlns:a16="http://schemas.microsoft.com/office/drawing/2014/main" id="{F4A875CD-6704-0848-BE4A-FFEEB0A59355}"/>
                </a:ext>
              </a:extLst>
            </p:cNvPr>
            <p:cNvSpPr/>
            <p:nvPr userDrawn="1"/>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nvGrpSpPr>
            <p:cNvPr id="2" name="Group 1">
              <a:extLst>
                <a:ext uri="{FF2B5EF4-FFF2-40B4-BE49-F238E27FC236}">
                  <a16:creationId xmlns:a16="http://schemas.microsoft.com/office/drawing/2014/main" id="{72388502-05BC-5945-A033-AACACF358BD9}"/>
                </a:ext>
              </a:extLst>
            </p:cNvPr>
            <p:cNvGrpSpPr/>
            <p:nvPr userDrawn="1"/>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2ADAB89F-AD34-6A48-A442-2F4FDC778785}"/>
                  </a:ext>
                </a:extLst>
              </p:cNvPr>
              <p:cNvSpPr/>
              <p:nvPr userDrawn="1"/>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7" name="Right Triangle 6">
                <a:extLst>
                  <a:ext uri="{FF2B5EF4-FFF2-40B4-BE49-F238E27FC236}">
                    <a16:creationId xmlns:a16="http://schemas.microsoft.com/office/drawing/2014/main" id="{2D08FF64-15EC-3D4E-9A2A-6860016F6E90}"/>
                  </a:ext>
                </a:extLst>
              </p:cNvPr>
              <p:cNvSpPr/>
              <p:nvPr userDrawn="1"/>
            </p:nvSpPr>
            <p:spPr>
              <a:xfrm rot="10800000" flipH="1">
                <a:off x="2225844"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grpSp>
      <p:sp>
        <p:nvSpPr>
          <p:cNvPr id="15" name="Slide Number Placeholder 17">
            <a:extLst>
              <a:ext uri="{FF2B5EF4-FFF2-40B4-BE49-F238E27FC236}">
                <a16:creationId xmlns:a16="http://schemas.microsoft.com/office/drawing/2014/main" id="{2FDB0E3C-B65A-A24A-96DA-7D7AE84EB18A}"/>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b="0" i="0">
                <a:solidFill>
                  <a:schemeClr val="bg1"/>
                </a:solidFill>
                <a:latin typeface="Source Sans Pro" panose="020B0503030403020204" pitchFamily="34" charset="0"/>
              </a:defRPr>
            </a:lvl1pPr>
          </a:lstStyle>
          <a:p>
            <a:pPr algn="ctr"/>
            <a:fld id="{6625A8D5-DBAF-8845-9299-98FFBA23C9BF}" type="slidenum">
              <a:rPr lang="en-US" sz="1400" smtClean="0">
                <a:cs typeface="Arial" panose="020B0604020202020204" pitchFamily="34" charset="0"/>
              </a:rPr>
              <a:pPr algn="ctr"/>
              <a:t>‹#›</a:t>
            </a:fld>
            <a:endParaRPr lang="en-US" sz="1400" dirty="0">
              <a:cs typeface="Arial" panose="020B0604020202020204" pitchFamily="34" charset="0"/>
            </a:endParaRPr>
          </a:p>
        </p:txBody>
      </p:sp>
      <p:sp>
        <p:nvSpPr>
          <p:cNvPr id="17" name="Text Placeholder 9">
            <a:extLst>
              <a:ext uri="{FF2B5EF4-FFF2-40B4-BE49-F238E27FC236}">
                <a16:creationId xmlns:a16="http://schemas.microsoft.com/office/drawing/2014/main" id="{2A91190E-987F-3D4D-9686-5D75BE426496}"/>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b="0" i="0">
                <a:solidFill>
                  <a:schemeClr val="bg1"/>
                </a:solidFill>
                <a:latin typeface="Source Sans Pro" panose="020B0503030403020204" pitchFamily="34" charset="0"/>
              </a:defRPr>
            </a:lvl1pPr>
          </a:lstStyle>
          <a:p>
            <a:pPr lvl="0"/>
            <a:r>
              <a:rPr lang="en-US" dirty="0"/>
              <a:t>PRESENTATION TITLE OR NICKNAME CAN LIVE HERE</a:t>
            </a:r>
          </a:p>
        </p:txBody>
      </p:sp>
      <p:sp>
        <p:nvSpPr>
          <p:cNvPr id="14" name="Text Placeholder 9">
            <a:extLst>
              <a:ext uri="{FF2B5EF4-FFF2-40B4-BE49-F238E27FC236}">
                <a16:creationId xmlns:a16="http://schemas.microsoft.com/office/drawing/2014/main" id="{FED1C3DA-384D-2F44-AD88-3E6B1155052F}"/>
              </a:ext>
            </a:extLst>
          </p:cNvPr>
          <p:cNvSpPr>
            <a:spLocks noGrp="1"/>
          </p:cNvSpPr>
          <p:nvPr>
            <p:ph type="body" sz="quarter" idx="15" hasCustomPrompt="1"/>
          </p:nvPr>
        </p:nvSpPr>
        <p:spPr>
          <a:xfrm>
            <a:off x="325069" y="560917"/>
            <a:ext cx="11172272" cy="3997995"/>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sp>
        <p:nvSpPr>
          <p:cNvPr id="13" name="Text Placeholder 9">
            <a:extLst>
              <a:ext uri="{FF2B5EF4-FFF2-40B4-BE49-F238E27FC236}">
                <a16:creationId xmlns:a16="http://schemas.microsoft.com/office/drawing/2014/main" id="{61AE034E-2254-2B43-BEA3-1BDC0022F9F2}"/>
              </a:ext>
            </a:extLst>
          </p:cNvPr>
          <p:cNvSpPr>
            <a:spLocks noGrp="1"/>
          </p:cNvSpPr>
          <p:nvPr>
            <p:ph type="body" sz="quarter" idx="14" hasCustomPrompt="1"/>
          </p:nvPr>
        </p:nvSpPr>
        <p:spPr>
          <a:xfrm>
            <a:off x="325069" y="4944533"/>
            <a:ext cx="11172272" cy="847992"/>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solidFill>
                  <a:schemeClr val="bg1"/>
                </a:solidFill>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Black or white text will work on this slide.</a:t>
            </a:r>
          </a:p>
        </p:txBody>
      </p:sp>
      <p:sp>
        <p:nvSpPr>
          <p:cNvPr id="6" name="TextBox 5">
            <a:extLst>
              <a:ext uri="{FF2B5EF4-FFF2-40B4-BE49-F238E27FC236}">
                <a16:creationId xmlns:a16="http://schemas.microsoft.com/office/drawing/2014/main" id="{8D59BAF0-0BEA-6110-3FAB-38CED49120F5}"/>
              </a:ext>
            </a:extLst>
          </p:cNvPr>
          <p:cNvSpPr txBox="1"/>
          <p:nvPr userDrawn="1"/>
        </p:nvSpPr>
        <p:spPr>
          <a:xfrm>
            <a:off x="1" y="6486922"/>
            <a:ext cx="2967791" cy="215444"/>
          </a:xfrm>
          <a:prstGeom prst="rect">
            <a:avLst/>
          </a:prstGeom>
          <a:noFill/>
        </p:spPr>
        <p:txBody>
          <a:bodyPr wrap="square" tIns="0" bIns="0" rtlCol="0" anchor="t">
            <a:spAutoFit/>
          </a:bodyPr>
          <a:lstStyle/>
          <a:p>
            <a:pPr algn="r"/>
            <a:r>
              <a:rPr lang="en-US" sz="1400" b="1" i="0" spc="67" baseline="0" dirty="0">
                <a:solidFill>
                  <a:schemeClr val="bg1"/>
                </a:solidFill>
                <a:latin typeface="Source Sans Pro" panose="020B0503030403020204" pitchFamily="34" charset="0"/>
                <a:cs typeface="Arial" panose="020B0604020202020204" pitchFamily="34" charset="0"/>
              </a:rPr>
              <a:t>THE JACKSON LABORATORY</a:t>
            </a:r>
          </a:p>
        </p:txBody>
      </p:sp>
    </p:spTree>
    <p:extLst>
      <p:ext uri="{BB962C8B-B14F-4D97-AF65-F5344CB8AC3E}">
        <p14:creationId xmlns:p14="http://schemas.microsoft.com/office/powerpoint/2010/main" val="4301517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lue w/Logo and Pag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30E12F-8FB2-AF44-BAD9-573B972EED43}"/>
              </a:ext>
            </a:extLst>
          </p:cNvPr>
          <p:cNvSpPr txBox="1"/>
          <p:nvPr userDrawn="1"/>
        </p:nvSpPr>
        <p:spPr>
          <a:xfrm>
            <a:off x="11649393" y="6460440"/>
            <a:ext cx="492177" cy="307777"/>
          </a:xfrm>
          <a:prstGeom prst="rect">
            <a:avLst/>
          </a:prstGeom>
          <a:noFill/>
        </p:spPr>
        <p:txBody>
          <a:bodyPr wrap="square" rtlCol="0">
            <a:spAutoFit/>
          </a:bodyPr>
          <a:lstStyle/>
          <a:p>
            <a:fld id="{6625A8D5-DBAF-8845-9299-98FFBA23C9BF}" type="slidenum">
              <a:rPr lang="en-US" sz="1400" b="0" i="0" smtClean="0">
                <a:solidFill>
                  <a:schemeClr val="bg2"/>
                </a:solidFill>
                <a:latin typeface="Source Sans Pro" panose="020B0503030403020204" pitchFamily="34" charset="0"/>
                <a:cs typeface="Arial" panose="020B0604020202020204" pitchFamily="34" charset="0"/>
              </a:rPr>
              <a:pPr/>
              <a:t>‹#›</a:t>
            </a:fld>
            <a:endParaRPr lang="en-US" sz="1400" b="0" i="0" dirty="0">
              <a:solidFill>
                <a:schemeClr val="bg2"/>
              </a:solidFill>
              <a:latin typeface="Source Sans Pro" panose="020B0503030403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ACE3CF96-05E5-424D-906E-FD90FB1429C9}"/>
              </a:ext>
            </a:extLst>
          </p:cNvPr>
          <p:cNvPicPr>
            <a:picLocks noChangeAspect="1"/>
          </p:cNvPicPr>
          <p:nvPr userDrawn="1"/>
        </p:nvPicPr>
        <p:blipFill rotWithShape="1">
          <a:blip r:embed="rId2"/>
          <a:srcRect r="50000"/>
          <a:stretch/>
        </p:blipFill>
        <p:spPr>
          <a:xfrm>
            <a:off x="10569387" y="6484355"/>
            <a:ext cx="534043" cy="259944"/>
          </a:xfrm>
          <a:prstGeom prst="rect">
            <a:avLst/>
          </a:prstGeom>
        </p:spPr>
      </p:pic>
      <p:sp>
        <p:nvSpPr>
          <p:cNvPr id="12" name="Text Placeholder 9">
            <a:extLst>
              <a:ext uri="{FF2B5EF4-FFF2-40B4-BE49-F238E27FC236}">
                <a16:creationId xmlns:a16="http://schemas.microsoft.com/office/drawing/2014/main" id="{B171E673-F3EF-A54F-B2C5-D338BF711A03}"/>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grpSp>
        <p:nvGrpSpPr>
          <p:cNvPr id="13" name="Group 12">
            <a:extLst>
              <a:ext uri="{FF2B5EF4-FFF2-40B4-BE49-F238E27FC236}">
                <a16:creationId xmlns:a16="http://schemas.microsoft.com/office/drawing/2014/main" id="{C1769838-2C1E-5440-BDDE-23BE2E4428F7}"/>
              </a:ext>
            </a:extLst>
          </p:cNvPr>
          <p:cNvGrpSpPr/>
          <p:nvPr userDrawn="1"/>
        </p:nvGrpSpPr>
        <p:grpSpPr>
          <a:xfrm>
            <a:off x="0" y="6366265"/>
            <a:ext cx="12192000" cy="385623"/>
            <a:chOff x="0" y="4774698"/>
            <a:chExt cx="9144000" cy="289217"/>
          </a:xfrm>
          <a:solidFill>
            <a:schemeClr val="bg2">
              <a:lumMod val="75000"/>
            </a:schemeClr>
          </a:solidFill>
        </p:grpSpPr>
        <p:sp>
          <p:nvSpPr>
            <p:cNvPr id="14" name="Rectangle 13">
              <a:extLst>
                <a:ext uri="{FF2B5EF4-FFF2-40B4-BE49-F238E27FC236}">
                  <a16:creationId xmlns:a16="http://schemas.microsoft.com/office/drawing/2014/main" id="{D9F33472-65F5-8249-A819-63D184349BAD}"/>
                </a:ext>
              </a:extLst>
            </p:cNvPr>
            <p:cNvSpPr/>
            <p:nvPr userDrawn="1"/>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solidFill>
                  <a:schemeClr val="bg1"/>
                </a:solidFill>
                <a:latin typeface="Source Sans Pro" panose="020B0503030403020204" pitchFamily="34" charset="0"/>
              </a:endParaRPr>
            </a:p>
          </p:txBody>
        </p:sp>
        <p:sp>
          <p:nvSpPr>
            <p:cNvPr id="15" name="Right Triangle 14">
              <a:extLst>
                <a:ext uri="{FF2B5EF4-FFF2-40B4-BE49-F238E27FC236}">
                  <a16:creationId xmlns:a16="http://schemas.microsoft.com/office/drawing/2014/main" id="{296ED723-6154-9843-9E4E-DD8E188E1F02}"/>
                </a:ext>
              </a:extLst>
            </p:cNvPr>
            <p:cNvSpPr/>
            <p:nvPr userDrawn="1"/>
          </p:nvSpPr>
          <p:spPr>
            <a:xfrm rot="10800000">
              <a:off x="843274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Tree>
    <p:extLst>
      <p:ext uri="{BB962C8B-B14F-4D97-AF65-F5344CB8AC3E}">
        <p14:creationId xmlns:p14="http://schemas.microsoft.com/office/powerpoint/2010/main" val="3933167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Gray w/Logo and Page#">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2FA1161-4F71-3D49-B447-5988CD0A7DA4}"/>
              </a:ext>
            </a:extLst>
          </p:cNvPr>
          <p:cNvSpPr txBox="1"/>
          <p:nvPr userDrawn="1"/>
        </p:nvSpPr>
        <p:spPr>
          <a:xfrm>
            <a:off x="11649393" y="6460440"/>
            <a:ext cx="492177" cy="307777"/>
          </a:xfrm>
          <a:prstGeom prst="rect">
            <a:avLst/>
          </a:prstGeom>
          <a:noFill/>
        </p:spPr>
        <p:txBody>
          <a:bodyPr wrap="square" rtlCol="0">
            <a:spAutoFit/>
          </a:bodyPr>
          <a:lstStyle/>
          <a:p>
            <a:fld id="{6625A8D5-DBAF-8845-9299-98FFBA23C9BF}" type="slidenum">
              <a:rPr lang="en-US" sz="1400" b="0" i="0" smtClean="0">
                <a:solidFill>
                  <a:schemeClr val="tx2"/>
                </a:solidFill>
                <a:latin typeface="Source Sans Pro" panose="020B0503030403020204" pitchFamily="34" charset="0"/>
                <a:cs typeface="Arial" panose="020B0604020202020204" pitchFamily="34" charset="0"/>
              </a:rPr>
              <a:pPr/>
              <a:t>‹#›</a:t>
            </a:fld>
            <a:endParaRPr lang="en-US" sz="1400" b="0" i="0" dirty="0">
              <a:solidFill>
                <a:schemeClr val="tx2"/>
              </a:solidFill>
              <a:latin typeface="Source Sans Pro" panose="020B0503030403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7AF9A9C3-3E01-EA40-AED8-6F538928103C}"/>
              </a:ext>
            </a:extLst>
          </p:cNvPr>
          <p:cNvPicPr>
            <a:picLocks noChangeAspect="1"/>
          </p:cNvPicPr>
          <p:nvPr userDrawn="1"/>
        </p:nvPicPr>
        <p:blipFill rotWithShape="1">
          <a:blip r:embed="rId2"/>
          <a:srcRect r="50000"/>
          <a:stretch/>
        </p:blipFill>
        <p:spPr>
          <a:xfrm>
            <a:off x="10569387" y="6484355"/>
            <a:ext cx="534043" cy="259944"/>
          </a:xfrm>
          <a:prstGeom prst="rect">
            <a:avLst/>
          </a:prstGeom>
        </p:spPr>
      </p:pic>
      <p:sp>
        <p:nvSpPr>
          <p:cNvPr id="11" name="Text Placeholder 9">
            <a:extLst>
              <a:ext uri="{FF2B5EF4-FFF2-40B4-BE49-F238E27FC236}">
                <a16:creationId xmlns:a16="http://schemas.microsoft.com/office/drawing/2014/main" id="{E0B26E3F-CBC5-0247-97AE-28C578E83C71}"/>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grpSp>
        <p:nvGrpSpPr>
          <p:cNvPr id="15" name="Group 14">
            <a:extLst>
              <a:ext uri="{FF2B5EF4-FFF2-40B4-BE49-F238E27FC236}">
                <a16:creationId xmlns:a16="http://schemas.microsoft.com/office/drawing/2014/main" id="{B4549D79-BC67-FE4F-8F17-1D6E6081354B}"/>
              </a:ext>
            </a:extLst>
          </p:cNvPr>
          <p:cNvGrpSpPr/>
          <p:nvPr userDrawn="1"/>
        </p:nvGrpSpPr>
        <p:grpSpPr>
          <a:xfrm>
            <a:off x="0" y="6366265"/>
            <a:ext cx="12192000" cy="385623"/>
            <a:chOff x="0" y="4774698"/>
            <a:chExt cx="9144000" cy="289217"/>
          </a:xfrm>
          <a:solidFill>
            <a:schemeClr val="accent1"/>
          </a:solidFill>
        </p:grpSpPr>
        <p:sp>
          <p:nvSpPr>
            <p:cNvPr id="16" name="Rectangle 15">
              <a:extLst>
                <a:ext uri="{FF2B5EF4-FFF2-40B4-BE49-F238E27FC236}">
                  <a16:creationId xmlns:a16="http://schemas.microsoft.com/office/drawing/2014/main" id="{FC87542C-7242-FA4C-A2DA-A68A513178A3}"/>
                </a:ext>
              </a:extLst>
            </p:cNvPr>
            <p:cNvSpPr/>
            <p:nvPr userDrawn="1"/>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solidFill>
                  <a:schemeClr val="bg1"/>
                </a:solidFill>
                <a:latin typeface="Source Sans Pro" panose="020B0503030403020204" pitchFamily="34" charset="0"/>
              </a:endParaRPr>
            </a:p>
          </p:txBody>
        </p:sp>
        <p:sp>
          <p:nvSpPr>
            <p:cNvPr id="17" name="Right Triangle 16">
              <a:extLst>
                <a:ext uri="{FF2B5EF4-FFF2-40B4-BE49-F238E27FC236}">
                  <a16:creationId xmlns:a16="http://schemas.microsoft.com/office/drawing/2014/main" id="{10A53183-4A2E-854E-8CB5-1016426315C3}"/>
                </a:ext>
              </a:extLst>
            </p:cNvPr>
            <p:cNvSpPr/>
            <p:nvPr userDrawn="1"/>
          </p:nvSpPr>
          <p:spPr>
            <a:xfrm rot="10800000">
              <a:off x="843274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Tree>
    <p:extLst>
      <p:ext uri="{BB962C8B-B14F-4D97-AF65-F5344CB8AC3E}">
        <p14:creationId xmlns:p14="http://schemas.microsoft.com/office/powerpoint/2010/main" val="30790671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Reverse w/Logo and P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8B1AB6-107A-FC40-81F8-F5F0BF764E01}"/>
              </a:ext>
            </a:extLst>
          </p:cNvPr>
          <p:cNvSpPr/>
          <p:nvPr userDrawn="1"/>
        </p:nvSpPr>
        <p:spPr>
          <a:xfrm>
            <a:off x="-1" y="0"/>
            <a:ext cx="12192001" cy="68580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5" name="TextBox 4">
            <a:extLst>
              <a:ext uri="{FF2B5EF4-FFF2-40B4-BE49-F238E27FC236}">
                <a16:creationId xmlns:a16="http://schemas.microsoft.com/office/drawing/2014/main" id="{4BB8BA16-A01E-6C4B-AF7E-83685A6DA858}"/>
              </a:ext>
            </a:extLst>
          </p:cNvPr>
          <p:cNvSpPr txBox="1"/>
          <p:nvPr userDrawn="1"/>
        </p:nvSpPr>
        <p:spPr>
          <a:xfrm>
            <a:off x="11649393" y="6460440"/>
            <a:ext cx="492177" cy="307777"/>
          </a:xfrm>
          <a:prstGeom prst="rect">
            <a:avLst/>
          </a:prstGeom>
          <a:noFill/>
        </p:spPr>
        <p:txBody>
          <a:bodyPr wrap="square" rtlCol="0">
            <a:spAutoFit/>
          </a:bodyPr>
          <a:lstStyle/>
          <a:p>
            <a:fld id="{6625A8D5-DBAF-8845-9299-98FFBA23C9BF}" type="slidenum">
              <a:rPr lang="en-US" sz="1400" b="0" i="0" smtClean="0">
                <a:solidFill>
                  <a:schemeClr val="bg1"/>
                </a:solidFill>
                <a:latin typeface="Source Sans Pro" panose="020B0503030403020204" pitchFamily="34" charset="0"/>
                <a:cs typeface="Arial" panose="020B0604020202020204" pitchFamily="34" charset="0"/>
              </a:rPr>
              <a:pPr/>
              <a:t>‹#›</a:t>
            </a:fld>
            <a:endParaRPr lang="en-US" sz="1400" b="0" i="0" dirty="0">
              <a:solidFill>
                <a:schemeClr val="bg1"/>
              </a:solidFill>
              <a:latin typeface="Source Sans Pro" panose="020B0503030403020204" pitchFamily="34" charset="0"/>
              <a:cs typeface="Arial" panose="020B0604020202020204" pitchFamily="34" charset="0"/>
            </a:endParaRPr>
          </a:p>
        </p:txBody>
      </p:sp>
      <p:pic>
        <p:nvPicPr>
          <p:cNvPr id="8" name="Picture 7" descr="A picture containing drawing&#10;&#10;Description automatically generated">
            <a:extLst>
              <a:ext uri="{FF2B5EF4-FFF2-40B4-BE49-F238E27FC236}">
                <a16:creationId xmlns:a16="http://schemas.microsoft.com/office/drawing/2014/main" id="{98D39A21-D547-8E47-8541-02563ACACE11}"/>
              </a:ext>
            </a:extLst>
          </p:cNvPr>
          <p:cNvPicPr>
            <a:picLocks noChangeAspect="1"/>
          </p:cNvPicPr>
          <p:nvPr userDrawn="1"/>
        </p:nvPicPr>
        <p:blipFill rotWithShape="1">
          <a:blip r:embed="rId2"/>
          <a:srcRect r="52093" b="44023"/>
          <a:stretch/>
        </p:blipFill>
        <p:spPr>
          <a:xfrm>
            <a:off x="10577464" y="6491795"/>
            <a:ext cx="534043" cy="252504"/>
          </a:xfrm>
          <a:prstGeom prst="rect">
            <a:avLst/>
          </a:prstGeom>
        </p:spPr>
      </p:pic>
      <p:sp>
        <p:nvSpPr>
          <p:cNvPr id="12" name="Text Placeholder 9">
            <a:extLst>
              <a:ext uri="{FF2B5EF4-FFF2-40B4-BE49-F238E27FC236}">
                <a16:creationId xmlns:a16="http://schemas.microsoft.com/office/drawing/2014/main" id="{261D507F-1DE9-E647-80C8-23A1E174E606}"/>
              </a:ext>
            </a:extLst>
          </p:cNvPr>
          <p:cNvSpPr>
            <a:spLocks noGrp="1"/>
          </p:cNvSpPr>
          <p:nvPr>
            <p:ph type="body" sz="quarter" idx="15" hasCustomPrompt="1"/>
          </p:nvPr>
        </p:nvSpPr>
        <p:spPr>
          <a:xfrm>
            <a:off x="325069" y="560917"/>
            <a:ext cx="11172272" cy="3997995"/>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sp>
        <p:nvSpPr>
          <p:cNvPr id="13" name="Text Placeholder 9">
            <a:extLst>
              <a:ext uri="{FF2B5EF4-FFF2-40B4-BE49-F238E27FC236}">
                <a16:creationId xmlns:a16="http://schemas.microsoft.com/office/drawing/2014/main" id="{8B85E179-AE34-114A-B730-EB6BBB640869}"/>
              </a:ext>
            </a:extLst>
          </p:cNvPr>
          <p:cNvSpPr>
            <a:spLocks noGrp="1"/>
          </p:cNvSpPr>
          <p:nvPr>
            <p:ph type="body" sz="quarter" idx="14" hasCustomPrompt="1"/>
          </p:nvPr>
        </p:nvSpPr>
        <p:spPr>
          <a:xfrm>
            <a:off x="325069" y="4944533"/>
            <a:ext cx="11172272" cy="847992"/>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solidFill>
                  <a:schemeClr val="bg1"/>
                </a:solidFill>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Black or white text will work on this slide.</a:t>
            </a:r>
          </a:p>
        </p:txBody>
      </p:sp>
      <p:grpSp>
        <p:nvGrpSpPr>
          <p:cNvPr id="4" name="Group 3">
            <a:extLst>
              <a:ext uri="{FF2B5EF4-FFF2-40B4-BE49-F238E27FC236}">
                <a16:creationId xmlns:a16="http://schemas.microsoft.com/office/drawing/2014/main" id="{A90DF424-4452-5E42-B67E-61BED4724973}"/>
              </a:ext>
            </a:extLst>
          </p:cNvPr>
          <p:cNvGrpSpPr/>
          <p:nvPr userDrawn="1"/>
        </p:nvGrpSpPr>
        <p:grpSpPr>
          <a:xfrm>
            <a:off x="0" y="6366265"/>
            <a:ext cx="12192000" cy="385623"/>
            <a:chOff x="0" y="4774698"/>
            <a:chExt cx="9144000" cy="289217"/>
          </a:xfrm>
        </p:grpSpPr>
        <p:sp>
          <p:nvSpPr>
            <p:cNvPr id="6" name="Rectangle 5">
              <a:extLst>
                <a:ext uri="{FF2B5EF4-FFF2-40B4-BE49-F238E27FC236}">
                  <a16:creationId xmlns:a16="http://schemas.microsoft.com/office/drawing/2014/main" id="{C777F7B7-955E-D148-BF38-A0444C01890E}"/>
                </a:ext>
              </a:extLst>
            </p:cNvPr>
            <p:cNvSpPr/>
            <p:nvPr userDrawn="1"/>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solidFill>
                  <a:schemeClr val="bg1"/>
                </a:solidFill>
                <a:latin typeface="Source Sans Pro" panose="020B0503030403020204" pitchFamily="34" charset="0"/>
              </a:endParaRPr>
            </a:p>
          </p:txBody>
        </p:sp>
        <p:sp>
          <p:nvSpPr>
            <p:cNvPr id="21" name="Right Triangle 20">
              <a:extLst>
                <a:ext uri="{FF2B5EF4-FFF2-40B4-BE49-F238E27FC236}">
                  <a16:creationId xmlns:a16="http://schemas.microsoft.com/office/drawing/2014/main" id="{F77EB197-BDC9-5C4F-9A19-305E6B2572AE}"/>
                </a:ext>
              </a:extLst>
            </p:cNvPr>
            <p:cNvSpPr/>
            <p:nvPr userDrawn="1"/>
          </p:nvSpPr>
          <p:spPr>
            <a:xfrm rot="10800000">
              <a:off x="8432742"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Tree>
    <p:extLst>
      <p:ext uri="{BB962C8B-B14F-4D97-AF65-F5344CB8AC3E}">
        <p14:creationId xmlns:p14="http://schemas.microsoft.com/office/powerpoint/2010/main" val="26198488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Blue w/Title">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C1A86A79-BBBF-9F47-BE20-D086898B2B92}"/>
              </a:ext>
            </a:extLst>
          </p:cNvPr>
          <p:cNvSpPr>
            <a:spLocks noGrp="1"/>
          </p:cNvSpPr>
          <p:nvPr>
            <p:ph type="body" sz="quarter" idx="12" hasCustomPrompt="1"/>
          </p:nvPr>
        </p:nvSpPr>
        <p:spPr>
          <a:xfrm>
            <a:off x="7133448" y="6497693"/>
            <a:ext cx="5058552" cy="193899"/>
          </a:xfrm>
          <a:prstGeom prst="rect">
            <a:avLst/>
          </a:prstGeom>
        </p:spPr>
        <p:txBody>
          <a:bodyPr wrap="square" tIns="0" bIns="0" anchor="t">
            <a:spAutoFit/>
          </a:bodyPr>
          <a:lstStyle>
            <a:lvl1pPr>
              <a:buNone/>
              <a:defRPr sz="1400" b="0" i="0">
                <a:solidFill>
                  <a:schemeClr val="bg2">
                    <a:lumMod val="50000"/>
                  </a:schemeClr>
                </a:solidFill>
                <a:latin typeface="Source Sans Pro" panose="020B0503030403020204" pitchFamily="34" charset="0"/>
              </a:defRPr>
            </a:lvl1pPr>
          </a:lstStyle>
          <a:p>
            <a:pPr lvl="0"/>
            <a:r>
              <a:rPr lang="en-US" dirty="0"/>
              <a:t>PRESENTATION TITLE OR NICKNAME CAN LIVE HERE</a:t>
            </a:r>
          </a:p>
        </p:txBody>
      </p:sp>
      <p:sp>
        <p:nvSpPr>
          <p:cNvPr id="9" name="Text Placeholder 9">
            <a:extLst>
              <a:ext uri="{FF2B5EF4-FFF2-40B4-BE49-F238E27FC236}">
                <a16:creationId xmlns:a16="http://schemas.microsoft.com/office/drawing/2014/main" id="{AB1799E8-F88F-CF48-A5D6-023D8C509F44}"/>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grpSp>
        <p:nvGrpSpPr>
          <p:cNvPr id="11" name="Group 10">
            <a:extLst>
              <a:ext uri="{FF2B5EF4-FFF2-40B4-BE49-F238E27FC236}">
                <a16:creationId xmlns:a16="http://schemas.microsoft.com/office/drawing/2014/main" id="{EA5F1A21-5988-E44E-A6DD-3653552CDDC6}"/>
              </a:ext>
            </a:extLst>
          </p:cNvPr>
          <p:cNvGrpSpPr/>
          <p:nvPr userDrawn="1"/>
        </p:nvGrpSpPr>
        <p:grpSpPr>
          <a:xfrm>
            <a:off x="0" y="6366265"/>
            <a:ext cx="12192000" cy="385623"/>
            <a:chOff x="0" y="4774698"/>
            <a:chExt cx="9144000" cy="289217"/>
          </a:xfrm>
          <a:solidFill>
            <a:schemeClr val="tx2"/>
          </a:solidFill>
        </p:grpSpPr>
        <p:sp>
          <p:nvSpPr>
            <p:cNvPr id="12" name="Rectangle 11">
              <a:extLst>
                <a:ext uri="{FF2B5EF4-FFF2-40B4-BE49-F238E27FC236}">
                  <a16:creationId xmlns:a16="http://schemas.microsoft.com/office/drawing/2014/main" id="{8AE7BFCD-002C-4B45-879D-7916F1C450CF}"/>
                </a:ext>
              </a:extLst>
            </p:cNvPr>
            <p:cNvSpPr/>
            <p:nvPr userDrawn="1"/>
          </p:nvSpPr>
          <p:spPr>
            <a:xfrm>
              <a:off x="0" y="4774698"/>
              <a:ext cx="9144000" cy="3428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solidFill>
                  <a:schemeClr val="bg2">
                    <a:lumMod val="50000"/>
                  </a:schemeClr>
                </a:solidFill>
                <a:latin typeface="Source Sans Pro" panose="020B0503030403020204" pitchFamily="34" charset="0"/>
              </a:endParaRPr>
            </a:p>
          </p:txBody>
        </p:sp>
        <p:sp>
          <p:nvSpPr>
            <p:cNvPr id="13" name="Right Triangle 12">
              <a:extLst>
                <a:ext uri="{FF2B5EF4-FFF2-40B4-BE49-F238E27FC236}">
                  <a16:creationId xmlns:a16="http://schemas.microsoft.com/office/drawing/2014/main" id="{6AA39ED9-5FB0-C04D-BFB7-BCF5BB076FAA}"/>
                </a:ext>
              </a:extLst>
            </p:cNvPr>
            <p:cNvSpPr/>
            <p:nvPr userDrawn="1"/>
          </p:nvSpPr>
          <p:spPr>
            <a:xfrm rot="10800000">
              <a:off x="5117152" y="4791842"/>
              <a:ext cx="232934" cy="272073"/>
            </a:xfrm>
            <a:prstGeom prst="rtTriangl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solidFill>
                  <a:schemeClr val="bg2">
                    <a:lumMod val="50000"/>
                  </a:schemeClr>
                </a:solidFill>
                <a:latin typeface="Source Sans Pro" panose="020B0503030403020204" pitchFamily="34" charset="0"/>
              </a:endParaRPr>
            </a:p>
          </p:txBody>
        </p:sp>
      </p:grpSp>
    </p:spTree>
    <p:extLst>
      <p:ext uri="{BB962C8B-B14F-4D97-AF65-F5344CB8AC3E}">
        <p14:creationId xmlns:p14="http://schemas.microsoft.com/office/powerpoint/2010/main" val="9685857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ay w/Title">
    <p:spTree>
      <p:nvGrpSpPr>
        <p:cNvPr id="1" name=""/>
        <p:cNvGrpSpPr/>
        <p:nvPr/>
      </p:nvGrpSpPr>
      <p:grpSpPr>
        <a:xfrm>
          <a:off x="0" y="0"/>
          <a:ext cx="0" cy="0"/>
          <a:chOff x="0" y="0"/>
          <a:chExt cx="0" cy="0"/>
        </a:xfrm>
      </p:grpSpPr>
      <p:sp>
        <p:nvSpPr>
          <p:cNvPr id="6" name="Text Placeholder 9">
            <a:extLst>
              <a:ext uri="{FF2B5EF4-FFF2-40B4-BE49-F238E27FC236}">
                <a16:creationId xmlns:a16="http://schemas.microsoft.com/office/drawing/2014/main" id="{BEC11415-CC79-BA4C-8B33-E63BD3059B79}"/>
              </a:ext>
            </a:extLst>
          </p:cNvPr>
          <p:cNvSpPr>
            <a:spLocks noGrp="1"/>
          </p:cNvSpPr>
          <p:nvPr>
            <p:ph type="body" sz="quarter" idx="12" hasCustomPrompt="1"/>
          </p:nvPr>
        </p:nvSpPr>
        <p:spPr>
          <a:xfrm>
            <a:off x="7133448" y="6497693"/>
            <a:ext cx="5058552" cy="193899"/>
          </a:xfrm>
          <a:prstGeom prst="rect">
            <a:avLst/>
          </a:prstGeom>
        </p:spPr>
        <p:txBody>
          <a:bodyPr wrap="square" tIns="0" bIns="0" anchor="t">
            <a:spAutoFit/>
          </a:bodyPr>
          <a:lstStyle>
            <a:lvl1pPr>
              <a:buNone/>
              <a:defRPr sz="1400" b="0" i="0">
                <a:solidFill>
                  <a:schemeClr val="tx2"/>
                </a:solidFill>
                <a:latin typeface="Source Sans Pro" panose="020B0503030403020204" pitchFamily="34" charset="0"/>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64D2484A-DD0A-1541-BE82-E067DD9D82B0}"/>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grpSp>
        <p:nvGrpSpPr>
          <p:cNvPr id="11" name="Group 10">
            <a:extLst>
              <a:ext uri="{FF2B5EF4-FFF2-40B4-BE49-F238E27FC236}">
                <a16:creationId xmlns:a16="http://schemas.microsoft.com/office/drawing/2014/main" id="{88181AB7-30E6-134D-8B1A-87BBB9E6A7FC}"/>
              </a:ext>
            </a:extLst>
          </p:cNvPr>
          <p:cNvGrpSpPr/>
          <p:nvPr userDrawn="1"/>
        </p:nvGrpSpPr>
        <p:grpSpPr>
          <a:xfrm>
            <a:off x="0" y="6366265"/>
            <a:ext cx="12192000" cy="385623"/>
            <a:chOff x="0" y="4774698"/>
            <a:chExt cx="9144000" cy="289217"/>
          </a:xfrm>
          <a:solidFill>
            <a:schemeClr val="accent1"/>
          </a:solidFill>
        </p:grpSpPr>
        <p:sp>
          <p:nvSpPr>
            <p:cNvPr id="12" name="Rectangle 11">
              <a:extLst>
                <a:ext uri="{FF2B5EF4-FFF2-40B4-BE49-F238E27FC236}">
                  <a16:creationId xmlns:a16="http://schemas.microsoft.com/office/drawing/2014/main" id="{69C8275D-E747-054D-94B0-111D1CB84CAD}"/>
                </a:ext>
              </a:extLst>
            </p:cNvPr>
            <p:cNvSpPr/>
            <p:nvPr userDrawn="1"/>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solidFill>
                  <a:schemeClr val="bg1"/>
                </a:solidFill>
                <a:latin typeface="Source Sans Pro" panose="020B0503030403020204" pitchFamily="34" charset="0"/>
              </a:endParaRPr>
            </a:p>
          </p:txBody>
        </p:sp>
        <p:sp>
          <p:nvSpPr>
            <p:cNvPr id="13" name="Right Triangle 12">
              <a:extLst>
                <a:ext uri="{FF2B5EF4-FFF2-40B4-BE49-F238E27FC236}">
                  <a16:creationId xmlns:a16="http://schemas.microsoft.com/office/drawing/2014/main" id="{D24F6C5E-08B7-D244-89C8-7FEBAC6566F0}"/>
                </a:ext>
              </a:extLst>
            </p:cNvPr>
            <p:cNvSpPr/>
            <p:nvPr userDrawn="1"/>
          </p:nvSpPr>
          <p:spPr>
            <a:xfrm rot="10800000">
              <a:off x="511715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Tree>
    <p:extLst>
      <p:ext uri="{BB962C8B-B14F-4D97-AF65-F5344CB8AC3E}">
        <p14:creationId xmlns:p14="http://schemas.microsoft.com/office/powerpoint/2010/main" val="259554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lt Title Slide w/Pictur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390ED608-500C-CC40-BA6D-26001AFF3EC8}"/>
              </a:ext>
            </a:extLst>
          </p:cNvPr>
          <p:cNvSpPr>
            <a:spLocks noGrp="1"/>
          </p:cNvSpPr>
          <p:nvPr>
            <p:ph type="pic" sz="quarter" idx="12" hasCustomPrompt="1"/>
          </p:nvPr>
        </p:nvSpPr>
        <p:spPr>
          <a:xfrm>
            <a:off x="0" y="0"/>
            <a:ext cx="12192000" cy="6858000"/>
          </a:xfrm>
          <a:prstGeom prst="rect">
            <a:avLst/>
          </a:prstGeom>
          <a:solidFill>
            <a:schemeClr val="bg1">
              <a:lumMod val="85000"/>
            </a:schemeClr>
          </a:solidFill>
        </p:spPr>
        <p:txBody>
          <a:bodyPr/>
          <a:lstStyle>
            <a:lvl1pPr>
              <a:buNone/>
              <a:defRPr b="0" i="0">
                <a:latin typeface="Source Sans Pro" panose="020B0503030403020204" pitchFamily="34" charset="0"/>
              </a:defRPr>
            </a:lvl1pPr>
          </a:lstStyle>
          <a:p>
            <a:r>
              <a:rPr lang="en-US" dirty="0"/>
              <a:t>PICTURE</a:t>
            </a:r>
          </a:p>
        </p:txBody>
      </p:sp>
      <p:sp>
        <p:nvSpPr>
          <p:cNvPr id="9" name="Text Placeholder 7">
            <a:extLst>
              <a:ext uri="{FF2B5EF4-FFF2-40B4-BE49-F238E27FC236}">
                <a16:creationId xmlns:a16="http://schemas.microsoft.com/office/drawing/2014/main" id="{77D4993E-3014-2B4F-A42A-4701885FBDA2}"/>
              </a:ext>
            </a:extLst>
          </p:cNvPr>
          <p:cNvSpPr>
            <a:spLocks noGrp="1"/>
          </p:cNvSpPr>
          <p:nvPr>
            <p:ph type="body" sz="quarter" idx="10" hasCustomPrompt="1"/>
          </p:nvPr>
        </p:nvSpPr>
        <p:spPr>
          <a:xfrm>
            <a:off x="582614" y="1850649"/>
            <a:ext cx="11026775" cy="1541463"/>
          </a:xfrm>
          <a:prstGeom prst="rect">
            <a:avLst/>
          </a:prstGeom>
        </p:spPr>
        <p:txBody>
          <a:bodyPr/>
          <a:lstStyle>
            <a:lvl1pPr marL="0">
              <a:buNone/>
              <a:defRPr sz="6000" b="1" i="0">
                <a:solidFill>
                  <a:schemeClr val="bg1"/>
                </a:solidFill>
                <a:latin typeface="Source Sans Pro" panose="020B0503030403020204" pitchFamily="34" charset="0"/>
              </a:defRPr>
            </a:lvl1pPr>
          </a:lstStyle>
          <a:p>
            <a:pPr lvl="0"/>
            <a:r>
              <a:rPr lang="en-US" dirty="0"/>
              <a:t>Alternate Title Slide Here and Here and Here 45pt Bold</a:t>
            </a:r>
          </a:p>
        </p:txBody>
      </p:sp>
      <p:sp>
        <p:nvSpPr>
          <p:cNvPr id="10" name="Text Placeholder 12">
            <a:extLst>
              <a:ext uri="{FF2B5EF4-FFF2-40B4-BE49-F238E27FC236}">
                <a16:creationId xmlns:a16="http://schemas.microsoft.com/office/drawing/2014/main" id="{8D07B18F-36C2-8E46-AA3F-ED2458361B00}"/>
              </a:ext>
            </a:extLst>
          </p:cNvPr>
          <p:cNvSpPr>
            <a:spLocks noGrp="1"/>
          </p:cNvSpPr>
          <p:nvPr>
            <p:ph type="body" sz="quarter" idx="11" hasCustomPrompt="1"/>
          </p:nvPr>
        </p:nvSpPr>
        <p:spPr>
          <a:xfrm>
            <a:off x="1825959" y="4037945"/>
            <a:ext cx="8540083" cy="701033"/>
          </a:xfrm>
          <a:prstGeom prst="rect">
            <a:avLst/>
          </a:prstGeom>
        </p:spPr>
        <p:txBody>
          <a:bodyPr/>
          <a:lstStyle>
            <a:lvl1pPr marL="0" marR="0" indent="-228594"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chemeClr val="bg1"/>
                </a:solidFill>
                <a:latin typeface="Source Sans Pro" panose="020B0503030403020204" pitchFamily="34" charset="0"/>
                <a:cs typeface="Arial" panose="020B0604020202020204" pitchFamily="34" charset="0"/>
              </a:defRPr>
            </a:lvl1pPr>
          </a:lstStyle>
          <a:p>
            <a:pPr lvl="0"/>
            <a:r>
              <a:rPr lang="en-US" dirty="0"/>
              <a:t>Speaker Names </a:t>
            </a:r>
            <a:r>
              <a:rPr lang="en-US" dirty="0" err="1"/>
              <a:t>CanGoHere</a:t>
            </a:r>
            <a:r>
              <a:rPr lang="en-US" dirty="0"/>
              <a:t>, Ph.D. </a:t>
            </a:r>
            <a:r>
              <a:rPr lang="en-US" dirty="0" err="1"/>
              <a:t>24pt</a:t>
            </a:r>
            <a:endParaRPr lang="en-US" dirty="0"/>
          </a:p>
        </p:txBody>
      </p:sp>
    </p:spTree>
    <p:extLst>
      <p:ext uri="{BB962C8B-B14F-4D97-AF65-F5344CB8AC3E}">
        <p14:creationId xmlns:p14="http://schemas.microsoft.com/office/powerpoint/2010/main" val="32945982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Reverse w/Tit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5AEA90-7157-4F49-AA66-146FE5E0DF81}"/>
              </a:ext>
            </a:extLst>
          </p:cNvPr>
          <p:cNvSpPr/>
          <p:nvPr userDrawn="1"/>
        </p:nvSpPr>
        <p:spPr>
          <a:xfrm>
            <a:off x="-1" y="0"/>
            <a:ext cx="12192001" cy="68580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7" name="Text Placeholder 9">
            <a:extLst>
              <a:ext uri="{FF2B5EF4-FFF2-40B4-BE49-F238E27FC236}">
                <a16:creationId xmlns:a16="http://schemas.microsoft.com/office/drawing/2014/main" id="{B4226049-1010-6F40-9650-F897C24EB483}"/>
              </a:ext>
            </a:extLst>
          </p:cNvPr>
          <p:cNvSpPr>
            <a:spLocks noGrp="1"/>
          </p:cNvSpPr>
          <p:nvPr>
            <p:ph type="body" sz="quarter" idx="12" hasCustomPrompt="1"/>
          </p:nvPr>
        </p:nvSpPr>
        <p:spPr>
          <a:xfrm>
            <a:off x="7133448" y="6497693"/>
            <a:ext cx="5058552" cy="193899"/>
          </a:xfrm>
          <a:prstGeom prst="rect">
            <a:avLst/>
          </a:prstGeom>
        </p:spPr>
        <p:txBody>
          <a:bodyPr wrap="square" tIns="0" bIns="0" anchor="t">
            <a:spAutoFit/>
          </a:bodyPr>
          <a:lstStyle>
            <a:lvl1pPr>
              <a:buNone/>
              <a:defRPr sz="1400" b="0" i="0">
                <a:solidFill>
                  <a:schemeClr val="bg1"/>
                </a:solidFill>
                <a:latin typeface="Source Sans Pro" panose="020B0503030403020204" pitchFamily="34" charset="0"/>
              </a:defRPr>
            </a:lvl1pPr>
          </a:lstStyle>
          <a:p>
            <a:pPr lvl="0"/>
            <a:r>
              <a:rPr lang="en-US" dirty="0"/>
              <a:t>PRESENTATION TITLE OR NICKNAME CAN LIVE HERE</a:t>
            </a:r>
          </a:p>
        </p:txBody>
      </p:sp>
      <p:sp>
        <p:nvSpPr>
          <p:cNvPr id="11" name="Text Placeholder 9">
            <a:extLst>
              <a:ext uri="{FF2B5EF4-FFF2-40B4-BE49-F238E27FC236}">
                <a16:creationId xmlns:a16="http://schemas.microsoft.com/office/drawing/2014/main" id="{17877A8E-EC1F-174A-B87B-F4667FAF7845}"/>
              </a:ext>
            </a:extLst>
          </p:cNvPr>
          <p:cNvSpPr>
            <a:spLocks noGrp="1"/>
          </p:cNvSpPr>
          <p:nvPr>
            <p:ph type="body" sz="quarter" idx="15" hasCustomPrompt="1"/>
          </p:nvPr>
        </p:nvSpPr>
        <p:spPr>
          <a:xfrm>
            <a:off x="325069" y="560917"/>
            <a:ext cx="11172272" cy="3997995"/>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sp>
        <p:nvSpPr>
          <p:cNvPr id="12" name="Text Placeholder 9">
            <a:extLst>
              <a:ext uri="{FF2B5EF4-FFF2-40B4-BE49-F238E27FC236}">
                <a16:creationId xmlns:a16="http://schemas.microsoft.com/office/drawing/2014/main" id="{F635E910-E75C-1243-BCB0-8B5324D73515}"/>
              </a:ext>
            </a:extLst>
          </p:cNvPr>
          <p:cNvSpPr>
            <a:spLocks noGrp="1"/>
          </p:cNvSpPr>
          <p:nvPr>
            <p:ph type="body" sz="quarter" idx="14" hasCustomPrompt="1"/>
          </p:nvPr>
        </p:nvSpPr>
        <p:spPr>
          <a:xfrm>
            <a:off x="325069" y="4944533"/>
            <a:ext cx="11172272" cy="847992"/>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solidFill>
                  <a:schemeClr val="bg1"/>
                </a:solidFill>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Black or white text will work on this slide.</a:t>
            </a:r>
          </a:p>
        </p:txBody>
      </p:sp>
      <p:grpSp>
        <p:nvGrpSpPr>
          <p:cNvPr id="13" name="Group 12">
            <a:extLst>
              <a:ext uri="{FF2B5EF4-FFF2-40B4-BE49-F238E27FC236}">
                <a16:creationId xmlns:a16="http://schemas.microsoft.com/office/drawing/2014/main" id="{7613807A-3481-494B-A9F2-109C84E15C7F}"/>
              </a:ext>
            </a:extLst>
          </p:cNvPr>
          <p:cNvGrpSpPr/>
          <p:nvPr userDrawn="1"/>
        </p:nvGrpSpPr>
        <p:grpSpPr>
          <a:xfrm>
            <a:off x="0" y="6366265"/>
            <a:ext cx="12192000" cy="385623"/>
            <a:chOff x="0" y="4774698"/>
            <a:chExt cx="9144000" cy="289217"/>
          </a:xfrm>
          <a:solidFill>
            <a:schemeClr val="bg1"/>
          </a:solidFill>
        </p:grpSpPr>
        <p:sp>
          <p:nvSpPr>
            <p:cNvPr id="14" name="Rectangle 13">
              <a:extLst>
                <a:ext uri="{FF2B5EF4-FFF2-40B4-BE49-F238E27FC236}">
                  <a16:creationId xmlns:a16="http://schemas.microsoft.com/office/drawing/2014/main" id="{B6576182-43F8-5344-A7CF-F91D8C93A746}"/>
                </a:ext>
              </a:extLst>
            </p:cNvPr>
            <p:cNvSpPr/>
            <p:nvPr userDrawn="1"/>
          </p:nvSpPr>
          <p:spPr>
            <a:xfrm>
              <a:off x="0" y="4774698"/>
              <a:ext cx="9144000" cy="3428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solidFill>
                  <a:schemeClr val="bg1"/>
                </a:solidFill>
                <a:latin typeface="Source Sans Pro" panose="020B0503030403020204" pitchFamily="34" charset="0"/>
              </a:endParaRPr>
            </a:p>
          </p:txBody>
        </p:sp>
        <p:sp>
          <p:nvSpPr>
            <p:cNvPr id="15" name="Right Triangle 14">
              <a:extLst>
                <a:ext uri="{FF2B5EF4-FFF2-40B4-BE49-F238E27FC236}">
                  <a16:creationId xmlns:a16="http://schemas.microsoft.com/office/drawing/2014/main" id="{82E4CADD-2929-7F4D-AA9E-4DCBBE0B0B40}"/>
                </a:ext>
              </a:extLst>
            </p:cNvPr>
            <p:cNvSpPr/>
            <p:nvPr userDrawn="1"/>
          </p:nvSpPr>
          <p:spPr>
            <a:xfrm rot="10800000">
              <a:off x="5117152" y="4791842"/>
              <a:ext cx="232934" cy="272073"/>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Tree>
    <p:extLst>
      <p:ext uri="{BB962C8B-B14F-4D97-AF65-F5344CB8AC3E}">
        <p14:creationId xmlns:p14="http://schemas.microsoft.com/office/powerpoint/2010/main" val="14493395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ue w/JAX nam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33DA902-A421-5943-96E0-9E29B96ABB1A}"/>
              </a:ext>
            </a:extLst>
          </p:cNvPr>
          <p:cNvGrpSpPr/>
          <p:nvPr userDrawn="1"/>
        </p:nvGrpSpPr>
        <p:grpSpPr>
          <a:xfrm>
            <a:off x="0" y="6366265"/>
            <a:ext cx="12192000" cy="385623"/>
            <a:chOff x="0" y="4774698"/>
            <a:chExt cx="9144000" cy="289217"/>
          </a:xfrm>
        </p:grpSpPr>
        <p:sp>
          <p:nvSpPr>
            <p:cNvPr id="3" name="Rectangle 2">
              <a:extLst>
                <a:ext uri="{FF2B5EF4-FFF2-40B4-BE49-F238E27FC236}">
                  <a16:creationId xmlns:a16="http://schemas.microsoft.com/office/drawing/2014/main" id="{B71CD138-D925-094D-9960-C24AC278DA0B}"/>
                </a:ext>
              </a:extLst>
            </p:cNvPr>
            <p:cNvSpPr/>
            <p:nvPr userDrawn="1"/>
          </p:nvSpPr>
          <p:spPr>
            <a:xfrm>
              <a:off x="0" y="4774698"/>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5" name="Right Triangle 4">
              <a:extLst>
                <a:ext uri="{FF2B5EF4-FFF2-40B4-BE49-F238E27FC236}">
                  <a16:creationId xmlns:a16="http://schemas.microsoft.com/office/drawing/2014/main" id="{DF62F2D2-65C0-8F42-ADBB-022705B0FDA4}"/>
                </a:ext>
              </a:extLst>
            </p:cNvPr>
            <p:cNvSpPr/>
            <p:nvPr userDrawn="1"/>
          </p:nvSpPr>
          <p:spPr>
            <a:xfrm rot="10800000" flipH="1">
              <a:off x="2225844" y="4791842"/>
              <a:ext cx="232934" cy="272073"/>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
        <p:nvSpPr>
          <p:cNvPr id="12" name="Text Placeholder 9">
            <a:extLst>
              <a:ext uri="{FF2B5EF4-FFF2-40B4-BE49-F238E27FC236}">
                <a16:creationId xmlns:a16="http://schemas.microsoft.com/office/drawing/2014/main" id="{21562516-8970-ED4B-AE49-269793DF1C11}"/>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sp>
        <p:nvSpPr>
          <p:cNvPr id="4" name="TextBox 3">
            <a:extLst>
              <a:ext uri="{FF2B5EF4-FFF2-40B4-BE49-F238E27FC236}">
                <a16:creationId xmlns:a16="http://schemas.microsoft.com/office/drawing/2014/main" id="{E2D182FB-9559-C401-AC59-7583780E68EB}"/>
              </a:ext>
            </a:extLst>
          </p:cNvPr>
          <p:cNvSpPr txBox="1"/>
          <p:nvPr userDrawn="1"/>
        </p:nvSpPr>
        <p:spPr>
          <a:xfrm>
            <a:off x="1" y="6486922"/>
            <a:ext cx="2967791" cy="215444"/>
          </a:xfrm>
          <a:prstGeom prst="rect">
            <a:avLst/>
          </a:prstGeom>
          <a:noFill/>
        </p:spPr>
        <p:txBody>
          <a:bodyPr wrap="square" tIns="0" bIns="0" rtlCol="0" anchor="t">
            <a:spAutoFit/>
          </a:bodyPr>
          <a:lstStyle/>
          <a:p>
            <a:pPr algn="r"/>
            <a:r>
              <a:rPr lang="en-US" sz="1400" b="1" i="0" spc="67" baseline="0" dirty="0">
                <a:solidFill>
                  <a:schemeClr val="bg2">
                    <a:lumMod val="50000"/>
                  </a:schemeClr>
                </a:solidFill>
                <a:latin typeface="Source Sans Pro" panose="020B0503030403020204" pitchFamily="34" charset="0"/>
                <a:cs typeface="Arial" panose="020B0604020202020204" pitchFamily="34" charset="0"/>
              </a:rPr>
              <a:t>THE JACKSON LABORATORY</a:t>
            </a:r>
          </a:p>
        </p:txBody>
      </p:sp>
    </p:spTree>
    <p:extLst>
      <p:ext uri="{BB962C8B-B14F-4D97-AF65-F5344CB8AC3E}">
        <p14:creationId xmlns:p14="http://schemas.microsoft.com/office/powerpoint/2010/main" val="39034737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Gray w/JAX nam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6926067-3E3A-834B-B491-CF0EA645AD3D}"/>
              </a:ext>
            </a:extLst>
          </p:cNvPr>
          <p:cNvGrpSpPr/>
          <p:nvPr userDrawn="1"/>
        </p:nvGrpSpPr>
        <p:grpSpPr>
          <a:xfrm>
            <a:off x="0" y="6366265"/>
            <a:ext cx="12192000" cy="385623"/>
            <a:chOff x="0" y="4774698"/>
            <a:chExt cx="9144000" cy="289217"/>
          </a:xfrm>
          <a:solidFill>
            <a:schemeClr val="bg1"/>
          </a:solidFill>
        </p:grpSpPr>
        <p:sp>
          <p:nvSpPr>
            <p:cNvPr id="3" name="Rectangle 2">
              <a:extLst>
                <a:ext uri="{FF2B5EF4-FFF2-40B4-BE49-F238E27FC236}">
                  <a16:creationId xmlns:a16="http://schemas.microsoft.com/office/drawing/2014/main" id="{927BC769-C362-0943-8EC8-3BEC86470703}"/>
                </a:ext>
              </a:extLst>
            </p:cNvPr>
            <p:cNvSpPr/>
            <p:nvPr userDrawn="1"/>
          </p:nvSpPr>
          <p:spPr>
            <a:xfrm>
              <a:off x="0" y="4774698"/>
              <a:ext cx="9144000" cy="34289"/>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5" name="Right Triangle 4">
              <a:extLst>
                <a:ext uri="{FF2B5EF4-FFF2-40B4-BE49-F238E27FC236}">
                  <a16:creationId xmlns:a16="http://schemas.microsoft.com/office/drawing/2014/main" id="{7C9338C1-2689-C542-9BD4-BBC7FC4767B8}"/>
                </a:ext>
              </a:extLst>
            </p:cNvPr>
            <p:cNvSpPr/>
            <p:nvPr userDrawn="1"/>
          </p:nvSpPr>
          <p:spPr>
            <a:xfrm rot="10800000" flipH="1">
              <a:off x="2225844" y="4791842"/>
              <a:ext cx="232934" cy="272073"/>
            </a:xfrm>
            <a:prstGeom prst="rtTriangle">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
        <p:nvSpPr>
          <p:cNvPr id="10" name="Text Placeholder 9">
            <a:extLst>
              <a:ext uri="{FF2B5EF4-FFF2-40B4-BE49-F238E27FC236}">
                <a16:creationId xmlns:a16="http://schemas.microsoft.com/office/drawing/2014/main" id="{8743CDD0-2208-DE41-9BCC-3B428BE8A70D}"/>
              </a:ext>
            </a:extLst>
          </p:cNvPr>
          <p:cNvSpPr>
            <a:spLocks noGrp="1"/>
          </p:cNvSpPr>
          <p:nvPr>
            <p:ph type="body" sz="quarter" idx="14" hasCustomPrompt="1"/>
          </p:nvPr>
        </p:nvSpPr>
        <p:spPr>
          <a:xfrm>
            <a:off x="325069" y="560917"/>
            <a:ext cx="11172272" cy="5105919"/>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sp>
        <p:nvSpPr>
          <p:cNvPr id="4" name="TextBox 3">
            <a:extLst>
              <a:ext uri="{FF2B5EF4-FFF2-40B4-BE49-F238E27FC236}">
                <a16:creationId xmlns:a16="http://schemas.microsoft.com/office/drawing/2014/main" id="{8D439474-FE25-3D0A-07E5-9E4B7E9EBC32}"/>
              </a:ext>
            </a:extLst>
          </p:cNvPr>
          <p:cNvSpPr txBox="1"/>
          <p:nvPr userDrawn="1"/>
        </p:nvSpPr>
        <p:spPr>
          <a:xfrm>
            <a:off x="1" y="6486922"/>
            <a:ext cx="2967791" cy="215444"/>
          </a:xfrm>
          <a:prstGeom prst="rect">
            <a:avLst/>
          </a:prstGeom>
          <a:noFill/>
        </p:spPr>
        <p:txBody>
          <a:bodyPr wrap="square" tIns="0" bIns="0" rtlCol="0" anchor="t">
            <a:spAutoFit/>
          </a:bodyPr>
          <a:lstStyle/>
          <a:p>
            <a:pPr algn="r"/>
            <a:r>
              <a:rPr lang="en-US" sz="1400" b="1" i="0" spc="67" baseline="0" dirty="0">
                <a:solidFill>
                  <a:schemeClr val="bg2">
                    <a:lumMod val="50000"/>
                  </a:schemeClr>
                </a:solidFill>
                <a:latin typeface="Source Sans Pro" panose="020B0503030403020204" pitchFamily="34" charset="0"/>
                <a:cs typeface="Arial" panose="020B0604020202020204" pitchFamily="34" charset="0"/>
              </a:rPr>
              <a:t>THE JACKSON LABORATORY</a:t>
            </a:r>
          </a:p>
        </p:txBody>
      </p:sp>
    </p:spTree>
    <p:extLst>
      <p:ext uri="{BB962C8B-B14F-4D97-AF65-F5344CB8AC3E}">
        <p14:creationId xmlns:p14="http://schemas.microsoft.com/office/powerpoint/2010/main" val="203958516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Reverse w/JAX nam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AA6F271-C725-2C4D-B082-15BC7DE40D25}"/>
              </a:ext>
            </a:extLst>
          </p:cNvPr>
          <p:cNvSpPr/>
          <p:nvPr userDrawn="1"/>
        </p:nvSpPr>
        <p:spPr>
          <a:xfrm>
            <a:off x="-1" y="0"/>
            <a:ext cx="12192001" cy="68580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nvGrpSpPr>
          <p:cNvPr id="2" name="Group 1">
            <a:extLst>
              <a:ext uri="{FF2B5EF4-FFF2-40B4-BE49-F238E27FC236}">
                <a16:creationId xmlns:a16="http://schemas.microsoft.com/office/drawing/2014/main" id="{091AAD2B-1AED-9A41-88CA-02DDB614B029}"/>
              </a:ext>
            </a:extLst>
          </p:cNvPr>
          <p:cNvGrpSpPr/>
          <p:nvPr userDrawn="1"/>
        </p:nvGrpSpPr>
        <p:grpSpPr>
          <a:xfrm>
            <a:off x="0" y="6366265"/>
            <a:ext cx="12192000" cy="385623"/>
            <a:chOff x="0" y="4774698"/>
            <a:chExt cx="9144000" cy="289217"/>
          </a:xfrm>
        </p:grpSpPr>
        <p:sp>
          <p:nvSpPr>
            <p:cNvPr id="10" name="Rectangle 9">
              <a:extLst>
                <a:ext uri="{FF2B5EF4-FFF2-40B4-BE49-F238E27FC236}">
                  <a16:creationId xmlns:a16="http://schemas.microsoft.com/office/drawing/2014/main" id="{A4E413CA-0523-3649-B537-FE5ACD420F76}"/>
                </a:ext>
              </a:extLst>
            </p:cNvPr>
            <p:cNvSpPr/>
            <p:nvPr userDrawn="1"/>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12" name="Right Triangle 11">
              <a:extLst>
                <a:ext uri="{FF2B5EF4-FFF2-40B4-BE49-F238E27FC236}">
                  <a16:creationId xmlns:a16="http://schemas.microsoft.com/office/drawing/2014/main" id="{489BD0B7-57DE-C949-A735-BE3D547A3BF4}"/>
                </a:ext>
              </a:extLst>
            </p:cNvPr>
            <p:cNvSpPr/>
            <p:nvPr userDrawn="1"/>
          </p:nvSpPr>
          <p:spPr>
            <a:xfrm rot="10800000" flipH="1">
              <a:off x="2225844"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
        <p:nvSpPr>
          <p:cNvPr id="18" name="Text Placeholder 9">
            <a:extLst>
              <a:ext uri="{FF2B5EF4-FFF2-40B4-BE49-F238E27FC236}">
                <a16:creationId xmlns:a16="http://schemas.microsoft.com/office/drawing/2014/main" id="{6D84452F-2E44-6C4A-9D53-C0E9C297CE8F}"/>
              </a:ext>
            </a:extLst>
          </p:cNvPr>
          <p:cNvSpPr>
            <a:spLocks noGrp="1"/>
          </p:cNvSpPr>
          <p:nvPr>
            <p:ph type="body" sz="quarter" idx="15" hasCustomPrompt="1"/>
          </p:nvPr>
        </p:nvSpPr>
        <p:spPr>
          <a:xfrm>
            <a:off x="325069" y="560917"/>
            <a:ext cx="11172272" cy="3997995"/>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28pt body text (minimum for ease of viewing)</a:t>
            </a:r>
          </a:p>
        </p:txBody>
      </p:sp>
      <p:sp>
        <p:nvSpPr>
          <p:cNvPr id="19" name="Text Placeholder 9">
            <a:extLst>
              <a:ext uri="{FF2B5EF4-FFF2-40B4-BE49-F238E27FC236}">
                <a16:creationId xmlns:a16="http://schemas.microsoft.com/office/drawing/2014/main" id="{9BB09F22-22FC-E843-8B89-4987E9EC97F2}"/>
              </a:ext>
            </a:extLst>
          </p:cNvPr>
          <p:cNvSpPr>
            <a:spLocks noGrp="1"/>
          </p:cNvSpPr>
          <p:nvPr>
            <p:ph type="body" sz="quarter" idx="14" hasCustomPrompt="1"/>
          </p:nvPr>
        </p:nvSpPr>
        <p:spPr>
          <a:xfrm>
            <a:off x="325069" y="4944533"/>
            <a:ext cx="11172272" cy="847992"/>
          </a:xfrm>
          <a:prstGeom prst="rect">
            <a:avLst/>
          </a:prstGeom>
        </p:spPr>
        <p:txBody>
          <a:bodyPr/>
          <a:lstStyle>
            <a:lvl1pPr marL="0" marR="0" indent="0" algn="l" defTabSz="914377" rtl="0" eaLnBrk="1" fontAlgn="auto" latinLnBrk="0" hangingPunct="0">
              <a:lnSpc>
                <a:spcPct val="150000"/>
              </a:lnSpc>
              <a:spcBef>
                <a:spcPts val="0"/>
              </a:spcBef>
              <a:spcAft>
                <a:spcPts val="0"/>
              </a:spcAft>
              <a:buClrTx/>
              <a:buSzTx/>
              <a:buFont typeface="Arial" panose="020B0604020202020204" pitchFamily="34" charset="0"/>
              <a:buNone/>
              <a:tabLst/>
              <a:defRPr sz="3733" b="0" i="0" baseline="0">
                <a:solidFill>
                  <a:schemeClr val="bg1"/>
                </a:solidFill>
                <a:latin typeface="Source Sans Pro" panose="020B0503030403020204" pitchFamily="34" charset="0"/>
              </a:defRPr>
            </a:lvl1pPr>
            <a:lvl2pPr>
              <a:buNone/>
              <a:defRPr/>
            </a:lvl2pPr>
            <a:lvl3pPr>
              <a:buNone/>
              <a:defRPr/>
            </a:lvl3pPr>
            <a:lvl4pPr>
              <a:buNone/>
              <a:defRPr/>
            </a:lvl4pPr>
            <a:lvl5pPr>
              <a:buNone/>
              <a:defRPr/>
            </a:lvl5pPr>
          </a:lstStyle>
          <a:p>
            <a:pPr marL="228594" marR="0" lvl="0" indent="-228594"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Black or white text will work on this slide.</a:t>
            </a:r>
          </a:p>
        </p:txBody>
      </p:sp>
      <p:sp>
        <p:nvSpPr>
          <p:cNvPr id="4" name="TextBox 3">
            <a:extLst>
              <a:ext uri="{FF2B5EF4-FFF2-40B4-BE49-F238E27FC236}">
                <a16:creationId xmlns:a16="http://schemas.microsoft.com/office/drawing/2014/main" id="{1C944AAF-E0EC-DF39-1168-6A7A0AB94ABD}"/>
              </a:ext>
            </a:extLst>
          </p:cNvPr>
          <p:cNvSpPr txBox="1"/>
          <p:nvPr userDrawn="1"/>
        </p:nvSpPr>
        <p:spPr>
          <a:xfrm>
            <a:off x="1" y="6486922"/>
            <a:ext cx="2967791" cy="215444"/>
          </a:xfrm>
          <a:prstGeom prst="rect">
            <a:avLst/>
          </a:prstGeom>
          <a:noFill/>
        </p:spPr>
        <p:txBody>
          <a:bodyPr wrap="square" tIns="0" bIns="0" rtlCol="0" anchor="t">
            <a:spAutoFit/>
          </a:bodyPr>
          <a:lstStyle/>
          <a:p>
            <a:pPr algn="r"/>
            <a:r>
              <a:rPr lang="en-US" sz="1400" b="1" i="0" spc="67" baseline="0" dirty="0">
                <a:solidFill>
                  <a:schemeClr val="bg1"/>
                </a:solidFill>
                <a:latin typeface="Source Sans Pro" panose="020B0503030403020204" pitchFamily="34" charset="0"/>
                <a:cs typeface="Arial" panose="020B0604020202020204" pitchFamily="34" charset="0"/>
              </a:rPr>
              <a:t>THE JACKSON LABORATORY</a:t>
            </a:r>
          </a:p>
        </p:txBody>
      </p:sp>
    </p:spTree>
    <p:extLst>
      <p:ext uri="{BB962C8B-B14F-4D97-AF65-F5344CB8AC3E}">
        <p14:creationId xmlns:p14="http://schemas.microsoft.com/office/powerpoint/2010/main" val="4505867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JAX Informational Slid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080703B-DC8B-6945-A0EC-208449BB3160}"/>
              </a:ext>
            </a:extLst>
          </p:cNvPr>
          <p:cNvGrpSpPr/>
          <p:nvPr userDrawn="1"/>
        </p:nvGrpSpPr>
        <p:grpSpPr>
          <a:xfrm>
            <a:off x="0" y="1670172"/>
            <a:ext cx="12192000" cy="466571"/>
            <a:chOff x="0" y="1252629"/>
            <a:chExt cx="9144000" cy="349928"/>
          </a:xfrm>
        </p:grpSpPr>
        <p:sp>
          <p:nvSpPr>
            <p:cNvPr id="3" name="Rectangle 2">
              <a:extLst>
                <a:ext uri="{FF2B5EF4-FFF2-40B4-BE49-F238E27FC236}">
                  <a16:creationId xmlns:a16="http://schemas.microsoft.com/office/drawing/2014/main" id="{629F9AAE-43FC-E14B-ACEA-331CF6545456}"/>
                </a:ext>
              </a:extLst>
            </p:cNvPr>
            <p:cNvSpPr/>
            <p:nvPr userDrawn="1"/>
          </p:nvSpPr>
          <p:spPr>
            <a:xfrm>
              <a:off x="0" y="1252629"/>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4" name="Right Triangle 3">
              <a:extLst>
                <a:ext uri="{FF2B5EF4-FFF2-40B4-BE49-F238E27FC236}">
                  <a16:creationId xmlns:a16="http://schemas.microsoft.com/office/drawing/2014/main" id="{3E7A331B-7026-1E47-BD4D-FE2B7AE0A468}"/>
                </a:ext>
              </a:extLst>
            </p:cNvPr>
            <p:cNvSpPr/>
            <p:nvPr userDrawn="1"/>
          </p:nvSpPr>
          <p:spPr>
            <a:xfrm rot="10800000">
              <a:off x="3217068" y="1269773"/>
              <a:ext cx="284911" cy="332784"/>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pic>
        <p:nvPicPr>
          <p:cNvPr id="5" name="Picture 4">
            <a:extLst>
              <a:ext uri="{FF2B5EF4-FFF2-40B4-BE49-F238E27FC236}">
                <a16:creationId xmlns:a16="http://schemas.microsoft.com/office/drawing/2014/main" id="{F623F9D7-AD2E-564F-9B08-FFA7BB1C03F9}"/>
              </a:ext>
            </a:extLst>
          </p:cNvPr>
          <p:cNvPicPr>
            <a:picLocks noChangeAspect="1"/>
          </p:cNvPicPr>
          <p:nvPr userDrawn="1"/>
        </p:nvPicPr>
        <p:blipFill rotWithShape="1">
          <a:blip r:embed="rId2"/>
          <a:srcRect l="-8405" t="-28146" r="-9101" b="-22219"/>
          <a:stretch/>
        </p:blipFill>
        <p:spPr>
          <a:xfrm>
            <a:off x="1" y="58923"/>
            <a:ext cx="4943468" cy="1539532"/>
          </a:xfrm>
          <a:prstGeom prst="rect">
            <a:avLst/>
          </a:prstGeom>
        </p:spPr>
      </p:pic>
      <p:sp>
        <p:nvSpPr>
          <p:cNvPr id="6" name="TextBox 5">
            <a:extLst>
              <a:ext uri="{FF2B5EF4-FFF2-40B4-BE49-F238E27FC236}">
                <a16:creationId xmlns:a16="http://schemas.microsoft.com/office/drawing/2014/main" id="{F75C272B-A03F-2543-AE09-4AD1BB58E51C}"/>
              </a:ext>
            </a:extLst>
          </p:cNvPr>
          <p:cNvSpPr txBox="1"/>
          <p:nvPr userDrawn="1"/>
        </p:nvSpPr>
        <p:spPr>
          <a:xfrm>
            <a:off x="4798919" y="1917374"/>
            <a:ext cx="7033379" cy="3539430"/>
          </a:xfrm>
          <a:prstGeom prst="rect">
            <a:avLst/>
          </a:prstGeom>
          <a:noFill/>
        </p:spPr>
        <p:txBody>
          <a:bodyPr wrap="square" rtlCol="0">
            <a:spAutoFit/>
          </a:bodyPr>
          <a:lstStyle/>
          <a:p>
            <a:r>
              <a:rPr lang="en-US" sz="2800" b="0" i="0" dirty="0">
                <a:solidFill>
                  <a:srgbClr val="7C7C7C"/>
                </a:solidFill>
                <a:latin typeface="Source Sans Pro" panose="020B0503030403020204" pitchFamily="34" charset="0"/>
                <a:cs typeface="Arial" panose="020B0604020202020204" pitchFamily="34" charset="0"/>
              </a:rPr>
              <a:t>The Jackson Laboratory is an independent, nonprofit biomedical research institution with a mission to discover precise genomic solutions for disease and empower the global biomedical community in the shared quest to improve human health. </a:t>
            </a:r>
          </a:p>
          <a:p>
            <a:endParaRPr lang="en-US" sz="2800" b="0" i="0" dirty="0">
              <a:solidFill>
                <a:srgbClr val="7C7C7C"/>
              </a:solidFill>
              <a:latin typeface="Source Sans Pro" panose="020B0503030403020204" pitchFamily="34" charset="0"/>
              <a:cs typeface="Arial" panose="020B0604020202020204" pitchFamily="34" charset="0"/>
            </a:endParaRPr>
          </a:p>
          <a:p>
            <a:r>
              <a:rPr lang="en-US" sz="2800" b="0" i="0" dirty="0">
                <a:solidFill>
                  <a:srgbClr val="7C7C7C"/>
                </a:solidFill>
                <a:latin typeface="Source Sans Pro" panose="020B0503030403020204" pitchFamily="34" charset="0"/>
                <a:cs typeface="Arial" panose="020B0604020202020204" pitchFamily="34" charset="0"/>
              </a:rPr>
              <a:t>Learn more at </a:t>
            </a:r>
            <a:r>
              <a:rPr lang="en-US" sz="2800" b="0" i="0" dirty="0" err="1">
                <a:solidFill>
                  <a:srgbClr val="7C7C7C"/>
                </a:solidFill>
                <a:latin typeface="Source Sans Pro" panose="020B0503030403020204" pitchFamily="34" charset="0"/>
                <a:cs typeface="Arial" panose="020B0604020202020204" pitchFamily="34" charset="0"/>
              </a:rPr>
              <a:t>www.jax.org</a:t>
            </a:r>
            <a:r>
              <a:rPr lang="en-US" sz="2800" b="0" i="0" dirty="0">
                <a:solidFill>
                  <a:srgbClr val="7C7C7C"/>
                </a:solidFill>
                <a:latin typeface="Source Sans Pro" panose="020B0503030403020204" pitchFamily="34" charset="0"/>
                <a:cs typeface="Arial" panose="020B0604020202020204" pitchFamily="34" charset="0"/>
              </a:rPr>
              <a:t>.</a:t>
            </a:r>
          </a:p>
        </p:txBody>
      </p:sp>
      <p:pic>
        <p:nvPicPr>
          <p:cNvPr id="9" name="Picture 8">
            <a:extLst>
              <a:ext uri="{FF2B5EF4-FFF2-40B4-BE49-F238E27FC236}">
                <a16:creationId xmlns:a16="http://schemas.microsoft.com/office/drawing/2014/main" id="{08ADE88C-998C-4984-C128-934EDED39B58}"/>
              </a:ext>
            </a:extLst>
          </p:cNvPr>
          <p:cNvPicPr>
            <a:picLocks noChangeAspect="1"/>
          </p:cNvPicPr>
          <p:nvPr userDrawn="1"/>
        </p:nvPicPr>
        <p:blipFill>
          <a:blip r:embed="rId3"/>
          <a:stretch>
            <a:fillRect/>
          </a:stretch>
        </p:blipFill>
        <p:spPr>
          <a:xfrm>
            <a:off x="4943469" y="5805444"/>
            <a:ext cx="2860649" cy="399160"/>
          </a:xfrm>
          <a:prstGeom prst="rect">
            <a:avLst/>
          </a:prstGeom>
        </p:spPr>
      </p:pic>
    </p:spTree>
    <p:extLst>
      <p:ext uri="{BB962C8B-B14F-4D97-AF65-F5344CB8AC3E}">
        <p14:creationId xmlns:p14="http://schemas.microsoft.com/office/powerpoint/2010/main" val="2742565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Alt Title Slide w/Logo">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33EB50-8758-C242-AC0A-914AE0C39B18}"/>
              </a:ext>
            </a:extLst>
          </p:cNvPr>
          <p:cNvSpPr/>
          <p:nvPr userDrawn="1"/>
        </p:nvSpPr>
        <p:spPr>
          <a:xfrm>
            <a:off x="-1" y="0"/>
            <a:ext cx="12192001" cy="68580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pic>
        <p:nvPicPr>
          <p:cNvPr id="4" name="Picture 3">
            <a:extLst>
              <a:ext uri="{FF2B5EF4-FFF2-40B4-BE49-F238E27FC236}">
                <a16:creationId xmlns:a16="http://schemas.microsoft.com/office/drawing/2014/main" id="{D3C279D0-A85D-7B40-8A18-E48ED5D64CA9}"/>
              </a:ext>
            </a:extLst>
          </p:cNvPr>
          <p:cNvPicPr>
            <a:picLocks noChangeAspect="1"/>
          </p:cNvPicPr>
          <p:nvPr userDrawn="1"/>
        </p:nvPicPr>
        <p:blipFill>
          <a:blip r:embed="rId2"/>
          <a:srcRect l="3189" r="3189"/>
          <a:stretch/>
        </p:blipFill>
        <p:spPr>
          <a:xfrm>
            <a:off x="-1" y="0"/>
            <a:ext cx="12192000" cy="6858000"/>
          </a:xfrm>
          <a:prstGeom prst="rect">
            <a:avLst/>
          </a:prstGeom>
        </p:spPr>
      </p:pic>
      <p:sp>
        <p:nvSpPr>
          <p:cNvPr id="5" name="Rectangle 4">
            <a:extLst>
              <a:ext uri="{FF2B5EF4-FFF2-40B4-BE49-F238E27FC236}">
                <a16:creationId xmlns:a16="http://schemas.microsoft.com/office/drawing/2014/main" id="{2F5B142A-BD2B-6044-9339-40FF387731E8}"/>
              </a:ext>
            </a:extLst>
          </p:cNvPr>
          <p:cNvSpPr/>
          <p:nvPr userDrawn="1"/>
        </p:nvSpPr>
        <p:spPr>
          <a:xfrm>
            <a:off x="0" y="1204813"/>
            <a:ext cx="12192000" cy="4653643"/>
          </a:xfrm>
          <a:prstGeom prst="rect">
            <a:avLst/>
          </a:prstGeom>
          <a:solidFill>
            <a:schemeClr val="accent1">
              <a:alpha val="7423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7" name="Text Placeholder 7">
            <a:extLst>
              <a:ext uri="{FF2B5EF4-FFF2-40B4-BE49-F238E27FC236}">
                <a16:creationId xmlns:a16="http://schemas.microsoft.com/office/drawing/2014/main" id="{776A90FC-CF97-CD4C-9263-F6302CF7B756}"/>
              </a:ext>
            </a:extLst>
          </p:cNvPr>
          <p:cNvSpPr>
            <a:spLocks noGrp="1"/>
          </p:cNvSpPr>
          <p:nvPr>
            <p:ph type="body" sz="quarter" idx="10" hasCustomPrompt="1"/>
          </p:nvPr>
        </p:nvSpPr>
        <p:spPr>
          <a:xfrm>
            <a:off x="582614" y="1850649"/>
            <a:ext cx="11026775" cy="1541463"/>
          </a:xfrm>
          <a:prstGeom prst="rect">
            <a:avLst/>
          </a:prstGeom>
        </p:spPr>
        <p:txBody>
          <a:bodyPr/>
          <a:lstStyle>
            <a:lvl1pPr marL="0">
              <a:buNone/>
              <a:defRPr sz="6000" b="1" i="0">
                <a:solidFill>
                  <a:schemeClr val="bg1"/>
                </a:solidFill>
                <a:latin typeface="Source Sans Pro" panose="020B0503030403020204" pitchFamily="34" charset="0"/>
              </a:defRPr>
            </a:lvl1pPr>
          </a:lstStyle>
          <a:p>
            <a:pPr lvl="0"/>
            <a:r>
              <a:rPr lang="en-US" dirty="0"/>
              <a:t>Alternate Title Slide Here and Here and Here 45pt Bold</a:t>
            </a:r>
          </a:p>
        </p:txBody>
      </p:sp>
      <p:sp>
        <p:nvSpPr>
          <p:cNvPr id="8" name="Text Placeholder 12">
            <a:extLst>
              <a:ext uri="{FF2B5EF4-FFF2-40B4-BE49-F238E27FC236}">
                <a16:creationId xmlns:a16="http://schemas.microsoft.com/office/drawing/2014/main" id="{028B5449-3E99-0E4E-8A44-E6124D0F871D}"/>
              </a:ext>
            </a:extLst>
          </p:cNvPr>
          <p:cNvSpPr>
            <a:spLocks noGrp="1"/>
          </p:cNvSpPr>
          <p:nvPr>
            <p:ph type="body" sz="quarter" idx="11" hasCustomPrompt="1"/>
          </p:nvPr>
        </p:nvSpPr>
        <p:spPr>
          <a:xfrm>
            <a:off x="1825959" y="4037944"/>
            <a:ext cx="8540083" cy="658627"/>
          </a:xfrm>
          <a:prstGeom prst="rect">
            <a:avLst/>
          </a:prstGeom>
        </p:spPr>
        <p:txBody>
          <a:bodyPr/>
          <a:lstStyle>
            <a:lvl1pPr marL="0" marR="0" indent="-228594" algn="ctr"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0" i="0">
                <a:solidFill>
                  <a:schemeClr val="bg1"/>
                </a:solidFill>
                <a:latin typeface="Source Sans Pro" panose="020B0503030403020204" pitchFamily="34" charset="0"/>
                <a:cs typeface="Arial" panose="020B0604020202020204" pitchFamily="34" charset="0"/>
              </a:defRPr>
            </a:lvl1pPr>
          </a:lstStyle>
          <a:p>
            <a:pPr lvl="0"/>
            <a:r>
              <a:rPr lang="en-US" dirty="0"/>
              <a:t>Speaker Names </a:t>
            </a:r>
            <a:r>
              <a:rPr lang="en-US" dirty="0" err="1"/>
              <a:t>CanGoHere</a:t>
            </a:r>
            <a:r>
              <a:rPr lang="en-US" dirty="0"/>
              <a:t>, Ph.D. </a:t>
            </a:r>
            <a:r>
              <a:rPr lang="en-US" dirty="0" err="1"/>
              <a:t>24pt</a:t>
            </a:r>
            <a:endParaRPr lang="en-US" dirty="0"/>
          </a:p>
        </p:txBody>
      </p:sp>
    </p:spTree>
    <p:extLst>
      <p:ext uri="{BB962C8B-B14F-4D97-AF65-F5344CB8AC3E}">
        <p14:creationId xmlns:p14="http://schemas.microsoft.com/office/powerpoint/2010/main" val="24028895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09F09A-5FD5-3F14-1884-F0917152E8DD}"/>
              </a:ext>
            </a:extLst>
          </p:cNvPr>
          <p:cNvSpPr>
            <a:spLocks noGrp="1"/>
          </p:cNvSpPr>
          <p:nvPr>
            <p:ph type="dt" sz="half" idx="10"/>
          </p:nvPr>
        </p:nvSpPr>
        <p:spPr/>
        <p:txBody>
          <a:bodyPr/>
          <a:lstStyle/>
          <a:p>
            <a:fld id="{F8FE6D15-91F1-9F49-A68B-607B4F7EBCCA}" type="datetimeFigureOut">
              <a:rPr lang="en-US" smtClean="0"/>
              <a:t>5/1/25</a:t>
            </a:fld>
            <a:endParaRPr lang="en-US"/>
          </a:p>
        </p:txBody>
      </p:sp>
      <p:sp>
        <p:nvSpPr>
          <p:cNvPr id="3" name="Footer Placeholder 2">
            <a:extLst>
              <a:ext uri="{FF2B5EF4-FFF2-40B4-BE49-F238E27FC236}">
                <a16:creationId xmlns:a16="http://schemas.microsoft.com/office/drawing/2014/main" id="{E230E85C-B7CB-2A35-F2A6-012B3188C3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8CC714-67EE-9BEE-7DC8-A520F255ECD3}"/>
              </a:ext>
            </a:extLst>
          </p:cNvPr>
          <p:cNvSpPr>
            <a:spLocks noGrp="1"/>
          </p:cNvSpPr>
          <p:nvPr>
            <p:ph type="sldNum" sz="quarter" idx="12"/>
          </p:nvPr>
        </p:nvSpPr>
        <p:spPr/>
        <p:txBody>
          <a:bodyPr/>
          <a:lstStyle/>
          <a:p>
            <a:fld id="{3A8E015D-6903-8B4E-810F-A6984C8EDA97}" type="slidenum">
              <a:rPr lang="en-US" smtClean="0"/>
              <a:t>‹#›</a:t>
            </a:fld>
            <a:endParaRPr lang="en-US"/>
          </a:p>
        </p:txBody>
      </p:sp>
    </p:spTree>
    <p:extLst>
      <p:ext uri="{BB962C8B-B14F-4D97-AF65-F5344CB8AC3E}">
        <p14:creationId xmlns:p14="http://schemas.microsoft.com/office/powerpoint/2010/main" val="224746140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5437-C4F7-108C-D12F-1EF8153A2A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D7E642D-E96B-662D-E73E-D1A300E9F6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FCA8C16-9DB8-3208-FE32-DD3A2BF856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2A79A1-DB25-5EAC-F63E-C389B9D0A0BA}"/>
              </a:ext>
            </a:extLst>
          </p:cNvPr>
          <p:cNvSpPr>
            <a:spLocks noGrp="1"/>
          </p:cNvSpPr>
          <p:nvPr>
            <p:ph type="dt" sz="half" idx="10"/>
          </p:nvPr>
        </p:nvSpPr>
        <p:spPr/>
        <p:txBody>
          <a:bodyPr/>
          <a:lstStyle/>
          <a:p>
            <a:fld id="{F8FE6D15-91F1-9F49-A68B-607B4F7EBCCA}" type="datetimeFigureOut">
              <a:rPr lang="en-US" smtClean="0"/>
              <a:t>5/1/25</a:t>
            </a:fld>
            <a:endParaRPr lang="en-US"/>
          </a:p>
        </p:txBody>
      </p:sp>
      <p:sp>
        <p:nvSpPr>
          <p:cNvPr id="6" name="Footer Placeholder 5">
            <a:extLst>
              <a:ext uri="{FF2B5EF4-FFF2-40B4-BE49-F238E27FC236}">
                <a16:creationId xmlns:a16="http://schemas.microsoft.com/office/drawing/2014/main" id="{BB3B1BA1-E249-83FE-BC3E-F9609874CC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0FE80A-CE00-50C4-1A4A-F699CF73BDAE}"/>
              </a:ext>
            </a:extLst>
          </p:cNvPr>
          <p:cNvSpPr>
            <a:spLocks noGrp="1"/>
          </p:cNvSpPr>
          <p:nvPr>
            <p:ph type="sldNum" sz="quarter" idx="12"/>
          </p:nvPr>
        </p:nvSpPr>
        <p:spPr/>
        <p:txBody>
          <a:bodyPr/>
          <a:lstStyle/>
          <a:p>
            <a:fld id="{3A8E015D-6903-8B4E-810F-A6984C8EDA97}" type="slidenum">
              <a:rPr lang="en-US" smtClean="0"/>
              <a:t>‹#›</a:t>
            </a:fld>
            <a:endParaRPr lang="en-US"/>
          </a:p>
        </p:txBody>
      </p:sp>
    </p:spTree>
    <p:extLst>
      <p:ext uri="{BB962C8B-B14F-4D97-AF65-F5344CB8AC3E}">
        <p14:creationId xmlns:p14="http://schemas.microsoft.com/office/powerpoint/2010/main" val="2824020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abl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b="1" i="0">
                <a:solidFill>
                  <a:schemeClr val="tx2"/>
                </a:solidFill>
                <a:latin typeface="Source Sans Pro" panose="020B0503030403020204" pitchFamily="34" charset="0"/>
              </a:defRPr>
            </a:lvl1pPr>
          </a:lstStyle>
          <a:p>
            <a:pPr lvl="0"/>
            <a:r>
              <a:rPr lang="en-US" dirty="0"/>
              <a:t>LEFT HEADER: 34PT CAPS</a:t>
            </a:r>
          </a:p>
        </p:txBody>
      </p:sp>
      <p:sp>
        <p:nvSpPr>
          <p:cNvPr id="3" name="Table Placeholder 2">
            <a:extLst>
              <a:ext uri="{FF2B5EF4-FFF2-40B4-BE49-F238E27FC236}">
                <a16:creationId xmlns:a16="http://schemas.microsoft.com/office/drawing/2014/main" id="{85F2041D-DCDD-E646-AB93-2E0B7AA30E53}"/>
              </a:ext>
            </a:extLst>
          </p:cNvPr>
          <p:cNvSpPr>
            <a:spLocks noGrp="1"/>
          </p:cNvSpPr>
          <p:nvPr>
            <p:ph type="tbl" sz="quarter" idx="11" hasCustomPrompt="1"/>
          </p:nvPr>
        </p:nvSpPr>
        <p:spPr>
          <a:xfrm>
            <a:off x="325070" y="1341514"/>
            <a:ext cx="11502428" cy="5137989"/>
          </a:xfrm>
          <a:prstGeom prst="rect">
            <a:avLst/>
          </a:prstGeom>
        </p:spPr>
        <p:txBody>
          <a:bodyPr/>
          <a:lstStyle>
            <a:lvl1pPr>
              <a:buNone/>
              <a:defRPr sz="2667" b="0" i="0">
                <a:latin typeface="Source Sans Pro" panose="020B0503030403020204" pitchFamily="34" charset="0"/>
              </a:defRPr>
            </a:lvl1pPr>
          </a:lstStyle>
          <a:p>
            <a:pPr lvl="0"/>
            <a:r>
              <a:rPr lang="en-US" dirty="0"/>
              <a:t>TABLE: 20pt text in table (minimum for ease of viewing)</a:t>
            </a:r>
          </a:p>
        </p:txBody>
      </p:sp>
    </p:spTree>
    <p:extLst>
      <p:ext uri="{BB962C8B-B14F-4D97-AF65-F5344CB8AC3E}">
        <p14:creationId xmlns:p14="http://schemas.microsoft.com/office/powerpoint/2010/main" val="1641204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r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b="1" i="0">
                <a:solidFill>
                  <a:schemeClr val="tx2"/>
                </a:solidFill>
                <a:latin typeface="Source Sans Pro" panose="020B0503030403020204" pitchFamily="34" charset="0"/>
              </a:defRPr>
            </a:lvl1pPr>
          </a:lstStyle>
          <a:p>
            <a:pPr lvl="0"/>
            <a:r>
              <a:rPr lang="en-US" dirty="0"/>
              <a:t>LEFT HEADER: 34PT CAPS</a:t>
            </a:r>
          </a:p>
        </p:txBody>
      </p:sp>
      <p:sp>
        <p:nvSpPr>
          <p:cNvPr id="4" name="Chart Placeholder 3">
            <a:extLst>
              <a:ext uri="{FF2B5EF4-FFF2-40B4-BE49-F238E27FC236}">
                <a16:creationId xmlns:a16="http://schemas.microsoft.com/office/drawing/2014/main" id="{F0569EBD-AE55-EA4E-ABC0-1CE1D3E95991}"/>
              </a:ext>
            </a:extLst>
          </p:cNvPr>
          <p:cNvSpPr>
            <a:spLocks noGrp="1"/>
          </p:cNvSpPr>
          <p:nvPr>
            <p:ph type="chart" sz="quarter" idx="11" hasCustomPrompt="1"/>
          </p:nvPr>
        </p:nvSpPr>
        <p:spPr>
          <a:xfrm>
            <a:off x="325967" y="1341514"/>
            <a:ext cx="11540067" cy="5143953"/>
          </a:xfrm>
          <a:prstGeom prst="rect">
            <a:avLst/>
          </a:prstGeom>
        </p:spPr>
        <p:txBody>
          <a:bodyPr/>
          <a:lstStyle>
            <a:lvl1pPr>
              <a:buNone/>
              <a:defRPr b="0" i="0">
                <a:latin typeface="Source Sans Pro" panose="020B0503030403020204" pitchFamily="34" charset="0"/>
              </a:defRPr>
            </a:lvl1pPr>
          </a:lstStyle>
          <a:p>
            <a:r>
              <a:rPr lang="en-US" dirty="0"/>
              <a:t>CHART</a:t>
            </a:r>
          </a:p>
        </p:txBody>
      </p:sp>
    </p:spTree>
    <p:extLst>
      <p:ext uri="{BB962C8B-B14F-4D97-AF65-F5344CB8AC3E}">
        <p14:creationId xmlns:p14="http://schemas.microsoft.com/office/powerpoint/2010/main" val="128712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Pictur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b="1" i="0">
                <a:solidFill>
                  <a:schemeClr val="tx2"/>
                </a:solidFill>
                <a:latin typeface="Source Sans Pro" panose="020B0503030403020204" pitchFamily="34" charset="0"/>
              </a:defRPr>
            </a:lvl1pPr>
          </a:lstStyle>
          <a:p>
            <a:pPr lvl="0"/>
            <a:r>
              <a:rPr lang="en-US" dirty="0"/>
              <a:t>LEFT HEADER: 34PT CAPS</a:t>
            </a:r>
          </a:p>
        </p:txBody>
      </p:sp>
      <p:sp>
        <p:nvSpPr>
          <p:cNvPr id="7" name="Picture Placeholder 2">
            <a:extLst>
              <a:ext uri="{FF2B5EF4-FFF2-40B4-BE49-F238E27FC236}">
                <a16:creationId xmlns:a16="http://schemas.microsoft.com/office/drawing/2014/main" id="{7D6EABED-5DB5-5F46-ACA9-C979582A3ABF}"/>
              </a:ext>
            </a:extLst>
          </p:cNvPr>
          <p:cNvSpPr>
            <a:spLocks noGrp="1"/>
          </p:cNvSpPr>
          <p:nvPr>
            <p:ph type="pic" sz="quarter" idx="12" hasCustomPrompt="1"/>
          </p:nvPr>
        </p:nvSpPr>
        <p:spPr>
          <a:xfrm>
            <a:off x="325967" y="1320800"/>
            <a:ext cx="11552767" cy="5158317"/>
          </a:xfrm>
          <a:prstGeom prst="rect">
            <a:avLst/>
          </a:prstGeom>
        </p:spPr>
        <p:txBody>
          <a:bodyPr/>
          <a:lstStyle>
            <a:lvl1pPr>
              <a:buNone/>
              <a:defRPr b="0" i="0">
                <a:latin typeface="Source Sans Pro" panose="020B0503030403020204" pitchFamily="34" charset="0"/>
              </a:defRPr>
            </a:lvl1pPr>
          </a:lstStyle>
          <a:p>
            <a:r>
              <a:rPr lang="en-US" dirty="0"/>
              <a:t>PICTURE</a:t>
            </a:r>
          </a:p>
        </p:txBody>
      </p:sp>
    </p:spTree>
    <p:extLst>
      <p:ext uri="{BB962C8B-B14F-4D97-AF65-F5344CB8AC3E}">
        <p14:creationId xmlns:p14="http://schemas.microsoft.com/office/powerpoint/2010/main" val="3320988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Online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b="1" i="0">
                <a:solidFill>
                  <a:schemeClr val="tx2"/>
                </a:solidFill>
                <a:latin typeface="Source Sans Pro" panose="020B0503030403020204" pitchFamily="34" charset="0"/>
              </a:defRPr>
            </a:lvl1pPr>
          </a:lstStyle>
          <a:p>
            <a:pPr lvl="0"/>
            <a:r>
              <a:rPr lang="en-US" dirty="0"/>
              <a:t>LEFT HEADER: 34PT CAPS</a:t>
            </a:r>
          </a:p>
        </p:txBody>
      </p:sp>
      <p:sp>
        <p:nvSpPr>
          <p:cNvPr id="7" name="Online Image Placeholder 2">
            <a:extLst>
              <a:ext uri="{FF2B5EF4-FFF2-40B4-BE49-F238E27FC236}">
                <a16:creationId xmlns:a16="http://schemas.microsoft.com/office/drawing/2014/main" id="{79DE00AA-ED41-A446-AF94-2695E77202D0}"/>
              </a:ext>
            </a:extLst>
          </p:cNvPr>
          <p:cNvSpPr>
            <a:spLocks noGrp="1"/>
          </p:cNvSpPr>
          <p:nvPr>
            <p:ph type="clipArt" sz="quarter" idx="14" hasCustomPrompt="1"/>
          </p:nvPr>
        </p:nvSpPr>
        <p:spPr>
          <a:xfrm>
            <a:off x="325967" y="1320800"/>
            <a:ext cx="11552767" cy="5158317"/>
          </a:xfrm>
          <a:prstGeom prst="rect">
            <a:avLst/>
          </a:prstGeom>
        </p:spPr>
        <p:txBody>
          <a:bodyPr/>
          <a:lstStyle>
            <a:lvl1pPr>
              <a:buNone/>
              <a:defRPr b="0" i="0">
                <a:latin typeface="Source Sans Pro" panose="020B0503030403020204" pitchFamily="34" charset="0"/>
              </a:defRPr>
            </a:lvl1pPr>
          </a:lstStyle>
          <a:p>
            <a:r>
              <a:rPr lang="en-US" dirty="0"/>
              <a:t>ONLINE IMAGE</a:t>
            </a:r>
          </a:p>
        </p:txBody>
      </p:sp>
    </p:spTree>
    <p:extLst>
      <p:ext uri="{BB962C8B-B14F-4D97-AF65-F5344CB8AC3E}">
        <p14:creationId xmlns:p14="http://schemas.microsoft.com/office/powerpoint/2010/main" val="2624481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di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3C8E07-B1CB-034C-930E-250012BEE034}"/>
              </a:ext>
            </a:extLst>
          </p:cNvPr>
          <p:cNvSpPr/>
          <p:nvPr userDrawn="1"/>
        </p:nvSpPr>
        <p:spPr>
          <a:xfrm>
            <a:off x="0" y="2"/>
            <a:ext cx="12192000" cy="4571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8" name="Text Placeholder 6">
            <a:extLst>
              <a:ext uri="{FF2B5EF4-FFF2-40B4-BE49-F238E27FC236}">
                <a16:creationId xmlns:a16="http://schemas.microsoft.com/office/drawing/2014/main" id="{980A56A4-0FCA-B64D-99AF-B3BE51BBF4FD}"/>
              </a:ext>
            </a:extLst>
          </p:cNvPr>
          <p:cNvSpPr>
            <a:spLocks noGrp="1"/>
          </p:cNvSpPr>
          <p:nvPr>
            <p:ph type="body" sz="quarter" idx="10" hasCustomPrompt="1"/>
          </p:nvPr>
        </p:nvSpPr>
        <p:spPr>
          <a:xfrm>
            <a:off x="325069" y="378498"/>
            <a:ext cx="9732963" cy="630239"/>
          </a:xfrm>
          <a:prstGeom prst="rect">
            <a:avLst/>
          </a:prstGeom>
        </p:spPr>
        <p:txBody>
          <a:bodyPr/>
          <a:lstStyle>
            <a:lvl1pPr>
              <a:buNone/>
              <a:defRPr sz="4533" b="1" i="0">
                <a:solidFill>
                  <a:schemeClr val="tx2"/>
                </a:solidFill>
                <a:latin typeface="Source Sans Pro" panose="020B0503030403020204" pitchFamily="34" charset="0"/>
              </a:defRPr>
            </a:lvl1pPr>
          </a:lstStyle>
          <a:p>
            <a:pPr lvl="0"/>
            <a:r>
              <a:rPr lang="en-US" dirty="0"/>
              <a:t>LEFT HEADER: 34PT CAPS</a:t>
            </a:r>
          </a:p>
        </p:txBody>
      </p:sp>
      <p:sp>
        <p:nvSpPr>
          <p:cNvPr id="9" name="Media Placeholder 2">
            <a:extLst>
              <a:ext uri="{FF2B5EF4-FFF2-40B4-BE49-F238E27FC236}">
                <a16:creationId xmlns:a16="http://schemas.microsoft.com/office/drawing/2014/main" id="{525B0C2C-9976-FA40-A1FD-39112ED504F8}"/>
              </a:ext>
            </a:extLst>
          </p:cNvPr>
          <p:cNvSpPr>
            <a:spLocks noGrp="1"/>
          </p:cNvSpPr>
          <p:nvPr>
            <p:ph type="media" sz="quarter" idx="13" hasCustomPrompt="1"/>
          </p:nvPr>
        </p:nvSpPr>
        <p:spPr>
          <a:xfrm>
            <a:off x="325967" y="1320800"/>
            <a:ext cx="11552767" cy="5158317"/>
          </a:xfrm>
          <a:prstGeom prst="rect">
            <a:avLst/>
          </a:prstGeom>
        </p:spPr>
        <p:txBody>
          <a:bodyPr/>
          <a:lstStyle>
            <a:lvl1pPr>
              <a:buNone/>
              <a:defRPr b="0" i="0">
                <a:latin typeface="Source Sans Pro" panose="020B0503030403020204" pitchFamily="34" charset="0"/>
              </a:defRPr>
            </a:lvl1pPr>
          </a:lstStyle>
          <a:p>
            <a:r>
              <a:rPr lang="en-US" dirty="0"/>
              <a:t>MEDIA</a:t>
            </a:r>
          </a:p>
        </p:txBody>
      </p:sp>
    </p:spTree>
    <p:extLst>
      <p:ext uri="{BB962C8B-B14F-4D97-AF65-F5344CB8AC3E}">
        <p14:creationId xmlns:p14="http://schemas.microsoft.com/office/powerpoint/2010/main" val="1699167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ulleted List">
    <p:spTree>
      <p:nvGrpSpPr>
        <p:cNvPr id="1" name=""/>
        <p:cNvGrpSpPr/>
        <p:nvPr/>
      </p:nvGrpSpPr>
      <p:grpSpPr>
        <a:xfrm>
          <a:off x="0" y="0"/>
          <a:ext cx="0" cy="0"/>
          <a:chOff x="0" y="0"/>
          <a:chExt cx="0" cy="0"/>
        </a:xfrm>
      </p:grpSpPr>
      <p:sp>
        <p:nvSpPr>
          <p:cNvPr id="4" name="Slide Number Placeholder 17">
            <a:extLst>
              <a:ext uri="{FF2B5EF4-FFF2-40B4-BE49-F238E27FC236}">
                <a16:creationId xmlns:a16="http://schemas.microsoft.com/office/drawing/2014/main" id="{A7765B19-81AD-F74F-AF49-13AEF84E7B96}"/>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b="0" i="0">
                <a:solidFill>
                  <a:schemeClr val="tx2"/>
                </a:solidFill>
                <a:latin typeface="Source Sans Pro" panose="020B0503030403020204" pitchFamily="34" charset="0"/>
              </a:defRPr>
            </a:lvl1pPr>
          </a:lstStyle>
          <a:p>
            <a:pPr algn="ctr"/>
            <a:fld id="{6625A8D5-DBAF-8845-9299-98FFBA23C9BF}" type="slidenum">
              <a:rPr lang="en-US" sz="1400" smtClean="0">
                <a:cs typeface="Arial" panose="020B0604020202020204" pitchFamily="34" charset="0"/>
              </a:rPr>
              <a:pPr algn="ctr"/>
              <a:t>‹#›</a:t>
            </a:fld>
            <a:endParaRPr lang="en-US" sz="1400" dirty="0">
              <a:cs typeface="Arial" panose="020B0604020202020204" pitchFamily="34" charset="0"/>
            </a:endParaRPr>
          </a:p>
        </p:txBody>
      </p:sp>
      <p:grpSp>
        <p:nvGrpSpPr>
          <p:cNvPr id="2" name="Group 1">
            <a:extLst>
              <a:ext uri="{FF2B5EF4-FFF2-40B4-BE49-F238E27FC236}">
                <a16:creationId xmlns:a16="http://schemas.microsoft.com/office/drawing/2014/main" id="{97FF56CD-6A60-5D41-AC6D-756DC18EA01A}"/>
              </a:ext>
            </a:extLst>
          </p:cNvPr>
          <p:cNvGrpSpPr/>
          <p:nvPr userDrawn="1"/>
        </p:nvGrpSpPr>
        <p:grpSpPr>
          <a:xfrm>
            <a:off x="0" y="6366265"/>
            <a:ext cx="12192000" cy="385623"/>
            <a:chOff x="0" y="4774698"/>
            <a:chExt cx="9144000" cy="289217"/>
          </a:xfrm>
        </p:grpSpPr>
        <p:sp>
          <p:nvSpPr>
            <p:cNvPr id="5" name="Rectangle 4">
              <a:extLst>
                <a:ext uri="{FF2B5EF4-FFF2-40B4-BE49-F238E27FC236}">
                  <a16:creationId xmlns:a16="http://schemas.microsoft.com/office/drawing/2014/main" id="{140FBF9D-2125-7E42-8EEB-F5AC32193357}"/>
                </a:ext>
              </a:extLst>
            </p:cNvPr>
            <p:cNvSpPr/>
            <p:nvPr userDrawn="1"/>
          </p:nvSpPr>
          <p:spPr>
            <a:xfrm>
              <a:off x="0" y="4774698"/>
              <a:ext cx="9144000" cy="34289"/>
            </a:xfrm>
            <a:prstGeom prst="rect">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7" name="Right Triangle 6">
              <a:extLst>
                <a:ext uri="{FF2B5EF4-FFF2-40B4-BE49-F238E27FC236}">
                  <a16:creationId xmlns:a16="http://schemas.microsoft.com/office/drawing/2014/main" id="{95242366-61CD-5449-86EB-92143117F000}"/>
                </a:ext>
              </a:extLst>
            </p:cNvPr>
            <p:cNvSpPr/>
            <p:nvPr userDrawn="1"/>
          </p:nvSpPr>
          <p:spPr>
            <a:xfrm rot="10800000" flipH="1">
              <a:off x="2225844" y="4791842"/>
              <a:ext cx="232934" cy="272073"/>
            </a:xfrm>
            <a:prstGeom prst="rtTriangle">
              <a:avLst/>
            </a:prstGeom>
            <a:solidFill>
              <a:srgbClr val="04A7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
        <p:nvSpPr>
          <p:cNvPr id="11" name="Text Placeholder 9">
            <a:extLst>
              <a:ext uri="{FF2B5EF4-FFF2-40B4-BE49-F238E27FC236}">
                <a16:creationId xmlns:a16="http://schemas.microsoft.com/office/drawing/2014/main" id="{5986D113-80CA-7F47-A29A-74D32ABAD006}"/>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b="0" i="0">
                <a:solidFill>
                  <a:schemeClr val="tx2">
                    <a:lumMod val="60000"/>
                    <a:lumOff val="40000"/>
                  </a:schemeClr>
                </a:solidFill>
                <a:latin typeface="Source Sans Pro" panose="020B0503030403020204" pitchFamily="34" charset="0"/>
              </a:defRPr>
            </a:lvl1pPr>
          </a:lstStyle>
          <a:p>
            <a:pPr lvl="0"/>
            <a:r>
              <a:rPr lang="en-US" dirty="0"/>
              <a:t>PRESENTATION TITLE OR NICKNAME CAN LIVE HERE</a:t>
            </a:r>
          </a:p>
        </p:txBody>
      </p:sp>
      <p:sp>
        <p:nvSpPr>
          <p:cNvPr id="10" name="Text Placeholder 9">
            <a:extLst>
              <a:ext uri="{FF2B5EF4-FFF2-40B4-BE49-F238E27FC236}">
                <a16:creationId xmlns:a16="http://schemas.microsoft.com/office/drawing/2014/main" id="{90921448-5840-334C-8546-6109675394AF}"/>
              </a:ext>
            </a:extLst>
          </p:cNvPr>
          <p:cNvSpPr>
            <a:spLocks noGrp="1"/>
          </p:cNvSpPr>
          <p:nvPr>
            <p:ph type="body" sz="quarter" idx="13" hasCustomPrompt="1"/>
          </p:nvPr>
        </p:nvSpPr>
        <p:spPr>
          <a:xfrm>
            <a:off x="418042" y="446017"/>
            <a:ext cx="11355916" cy="5441949"/>
          </a:xfrm>
          <a:prstGeom prst="rect">
            <a:avLst/>
          </a:prstGeom>
        </p:spPr>
        <p:txBody>
          <a:bodyPr/>
          <a:lstStyle>
            <a:lvl1pPr>
              <a:lnSpc>
                <a:spcPct val="150000"/>
              </a:lnSpc>
              <a:spcBef>
                <a:spcPts val="800"/>
              </a:spcBef>
              <a:buClr>
                <a:schemeClr val="tx1"/>
              </a:buClr>
              <a:buSzPct val="75000"/>
              <a:defRPr sz="3733" b="0" i="0">
                <a:latin typeface="Source Sans Pro" panose="020B0503030403020204" pitchFamily="34" charset="0"/>
              </a:defRPr>
            </a:lvl1pPr>
            <a:lvl2pPr>
              <a:lnSpc>
                <a:spcPct val="150000"/>
              </a:lnSpc>
              <a:spcBef>
                <a:spcPts val="800"/>
              </a:spcBef>
              <a:buClr>
                <a:schemeClr val="tx1"/>
              </a:buClr>
              <a:buSzPct val="65000"/>
              <a:buFont typeface="Arial" panose="020B0604020202020204" pitchFamily="34" charset="0"/>
              <a:buChar char="•"/>
              <a:defRPr sz="3200" b="0" i="0">
                <a:latin typeface="Source Sans Pro" panose="020B0503030403020204" pitchFamily="34" charset="0"/>
              </a:defRPr>
            </a:lvl2pPr>
            <a:lvl3pPr>
              <a:lnSpc>
                <a:spcPct val="150000"/>
              </a:lnSpc>
              <a:spcBef>
                <a:spcPts val="800"/>
              </a:spcBef>
              <a:buClr>
                <a:schemeClr val="tx1"/>
              </a:buClr>
              <a:buSzPct val="55000"/>
              <a:defRPr sz="2667" b="0" i="0">
                <a:latin typeface="Source Sans Pro" panose="020B0503030403020204" pitchFamily="34" charset="0"/>
              </a:defRPr>
            </a:lvl3pPr>
          </a:lstStyle>
          <a:p>
            <a:pPr lvl="0"/>
            <a:r>
              <a:rPr lang="en-US" dirty="0"/>
              <a:t>Bulleted List Black Text (28pt)</a:t>
            </a:r>
          </a:p>
          <a:p>
            <a:pPr lvl="1"/>
            <a:r>
              <a:rPr lang="en-US" dirty="0"/>
              <a:t>Second level (24pt)</a:t>
            </a:r>
          </a:p>
          <a:p>
            <a:pPr lvl="2"/>
            <a:r>
              <a:rPr lang="en-US" dirty="0"/>
              <a:t>Third level (20pt)</a:t>
            </a:r>
          </a:p>
        </p:txBody>
      </p:sp>
      <p:sp>
        <p:nvSpPr>
          <p:cNvPr id="8" name="TextBox 7">
            <a:extLst>
              <a:ext uri="{FF2B5EF4-FFF2-40B4-BE49-F238E27FC236}">
                <a16:creationId xmlns:a16="http://schemas.microsoft.com/office/drawing/2014/main" id="{98E2D31C-5E79-E717-4CEE-6794462266EE}"/>
              </a:ext>
            </a:extLst>
          </p:cNvPr>
          <p:cNvSpPr txBox="1"/>
          <p:nvPr userDrawn="1"/>
        </p:nvSpPr>
        <p:spPr>
          <a:xfrm>
            <a:off x="1" y="6486922"/>
            <a:ext cx="2967791" cy="215444"/>
          </a:xfrm>
          <a:prstGeom prst="rect">
            <a:avLst/>
          </a:prstGeom>
          <a:noFill/>
        </p:spPr>
        <p:txBody>
          <a:bodyPr wrap="square" tIns="0" bIns="0" rtlCol="0" anchor="t">
            <a:spAutoFit/>
          </a:bodyPr>
          <a:lstStyle/>
          <a:p>
            <a:pPr algn="r"/>
            <a:r>
              <a:rPr lang="en-US" sz="1400" b="1" i="0" spc="67" baseline="0" dirty="0">
                <a:solidFill>
                  <a:schemeClr val="bg2">
                    <a:lumMod val="50000"/>
                  </a:schemeClr>
                </a:solidFill>
                <a:latin typeface="Source Sans Pro" panose="020B0503030403020204" pitchFamily="34" charset="0"/>
                <a:cs typeface="Arial" panose="020B0604020202020204" pitchFamily="34" charset="0"/>
              </a:rPr>
              <a:t>THE JACKSON LABORATORY</a:t>
            </a:r>
          </a:p>
        </p:txBody>
      </p:sp>
    </p:spTree>
    <p:extLst>
      <p:ext uri="{BB962C8B-B14F-4D97-AF65-F5344CB8AC3E}">
        <p14:creationId xmlns:p14="http://schemas.microsoft.com/office/powerpoint/2010/main" val="30169071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Reverse Bulleted Lis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CF6741E-8CCA-4C4E-B0A3-741649C04FAB}"/>
              </a:ext>
            </a:extLst>
          </p:cNvPr>
          <p:cNvGrpSpPr/>
          <p:nvPr userDrawn="1"/>
        </p:nvGrpSpPr>
        <p:grpSpPr>
          <a:xfrm>
            <a:off x="-1" y="0"/>
            <a:ext cx="12192001" cy="6858000"/>
            <a:chOff x="-1" y="0"/>
            <a:chExt cx="9144001" cy="5143500"/>
          </a:xfrm>
        </p:grpSpPr>
        <p:sp>
          <p:nvSpPr>
            <p:cNvPr id="3" name="Rectangle 2">
              <a:extLst>
                <a:ext uri="{FF2B5EF4-FFF2-40B4-BE49-F238E27FC236}">
                  <a16:creationId xmlns:a16="http://schemas.microsoft.com/office/drawing/2014/main" id="{F4A875CD-6704-0848-BE4A-FFEEB0A59355}"/>
                </a:ext>
              </a:extLst>
            </p:cNvPr>
            <p:cNvSpPr/>
            <p:nvPr userDrawn="1"/>
          </p:nvSpPr>
          <p:spPr>
            <a:xfrm>
              <a:off x="-1" y="0"/>
              <a:ext cx="9144001" cy="5143500"/>
            </a:xfrm>
            <a:prstGeom prst="rect">
              <a:avLst/>
            </a:prstGeom>
            <a:solidFill>
              <a:srgbClr val="04A7F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nvGrpSpPr>
            <p:cNvPr id="4" name="Group 3">
              <a:extLst>
                <a:ext uri="{FF2B5EF4-FFF2-40B4-BE49-F238E27FC236}">
                  <a16:creationId xmlns:a16="http://schemas.microsoft.com/office/drawing/2014/main" id="{19FE1D65-821C-7449-ACD8-CD5ED09E42FC}"/>
                </a:ext>
              </a:extLst>
            </p:cNvPr>
            <p:cNvGrpSpPr/>
            <p:nvPr userDrawn="1"/>
          </p:nvGrpSpPr>
          <p:grpSpPr>
            <a:xfrm>
              <a:off x="0" y="4774698"/>
              <a:ext cx="9144000" cy="289217"/>
              <a:chOff x="0" y="4774698"/>
              <a:chExt cx="9144000" cy="289217"/>
            </a:xfrm>
          </p:grpSpPr>
          <p:grpSp>
            <p:nvGrpSpPr>
              <p:cNvPr id="2" name="Group 1">
                <a:extLst>
                  <a:ext uri="{FF2B5EF4-FFF2-40B4-BE49-F238E27FC236}">
                    <a16:creationId xmlns:a16="http://schemas.microsoft.com/office/drawing/2014/main" id="{72388502-05BC-5945-A033-AACACF358BD9}"/>
                  </a:ext>
                </a:extLst>
              </p:cNvPr>
              <p:cNvGrpSpPr/>
              <p:nvPr userDrawn="1"/>
            </p:nvGrpSpPr>
            <p:grpSpPr>
              <a:xfrm>
                <a:off x="0" y="4774698"/>
                <a:ext cx="9144000" cy="289217"/>
                <a:chOff x="0" y="4774698"/>
                <a:chExt cx="9144000" cy="289217"/>
              </a:xfrm>
            </p:grpSpPr>
            <p:sp>
              <p:nvSpPr>
                <p:cNvPr id="5" name="Rectangle 4">
                  <a:extLst>
                    <a:ext uri="{FF2B5EF4-FFF2-40B4-BE49-F238E27FC236}">
                      <a16:creationId xmlns:a16="http://schemas.microsoft.com/office/drawing/2014/main" id="{2ADAB89F-AD34-6A48-A442-2F4FDC778785}"/>
                    </a:ext>
                  </a:extLst>
                </p:cNvPr>
                <p:cNvSpPr/>
                <p:nvPr userDrawn="1"/>
              </p:nvSpPr>
              <p:spPr>
                <a:xfrm>
                  <a:off x="0" y="4774698"/>
                  <a:ext cx="9144000" cy="3428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sp>
              <p:nvSpPr>
                <p:cNvPr id="7" name="Right Triangle 6">
                  <a:extLst>
                    <a:ext uri="{FF2B5EF4-FFF2-40B4-BE49-F238E27FC236}">
                      <a16:creationId xmlns:a16="http://schemas.microsoft.com/office/drawing/2014/main" id="{2D08FF64-15EC-3D4E-9A2A-6860016F6E90}"/>
                    </a:ext>
                  </a:extLst>
                </p:cNvPr>
                <p:cNvSpPr/>
                <p:nvPr userDrawn="1"/>
              </p:nvSpPr>
              <p:spPr>
                <a:xfrm rot="10800000" flipH="1">
                  <a:off x="2225844" y="4791842"/>
                  <a:ext cx="232934" cy="272073"/>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1" b="0" i="0" dirty="0">
                    <a:latin typeface="Source Sans Pro" panose="020B0503030403020204" pitchFamily="34" charset="0"/>
                  </a:endParaRPr>
                </a:p>
              </p:txBody>
            </p:sp>
          </p:grpSp>
          <p:sp>
            <p:nvSpPr>
              <p:cNvPr id="16" name="TextBox 15">
                <a:extLst>
                  <a:ext uri="{FF2B5EF4-FFF2-40B4-BE49-F238E27FC236}">
                    <a16:creationId xmlns:a16="http://schemas.microsoft.com/office/drawing/2014/main" id="{93A0CBE5-922A-6B4D-A0B3-9451FD291D27}"/>
                  </a:ext>
                </a:extLst>
              </p:cNvPr>
              <p:cNvSpPr txBox="1"/>
              <p:nvPr userDrawn="1"/>
            </p:nvSpPr>
            <p:spPr>
              <a:xfrm>
                <a:off x="0" y="4865191"/>
                <a:ext cx="2225843" cy="161583"/>
              </a:xfrm>
              <a:prstGeom prst="rect">
                <a:avLst/>
              </a:prstGeom>
              <a:noFill/>
            </p:spPr>
            <p:txBody>
              <a:bodyPr wrap="square" tIns="0" bIns="0" rtlCol="0" anchor="t">
                <a:spAutoFit/>
              </a:bodyPr>
              <a:lstStyle/>
              <a:p>
                <a:pPr algn="r"/>
                <a:r>
                  <a:rPr lang="en-US" sz="1400" b="1" i="0" spc="67" baseline="0" dirty="0">
                    <a:solidFill>
                      <a:schemeClr val="bg1"/>
                    </a:solidFill>
                    <a:latin typeface="Source Sans Pro" panose="020B0503030403020204" pitchFamily="34" charset="0"/>
                    <a:cs typeface="Arial" panose="020B0604020202020204" pitchFamily="34" charset="0"/>
                  </a:rPr>
                  <a:t>THE JACKSON LABORATORY</a:t>
                </a:r>
              </a:p>
            </p:txBody>
          </p:sp>
        </p:grpSp>
      </p:grpSp>
      <p:sp>
        <p:nvSpPr>
          <p:cNvPr id="15" name="Slide Number Placeholder 17">
            <a:extLst>
              <a:ext uri="{FF2B5EF4-FFF2-40B4-BE49-F238E27FC236}">
                <a16:creationId xmlns:a16="http://schemas.microsoft.com/office/drawing/2014/main" id="{2FDB0E3C-B65A-A24A-96DA-7D7AE84EB18A}"/>
              </a:ext>
            </a:extLst>
          </p:cNvPr>
          <p:cNvSpPr>
            <a:spLocks noGrp="1"/>
          </p:cNvSpPr>
          <p:nvPr>
            <p:ph type="sldNum" sz="quarter" idx="4294967295"/>
          </p:nvPr>
        </p:nvSpPr>
        <p:spPr>
          <a:xfrm>
            <a:off x="11539961" y="6486922"/>
            <a:ext cx="470833" cy="215444"/>
          </a:xfrm>
          <a:prstGeom prst="rect">
            <a:avLst/>
          </a:prstGeom>
          <a:noFill/>
          <a:ln w="6350">
            <a:noFill/>
          </a:ln>
        </p:spPr>
        <p:txBody>
          <a:bodyPr tIns="0" bIns="0" anchor="t">
            <a:spAutoFit/>
          </a:bodyPr>
          <a:lstStyle>
            <a:lvl1pPr>
              <a:defRPr b="0" i="0">
                <a:solidFill>
                  <a:schemeClr val="bg1"/>
                </a:solidFill>
                <a:latin typeface="Source Sans Pro" panose="020B0503030403020204" pitchFamily="34" charset="0"/>
              </a:defRPr>
            </a:lvl1pPr>
          </a:lstStyle>
          <a:p>
            <a:pPr algn="ctr"/>
            <a:fld id="{6625A8D5-DBAF-8845-9299-98FFBA23C9BF}" type="slidenum">
              <a:rPr lang="en-US" sz="1400" smtClean="0">
                <a:cs typeface="Arial" panose="020B0604020202020204" pitchFamily="34" charset="0"/>
              </a:rPr>
              <a:pPr algn="ctr"/>
              <a:t>‹#›</a:t>
            </a:fld>
            <a:endParaRPr lang="en-US" sz="1400" dirty="0">
              <a:cs typeface="Arial" panose="020B0604020202020204" pitchFamily="34" charset="0"/>
            </a:endParaRPr>
          </a:p>
        </p:txBody>
      </p:sp>
      <p:sp>
        <p:nvSpPr>
          <p:cNvPr id="17" name="Text Placeholder 9">
            <a:extLst>
              <a:ext uri="{FF2B5EF4-FFF2-40B4-BE49-F238E27FC236}">
                <a16:creationId xmlns:a16="http://schemas.microsoft.com/office/drawing/2014/main" id="{2A91190E-987F-3D4D-9686-5D75BE426496}"/>
              </a:ext>
            </a:extLst>
          </p:cNvPr>
          <p:cNvSpPr>
            <a:spLocks noGrp="1"/>
          </p:cNvSpPr>
          <p:nvPr>
            <p:ph type="body" sz="quarter" idx="12" hasCustomPrompt="1"/>
          </p:nvPr>
        </p:nvSpPr>
        <p:spPr>
          <a:xfrm>
            <a:off x="3278371" y="6497693"/>
            <a:ext cx="6826127" cy="193899"/>
          </a:xfrm>
          <a:prstGeom prst="rect">
            <a:avLst/>
          </a:prstGeom>
        </p:spPr>
        <p:txBody>
          <a:bodyPr tIns="0" bIns="0" anchor="t">
            <a:spAutoFit/>
          </a:bodyPr>
          <a:lstStyle>
            <a:lvl1pPr>
              <a:buNone/>
              <a:defRPr sz="1400" b="0" i="0">
                <a:solidFill>
                  <a:schemeClr val="bg1"/>
                </a:solidFill>
                <a:latin typeface="Source Sans Pro" panose="020B0503030403020204" pitchFamily="34" charset="0"/>
              </a:defRPr>
            </a:lvl1pPr>
          </a:lstStyle>
          <a:p>
            <a:pPr lvl="0"/>
            <a:r>
              <a:rPr lang="en-US" dirty="0"/>
              <a:t>PRESENTATION TITLE OR NICKNAME CAN LIVE HERE</a:t>
            </a:r>
          </a:p>
        </p:txBody>
      </p:sp>
      <p:sp>
        <p:nvSpPr>
          <p:cNvPr id="19" name="Text Placeholder 9">
            <a:extLst>
              <a:ext uri="{FF2B5EF4-FFF2-40B4-BE49-F238E27FC236}">
                <a16:creationId xmlns:a16="http://schemas.microsoft.com/office/drawing/2014/main" id="{822D3FD8-6681-BE4D-AA6B-BE7D511CEBC2}"/>
              </a:ext>
            </a:extLst>
          </p:cNvPr>
          <p:cNvSpPr>
            <a:spLocks noGrp="1"/>
          </p:cNvSpPr>
          <p:nvPr>
            <p:ph type="body" sz="quarter" idx="13" hasCustomPrompt="1"/>
          </p:nvPr>
        </p:nvSpPr>
        <p:spPr>
          <a:xfrm>
            <a:off x="418042" y="446017"/>
            <a:ext cx="11355916" cy="5441949"/>
          </a:xfrm>
          <a:prstGeom prst="rect">
            <a:avLst/>
          </a:prstGeom>
        </p:spPr>
        <p:txBody>
          <a:bodyPr/>
          <a:lstStyle>
            <a:lvl1pPr>
              <a:lnSpc>
                <a:spcPct val="150000"/>
              </a:lnSpc>
              <a:spcBef>
                <a:spcPts val="800"/>
              </a:spcBef>
              <a:buClr>
                <a:schemeClr val="bg1"/>
              </a:buClr>
              <a:buSzPct val="75000"/>
              <a:defRPr sz="3733" b="0" i="0">
                <a:solidFill>
                  <a:schemeClr val="bg1"/>
                </a:solidFill>
                <a:latin typeface="Source Sans Pro" panose="020B0503030403020204" pitchFamily="34" charset="0"/>
              </a:defRPr>
            </a:lvl1pPr>
            <a:lvl2pPr>
              <a:lnSpc>
                <a:spcPct val="150000"/>
              </a:lnSpc>
              <a:spcBef>
                <a:spcPts val="800"/>
              </a:spcBef>
              <a:buClr>
                <a:schemeClr val="bg1"/>
              </a:buClr>
              <a:buSzPct val="65000"/>
              <a:buFont typeface="Arial" panose="020B0604020202020204" pitchFamily="34" charset="0"/>
              <a:buChar char="•"/>
              <a:defRPr sz="3200" b="0" i="0">
                <a:solidFill>
                  <a:schemeClr val="bg1"/>
                </a:solidFill>
                <a:latin typeface="Source Sans Pro" panose="020B0503030403020204" pitchFamily="34" charset="0"/>
              </a:defRPr>
            </a:lvl2pPr>
            <a:lvl3pPr>
              <a:lnSpc>
                <a:spcPct val="150000"/>
              </a:lnSpc>
              <a:spcBef>
                <a:spcPts val="800"/>
              </a:spcBef>
              <a:buClr>
                <a:schemeClr val="bg1"/>
              </a:buClr>
              <a:buSzPct val="55000"/>
              <a:defRPr sz="2667" b="0" i="0">
                <a:solidFill>
                  <a:schemeClr val="bg1"/>
                </a:solidFill>
                <a:latin typeface="Source Sans Pro" panose="020B0503030403020204" pitchFamily="34" charset="0"/>
              </a:defRPr>
            </a:lvl3pPr>
          </a:lstStyle>
          <a:p>
            <a:pPr lvl="0"/>
            <a:r>
              <a:rPr lang="en-US" dirty="0"/>
              <a:t>Bulleted List White Text (28pt)</a:t>
            </a:r>
          </a:p>
          <a:p>
            <a:pPr lvl="1"/>
            <a:r>
              <a:rPr lang="en-US" dirty="0"/>
              <a:t>Second level (24pt)</a:t>
            </a:r>
          </a:p>
          <a:p>
            <a:pPr lvl="2"/>
            <a:r>
              <a:rPr lang="en-US" dirty="0"/>
              <a:t>Third level (20pt)</a:t>
            </a:r>
          </a:p>
        </p:txBody>
      </p:sp>
    </p:spTree>
    <p:extLst>
      <p:ext uri="{BB962C8B-B14F-4D97-AF65-F5344CB8AC3E}">
        <p14:creationId xmlns:p14="http://schemas.microsoft.com/office/powerpoint/2010/main" val="3000313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2" Type="http://schemas.openxmlformats.org/officeDocument/2006/relationships/slideLayout" Target="../slideLayouts/slideLayout11.xml"/><Relationship Id="rId16" Type="http://schemas.openxmlformats.org/officeDocument/2006/relationships/slideLayout" Target="../slideLayouts/slideLayout2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slideLayout" Target="../slideLayouts/slideLayout24.xml"/><Relationship Id="rId10" Type="http://schemas.openxmlformats.org/officeDocument/2006/relationships/slideLayout" Target="../slideLayouts/slideLayout19.xml"/><Relationship Id="rId19" Type="http://schemas.openxmlformats.org/officeDocument/2006/relationships/theme" Target="../theme/theme3.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43170703"/>
      </p:ext>
    </p:extLst>
  </p:cSld>
  <p:clrMap bg1="lt1" tx1="dk1" bg2="lt2" tx2="dk2" accent1="accent1" accent2="accent2" accent3="accent3" accent4="accent4" accent5="accent5" accent6="accent6" hlink="hlink" folHlink="folHlink"/>
  <p:sldLayoutIdLst>
    <p:sldLayoutId id="2147483710" r:id="rId1"/>
    <p:sldLayoutId id="2147483711" r:id="rId2"/>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5754784"/>
      </p:ext>
    </p:extLst>
  </p:cSld>
  <p:clrMap bg1="lt1" tx1="dk1" bg2="lt2" tx2="dk2" accent1="accent1" accent2="accent2" accent3="accent3" accent4="accent4" accent5="accent5" accent6="accent6" hlink="hlink" folHlink="folHlink"/>
  <p:sldLayoutIdLst>
    <p:sldLayoutId id="2147483672" r:id="rId1"/>
    <p:sldLayoutId id="2147483688" r:id="rId2"/>
    <p:sldLayoutId id="2147483689" r:id="rId3"/>
    <p:sldLayoutId id="2147483691" r:id="rId4"/>
    <p:sldLayoutId id="2147483690" r:id="rId5"/>
    <p:sldLayoutId id="2147483673" r:id="rId6"/>
    <p:sldLayoutId id="2147483676" r:id="rId7"/>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3"/>
            <a:ext cx="2743200" cy="365124"/>
          </a:xfrm>
          <a:prstGeom prst="rect">
            <a:avLst/>
          </a:prstGeom>
        </p:spPr>
        <p:txBody>
          <a:bodyPr vert="horz" lIns="91440" tIns="45720" rIns="91440" bIns="45720" rtlCol="0" anchor="ctr"/>
          <a:lstStyle>
            <a:lvl1pPr algn="l">
              <a:defRPr sz="643" b="0" i="0">
                <a:solidFill>
                  <a:schemeClr val="tx1">
                    <a:tint val="75000"/>
                  </a:schemeClr>
                </a:solidFill>
                <a:latin typeface="Source Sans Pro" panose="020B0503030403020204" pitchFamily="34" charset="0"/>
              </a:defRPr>
            </a:lvl1pPr>
          </a:lstStyle>
          <a:p>
            <a:fld id="{A2B479A3-3946-D64C-9474-EA45209B5988}" type="datetimeFigureOut">
              <a:rPr lang="en-US" smtClean="0"/>
              <a:pPr/>
              <a:t>5/1/25</a:t>
            </a:fld>
            <a:endParaRPr lang="en-US" dirty="0"/>
          </a:p>
        </p:txBody>
      </p:sp>
      <p:sp>
        <p:nvSpPr>
          <p:cNvPr id="5" name="Footer Placeholder 4"/>
          <p:cNvSpPr>
            <a:spLocks noGrp="1"/>
          </p:cNvSpPr>
          <p:nvPr>
            <p:ph type="ftr" sz="quarter" idx="3"/>
          </p:nvPr>
        </p:nvSpPr>
        <p:spPr>
          <a:xfrm>
            <a:off x="4038600" y="6356353"/>
            <a:ext cx="4114800" cy="365124"/>
          </a:xfrm>
          <a:prstGeom prst="rect">
            <a:avLst/>
          </a:prstGeom>
        </p:spPr>
        <p:txBody>
          <a:bodyPr vert="horz" lIns="91440" tIns="45720" rIns="91440" bIns="45720" rtlCol="0" anchor="ctr"/>
          <a:lstStyle>
            <a:lvl1pPr algn="ctr">
              <a:defRPr sz="643" b="0" i="0">
                <a:solidFill>
                  <a:schemeClr val="tx1">
                    <a:tint val="75000"/>
                  </a:schemeClr>
                </a:solidFill>
                <a:latin typeface="Source Sans Pro" panose="020B0503030403020204" pitchFamily="34" charset="0"/>
              </a:defRPr>
            </a:lvl1pPr>
          </a:lstStyle>
          <a:p>
            <a:endParaRPr lang="en-US" dirty="0"/>
          </a:p>
        </p:txBody>
      </p:sp>
      <p:sp>
        <p:nvSpPr>
          <p:cNvPr id="6" name="Slide Number Placeholder 5"/>
          <p:cNvSpPr>
            <a:spLocks noGrp="1"/>
          </p:cNvSpPr>
          <p:nvPr>
            <p:ph type="sldNum" sz="quarter" idx="4"/>
          </p:nvPr>
        </p:nvSpPr>
        <p:spPr>
          <a:xfrm>
            <a:off x="8610600" y="6356353"/>
            <a:ext cx="2743200" cy="365124"/>
          </a:xfrm>
          <a:prstGeom prst="rect">
            <a:avLst/>
          </a:prstGeom>
        </p:spPr>
        <p:txBody>
          <a:bodyPr vert="horz" lIns="91440" tIns="45720" rIns="91440" bIns="45720" rtlCol="0" anchor="ctr"/>
          <a:lstStyle>
            <a:lvl1pPr algn="r">
              <a:defRPr sz="643" b="0" i="0">
                <a:solidFill>
                  <a:schemeClr val="tx1">
                    <a:tint val="75000"/>
                  </a:schemeClr>
                </a:solidFill>
                <a:latin typeface="Source Sans Pro" panose="020B0503030403020204" pitchFamily="34" charset="0"/>
              </a:defRPr>
            </a:lvl1pPr>
          </a:lstStyle>
          <a:p>
            <a:fld id="{0E6C3370-8466-C045-8ADC-FBC94591C3B0}" type="slidenum">
              <a:rPr lang="en-US" smtClean="0"/>
              <a:pPr/>
              <a:t>‹#›</a:t>
            </a:fld>
            <a:endParaRPr lang="en-US" dirty="0"/>
          </a:p>
        </p:txBody>
      </p:sp>
    </p:spTree>
    <p:extLst>
      <p:ext uri="{BB962C8B-B14F-4D97-AF65-F5344CB8AC3E}">
        <p14:creationId xmlns:p14="http://schemas.microsoft.com/office/powerpoint/2010/main" val="1319542128"/>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731" r:id="rId16"/>
    <p:sldLayoutId id="2147483732" r:id="rId17"/>
    <p:sldLayoutId id="2147483733" r:id="rId18"/>
  </p:sldLayoutIdLst>
  <p:txStyles>
    <p:titleStyle>
      <a:lvl1pPr algn="l" defTabSz="489862" rtl="0" eaLnBrk="1" latinLnBrk="0" hangingPunct="1">
        <a:lnSpc>
          <a:spcPct val="90000"/>
        </a:lnSpc>
        <a:spcBef>
          <a:spcPct val="0"/>
        </a:spcBef>
        <a:buNone/>
        <a:defRPr sz="2357" b="0" i="0" kern="1200">
          <a:solidFill>
            <a:schemeClr val="tx1"/>
          </a:solidFill>
          <a:latin typeface="Source Sans Pro Light" panose="020B0403030403020204" pitchFamily="34" charset="0"/>
          <a:ea typeface="+mj-ea"/>
          <a:cs typeface="+mj-cs"/>
        </a:defRPr>
      </a:lvl1pPr>
    </p:titleStyle>
    <p:bodyStyle>
      <a:lvl1pPr marL="122465" indent="-122465" algn="l" defTabSz="489862" rtl="0" eaLnBrk="1" latinLnBrk="0" hangingPunct="1">
        <a:lnSpc>
          <a:spcPct val="90000"/>
        </a:lnSpc>
        <a:spcBef>
          <a:spcPts val="536"/>
        </a:spcBef>
        <a:buFont typeface="Arial" panose="020B0604020202020204" pitchFamily="34" charset="0"/>
        <a:buChar char="•"/>
        <a:defRPr sz="1500" b="0" i="0" kern="1200">
          <a:solidFill>
            <a:schemeClr val="tx1"/>
          </a:solidFill>
          <a:latin typeface="Source Sans Pro" panose="020B0503030403020204" pitchFamily="34" charset="0"/>
          <a:ea typeface="+mn-ea"/>
          <a:cs typeface="+mn-cs"/>
        </a:defRPr>
      </a:lvl1pPr>
      <a:lvl2pPr marL="367396" indent="-122465" algn="l" defTabSz="489862" rtl="0" eaLnBrk="1" latinLnBrk="0" hangingPunct="1">
        <a:lnSpc>
          <a:spcPct val="90000"/>
        </a:lnSpc>
        <a:spcBef>
          <a:spcPts val="268"/>
        </a:spcBef>
        <a:buFont typeface="Arial" panose="020B0604020202020204" pitchFamily="34" charset="0"/>
        <a:buChar char="•"/>
        <a:defRPr sz="1285" b="0" i="0" kern="1200">
          <a:solidFill>
            <a:schemeClr val="tx1"/>
          </a:solidFill>
          <a:latin typeface="Source Sans Pro" panose="020B0503030403020204" pitchFamily="34" charset="0"/>
          <a:ea typeface="+mn-ea"/>
          <a:cs typeface="+mn-cs"/>
        </a:defRPr>
      </a:lvl2pPr>
      <a:lvl3pPr marL="612327" indent="-122465" algn="l" defTabSz="489862" rtl="0" eaLnBrk="1" latinLnBrk="0" hangingPunct="1">
        <a:lnSpc>
          <a:spcPct val="90000"/>
        </a:lnSpc>
        <a:spcBef>
          <a:spcPts val="268"/>
        </a:spcBef>
        <a:buFont typeface="Arial" panose="020B0604020202020204" pitchFamily="34" charset="0"/>
        <a:buChar char="•"/>
        <a:defRPr sz="1072" b="0" i="0" kern="1200">
          <a:solidFill>
            <a:schemeClr val="tx1"/>
          </a:solidFill>
          <a:latin typeface="Source Sans Pro" panose="020B0503030403020204" pitchFamily="34" charset="0"/>
          <a:ea typeface="+mn-ea"/>
          <a:cs typeface="+mn-cs"/>
        </a:defRPr>
      </a:lvl3pPr>
      <a:lvl4pPr marL="857259" indent="-122465" algn="l" defTabSz="489862" rtl="0" eaLnBrk="1" latinLnBrk="0" hangingPunct="1">
        <a:lnSpc>
          <a:spcPct val="90000"/>
        </a:lnSpc>
        <a:spcBef>
          <a:spcPts val="268"/>
        </a:spcBef>
        <a:buFont typeface="Arial" panose="020B0604020202020204" pitchFamily="34" charset="0"/>
        <a:buChar char="•"/>
        <a:defRPr sz="964" b="0" i="0" kern="1200">
          <a:solidFill>
            <a:schemeClr val="tx1"/>
          </a:solidFill>
          <a:latin typeface="Source Sans Pro" panose="020B0503030403020204" pitchFamily="34" charset="0"/>
          <a:ea typeface="+mn-ea"/>
          <a:cs typeface="+mn-cs"/>
        </a:defRPr>
      </a:lvl4pPr>
      <a:lvl5pPr marL="1102190" indent="-122465" algn="l" defTabSz="489862" rtl="0" eaLnBrk="1" latinLnBrk="0" hangingPunct="1">
        <a:lnSpc>
          <a:spcPct val="90000"/>
        </a:lnSpc>
        <a:spcBef>
          <a:spcPts val="268"/>
        </a:spcBef>
        <a:buFont typeface="Arial" panose="020B0604020202020204" pitchFamily="34" charset="0"/>
        <a:buChar char="•"/>
        <a:defRPr sz="964" b="0" i="0" kern="1200">
          <a:solidFill>
            <a:schemeClr val="tx1"/>
          </a:solidFill>
          <a:latin typeface="Source Sans Pro" panose="020B0503030403020204" pitchFamily="34" charset="0"/>
          <a:ea typeface="+mn-ea"/>
          <a:cs typeface="+mn-cs"/>
        </a:defRPr>
      </a:lvl5pPr>
      <a:lvl6pPr marL="1347121" indent="-122465" algn="l" defTabSz="489862" rtl="0" eaLnBrk="1" latinLnBrk="0" hangingPunct="1">
        <a:lnSpc>
          <a:spcPct val="90000"/>
        </a:lnSpc>
        <a:spcBef>
          <a:spcPts val="268"/>
        </a:spcBef>
        <a:buFont typeface="Arial" panose="020B0604020202020204" pitchFamily="34" charset="0"/>
        <a:buChar char="•"/>
        <a:defRPr sz="964" kern="1200">
          <a:solidFill>
            <a:schemeClr val="tx1"/>
          </a:solidFill>
          <a:latin typeface="+mn-lt"/>
          <a:ea typeface="+mn-ea"/>
          <a:cs typeface="+mn-cs"/>
        </a:defRPr>
      </a:lvl6pPr>
      <a:lvl7pPr marL="1592052" indent="-122465" algn="l" defTabSz="489862" rtl="0" eaLnBrk="1" latinLnBrk="0" hangingPunct="1">
        <a:lnSpc>
          <a:spcPct val="90000"/>
        </a:lnSpc>
        <a:spcBef>
          <a:spcPts val="268"/>
        </a:spcBef>
        <a:buFont typeface="Arial" panose="020B0604020202020204" pitchFamily="34" charset="0"/>
        <a:buChar char="•"/>
        <a:defRPr sz="964" kern="1200">
          <a:solidFill>
            <a:schemeClr val="tx1"/>
          </a:solidFill>
          <a:latin typeface="+mn-lt"/>
          <a:ea typeface="+mn-ea"/>
          <a:cs typeface="+mn-cs"/>
        </a:defRPr>
      </a:lvl7pPr>
      <a:lvl8pPr marL="1836983" indent="-122465" algn="l" defTabSz="489862" rtl="0" eaLnBrk="1" latinLnBrk="0" hangingPunct="1">
        <a:lnSpc>
          <a:spcPct val="90000"/>
        </a:lnSpc>
        <a:spcBef>
          <a:spcPts val="268"/>
        </a:spcBef>
        <a:buFont typeface="Arial" panose="020B0604020202020204" pitchFamily="34" charset="0"/>
        <a:buChar char="•"/>
        <a:defRPr sz="964" kern="1200">
          <a:solidFill>
            <a:schemeClr val="tx1"/>
          </a:solidFill>
          <a:latin typeface="+mn-lt"/>
          <a:ea typeface="+mn-ea"/>
          <a:cs typeface="+mn-cs"/>
        </a:defRPr>
      </a:lvl8pPr>
      <a:lvl9pPr marL="2081915" indent="-122465" algn="l" defTabSz="489862" rtl="0" eaLnBrk="1" latinLnBrk="0" hangingPunct="1">
        <a:lnSpc>
          <a:spcPct val="90000"/>
        </a:lnSpc>
        <a:spcBef>
          <a:spcPts val="268"/>
        </a:spcBef>
        <a:buFont typeface="Arial" panose="020B0604020202020204" pitchFamily="34" charset="0"/>
        <a:buChar char="•"/>
        <a:defRPr sz="964" kern="1200">
          <a:solidFill>
            <a:schemeClr val="tx1"/>
          </a:solidFill>
          <a:latin typeface="+mn-lt"/>
          <a:ea typeface="+mn-ea"/>
          <a:cs typeface="+mn-cs"/>
        </a:defRPr>
      </a:lvl9pPr>
    </p:bodyStyle>
    <p:otherStyle>
      <a:defPPr>
        <a:defRPr lang="en-US"/>
      </a:defPPr>
      <a:lvl1pPr marL="0" algn="l" defTabSz="489862" rtl="0" eaLnBrk="1" latinLnBrk="0" hangingPunct="1">
        <a:defRPr sz="964" kern="1200">
          <a:solidFill>
            <a:schemeClr val="tx1"/>
          </a:solidFill>
          <a:latin typeface="+mn-lt"/>
          <a:ea typeface="+mn-ea"/>
          <a:cs typeface="+mn-cs"/>
        </a:defRPr>
      </a:lvl1pPr>
      <a:lvl2pPr marL="244931" algn="l" defTabSz="489862" rtl="0" eaLnBrk="1" latinLnBrk="0" hangingPunct="1">
        <a:defRPr sz="964" kern="1200">
          <a:solidFill>
            <a:schemeClr val="tx1"/>
          </a:solidFill>
          <a:latin typeface="+mn-lt"/>
          <a:ea typeface="+mn-ea"/>
          <a:cs typeface="+mn-cs"/>
        </a:defRPr>
      </a:lvl2pPr>
      <a:lvl3pPr marL="489862" algn="l" defTabSz="489862" rtl="0" eaLnBrk="1" latinLnBrk="0" hangingPunct="1">
        <a:defRPr sz="964" kern="1200">
          <a:solidFill>
            <a:schemeClr val="tx1"/>
          </a:solidFill>
          <a:latin typeface="+mn-lt"/>
          <a:ea typeface="+mn-ea"/>
          <a:cs typeface="+mn-cs"/>
        </a:defRPr>
      </a:lvl3pPr>
      <a:lvl4pPr marL="734794" algn="l" defTabSz="489862" rtl="0" eaLnBrk="1" latinLnBrk="0" hangingPunct="1">
        <a:defRPr sz="964" kern="1200">
          <a:solidFill>
            <a:schemeClr val="tx1"/>
          </a:solidFill>
          <a:latin typeface="+mn-lt"/>
          <a:ea typeface="+mn-ea"/>
          <a:cs typeface="+mn-cs"/>
        </a:defRPr>
      </a:lvl4pPr>
      <a:lvl5pPr marL="979725" algn="l" defTabSz="489862" rtl="0" eaLnBrk="1" latinLnBrk="0" hangingPunct="1">
        <a:defRPr sz="964" kern="1200">
          <a:solidFill>
            <a:schemeClr val="tx1"/>
          </a:solidFill>
          <a:latin typeface="+mn-lt"/>
          <a:ea typeface="+mn-ea"/>
          <a:cs typeface="+mn-cs"/>
        </a:defRPr>
      </a:lvl5pPr>
      <a:lvl6pPr marL="1224656" algn="l" defTabSz="489862" rtl="0" eaLnBrk="1" latinLnBrk="0" hangingPunct="1">
        <a:defRPr sz="964" kern="1200">
          <a:solidFill>
            <a:schemeClr val="tx1"/>
          </a:solidFill>
          <a:latin typeface="+mn-lt"/>
          <a:ea typeface="+mn-ea"/>
          <a:cs typeface="+mn-cs"/>
        </a:defRPr>
      </a:lvl6pPr>
      <a:lvl7pPr marL="1469587" algn="l" defTabSz="489862" rtl="0" eaLnBrk="1" latinLnBrk="0" hangingPunct="1">
        <a:defRPr sz="964" kern="1200">
          <a:solidFill>
            <a:schemeClr val="tx1"/>
          </a:solidFill>
          <a:latin typeface="+mn-lt"/>
          <a:ea typeface="+mn-ea"/>
          <a:cs typeface="+mn-cs"/>
        </a:defRPr>
      </a:lvl7pPr>
      <a:lvl8pPr marL="1714518" algn="l" defTabSz="489862" rtl="0" eaLnBrk="1" latinLnBrk="0" hangingPunct="1">
        <a:defRPr sz="964" kern="1200">
          <a:solidFill>
            <a:schemeClr val="tx1"/>
          </a:solidFill>
          <a:latin typeface="+mn-lt"/>
          <a:ea typeface="+mn-ea"/>
          <a:cs typeface="+mn-cs"/>
        </a:defRPr>
      </a:lvl8pPr>
      <a:lvl9pPr marL="1959450" algn="l" defTabSz="489862" rtl="0" eaLnBrk="1" latinLnBrk="0" hangingPunct="1">
        <a:defRPr sz="96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688" userDrawn="1">
          <p15:clr>
            <a:srgbClr val="F26B43"/>
          </p15:clr>
        </p15:guide>
        <p15:guide id="2" pos="192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3" Type="http://schemas.openxmlformats.org/officeDocument/2006/relationships/hyperlink" Target="https://cdn.nuffieldbioethics.org/wp-content/uploads/Ethics-and-genomics-summary-of-case-studies-FINAL.pdf" TargetMode="External"/><Relationship Id="rId2" Type="http://schemas.openxmlformats.org/officeDocument/2006/relationships/hyperlink" Target="https://aiethics.princeton.edu/case-studies/case-study-pdfs/" TargetMode="External"/><Relationship Id="rId1" Type="http://schemas.openxmlformats.org/officeDocument/2006/relationships/slideLayout" Target="../slideLayouts/slideLayout19.xml"/><Relationship Id="rId6" Type="http://schemas.openxmlformats.org/officeDocument/2006/relationships/hyperlink" Target="https://pmc.ncbi.nlm.nih.gov/articles/PMC6342050/" TargetMode="External"/><Relationship Id="rId5" Type="http://schemas.openxmlformats.org/officeDocument/2006/relationships/hyperlink" Target="https://nces.ed.gov/use-work/resource-library/report/forum-guide/forum-guide-data-ethics" TargetMode="External"/><Relationship Id="rId4" Type="http://schemas.openxmlformats.org/officeDocument/2006/relationships/hyperlink" Target="https://texastipi.org/case-study-vignettes-surveillance-privacy-and-ethical-governance/"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1995CCC-3D8F-53B6-A18E-36FF54447F1C}"/>
              </a:ext>
            </a:extLst>
          </p:cNvPr>
          <p:cNvSpPr>
            <a:spLocks noGrp="1"/>
          </p:cNvSpPr>
          <p:nvPr>
            <p:ph type="body" sz="quarter" idx="10"/>
          </p:nvPr>
        </p:nvSpPr>
        <p:spPr>
          <a:xfrm>
            <a:off x="582613" y="1850027"/>
            <a:ext cx="11026775" cy="2749960"/>
          </a:xfrm>
        </p:spPr>
        <p:txBody>
          <a:bodyPr anchor="ctr">
            <a:normAutofit/>
          </a:bodyPr>
          <a:lstStyle/>
          <a:p>
            <a:pPr algn="ctr">
              <a:lnSpc>
                <a:spcPct val="100000"/>
              </a:lnSpc>
            </a:pPr>
            <a:r>
              <a:rPr lang="en-US" sz="7200" dirty="0"/>
              <a:t>Data Science Ethical Shorts</a:t>
            </a:r>
          </a:p>
        </p:txBody>
      </p:sp>
    </p:spTree>
    <p:extLst>
      <p:ext uri="{BB962C8B-B14F-4D97-AF65-F5344CB8AC3E}">
        <p14:creationId xmlns:p14="http://schemas.microsoft.com/office/powerpoint/2010/main" val="18262196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A96B5E-763B-F943-E93B-3CFDE1569F91}"/>
              </a:ext>
            </a:extLst>
          </p:cNvPr>
          <p:cNvSpPr txBox="1"/>
          <p:nvPr/>
        </p:nvSpPr>
        <p:spPr>
          <a:xfrm>
            <a:off x="0" y="0"/>
            <a:ext cx="12191999" cy="3046988"/>
          </a:xfrm>
          <a:prstGeom prst="rect">
            <a:avLst/>
          </a:prstGeom>
          <a:noFill/>
        </p:spPr>
        <p:txBody>
          <a:bodyPr wrap="square" rtlCol="0">
            <a:spAutoFit/>
          </a:bodyPr>
          <a:lstStyle/>
          <a:p>
            <a:r>
              <a:rPr lang="en-US" sz="2400" b="1" dirty="0"/>
              <a:t>C. Peter</a:t>
            </a:r>
            <a:r>
              <a:rPr lang="en-US" sz="2400" dirty="0"/>
              <a:t>, a violent convict who was just paroled, obtained a large volume of data about the movements of his ex-wife and step-children by purchasing from multiple, unregulated data brokers. He has a history of assaulting his ex-wife and her children; they have a restraining order on him. They have made every effort to conceal their location from him. He has been able to infer their likely new names, home location from recent purchase information, and the schools that the children attend. They are never notified that he has purchased their information. </a:t>
            </a:r>
          </a:p>
          <a:p>
            <a:endParaRPr lang="en-US" sz="2400" b="1" dirty="0"/>
          </a:p>
        </p:txBody>
      </p:sp>
      <p:sp>
        <p:nvSpPr>
          <p:cNvPr id="2" name="TextBox 1">
            <a:extLst>
              <a:ext uri="{FF2B5EF4-FFF2-40B4-BE49-F238E27FC236}">
                <a16:creationId xmlns:a16="http://schemas.microsoft.com/office/drawing/2014/main" id="{2AD9691A-6C1F-CEBE-D316-43303E75495A}"/>
              </a:ext>
            </a:extLst>
          </p:cNvPr>
          <p:cNvSpPr txBox="1"/>
          <p:nvPr/>
        </p:nvSpPr>
        <p:spPr>
          <a:xfrm>
            <a:off x="0" y="2535719"/>
            <a:ext cx="12191999" cy="3816429"/>
          </a:xfrm>
          <a:prstGeom prst="rect">
            <a:avLst/>
          </a:prstGeom>
          <a:noFill/>
        </p:spPr>
        <p:txBody>
          <a:bodyPr wrap="square" rtlCol="0">
            <a:spAutoFit/>
          </a:bodyPr>
          <a:lstStyle/>
          <a:p>
            <a:r>
              <a:rPr lang="en-US" sz="2200" i="1" u="sng" dirty="0"/>
              <a:t>Common Applications: </a:t>
            </a:r>
          </a:p>
          <a:p>
            <a:pPr marL="342900" indent="-342900">
              <a:buFont typeface="Arial" panose="020B0604020202020204" pitchFamily="34" charset="0"/>
              <a:buChar char="•"/>
            </a:pPr>
            <a:r>
              <a:rPr lang="en-US" sz="2200" i="1" dirty="0"/>
              <a:t>Medical Chatbots assists users in self-diagnosing symptoms and recommending appropriate actions</a:t>
            </a:r>
          </a:p>
          <a:p>
            <a:pPr marL="342900" indent="-342900">
              <a:buFont typeface="Arial" panose="020B0604020202020204" pitchFamily="34" charset="0"/>
              <a:buChar char="•"/>
            </a:pPr>
            <a:r>
              <a:rPr lang="en-US" sz="2200" i="1" dirty="0"/>
              <a:t>1000 genomes etc. de-anonymization</a:t>
            </a:r>
          </a:p>
          <a:p>
            <a:endParaRPr lang="en-US" sz="2200" i="1" dirty="0"/>
          </a:p>
          <a:p>
            <a:r>
              <a:rPr lang="en-US" sz="2200" i="1" u="sng" dirty="0"/>
              <a:t>Ethical Issue: </a:t>
            </a:r>
          </a:p>
          <a:p>
            <a:pPr marL="342900" indent="-342900">
              <a:buFont typeface="Arial" panose="020B0604020202020204" pitchFamily="34" charset="0"/>
              <a:buChar char="•"/>
            </a:pPr>
            <a:r>
              <a:rPr lang="en-US" sz="2200" i="1" dirty="0"/>
              <a:t>Avoiding harm</a:t>
            </a:r>
          </a:p>
          <a:p>
            <a:pPr marL="342900" indent="-342900">
              <a:buFont typeface="Arial" panose="020B0604020202020204" pitchFamily="34" charset="0"/>
              <a:buChar char="•"/>
            </a:pPr>
            <a:endParaRPr lang="en-US" sz="2200" i="1" u="sng" dirty="0"/>
          </a:p>
          <a:p>
            <a:r>
              <a:rPr lang="en-US" sz="2200" i="1" u="sng" dirty="0"/>
              <a:t>Dilemma</a:t>
            </a:r>
            <a:r>
              <a:rPr lang="en-US" sz="2200" i="1" dirty="0"/>
              <a:t>: </a:t>
            </a:r>
          </a:p>
          <a:p>
            <a:pPr marL="342900" indent="-342900">
              <a:buFont typeface="Arial" panose="020B0604020202020204" pitchFamily="34" charset="0"/>
              <a:buChar char="•"/>
            </a:pPr>
            <a:r>
              <a:rPr lang="en-US" sz="2200" i="1" dirty="0"/>
              <a:t>Misclassification: False negatives, false positives. Unnecessary treatments or delayed treatment.</a:t>
            </a:r>
          </a:p>
          <a:p>
            <a:pPr marL="342900" indent="-342900">
              <a:buFont typeface="Arial" panose="020B0604020202020204" pitchFamily="34" charset="0"/>
              <a:buChar char="•"/>
            </a:pPr>
            <a:r>
              <a:rPr lang="en-US" sz="2200" i="1" dirty="0"/>
              <a:t>Using networked nature of data to reveal sensitive information. </a:t>
            </a:r>
          </a:p>
        </p:txBody>
      </p:sp>
    </p:spTree>
    <p:extLst>
      <p:ext uri="{BB962C8B-B14F-4D97-AF65-F5344CB8AC3E}">
        <p14:creationId xmlns:p14="http://schemas.microsoft.com/office/powerpoint/2010/main" val="2552238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A96B5E-763B-F943-E93B-3CFDE1569F91}"/>
              </a:ext>
            </a:extLst>
          </p:cNvPr>
          <p:cNvSpPr txBox="1"/>
          <p:nvPr/>
        </p:nvSpPr>
        <p:spPr>
          <a:xfrm>
            <a:off x="1" y="0"/>
            <a:ext cx="12024330" cy="1569660"/>
          </a:xfrm>
          <a:prstGeom prst="rect">
            <a:avLst/>
          </a:prstGeom>
          <a:noFill/>
        </p:spPr>
        <p:txBody>
          <a:bodyPr wrap="square" rtlCol="0">
            <a:spAutoFit/>
          </a:bodyPr>
          <a:lstStyle/>
          <a:p>
            <a:r>
              <a:rPr lang="en-US" sz="2400" b="1" dirty="0"/>
              <a:t>D. The Patels, </a:t>
            </a:r>
            <a:r>
              <a:rPr lang="en-US" sz="2400" dirty="0"/>
              <a:t> a family who lives in a floodplain in India, receive several days advance warning of an imminent epic storm that will bring life-threatening floodwaters. They and their neighbors now have sufficient time to evacuate. </a:t>
            </a:r>
            <a:endParaRPr lang="en-US" sz="2400" b="1" dirty="0"/>
          </a:p>
          <a:p>
            <a:pPr marL="457200" indent="-457200">
              <a:buAutoNum type="alphaUcPeriod"/>
            </a:pPr>
            <a:endParaRPr lang="en-US" sz="2400" b="1" dirty="0"/>
          </a:p>
        </p:txBody>
      </p:sp>
      <p:sp>
        <p:nvSpPr>
          <p:cNvPr id="2" name="TextBox 1">
            <a:extLst>
              <a:ext uri="{FF2B5EF4-FFF2-40B4-BE49-F238E27FC236}">
                <a16:creationId xmlns:a16="http://schemas.microsoft.com/office/drawing/2014/main" id="{5120D972-13DA-5F89-2C48-5EA6C04A00EA}"/>
              </a:ext>
            </a:extLst>
          </p:cNvPr>
          <p:cNvSpPr txBox="1"/>
          <p:nvPr/>
        </p:nvSpPr>
        <p:spPr>
          <a:xfrm>
            <a:off x="218470" y="1379160"/>
            <a:ext cx="12024330" cy="4832092"/>
          </a:xfrm>
          <a:prstGeom prst="rect">
            <a:avLst/>
          </a:prstGeom>
          <a:noFill/>
        </p:spPr>
        <p:txBody>
          <a:bodyPr wrap="square" rtlCol="0">
            <a:spAutoFit/>
          </a:bodyPr>
          <a:lstStyle/>
          <a:p>
            <a:r>
              <a:rPr lang="en-US" sz="2400" i="1" u="sng" dirty="0"/>
              <a:t>Common Applications: </a:t>
            </a:r>
          </a:p>
          <a:p>
            <a:r>
              <a:rPr lang="en-US" sz="2200" b="0" i="0" dirty="0">
                <a:solidFill>
                  <a:srgbClr val="111111"/>
                </a:solidFill>
                <a:effectLst/>
                <a:highlight>
                  <a:srgbClr val="FFFFFF"/>
                </a:highlight>
                <a:latin typeface="Aptos" panose="020B0004020202020204" pitchFamily="34" charset="0"/>
              </a:rPr>
              <a:t>Efficient resources allocation during natural disasters or emergencies</a:t>
            </a:r>
          </a:p>
          <a:p>
            <a:endParaRPr lang="en-US" sz="2400" i="1" u="sng" dirty="0"/>
          </a:p>
          <a:p>
            <a:r>
              <a:rPr lang="en-US" sz="2400" i="1" u="sng" dirty="0"/>
              <a:t>Ethical Issue: </a:t>
            </a:r>
          </a:p>
          <a:p>
            <a:pPr marL="342900" indent="-342900">
              <a:buFont typeface="Arial" panose="020B0604020202020204" pitchFamily="34" charset="0"/>
              <a:buChar char="•"/>
            </a:pPr>
            <a:r>
              <a:rPr lang="en-US" sz="2200" i="1" dirty="0"/>
              <a:t>Reliability &amp; privacy</a:t>
            </a:r>
          </a:p>
          <a:p>
            <a:endParaRPr lang="en-US" sz="2400" i="1" dirty="0"/>
          </a:p>
          <a:p>
            <a:r>
              <a:rPr lang="en-US" sz="2400" i="1" u="sng" dirty="0"/>
              <a:t>Dilemma</a:t>
            </a:r>
            <a:r>
              <a:rPr lang="en-US" sz="2400" i="1" dirty="0"/>
              <a:t>: </a:t>
            </a:r>
          </a:p>
          <a:p>
            <a:pPr marL="342900" indent="-342900">
              <a:buFont typeface="Arial" panose="020B0604020202020204" pitchFamily="34" charset="0"/>
              <a:buChar char="•"/>
            </a:pPr>
            <a:r>
              <a:rPr lang="en-US" sz="2200" i="1" dirty="0"/>
              <a:t>Reliance on an algorithm that may not be accurate (e.g., Earthquakes)</a:t>
            </a:r>
          </a:p>
          <a:p>
            <a:pPr marL="342900" indent="-342900">
              <a:buFont typeface="Arial" panose="020B0604020202020204" pitchFamily="34" charset="0"/>
              <a:buChar char="•"/>
            </a:pPr>
            <a:r>
              <a:rPr lang="en-US" sz="2200" i="1" dirty="0"/>
              <a:t>False belief in objectivity and completeness of data </a:t>
            </a:r>
          </a:p>
          <a:p>
            <a:endParaRPr lang="en-US" sz="2400" i="1" dirty="0"/>
          </a:p>
          <a:p>
            <a:r>
              <a:rPr lang="en-US" sz="2400" i="1" u="sng" dirty="0"/>
              <a:t>Resolution</a:t>
            </a:r>
            <a:r>
              <a:rPr lang="en-US" sz="2400" i="1" dirty="0"/>
              <a:t>: ? </a:t>
            </a:r>
          </a:p>
          <a:p>
            <a:pPr algn="ctr"/>
            <a:endParaRPr lang="en-US" sz="2400" i="1" dirty="0"/>
          </a:p>
          <a:p>
            <a:endParaRPr lang="en-US" sz="2400" i="1" dirty="0"/>
          </a:p>
        </p:txBody>
      </p:sp>
    </p:spTree>
    <p:extLst>
      <p:ext uri="{BB962C8B-B14F-4D97-AF65-F5344CB8AC3E}">
        <p14:creationId xmlns:p14="http://schemas.microsoft.com/office/powerpoint/2010/main" val="554996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A96B5E-763B-F943-E93B-3CFDE1569F91}"/>
              </a:ext>
            </a:extLst>
          </p:cNvPr>
          <p:cNvSpPr txBox="1"/>
          <p:nvPr/>
        </p:nvSpPr>
        <p:spPr>
          <a:xfrm>
            <a:off x="1" y="0"/>
            <a:ext cx="12024330" cy="1569660"/>
          </a:xfrm>
          <a:prstGeom prst="rect">
            <a:avLst/>
          </a:prstGeom>
          <a:noFill/>
        </p:spPr>
        <p:txBody>
          <a:bodyPr wrap="square" rtlCol="0">
            <a:spAutoFit/>
          </a:bodyPr>
          <a:lstStyle/>
          <a:p>
            <a:r>
              <a:rPr lang="en-US" sz="2400" b="1" dirty="0"/>
              <a:t>E. </a:t>
            </a:r>
            <a:r>
              <a:rPr lang="en-US" sz="2400" dirty="0"/>
              <a:t>Imagine a scenario where a genetic testing company offers direct-to-consumer DNA tests. Customers can learn about their ancestry, health risks, and potential genetic conditions. </a:t>
            </a:r>
            <a:endParaRPr lang="en-US" sz="2400" b="1" dirty="0"/>
          </a:p>
          <a:p>
            <a:pPr marL="457200" indent="-457200">
              <a:buAutoNum type="alphaUcPeriod"/>
            </a:pPr>
            <a:endParaRPr lang="en-US" sz="2400" b="1" dirty="0"/>
          </a:p>
        </p:txBody>
      </p:sp>
      <p:sp>
        <p:nvSpPr>
          <p:cNvPr id="2" name="TextBox 1">
            <a:extLst>
              <a:ext uri="{FF2B5EF4-FFF2-40B4-BE49-F238E27FC236}">
                <a16:creationId xmlns:a16="http://schemas.microsoft.com/office/drawing/2014/main" id="{8B295F7F-916D-4240-6BD0-8DBA8F4E3FE3}"/>
              </a:ext>
            </a:extLst>
          </p:cNvPr>
          <p:cNvSpPr txBox="1"/>
          <p:nvPr/>
        </p:nvSpPr>
        <p:spPr>
          <a:xfrm>
            <a:off x="83835" y="1138719"/>
            <a:ext cx="12024330" cy="6924973"/>
          </a:xfrm>
          <a:prstGeom prst="rect">
            <a:avLst/>
          </a:prstGeom>
          <a:noFill/>
        </p:spPr>
        <p:txBody>
          <a:bodyPr wrap="square" rtlCol="0">
            <a:spAutoFit/>
          </a:bodyPr>
          <a:lstStyle/>
          <a:p>
            <a:r>
              <a:rPr lang="en-US" sz="2400" i="1" u="sng" dirty="0"/>
              <a:t>Common Applications: </a:t>
            </a:r>
          </a:p>
          <a:p>
            <a:pPr marL="342900" indent="-342900">
              <a:buFont typeface="Arial" panose="020B0604020202020204" pitchFamily="34" charset="0"/>
              <a:buChar char="•"/>
            </a:pPr>
            <a:r>
              <a:rPr lang="en-US" sz="2200" i="1" dirty="0"/>
              <a:t>Prenatal testing</a:t>
            </a:r>
          </a:p>
          <a:p>
            <a:endParaRPr lang="en-US" sz="2400" i="1" dirty="0"/>
          </a:p>
          <a:p>
            <a:r>
              <a:rPr lang="en-US" sz="2400" i="1" u="sng" dirty="0"/>
              <a:t>Ethical Issue: </a:t>
            </a:r>
          </a:p>
          <a:p>
            <a:pPr marL="342900" indent="-342900">
              <a:buFont typeface="Arial" panose="020B0604020202020204" pitchFamily="34" charset="0"/>
              <a:buChar char="•"/>
            </a:pPr>
            <a:r>
              <a:rPr lang="en-US" sz="2200" i="1" dirty="0"/>
              <a:t>Privacy</a:t>
            </a:r>
          </a:p>
          <a:p>
            <a:pPr marL="800100" lvl="1" indent="-342900">
              <a:buFont typeface="Arial" panose="020B0604020202020204" pitchFamily="34" charset="0"/>
              <a:buChar char="•"/>
            </a:pPr>
            <a:r>
              <a:rPr lang="en-US" sz="2200" i="1" dirty="0"/>
              <a:t>Not just personal decision, you are also revealing information about your relatives</a:t>
            </a:r>
          </a:p>
          <a:p>
            <a:pPr marL="800100" lvl="1" indent="-342900">
              <a:buFont typeface="Arial" panose="020B0604020202020204" pitchFamily="34" charset="0"/>
              <a:buChar char="•"/>
            </a:pPr>
            <a:r>
              <a:rPr lang="en-US" sz="2200" i="1" dirty="0"/>
              <a:t>Insurance Companies </a:t>
            </a:r>
          </a:p>
          <a:p>
            <a:pPr marL="342900" indent="-342900">
              <a:buFont typeface="Arial" panose="020B0604020202020204" pitchFamily="34" charset="0"/>
              <a:buChar char="•"/>
            </a:pPr>
            <a:r>
              <a:rPr lang="en-US" sz="2200" i="1" dirty="0"/>
              <a:t>Balancing Autonomy and informed consent:</a:t>
            </a:r>
          </a:p>
          <a:p>
            <a:pPr marL="800100" lvl="1" indent="-342900">
              <a:buFont typeface="Arial" panose="020B0604020202020204" pitchFamily="34" charset="0"/>
              <a:buChar char="•"/>
            </a:pPr>
            <a:r>
              <a:rPr lang="en-US" sz="2200" i="1" dirty="0"/>
              <a:t>Do you understand the test results? </a:t>
            </a:r>
          </a:p>
          <a:p>
            <a:endParaRPr lang="en-US" sz="2400" i="1" dirty="0"/>
          </a:p>
          <a:p>
            <a:r>
              <a:rPr lang="en-US" sz="2400" i="1" u="sng" dirty="0"/>
              <a:t>Dilemma</a:t>
            </a:r>
            <a:r>
              <a:rPr lang="en-US" sz="2400" i="1" dirty="0"/>
              <a:t>: </a:t>
            </a:r>
          </a:p>
          <a:p>
            <a:r>
              <a:rPr lang="en-US" sz="2200" i="1" dirty="0"/>
              <a:t>Should companies reveal detailed information about potential health risks, even if it might cause anxiety or distress (especially for non-treatable conditions). How transparent should they be about the limitations of testing? </a:t>
            </a:r>
          </a:p>
          <a:p>
            <a:endParaRPr lang="en-US" sz="2400" i="1" dirty="0"/>
          </a:p>
          <a:p>
            <a:r>
              <a:rPr lang="en-US" sz="2400" i="1" u="sng" dirty="0"/>
              <a:t>Resolution</a:t>
            </a:r>
            <a:r>
              <a:rPr lang="en-US" sz="2400" i="1" dirty="0"/>
              <a:t>: ? </a:t>
            </a:r>
          </a:p>
          <a:p>
            <a:pPr marL="342900" indent="-342900">
              <a:buFont typeface="Arial" panose="020B0604020202020204" pitchFamily="34" charset="0"/>
              <a:buChar char="•"/>
            </a:pPr>
            <a:endParaRPr lang="en-US" sz="2400" i="1" dirty="0"/>
          </a:p>
          <a:p>
            <a:pPr algn="ctr"/>
            <a:endParaRPr lang="en-US" sz="2400" i="1" dirty="0"/>
          </a:p>
          <a:p>
            <a:endParaRPr lang="en-US" sz="2400" i="1" dirty="0"/>
          </a:p>
        </p:txBody>
      </p:sp>
    </p:spTree>
    <p:extLst>
      <p:ext uri="{BB962C8B-B14F-4D97-AF65-F5344CB8AC3E}">
        <p14:creationId xmlns:p14="http://schemas.microsoft.com/office/powerpoint/2010/main" val="71136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5CF36-C38A-8C36-C54A-2E20F0827193}"/>
              </a:ext>
            </a:extLst>
          </p:cNvPr>
          <p:cNvSpPr>
            <a:spLocks noGrp="1"/>
          </p:cNvSpPr>
          <p:nvPr>
            <p:ph type="title"/>
          </p:nvPr>
        </p:nvSpPr>
        <p:spPr>
          <a:xfrm>
            <a:off x="838200" y="365126"/>
            <a:ext cx="10515600" cy="881784"/>
          </a:xfrm>
        </p:spPr>
        <p:txBody>
          <a:bodyPr/>
          <a:lstStyle/>
          <a:p>
            <a:r>
              <a:rPr lang="en-US" dirty="0"/>
              <a:t>Case Scenario 1: </a:t>
            </a:r>
          </a:p>
        </p:txBody>
      </p:sp>
      <p:sp>
        <p:nvSpPr>
          <p:cNvPr id="3" name="Content Placeholder 2">
            <a:extLst>
              <a:ext uri="{FF2B5EF4-FFF2-40B4-BE49-F238E27FC236}">
                <a16:creationId xmlns:a16="http://schemas.microsoft.com/office/drawing/2014/main" id="{7D571480-8B7E-24A0-AF14-9D69FA747903}"/>
              </a:ext>
            </a:extLst>
          </p:cNvPr>
          <p:cNvSpPr>
            <a:spLocks noGrp="1"/>
          </p:cNvSpPr>
          <p:nvPr>
            <p:ph sz="half" idx="1"/>
          </p:nvPr>
        </p:nvSpPr>
        <p:spPr>
          <a:xfrm>
            <a:off x="838199" y="1246910"/>
            <a:ext cx="11021291" cy="4930053"/>
          </a:xfrm>
        </p:spPr>
        <p:txBody>
          <a:bodyPr>
            <a:normAutofit/>
          </a:bodyPr>
          <a:lstStyle/>
          <a:p>
            <a:pPr marL="0" indent="0">
              <a:buNone/>
            </a:pPr>
            <a:r>
              <a:rPr lang="en-US" b="0" i="0" dirty="0">
                <a:solidFill>
                  <a:srgbClr val="111111"/>
                </a:solidFill>
                <a:effectLst/>
                <a:highlight>
                  <a:srgbClr val="FFFFFF"/>
                </a:highlight>
                <a:latin typeface="-apple-system"/>
              </a:rPr>
              <a:t>Imagine a social science researcher conducting an online survey to collect data on mental health experiences. Participants voluntarily provide information about their well-being, coping mechanisms, and access to mental health resources. The researcher aims to use this data to improve mental health interventions and support services.</a:t>
            </a:r>
          </a:p>
          <a:p>
            <a:pPr marL="0" indent="0">
              <a:buNone/>
            </a:pPr>
            <a:endParaRPr lang="en-US" dirty="0">
              <a:solidFill>
                <a:srgbClr val="111111"/>
              </a:solidFill>
              <a:highlight>
                <a:srgbClr val="FFFFFF"/>
              </a:highlight>
              <a:latin typeface="-apple-system"/>
            </a:endParaRPr>
          </a:p>
          <a:p>
            <a:pPr marL="0" indent="0">
              <a:buNone/>
            </a:pPr>
            <a:r>
              <a:rPr lang="en-US" b="1" dirty="0">
                <a:solidFill>
                  <a:srgbClr val="111111"/>
                </a:solidFill>
                <a:highlight>
                  <a:srgbClr val="FFFFFF"/>
                </a:highlight>
                <a:latin typeface="-apple-system"/>
              </a:rPr>
              <a:t>What are the ethical considerations of this study?</a:t>
            </a:r>
            <a:endParaRPr lang="en-US" b="1" dirty="0"/>
          </a:p>
        </p:txBody>
      </p:sp>
    </p:spTree>
    <p:extLst>
      <p:ext uri="{BB962C8B-B14F-4D97-AF65-F5344CB8AC3E}">
        <p14:creationId xmlns:p14="http://schemas.microsoft.com/office/powerpoint/2010/main" val="4206502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F1BFB9-88A1-0F14-4B14-D697A2E7FACC}"/>
              </a:ext>
            </a:extLst>
          </p:cNvPr>
          <p:cNvSpPr>
            <a:spLocks noGrp="1"/>
          </p:cNvSpPr>
          <p:nvPr>
            <p:ph type="body" sz="quarter" idx="12"/>
          </p:nvPr>
        </p:nvSpPr>
        <p:spPr/>
        <p:txBody>
          <a:bodyPr/>
          <a:lstStyle/>
          <a:p>
            <a:r>
              <a:rPr lang="en-US" dirty="0"/>
              <a:t>Ethical Shorts</a:t>
            </a:r>
          </a:p>
        </p:txBody>
      </p:sp>
      <p:sp>
        <p:nvSpPr>
          <p:cNvPr id="3" name="Text Placeholder 2">
            <a:extLst>
              <a:ext uri="{FF2B5EF4-FFF2-40B4-BE49-F238E27FC236}">
                <a16:creationId xmlns:a16="http://schemas.microsoft.com/office/drawing/2014/main" id="{A776091B-0973-8A4E-7C14-13E022944A39}"/>
              </a:ext>
            </a:extLst>
          </p:cNvPr>
          <p:cNvSpPr>
            <a:spLocks noGrp="1"/>
          </p:cNvSpPr>
          <p:nvPr>
            <p:ph type="body" sz="quarter" idx="14"/>
          </p:nvPr>
        </p:nvSpPr>
        <p:spPr/>
        <p:txBody>
          <a:bodyPr>
            <a:normAutofit/>
          </a:bodyPr>
          <a:lstStyle/>
          <a:p>
            <a:r>
              <a:rPr lang="en-US" dirty="0"/>
              <a:t>Resources: </a:t>
            </a:r>
          </a:p>
          <a:p>
            <a:pPr marL="742950" indent="-742950">
              <a:buAutoNum type="arabicPeriod"/>
            </a:pPr>
            <a:r>
              <a:rPr lang="en-US" sz="2000" dirty="0">
                <a:hlinkClick r:id="rId2"/>
              </a:rPr>
              <a:t>https://aiethics.princeton.edu/case-studies/case-study-pdfs/</a:t>
            </a:r>
            <a:endParaRPr lang="en-US" sz="2000" dirty="0"/>
          </a:p>
          <a:p>
            <a:pPr marL="742950" indent="-742950">
              <a:buAutoNum type="arabicPeriod"/>
            </a:pPr>
            <a:r>
              <a:rPr lang="en-US" sz="2000" dirty="0">
                <a:hlinkClick r:id="rId3"/>
              </a:rPr>
              <a:t>https://cdn.nuffieldbioethics.org/wp-content/uploads/Ethics-and-genomics-summary-of-case-studies-FINAL.pdf</a:t>
            </a:r>
            <a:endParaRPr lang="en-US" sz="2000" dirty="0"/>
          </a:p>
          <a:p>
            <a:pPr marL="742950" indent="-742950">
              <a:buAutoNum type="arabicPeriod"/>
            </a:pPr>
            <a:r>
              <a:rPr lang="en-US" sz="2000" dirty="0">
                <a:hlinkClick r:id="rId4"/>
              </a:rPr>
              <a:t>https://texastipi.org/case-study-vignettes-surveillance-privacy-and-ethical-governance/</a:t>
            </a:r>
            <a:endParaRPr lang="en-US" sz="2000" dirty="0"/>
          </a:p>
          <a:p>
            <a:pPr marL="742950" indent="-742950">
              <a:buAutoNum type="arabicPeriod"/>
            </a:pPr>
            <a:r>
              <a:rPr lang="en-US" sz="2000" dirty="0">
                <a:hlinkClick r:id="rId5"/>
              </a:rPr>
              <a:t>https://nces.ed.gov/use-work/resource-library/report/forum-guide/forum-guide-data-ethics</a:t>
            </a:r>
            <a:endParaRPr lang="en-US" sz="2000" dirty="0"/>
          </a:p>
          <a:p>
            <a:pPr marL="742950" indent="-742950">
              <a:buAutoNum type="arabicPeriod"/>
            </a:pPr>
            <a:r>
              <a:rPr lang="en-US" sz="2000" dirty="0">
                <a:hlinkClick r:id="rId6"/>
              </a:rPr>
              <a:t>https://pmc.ncbi.nlm.nih.gov/articles/PMC6342050/</a:t>
            </a:r>
            <a:endParaRPr lang="en-US" sz="2000" dirty="0"/>
          </a:p>
          <a:p>
            <a:endParaRPr lang="en-US" sz="2000" dirty="0"/>
          </a:p>
          <a:p>
            <a:pPr marL="742950" indent="-742950">
              <a:buAutoNum type="arabicPeriod"/>
            </a:pPr>
            <a:endParaRPr lang="en-US" dirty="0"/>
          </a:p>
          <a:p>
            <a:endParaRPr lang="en-US" dirty="0"/>
          </a:p>
        </p:txBody>
      </p:sp>
    </p:spTree>
    <p:extLst>
      <p:ext uri="{BB962C8B-B14F-4D97-AF65-F5344CB8AC3E}">
        <p14:creationId xmlns:p14="http://schemas.microsoft.com/office/powerpoint/2010/main" val="2387738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07AF0-BB18-2D23-828B-7F2AA8C35CD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FD71F7A-F422-8391-F25C-7F38673A4FE1}"/>
              </a:ext>
            </a:extLst>
          </p:cNvPr>
          <p:cNvSpPr>
            <a:spLocks noGrp="1"/>
          </p:cNvSpPr>
          <p:nvPr>
            <p:ph type="body" sz="quarter" idx="12"/>
          </p:nvPr>
        </p:nvSpPr>
        <p:spPr/>
        <p:txBody>
          <a:bodyPr/>
          <a:lstStyle/>
          <a:p>
            <a:r>
              <a:rPr lang="en-US" dirty="0"/>
              <a:t>Ethical Shorts</a:t>
            </a:r>
          </a:p>
        </p:txBody>
      </p:sp>
      <p:sp>
        <p:nvSpPr>
          <p:cNvPr id="3" name="Text Placeholder 2">
            <a:extLst>
              <a:ext uri="{FF2B5EF4-FFF2-40B4-BE49-F238E27FC236}">
                <a16:creationId xmlns:a16="http://schemas.microsoft.com/office/drawing/2014/main" id="{D5D75D83-2AF2-7C1E-5A8C-BBB74D557C88}"/>
              </a:ext>
            </a:extLst>
          </p:cNvPr>
          <p:cNvSpPr>
            <a:spLocks noGrp="1"/>
          </p:cNvSpPr>
          <p:nvPr>
            <p:ph type="body" sz="quarter" idx="14"/>
          </p:nvPr>
        </p:nvSpPr>
        <p:spPr/>
        <p:txBody>
          <a:bodyPr>
            <a:normAutofit fontScale="85000" lnSpcReduction="10000"/>
          </a:bodyPr>
          <a:lstStyle/>
          <a:p>
            <a:r>
              <a:rPr lang="en-US" sz="4000" b="1" dirty="0"/>
              <a:t>A. Rosalina, </a:t>
            </a:r>
            <a:r>
              <a:rPr lang="en-US" sz="4000" dirty="0"/>
              <a:t>a promising and hard-working law intern is denied a promotion at work that would have given her a livable salary and a stable career path. This recommendation was made by a third-party algorithm that was contracted by her work. Otherwise, her work record made her the objectively best candidate for promotion. </a:t>
            </a:r>
            <a:endParaRPr lang="en-US" sz="4000" b="1" dirty="0"/>
          </a:p>
          <a:p>
            <a:endParaRPr lang="en-US" dirty="0"/>
          </a:p>
        </p:txBody>
      </p:sp>
    </p:spTree>
    <p:extLst>
      <p:ext uri="{BB962C8B-B14F-4D97-AF65-F5344CB8AC3E}">
        <p14:creationId xmlns:p14="http://schemas.microsoft.com/office/powerpoint/2010/main" val="3163029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A96B5E-763B-F943-E93B-3CFDE1569F91}"/>
              </a:ext>
            </a:extLst>
          </p:cNvPr>
          <p:cNvSpPr txBox="1"/>
          <p:nvPr/>
        </p:nvSpPr>
        <p:spPr>
          <a:xfrm>
            <a:off x="1" y="0"/>
            <a:ext cx="12024330" cy="3508653"/>
          </a:xfrm>
          <a:prstGeom prst="rect">
            <a:avLst/>
          </a:prstGeom>
          <a:noFill/>
        </p:spPr>
        <p:txBody>
          <a:bodyPr wrap="square" rtlCol="0">
            <a:spAutoFit/>
          </a:bodyPr>
          <a:lstStyle/>
          <a:p>
            <a:pPr marL="457200" indent="-457200">
              <a:buFontTx/>
              <a:buAutoNum type="alphaUcPeriod"/>
            </a:pPr>
            <a:r>
              <a:rPr lang="en-US" sz="1800" b="1" dirty="0"/>
              <a:t>Rosalina, </a:t>
            </a:r>
            <a:r>
              <a:rPr lang="en-US" sz="1800" dirty="0"/>
              <a:t>a promising and hard-working law intern is denied a promotion at work that would have given her a livable salary and a stable career path. This recommendation was made by a third-party algorithm that was contracted by her work. Otherwise, her work record made her the objectively best candidate for promotion. </a:t>
            </a:r>
            <a:endParaRPr lang="en-US" dirty="0"/>
          </a:p>
          <a:p>
            <a:pPr marL="457200" indent="-457200">
              <a:buAutoNum type="alphaUcPeriod"/>
            </a:pPr>
            <a:endParaRPr lang="en-US" sz="2400" dirty="0"/>
          </a:p>
          <a:p>
            <a:pPr marL="457200" indent="-457200">
              <a:buAutoNum type="alphaUcPeriod"/>
            </a:pPr>
            <a:endParaRPr lang="en-US" sz="2400" dirty="0"/>
          </a:p>
          <a:p>
            <a:pPr marL="457200" indent="-457200">
              <a:buAutoNum type="alphaUcPeriod"/>
            </a:pPr>
            <a:r>
              <a:rPr lang="en-US" sz="2400" b="1" dirty="0"/>
              <a:t>John, </a:t>
            </a:r>
            <a:r>
              <a:rPr lang="en-US" sz="2400" dirty="0"/>
              <a:t> a middle-aged father, is diagnosed with an inoperable and advanced brain tumor. Though a decade ago his tumor would probably have been judged untreatable, today he receives a customizable treatment that, based on his gene variant, has a 75% change of leading to full remission. </a:t>
            </a:r>
          </a:p>
          <a:p>
            <a:pPr marL="457200" indent="-457200">
              <a:buAutoNum type="alphaUcPeriod"/>
            </a:pPr>
            <a:endParaRPr lang="en-US" sz="2400" b="1" dirty="0"/>
          </a:p>
        </p:txBody>
      </p:sp>
    </p:spTree>
    <p:extLst>
      <p:ext uri="{BB962C8B-B14F-4D97-AF65-F5344CB8AC3E}">
        <p14:creationId xmlns:p14="http://schemas.microsoft.com/office/powerpoint/2010/main" val="14006818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A96B5E-763B-F943-E93B-3CFDE1569F91}"/>
              </a:ext>
            </a:extLst>
          </p:cNvPr>
          <p:cNvSpPr txBox="1"/>
          <p:nvPr/>
        </p:nvSpPr>
        <p:spPr>
          <a:xfrm>
            <a:off x="1" y="0"/>
            <a:ext cx="12024330" cy="5262979"/>
          </a:xfrm>
          <a:prstGeom prst="rect">
            <a:avLst/>
          </a:prstGeom>
          <a:noFill/>
        </p:spPr>
        <p:txBody>
          <a:bodyPr wrap="square" rtlCol="0">
            <a:spAutoFit/>
          </a:bodyPr>
          <a:lstStyle/>
          <a:p>
            <a:pPr marL="457200" indent="-457200">
              <a:buAutoNum type="alphaUcPeriod"/>
            </a:pPr>
            <a:r>
              <a:rPr lang="en-US" b="1" dirty="0"/>
              <a:t>Rosalina, </a:t>
            </a:r>
            <a:r>
              <a:rPr lang="en-US" dirty="0"/>
              <a:t>a promising and hard-working law intern is denied a promotion at work that would have given her a livable salary and a stable career path. Her work record made her the objectively best candidate for promotion. </a:t>
            </a:r>
          </a:p>
          <a:p>
            <a:pPr marL="457200" indent="-457200">
              <a:buAutoNum type="alphaUcPeriod"/>
            </a:pPr>
            <a:r>
              <a:rPr lang="en-US" b="1" dirty="0"/>
              <a:t>John, </a:t>
            </a:r>
            <a:r>
              <a:rPr lang="en-US" dirty="0"/>
              <a:t> a middle-aged father of four, is diagnosed with an inoperable and advanced brain tumor. Though a decade ago his tumor would probably have been judged untreatable, today he receives a customizable treatment that, based on his gene variant, has a 75% change of leading to full remission. </a:t>
            </a:r>
          </a:p>
          <a:p>
            <a:pPr marL="457200" indent="-457200">
              <a:buAutoNum type="alphaUcPeriod"/>
            </a:pPr>
            <a:endParaRPr lang="en-US" dirty="0"/>
          </a:p>
          <a:p>
            <a:pPr marL="457200" indent="-457200">
              <a:buAutoNum type="alphaUcPeriod"/>
            </a:pPr>
            <a:endParaRPr lang="en-US" dirty="0"/>
          </a:p>
          <a:p>
            <a:pPr marL="457200" indent="-457200">
              <a:buAutoNum type="alphaUcPeriod"/>
            </a:pPr>
            <a:endParaRPr lang="en-US" dirty="0"/>
          </a:p>
          <a:p>
            <a:pPr marL="457200" indent="-457200">
              <a:buAutoNum type="alphaUcPeriod"/>
            </a:pPr>
            <a:r>
              <a:rPr lang="en-US" sz="2400" b="1" dirty="0"/>
              <a:t>Peter</a:t>
            </a:r>
            <a:r>
              <a:rPr lang="en-US" sz="2400" dirty="0"/>
              <a:t>, a violent convict who was just paroled, can obtain a large volume of data about the movements of his ex-wife and step-children by purchasing from multiple, unregulated data brokers. He has a history of assaulting his ex-wife and her children, they have a restraining order on him, and they avoid social media and have made every effort to conceal their location from him. He has been able to infer their likely new names, home location from recent purchase information, and the schools that the children attend. They are never notified that he has purchased their information. </a:t>
            </a:r>
          </a:p>
          <a:p>
            <a:endParaRPr lang="en-US" sz="2400" b="1" dirty="0"/>
          </a:p>
        </p:txBody>
      </p:sp>
    </p:spTree>
    <p:extLst>
      <p:ext uri="{BB962C8B-B14F-4D97-AF65-F5344CB8AC3E}">
        <p14:creationId xmlns:p14="http://schemas.microsoft.com/office/powerpoint/2010/main" val="1188248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A96B5E-763B-F943-E93B-3CFDE1569F91}"/>
              </a:ext>
            </a:extLst>
          </p:cNvPr>
          <p:cNvSpPr txBox="1"/>
          <p:nvPr/>
        </p:nvSpPr>
        <p:spPr>
          <a:xfrm>
            <a:off x="1" y="0"/>
            <a:ext cx="12024330" cy="5170646"/>
          </a:xfrm>
          <a:prstGeom prst="rect">
            <a:avLst/>
          </a:prstGeom>
          <a:noFill/>
        </p:spPr>
        <p:txBody>
          <a:bodyPr wrap="square" rtlCol="0">
            <a:spAutoFit/>
          </a:bodyPr>
          <a:lstStyle/>
          <a:p>
            <a:pPr marL="457200" indent="-457200">
              <a:buAutoNum type="alphaUcPeriod"/>
            </a:pPr>
            <a:r>
              <a:rPr lang="en-US" b="1" dirty="0"/>
              <a:t>Rosalina, </a:t>
            </a:r>
            <a:r>
              <a:rPr lang="en-US" dirty="0"/>
              <a:t>a promising and hard-working law intern is denied a promotion at work that would have given her a livable salary and a stable career path. Her work record made her the objectively best candidate for promotion. </a:t>
            </a:r>
          </a:p>
          <a:p>
            <a:pPr marL="457200" indent="-457200">
              <a:buAutoNum type="alphaUcPeriod"/>
            </a:pPr>
            <a:r>
              <a:rPr lang="en-US" b="1" dirty="0"/>
              <a:t>John, </a:t>
            </a:r>
            <a:r>
              <a:rPr lang="en-US" dirty="0"/>
              <a:t> a middle-aged father of four, is diagnosed with an inoperable and advanced brain tumor. Though a few decades ago his tumor would probably have been judged untreatable, today he receives a customizable treatment that, based on his gene variant, has a 75% change of leading to full remission. </a:t>
            </a:r>
          </a:p>
          <a:p>
            <a:pPr marL="457200" indent="-457200">
              <a:buAutoNum type="alphaUcPeriod"/>
            </a:pPr>
            <a:r>
              <a:rPr lang="en-US" b="1" dirty="0"/>
              <a:t>Peter</a:t>
            </a:r>
            <a:r>
              <a:rPr lang="en-US" dirty="0"/>
              <a:t>, a violent convict who was just paroled, can obtain a large volume of data about the movements of his ex-wife and step-children by purchasing from multiple data brokers. He has a history of assaulting his ex-wife and her children, they have a restraining order on him, they have made every effort to conceal their location from him. He has been able to infer their likely new names, home location, and the schools that the children attend. They are never notified that he has purchased their information. </a:t>
            </a:r>
          </a:p>
          <a:p>
            <a:pPr marL="457200" indent="-457200">
              <a:buAutoNum type="alphaUcPeriod"/>
            </a:pPr>
            <a:endParaRPr lang="en-US" dirty="0"/>
          </a:p>
          <a:p>
            <a:pPr marL="457200" indent="-457200">
              <a:buAutoNum type="alphaUcPeriod"/>
            </a:pPr>
            <a:endParaRPr lang="en-US" dirty="0"/>
          </a:p>
          <a:p>
            <a:pPr marL="457200" indent="-457200">
              <a:buAutoNum type="alphaUcPeriod"/>
            </a:pPr>
            <a:endParaRPr lang="en-US" dirty="0"/>
          </a:p>
          <a:p>
            <a:pPr marL="457200" indent="-457200">
              <a:buAutoNum type="alphaUcPeriod"/>
            </a:pPr>
            <a:r>
              <a:rPr lang="en-US" sz="2400" b="1" dirty="0"/>
              <a:t>The Patels, </a:t>
            </a:r>
            <a:r>
              <a:rPr lang="en-US" sz="2400" dirty="0"/>
              <a:t> a family who lives in a floodplain in India, receive several days advance warning of an imminent epic storm that will bring life-threatening floodwaters. They and their neighbors now have sufficient time to evacuate. </a:t>
            </a:r>
            <a:endParaRPr lang="en-US" sz="2400" b="1" dirty="0"/>
          </a:p>
          <a:p>
            <a:pPr marL="457200" indent="-457200">
              <a:buAutoNum type="alphaUcPeriod"/>
            </a:pPr>
            <a:endParaRPr lang="en-US" sz="2400" b="1" dirty="0"/>
          </a:p>
        </p:txBody>
      </p:sp>
      <p:sp>
        <p:nvSpPr>
          <p:cNvPr id="3" name="TextBox 2">
            <a:extLst>
              <a:ext uri="{FF2B5EF4-FFF2-40B4-BE49-F238E27FC236}">
                <a16:creationId xmlns:a16="http://schemas.microsoft.com/office/drawing/2014/main" id="{A129FBBD-F618-B33A-BC70-F92615AF3B6D}"/>
              </a:ext>
            </a:extLst>
          </p:cNvPr>
          <p:cNvSpPr txBox="1"/>
          <p:nvPr/>
        </p:nvSpPr>
        <p:spPr>
          <a:xfrm>
            <a:off x="234778" y="5671751"/>
            <a:ext cx="11641271" cy="1015663"/>
          </a:xfrm>
          <a:prstGeom prst="rect">
            <a:avLst/>
          </a:prstGeom>
          <a:noFill/>
        </p:spPr>
        <p:txBody>
          <a:bodyPr wrap="square" rtlCol="0">
            <a:spAutoFit/>
          </a:bodyPr>
          <a:lstStyle/>
          <a:p>
            <a:r>
              <a:rPr lang="en-US" sz="2400" b="1" dirty="0"/>
              <a:t>Which of these hypothetical  cases raise ethical issues concerning data? Why?</a:t>
            </a:r>
          </a:p>
          <a:p>
            <a:endParaRPr lang="en-US" b="1" dirty="0"/>
          </a:p>
          <a:p>
            <a:pPr algn="r"/>
            <a:r>
              <a:rPr lang="en-US" b="1" dirty="0"/>
              <a:t>			</a:t>
            </a:r>
            <a:r>
              <a:rPr lang="en-US" dirty="0"/>
              <a:t>(Shannon Vallor, 2018)</a:t>
            </a:r>
            <a:endParaRPr lang="en-US" b="1" dirty="0"/>
          </a:p>
        </p:txBody>
      </p:sp>
    </p:spTree>
    <p:extLst>
      <p:ext uri="{BB962C8B-B14F-4D97-AF65-F5344CB8AC3E}">
        <p14:creationId xmlns:p14="http://schemas.microsoft.com/office/powerpoint/2010/main" val="17870388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A96B5E-763B-F943-E93B-3CFDE1569F91}"/>
              </a:ext>
            </a:extLst>
          </p:cNvPr>
          <p:cNvSpPr txBox="1"/>
          <p:nvPr/>
        </p:nvSpPr>
        <p:spPr>
          <a:xfrm>
            <a:off x="83835" y="812800"/>
            <a:ext cx="12024330" cy="1569660"/>
          </a:xfrm>
          <a:prstGeom prst="rect">
            <a:avLst/>
          </a:prstGeom>
          <a:noFill/>
        </p:spPr>
        <p:txBody>
          <a:bodyPr wrap="square" rtlCol="0">
            <a:spAutoFit/>
          </a:bodyPr>
          <a:lstStyle/>
          <a:p>
            <a:r>
              <a:rPr lang="en-US" sz="2400" b="1" dirty="0"/>
              <a:t>E. </a:t>
            </a:r>
            <a:r>
              <a:rPr lang="en-US" sz="2400" dirty="0"/>
              <a:t>A genetic testing company offers direct-to-consumer DNA tests with limited counselling and education. Customers can learn about their ancestry, health risks, and potential genetic conditions. </a:t>
            </a:r>
            <a:endParaRPr lang="en-US" sz="2400" b="1" dirty="0"/>
          </a:p>
          <a:p>
            <a:pPr marL="457200" indent="-457200">
              <a:buAutoNum type="alphaUcPeriod"/>
            </a:pPr>
            <a:endParaRPr lang="en-US" sz="2400" b="1" dirty="0"/>
          </a:p>
        </p:txBody>
      </p:sp>
    </p:spTree>
    <p:extLst>
      <p:ext uri="{BB962C8B-B14F-4D97-AF65-F5344CB8AC3E}">
        <p14:creationId xmlns:p14="http://schemas.microsoft.com/office/powerpoint/2010/main" val="123672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A96B5E-763B-F943-E93B-3CFDE1569F91}"/>
              </a:ext>
            </a:extLst>
          </p:cNvPr>
          <p:cNvSpPr txBox="1"/>
          <p:nvPr/>
        </p:nvSpPr>
        <p:spPr>
          <a:xfrm>
            <a:off x="167670" y="254859"/>
            <a:ext cx="12024330" cy="1569660"/>
          </a:xfrm>
          <a:prstGeom prst="rect">
            <a:avLst/>
          </a:prstGeom>
          <a:noFill/>
        </p:spPr>
        <p:txBody>
          <a:bodyPr wrap="square" rtlCol="0">
            <a:spAutoFit/>
          </a:bodyPr>
          <a:lstStyle/>
          <a:p>
            <a:pPr marL="457200" indent="-457200">
              <a:buAutoNum type="alphaUcPeriod"/>
            </a:pPr>
            <a:r>
              <a:rPr lang="en-US" sz="2400" b="1" dirty="0"/>
              <a:t>Rosalina, </a:t>
            </a:r>
            <a:r>
              <a:rPr lang="en-US" sz="2400" dirty="0"/>
              <a:t>a promising and hard-working law intern is denied a promotion at work that would have given her a livable salary and a stable career path. This recommendation was made by a third-party algorithm that was contracted by her work. Otherwise, her work record made her the objectively best candidate for promotion. </a:t>
            </a:r>
            <a:endParaRPr lang="en-US" sz="2400" b="1" dirty="0"/>
          </a:p>
        </p:txBody>
      </p:sp>
      <p:sp>
        <p:nvSpPr>
          <p:cNvPr id="2" name="TextBox 1">
            <a:extLst>
              <a:ext uri="{FF2B5EF4-FFF2-40B4-BE49-F238E27FC236}">
                <a16:creationId xmlns:a16="http://schemas.microsoft.com/office/drawing/2014/main" id="{34736B4F-A5AA-4C7B-4DC6-70C065053BB7}"/>
              </a:ext>
            </a:extLst>
          </p:cNvPr>
          <p:cNvSpPr txBox="1"/>
          <p:nvPr/>
        </p:nvSpPr>
        <p:spPr>
          <a:xfrm>
            <a:off x="425450" y="1837114"/>
            <a:ext cx="11598880" cy="4770537"/>
          </a:xfrm>
          <a:prstGeom prst="rect">
            <a:avLst/>
          </a:prstGeom>
          <a:noFill/>
        </p:spPr>
        <p:txBody>
          <a:bodyPr wrap="square" rtlCol="0">
            <a:spAutoFit/>
          </a:bodyPr>
          <a:lstStyle/>
          <a:p>
            <a:r>
              <a:rPr lang="en-US" sz="2400" i="1" u="sng" dirty="0"/>
              <a:t>Common Applications: </a:t>
            </a:r>
          </a:p>
          <a:p>
            <a:pPr marL="342900" indent="-342900">
              <a:buFont typeface="Arial" panose="020B0604020202020204" pitchFamily="34" charset="0"/>
              <a:buChar char="•"/>
            </a:pPr>
            <a:r>
              <a:rPr lang="en-US" sz="2200" i="1" dirty="0"/>
              <a:t>AI-driven hiring platforms screen job applicants based on their resumes and profiles</a:t>
            </a:r>
          </a:p>
          <a:p>
            <a:pPr marL="342900" indent="-342900">
              <a:buFont typeface="Arial" panose="020B0604020202020204" pitchFamily="34" charset="0"/>
              <a:buChar char="•"/>
            </a:pPr>
            <a:r>
              <a:rPr lang="en-US" sz="2200" i="1" dirty="0"/>
              <a:t>Mortgage application decisions</a:t>
            </a:r>
          </a:p>
          <a:p>
            <a:pPr marL="342900" indent="-342900">
              <a:buFont typeface="Arial" panose="020B0604020202020204" pitchFamily="34" charset="0"/>
              <a:buChar char="•"/>
            </a:pPr>
            <a:endParaRPr lang="en-US" sz="2400" i="1" dirty="0"/>
          </a:p>
          <a:p>
            <a:r>
              <a:rPr lang="en-US" sz="2400" i="1" u="sng" dirty="0"/>
              <a:t>Ethical Issues: </a:t>
            </a:r>
          </a:p>
          <a:p>
            <a:pPr marL="342900" indent="-342900">
              <a:buFont typeface="Arial" panose="020B0604020202020204" pitchFamily="34" charset="0"/>
              <a:buChar char="•"/>
            </a:pPr>
            <a:r>
              <a:rPr lang="en-US" sz="2200" i="1" dirty="0"/>
              <a:t>Ensuring Fairness and equal opportunity</a:t>
            </a:r>
          </a:p>
          <a:p>
            <a:endParaRPr lang="en-US" sz="2400" i="1" dirty="0"/>
          </a:p>
          <a:p>
            <a:r>
              <a:rPr lang="en-US" sz="2400" i="1" u="sng" dirty="0"/>
              <a:t>Dilemma</a:t>
            </a:r>
            <a:r>
              <a:rPr lang="en-US" sz="2400" i="1" dirty="0"/>
              <a:t>: </a:t>
            </a:r>
          </a:p>
          <a:p>
            <a:pPr marL="342900" indent="-342900">
              <a:buFont typeface="Arial" panose="020B0604020202020204" pitchFamily="34" charset="0"/>
              <a:buChar char="•"/>
            </a:pPr>
            <a:r>
              <a:rPr lang="en-US" sz="2200" i="1" dirty="0"/>
              <a:t>Algorithm inadvertently favours certain demographics due to biased training data</a:t>
            </a:r>
          </a:p>
          <a:p>
            <a:endParaRPr lang="en-US" sz="2400" i="1" dirty="0"/>
          </a:p>
          <a:p>
            <a:r>
              <a:rPr lang="en-US" sz="2400" i="1" u="sng" dirty="0"/>
              <a:t>Resolution</a:t>
            </a:r>
            <a:r>
              <a:rPr lang="en-US" sz="2400" i="1" dirty="0"/>
              <a:t>: ? </a:t>
            </a:r>
          </a:p>
          <a:p>
            <a:pPr algn="ctr"/>
            <a:endParaRPr lang="en-US" sz="2400" i="1" dirty="0"/>
          </a:p>
          <a:p>
            <a:endParaRPr lang="en-US" sz="2400" i="1" dirty="0"/>
          </a:p>
        </p:txBody>
      </p:sp>
    </p:spTree>
    <p:extLst>
      <p:ext uri="{BB962C8B-B14F-4D97-AF65-F5344CB8AC3E}">
        <p14:creationId xmlns:p14="http://schemas.microsoft.com/office/powerpoint/2010/main" val="973723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1A96B5E-763B-F943-E93B-3CFDE1569F91}"/>
              </a:ext>
            </a:extLst>
          </p:cNvPr>
          <p:cNvSpPr txBox="1"/>
          <p:nvPr/>
        </p:nvSpPr>
        <p:spPr>
          <a:xfrm>
            <a:off x="0" y="0"/>
            <a:ext cx="12191999" cy="1938992"/>
          </a:xfrm>
          <a:prstGeom prst="rect">
            <a:avLst/>
          </a:prstGeom>
          <a:noFill/>
        </p:spPr>
        <p:txBody>
          <a:bodyPr wrap="square" rtlCol="0">
            <a:spAutoFit/>
          </a:bodyPr>
          <a:lstStyle/>
          <a:p>
            <a:r>
              <a:rPr lang="en-US" sz="2400" b="1" dirty="0"/>
              <a:t>B. John, </a:t>
            </a:r>
            <a:r>
              <a:rPr lang="en-US" sz="2400" dirty="0"/>
              <a:t> a middle-aged father, is diagnosed with an inoperable and advanced brain tumor. Though a decade ago his tumor would probably have been judged untreatable, today he receives a customizable treatment that, based on his gene variant, has a 75% change of leading to full remission. </a:t>
            </a:r>
          </a:p>
          <a:p>
            <a:endParaRPr lang="en-US" sz="2400" b="1" dirty="0"/>
          </a:p>
        </p:txBody>
      </p:sp>
      <p:sp>
        <p:nvSpPr>
          <p:cNvPr id="2" name="TextBox 1">
            <a:extLst>
              <a:ext uri="{FF2B5EF4-FFF2-40B4-BE49-F238E27FC236}">
                <a16:creationId xmlns:a16="http://schemas.microsoft.com/office/drawing/2014/main" id="{61303FF2-C75D-986D-7AB5-240D10660644}"/>
              </a:ext>
            </a:extLst>
          </p:cNvPr>
          <p:cNvSpPr txBox="1"/>
          <p:nvPr/>
        </p:nvSpPr>
        <p:spPr>
          <a:xfrm>
            <a:off x="83835" y="1494319"/>
            <a:ext cx="12024330" cy="5816977"/>
          </a:xfrm>
          <a:prstGeom prst="rect">
            <a:avLst/>
          </a:prstGeom>
          <a:noFill/>
        </p:spPr>
        <p:txBody>
          <a:bodyPr wrap="square" rtlCol="0">
            <a:spAutoFit/>
          </a:bodyPr>
          <a:lstStyle/>
          <a:p>
            <a:r>
              <a:rPr lang="en-US" sz="2400" i="1" u="sng" dirty="0"/>
              <a:t>Common Applications: </a:t>
            </a:r>
          </a:p>
          <a:p>
            <a:pPr marL="342900" indent="-342900">
              <a:buFont typeface="Arial" panose="020B0604020202020204" pitchFamily="34" charset="0"/>
              <a:buChar char="•"/>
            </a:pPr>
            <a:r>
              <a:rPr lang="en-US" sz="2200" dirty="0"/>
              <a:t>Predictive policing algorithms</a:t>
            </a:r>
          </a:p>
          <a:p>
            <a:pPr marL="342900" indent="-342900">
              <a:buFont typeface="Arial" panose="020B0604020202020204" pitchFamily="34" charset="0"/>
              <a:buChar char="•"/>
            </a:pPr>
            <a:r>
              <a:rPr lang="en-US" sz="2200" dirty="0">
                <a:solidFill>
                  <a:srgbClr val="111111"/>
                </a:solidFill>
                <a:effectLst/>
                <a:highlight>
                  <a:srgbClr val="FFFFFF"/>
                </a:highlight>
                <a:latin typeface="-apple-system"/>
              </a:rPr>
              <a:t>Social Impact Analysis</a:t>
            </a:r>
          </a:p>
          <a:p>
            <a:endParaRPr lang="en-US" sz="2400" i="1" dirty="0"/>
          </a:p>
          <a:p>
            <a:r>
              <a:rPr lang="en-US" sz="2400" i="1" u="sng" dirty="0"/>
              <a:t>Ethical Issue: </a:t>
            </a:r>
          </a:p>
          <a:p>
            <a:pPr marL="342900" indent="-342900">
              <a:buFont typeface="Arial" panose="020B0604020202020204" pitchFamily="34" charset="0"/>
              <a:buChar char="•"/>
            </a:pPr>
            <a:r>
              <a:rPr lang="en-US" sz="2200" dirty="0"/>
              <a:t>Balancing public safety with individual rights and privacy</a:t>
            </a:r>
          </a:p>
          <a:p>
            <a:endParaRPr lang="en-US" sz="2400" i="1" dirty="0"/>
          </a:p>
          <a:p>
            <a:r>
              <a:rPr lang="en-US" sz="2400" i="1" u="sng" dirty="0"/>
              <a:t>Dilemma</a:t>
            </a:r>
            <a:r>
              <a:rPr lang="en-US" sz="2400" i="1" dirty="0"/>
              <a:t>: </a:t>
            </a:r>
          </a:p>
          <a:p>
            <a:pPr marL="342900" indent="-342900">
              <a:buFont typeface="Arial" panose="020B0604020202020204" pitchFamily="34" charset="0"/>
              <a:buChar char="•"/>
            </a:pPr>
            <a:r>
              <a:rPr lang="en-US" sz="2200" dirty="0"/>
              <a:t>Algorithm may target specific neighbourhoods or demographics leading to over-policing</a:t>
            </a:r>
          </a:p>
          <a:p>
            <a:pPr marL="342900" indent="-342900">
              <a:buFont typeface="Arial" panose="020B0604020202020204" pitchFamily="34" charset="0"/>
              <a:buChar char="•"/>
            </a:pPr>
            <a:r>
              <a:rPr lang="en-US" sz="2200" dirty="0"/>
              <a:t>Proprietary algorithms are not transparent</a:t>
            </a:r>
          </a:p>
          <a:p>
            <a:pPr marL="342900" indent="-342900">
              <a:buFont typeface="Arial" panose="020B0604020202020204" pitchFamily="34" charset="0"/>
              <a:buChar char="•"/>
            </a:pPr>
            <a:r>
              <a:rPr lang="en-US" sz="2200" dirty="0"/>
              <a:t>Genomic information value is not portable.</a:t>
            </a:r>
          </a:p>
          <a:p>
            <a:endParaRPr lang="en-US" sz="2400" i="1" dirty="0"/>
          </a:p>
          <a:p>
            <a:r>
              <a:rPr lang="en-US" sz="2400" i="1" u="sng" dirty="0"/>
              <a:t>Resolution</a:t>
            </a:r>
            <a:r>
              <a:rPr lang="en-US" sz="2400" i="1" dirty="0"/>
              <a:t>: ? </a:t>
            </a:r>
          </a:p>
          <a:p>
            <a:pPr marL="342900" indent="-342900">
              <a:buFont typeface="Arial" panose="020B0604020202020204" pitchFamily="34" charset="0"/>
              <a:buChar char="•"/>
            </a:pPr>
            <a:endParaRPr lang="en-US" sz="2400" i="1" dirty="0"/>
          </a:p>
          <a:p>
            <a:pPr algn="ctr"/>
            <a:endParaRPr lang="en-US" sz="2400" i="1" dirty="0"/>
          </a:p>
          <a:p>
            <a:endParaRPr lang="en-US" sz="2400" i="1" dirty="0"/>
          </a:p>
        </p:txBody>
      </p:sp>
    </p:spTree>
    <p:extLst>
      <p:ext uri="{BB962C8B-B14F-4D97-AF65-F5344CB8AC3E}">
        <p14:creationId xmlns:p14="http://schemas.microsoft.com/office/powerpoint/2010/main" val="2501176375"/>
      </p:ext>
    </p:extLst>
  </p:cSld>
  <p:clrMapOvr>
    <a:masterClrMapping/>
  </p:clrMapOvr>
</p:sld>
</file>

<file path=ppt/theme/theme1.xml><?xml version="1.0" encoding="utf-8"?>
<a:theme xmlns:a="http://schemas.openxmlformats.org/drawingml/2006/main" name="Alternate 16x9 Title Slides">
  <a:themeElements>
    <a:clrScheme name="JAX Brand Colors 1">
      <a:dk1>
        <a:srgbClr val="000000"/>
      </a:dk1>
      <a:lt1>
        <a:srgbClr val="FFFFFF"/>
      </a:lt1>
      <a:dk2>
        <a:srgbClr val="333F48"/>
      </a:dk2>
      <a:lt2>
        <a:srgbClr val="E3E7E8"/>
      </a:lt2>
      <a:accent1>
        <a:srgbClr val="00A5DD"/>
      </a:accent1>
      <a:accent2>
        <a:srgbClr val="00317D"/>
      </a:accent2>
      <a:accent3>
        <a:srgbClr val="00B93D"/>
      </a:accent3>
      <a:accent4>
        <a:srgbClr val="FCC91A"/>
      </a:accent4>
      <a:accent5>
        <a:srgbClr val="FF9421"/>
      </a:accent5>
      <a:accent6>
        <a:srgbClr val="FF6E36"/>
      </a:accent6>
      <a:hlink>
        <a:srgbClr val="00A5DC"/>
      </a:hlink>
      <a:folHlink>
        <a:srgbClr val="DF009F"/>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64AD843-B147-EF41-8C63-F5DE51EDE691}" vid="{600694D8-A4ED-1549-8663-1A8E5FBFB1C1}"/>
    </a:ext>
  </a:extLst>
</a:theme>
</file>

<file path=ppt/theme/theme2.xml><?xml version="1.0" encoding="utf-8"?>
<a:theme xmlns:a="http://schemas.openxmlformats.org/drawingml/2006/main" name="16x9 Content Options">
  <a:themeElements>
    <a:clrScheme name="JAX Brand Colors 1">
      <a:dk1>
        <a:srgbClr val="000000"/>
      </a:dk1>
      <a:lt1>
        <a:srgbClr val="FFFFFF"/>
      </a:lt1>
      <a:dk2>
        <a:srgbClr val="333F48"/>
      </a:dk2>
      <a:lt2>
        <a:srgbClr val="E3E7E8"/>
      </a:lt2>
      <a:accent1>
        <a:srgbClr val="00A5DD"/>
      </a:accent1>
      <a:accent2>
        <a:srgbClr val="00317D"/>
      </a:accent2>
      <a:accent3>
        <a:srgbClr val="00B93D"/>
      </a:accent3>
      <a:accent4>
        <a:srgbClr val="FCC91A"/>
      </a:accent4>
      <a:accent5>
        <a:srgbClr val="FF9421"/>
      </a:accent5>
      <a:accent6>
        <a:srgbClr val="FF6E36"/>
      </a:accent6>
      <a:hlink>
        <a:srgbClr val="00A5DC"/>
      </a:hlink>
      <a:folHlink>
        <a:srgbClr val="DF009F"/>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64AD843-B147-EF41-8C63-F5DE51EDE691}" vid="{AED4CB8B-100E-414E-AEC9-AB532A13F2FB}"/>
    </a:ext>
  </a:extLst>
</a:theme>
</file>

<file path=ppt/theme/theme3.xml><?xml version="1.0" encoding="utf-8"?>
<a:theme xmlns:a="http://schemas.openxmlformats.org/drawingml/2006/main" name="JAXBrandTheme">
  <a:themeElements>
    <a:clrScheme name="JAX Brand Colors 1">
      <a:dk1>
        <a:srgbClr val="000000"/>
      </a:dk1>
      <a:lt1>
        <a:srgbClr val="FFFFFF"/>
      </a:lt1>
      <a:dk2>
        <a:srgbClr val="333F48"/>
      </a:dk2>
      <a:lt2>
        <a:srgbClr val="E3E7E8"/>
      </a:lt2>
      <a:accent1>
        <a:srgbClr val="00A5DD"/>
      </a:accent1>
      <a:accent2>
        <a:srgbClr val="00317D"/>
      </a:accent2>
      <a:accent3>
        <a:srgbClr val="00B93D"/>
      </a:accent3>
      <a:accent4>
        <a:srgbClr val="FCC91A"/>
      </a:accent4>
      <a:accent5>
        <a:srgbClr val="FF9421"/>
      </a:accent5>
      <a:accent6>
        <a:srgbClr val="FF6E36"/>
      </a:accent6>
      <a:hlink>
        <a:srgbClr val="00A5DC"/>
      </a:hlink>
      <a:folHlink>
        <a:srgbClr val="DF009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564AD843-B147-EF41-8C63-F5DE51EDE691}" vid="{35D70F25-3F6B-234F-8E3F-A60BC99023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CC9FAB882532749AEEDB44041C8AC6A" ma:contentTypeVersion="4" ma:contentTypeDescription="Create a new document." ma:contentTypeScope="" ma:versionID="b1b4739c8f7264197e3d6e665f189128">
  <xsd:schema xmlns:xsd="http://www.w3.org/2001/XMLSchema" xmlns:xs="http://www.w3.org/2001/XMLSchema" xmlns:p="http://schemas.microsoft.com/office/2006/metadata/properties" xmlns:ns2="7092f3dc-9c61-414c-8231-3db98657efaf" targetNamespace="http://schemas.microsoft.com/office/2006/metadata/properties" ma:root="true" ma:fieldsID="023479d41f85e5d9aa1c9b57c0bfc884" ns2:_="">
    <xsd:import namespace="7092f3dc-9c61-414c-8231-3db98657efa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92f3dc-9c61-414c-8231-3db98657ef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2CF67B-E2E9-4209-BCCB-D94D6967B570}">
  <ds:schemaRefs>
    <ds:schemaRef ds:uri="http://schemas.microsoft.com/office/2006/metadata/properties"/>
    <ds:schemaRef ds:uri="http://purl.org/dc/terms/"/>
    <ds:schemaRef ds:uri="http://www.w3.org/XML/1998/namespace"/>
    <ds:schemaRef ds:uri="7092f3dc-9c61-414c-8231-3db98657efaf"/>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4E0862F0-6F4D-4D8D-B499-CE06F795B2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92f3dc-9c61-414c-8231-3db98657ef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4BC7C9-932E-48BF-A829-E2B94F64141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Alternate 16x9 Title Slides</Template>
  <TotalTime>78</TotalTime>
  <Words>2426</Words>
  <Application>Microsoft Macintosh PowerPoint</Application>
  <PresentationFormat>Widescreen</PresentationFormat>
  <Paragraphs>160</Paragraphs>
  <Slides>13</Slides>
  <Notes>11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-apple-system</vt:lpstr>
      <vt:lpstr>Aptos</vt:lpstr>
      <vt:lpstr>Arial</vt:lpstr>
      <vt:lpstr>Source Sans Pro</vt:lpstr>
      <vt:lpstr>Source Sans Pro Light</vt:lpstr>
      <vt:lpstr>Alternate 16x9 Title Slides</vt:lpstr>
      <vt:lpstr>16x9 Content Options</vt:lpstr>
      <vt:lpstr>JAXBrandTheme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Case Scenario 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Danielle Presgraves</dc:creator>
  <cp:lastModifiedBy>Danielle Presgraves</cp:lastModifiedBy>
  <cp:revision>1</cp:revision>
  <dcterms:created xsi:type="dcterms:W3CDTF">2025-05-01T15:42:34Z</dcterms:created>
  <dcterms:modified xsi:type="dcterms:W3CDTF">2025-05-01T17:01:21Z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0x0101007CC9FAB882532749AEEDB44041C8AC6A</vt:lpwstr>
  </property>
</Properties>
</file>