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4"/>
    <p:sldMasterId id="2147483669" r:id="rId5"/>
    <p:sldMasterId id="2147483712" r:id="rId6"/>
  </p:sldMasterIdLst>
  <p:notesMasterIdLst>
    <p:notesMasterId r:id="rId31"/>
  </p:notesMasterIdLst>
  <p:sldIdLst>
    <p:sldId id="258" r:id="rId7"/>
    <p:sldId id="257" r:id="rId8"/>
    <p:sldId id="259" r:id="rId9"/>
    <p:sldId id="260" r:id="rId10"/>
    <p:sldId id="261" r:id="rId11"/>
    <p:sldId id="262" r:id="rId12"/>
    <p:sldId id="270" r:id="rId13"/>
    <p:sldId id="271" r:id="rId14"/>
    <p:sldId id="268" r:id="rId15"/>
    <p:sldId id="274" r:id="rId16"/>
    <p:sldId id="264" r:id="rId17"/>
    <p:sldId id="266" r:id="rId18"/>
    <p:sldId id="276" r:id="rId19"/>
    <p:sldId id="277" r:id="rId20"/>
    <p:sldId id="267" r:id="rId21"/>
    <p:sldId id="272" r:id="rId22"/>
    <p:sldId id="269" r:id="rId23"/>
    <p:sldId id="278" r:id="rId24"/>
    <p:sldId id="279" r:id="rId25"/>
    <p:sldId id="280" r:id="rId26"/>
    <p:sldId id="281" r:id="rId27"/>
    <p:sldId id="282" r:id="rId28"/>
    <p:sldId id="265" r:id="rId29"/>
    <p:sldId id="283" r:id="rId30"/>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0"/>
    <p:restoredTop sz="94663"/>
  </p:normalViewPr>
  <p:slideViewPr>
    <p:cSldViewPr snapToGrid="0" snapToObjects="1">
      <p:cViewPr varScale="1">
        <p:scale>
          <a:sx n="127" d="100"/>
          <a:sy n="127" d="100"/>
        </p:scale>
        <p:origin x="60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ableStyles" Target="tableStyles.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Source Sans Pro" panose="020B0503030403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Source Sans Pro" panose="020B0503030403020204" pitchFamily="34" charset="0"/>
              </a:defRPr>
            </a:lvl1pPr>
          </a:lstStyle>
          <a:p>
            <a:fld id="{F4427079-B42F-EC41-8327-F69544592B90}" type="datetimeFigureOut">
              <a:rPr lang="en-US" smtClean="0"/>
              <a:pPr/>
              <a:t>5/9/25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Source Sans Pro" panose="020B0503030403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Source Sans Pro" panose="020B0503030403020204" pitchFamily="34" charset="0"/>
              </a:defRPr>
            </a:lvl1pPr>
          </a:lstStyle>
          <a:p>
            <a:fld id="{D9104375-74F5-8047-8871-259C1BCD0EB6}" type="slidenum">
              <a:rPr lang="en-US" smtClean="0"/>
              <a:pPr/>
              <a:t>‹#›</a:t>
            </a:fld>
            <a:endParaRPr lang="en-US" dirty="0"/>
          </a:p>
        </p:txBody>
      </p:sp>
    </p:spTree>
    <p:extLst>
      <p:ext uri="{BB962C8B-B14F-4D97-AF65-F5344CB8AC3E}">
        <p14:creationId xmlns:p14="http://schemas.microsoft.com/office/powerpoint/2010/main" val="2543989411"/>
      </p:ext>
    </p:extLst>
  </p:cSld>
  <p:clrMap bg1="lt1" tx1="dk1" bg2="lt2" tx2="dk2" accent1="accent1" accent2="accent2" accent3="accent3" accent4="accent4" accent5="accent5" accent6="accent6" hlink="hlink" folHlink="folHlink"/>
  <p:notesStyle>
    <a:lvl1pPr marL="0" algn="l" defTabSz="1219170" rtl="0" eaLnBrk="1" latinLnBrk="0" hangingPunct="1">
      <a:defRPr sz="1600" b="0" i="0" kern="1200">
        <a:solidFill>
          <a:schemeClr val="tx1"/>
        </a:solidFill>
        <a:latin typeface="Source Sans Pro" panose="020B0503030403020204" pitchFamily="34" charset="0"/>
        <a:ea typeface="+mn-ea"/>
        <a:cs typeface="+mn-cs"/>
      </a:defRPr>
    </a:lvl1pPr>
    <a:lvl2pPr marL="609585" algn="l" defTabSz="1219170" rtl="0" eaLnBrk="1" latinLnBrk="0" hangingPunct="1">
      <a:defRPr sz="1600" b="0" i="0" kern="1200">
        <a:solidFill>
          <a:schemeClr val="tx1"/>
        </a:solidFill>
        <a:latin typeface="Source Sans Pro" panose="020B0503030403020204" pitchFamily="34" charset="0"/>
        <a:ea typeface="+mn-ea"/>
        <a:cs typeface="+mn-cs"/>
      </a:defRPr>
    </a:lvl2pPr>
    <a:lvl3pPr marL="1219170" algn="l" defTabSz="1219170" rtl="0" eaLnBrk="1" latinLnBrk="0" hangingPunct="1">
      <a:defRPr sz="1600" b="0" i="0" kern="1200">
        <a:solidFill>
          <a:schemeClr val="tx1"/>
        </a:solidFill>
        <a:latin typeface="Source Sans Pro" panose="020B0503030403020204" pitchFamily="34" charset="0"/>
        <a:ea typeface="+mn-ea"/>
        <a:cs typeface="+mn-cs"/>
      </a:defRPr>
    </a:lvl3pPr>
    <a:lvl4pPr marL="1828754" algn="l" defTabSz="1219170" rtl="0" eaLnBrk="1" latinLnBrk="0" hangingPunct="1">
      <a:defRPr sz="1600" b="0" i="0" kern="1200">
        <a:solidFill>
          <a:schemeClr val="tx1"/>
        </a:solidFill>
        <a:latin typeface="Source Sans Pro" panose="020B0503030403020204" pitchFamily="34" charset="0"/>
        <a:ea typeface="+mn-ea"/>
        <a:cs typeface="+mn-cs"/>
      </a:defRPr>
    </a:lvl4pPr>
    <a:lvl5pPr marL="2438339" algn="l" defTabSz="1219170" rtl="0" eaLnBrk="1" latinLnBrk="0" hangingPunct="1">
      <a:defRPr sz="1600" b="0" i="0" kern="1200">
        <a:solidFill>
          <a:schemeClr val="tx1"/>
        </a:solidFill>
        <a:latin typeface="Source Sans Pro" panose="020B0503030403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en.wikipedia.org/wiki/Logarithm" TargetMode="External"/><Relationship Id="rId2" Type="http://schemas.openxmlformats.org/officeDocument/2006/relationships/slide" Target="../slides/slide24.xml"/><Relationship Id="rId1" Type="http://schemas.openxmlformats.org/officeDocument/2006/relationships/notesMaster" Target="../notesMasters/notesMaster1.xml"/><Relationship Id="rId5" Type="http://schemas.openxmlformats.org/officeDocument/2006/relationships/hyperlink" Target="https://en.wikipedia.org/wiki/Single_nucleotide_polymorphism" TargetMode="External"/><Relationship Id="rId4" Type="http://schemas.openxmlformats.org/officeDocument/2006/relationships/hyperlink" Target="https://en.wikipedia.org/wiki/P-value"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tatisticsbyjim.com/glossary/population/"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Averages can hide a lot of heterogeneity</a:t>
            </a:r>
          </a:p>
          <a:p>
            <a:r>
              <a:rPr lang="en-US" b="1" dirty="0"/>
              <a:t>They can still be useful: </a:t>
            </a:r>
          </a:p>
          <a:p>
            <a:r>
              <a:rPr lang="en-US" b="1" u="sng" dirty="0"/>
              <a:t>Ave life expectancy (Canada, 2020): </a:t>
            </a:r>
            <a:r>
              <a:rPr lang="en-US" b="0" u="none" dirty="0"/>
              <a:t>82</a:t>
            </a:r>
          </a:p>
          <a:p>
            <a:r>
              <a:rPr lang="en-US" b="1" u="sng" dirty="0" err="1"/>
              <a:t>Aven</a:t>
            </a:r>
            <a:r>
              <a:rPr lang="en-US" b="1" u="sng" dirty="0"/>
              <a:t> life expectancy (US, 2022): </a:t>
            </a:r>
            <a:r>
              <a:rPr lang="en-US" b="0" u="none" dirty="0"/>
              <a:t>76.1 </a:t>
            </a:r>
            <a:endParaRPr lang="en-US" b="1" u="sng" dirty="0"/>
          </a:p>
          <a:p>
            <a:endParaRPr lang="en-US" dirty="0"/>
          </a:p>
        </p:txBody>
      </p:sp>
      <p:sp>
        <p:nvSpPr>
          <p:cNvPr id="4" name="Slide Number Placeholder 3"/>
          <p:cNvSpPr>
            <a:spLocks noGrp="1"/>
          </p:cNvSpPr>
          <p:nvPr>
            <p:ph type="sldNum" sz="quarter" idx="5"/>
          </p:nvPr>
        </p:nvSpPr>
        <p:spPr/>
        <p:txBody>
          <a:bodyPr/>
          <a:lstStyle/>
          <a:p>
            <a:fld id="{702BF747-7D28-5746-A27D-3088E48A7058}" type="slidenum">
              <a:rPr lang="en-US" smtClean="0"/>
              <a:t>2</a:t>
            </a:fld>
            <a:endParaRPr lang="en-US"/>
          </a:p>
        </p:txBody>
      </p:sp>
    </p:spTree>
    <p:extLst>
      <p:ext uri="{BB962C8B-B14F-4D97-AF65-F5344CB8AC3E}">
        <p14:creationId xmlns:p14="http://schemas.microsoft.com/office/powerpoint/2010/main" val="13136382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95400" lvl="2" indent="-381000" eaLnBrk="1" hangingPunct="1">
              <a:buFontTx/>
              <a:buAutoNum type="arabicPeriod"/>
              <a:defRPr/>
            </a:pPr>
            <a:r>
              <a:rPr lang="en-US" sz="2800" dirty="0">
                <a:latin typeface="Arial" charset="0"/>
                <a:ea typeface="ＭＳ Ｐゴシック" charset="0"/>
              </a:rPr>
              <a:t>Sufficiently large</a:t>
            </a:r>
          </a:p>
          <a:p>
            <a:pPr marL="1714500" lvl="3" indent="-342900" eaLnBrk="1" hangingPunct="1">
              <a:buFontTx/>
              <a:buChar char="•"/>
              <a:defRPr/>
            </a:pPr>
            <a:r>
              <a:rPr lang="en-US" sz="2400" dirty="0">
                <a:latin typeface="Arial" charset="0"/>
                <a:ea typeface="ＭＳ Ｐゴシック" charset="0"/>
              </a:rPr>
              <a:t>Larger samples have a smaller </a:t>
            </a:r>
            <a:r>
              <a:rPr lang="en-US" sz="2400" b="1" i="1" dirty="0">
                <a:latin typeface="Arial" charset="0"/>
                <a:ea typeface="ＭＳ Ｐゴシック" charset="0"/>
              </a:rPr>
              <a:t>sampling error</a:t>
            </a:r>
          </a:p>
          <a:p>
            <a:pPr eaLnBrk="1" hangingPunct="1">
              <a:buFontTx/>
              <a:buChar char="•"/>
            </a:pPr>
            <a:r>
              <a:rPr lang="en-US" sz="2400" b="1" i="1" dirty="0"/>
              <a:t>Sampling error: </a:t>
            </a:r>
            <a:r>
              <a:rPr lang="en-US" sz="2400" dirty="0"/>
              <a:t>If we take a sample from a population, unless we measure every member of that population the sample will not exactly have the same properties as the population. This deviation of the sample statistic from the parameter is called the sampling error</a:t>
            </a:r>
          </a:p>
          <a:p>
            <a:pPr eaLnBrk="1" hangingPunct="1">
              <a:buFontTx/>
              <a:buChar char="•"/>
            </a:pPr>
            <a:r>
              <a:rPr lang="en-US" sz="2400" dirty="0"/>
              <a:t>Sampling error can be thought of as the </a:t>
            </a:r>
            <a:r>
              <a:rPr lang="en-US" sz="2400" b="1" dirty="0"/>
              <a:t>repeatability </a:t>
            </a:r>
            <a:r>
              <a:rPr lang="en-US" sz="2400" dirty="0"/>
              <a:t>of the sample</a:t>
            </a:r>
          </a:p>
          <a:p>
            <a:pPr eaLnBrk="1" hangingPunct="1">
              <a:buFontTx/>
              <a:buChar char="•"/>
            </a:pPr>
            <a:r>
              <a:rPr lang="en-US" sz="2400" dirty="0"/>
              <a:t>Sampling error and precision are inversely proportional! SO larger samples are more precise since they have lower sampling error.</a:t>
            </a:r>
          </a:p>
          <a:p>
            <a:pPr eaLnBrk="1" hangingPunct="1">
              <a:buFontTx/>
              <a:buChar char="•"/>
            </a:pPr>
            <a:r>
              <a:rPr lang="en-US" sz="2400" dirty="0"/>
              <a:t>Imagine that a sample of the same size as the real was hypothetically taken from the same population an infinite number of times. Each of these imaginary samples would give a different estimate of the parameter in question. The standard deviation of these pseudo-estimates is what is called the </a:t>
            </a:r>
            <a:r>
              <a:rPr lang="en-US" sz="2400" i="1" dirty="0"/>
              <a:t>standard error</a:t>
            </a:r>
            <a:r>
              <a:rPr lang="en-US" sz="2400" dirty="0"/>
              <a:t> of the </a:t>
            </a:r>
            <a:r>
              <a:rPr lang="en-US" sz="2400" dirty="0" err="1"/>
              <a:t>estimate.In</a:t>
            </a:r>
            <a:r>
              <a:rPr lang="en-US" sz="2400" dirty="0"/>
              <a:t> reality of course we cannot get an infinite number of samples: we only have one, in fact. So we will use our understanding of probability to predict the standard error of any given sample, based on the properties of that sample.</a:t>
            </a:r>
          </a:p>
          <a:p>
            <a:pPr eaLnBrk="1" hangingPunct="1">
              <a:buFontTx/>
              <a:buChar char="•"/>
            </a:pPr>
            <a:r>
              <a:rPr lang="en-US" sz="2400" dirty="0"/>
              <a:t>A very basic concept in probability and statistics is that a smaller sample will on average have more sampling error than a larger </a:t>
            </a:r>
            <a:r>
              <a:rPr lang="en-US" sz="2400" dirty="0" err="1"/>
              <a:t>sample.It</a:t>
            </a:r>
            <a:r>
              <a:rPr lang="en-US" sz="2400" dirty="0"/>
              <a:t> is easy to see why this is if it is taken to an extreme. A sample of only one individual is obviously different from the population, in the sense that every individual is different from the mean in some respects. Thus a very small sample will usually deviate substantially from the population. In contrast, if we take a very, very large sample, the sample will almost re-create the population, and the sample statistic is unlikely to vary much from the parametric value. This difference between a sample of size one and a huge sample holds true for less extreme cases as well.</a:t>
            </a:r>
            <a:endParaRPr lang="en-US" sz="2400" b="1" i="1" dirty="0"/>
          </a:p>
          <a:p>
            <a:pPr eaLnBrk="1" hangingPunct="1"/>
            <a:r>
              <a:rPr lang="en-US" sz="2400" b="1" dirty="0"/>
              <a:t>I cut and paste this from a website which brings in an important related point</a:t>
            </a:r>
            <a:r>
              <a:rPr lang="en-US" sz="2400" dirty="0"/>
              <a:t>: </a:t>
            </a:r>
          </a:p>
          <a:p>
            <a:pPr eaLnBrk="1" hangingPunct="1"/>
            <a:r>
              <a:rPr lang="en-US" sz="2400" dirty="0"/>
              <a:t>The size of the sample is another important consideration. If you flipped a coin 5 times and it came up "heads" 4 times, would you be correct to say that the coin will land on heads 80% of the time? It did for your sample of 5 flips. But what would happen if you flipped the coin 100 times or 1000 times. Would heads still come up 80% of the time? The number of people or number of trials in an experiment that are needed to give you an accurate estimate of the population is dependent on several variables. One important consideration is how much variability there is in the response. If a response has a high degree of variability, then a larger sample will be needed. In general, the larger the sample size, the better the estimation.</a:t>
            </a:r>
          </a:p>
          <a:p>
            <a:pPr eaLnBrk="1" hangingPunct="1"/>
            <a:r>
              <a:rPr lang="en-US" sz="2400" dirty="0">
                <a:latin typeface="Arial" charset="0"/>
                <a:ea typeface="ＭＳ Ｐゴシック" charset="0"/>
              </a:rPr>
              <a:t>	2. </a:t>
            </a:r>
            <a:r>
              <a:rPr lang="en-US" sz="1800" dirty="0">
                <a:latin typeface="Arial" charset="0"/>
                <a:ea typeface="ＭＳ Ｐゴシック" charset="0"/>
              </a:rPr>
              <a:t>Randomly sampled</a:t>
            </a:r>
          </a:p>
          <a:p>
            <a:pPr marL="1714500" lvl="3" indent="-342900" eaLnBrk="1" hangingPunct="1">
              <a:lnSpc>
                <a:spcPct val="90000"/>
              </a:lnSpc>
              <a:buFontTx/>
              <a:buChar char="•"/>
              <a:defRPr/>
            </a:pPr>
            <a:r>
              <a:rPr lang="en-US" sz="1600" dirty="0">
                <a:latin typeface="Arial" charset="0"/>
                <a:ea typeface="ＭＳ Ｐゴシック" charset="0"/>
              </a:rPr>
              <a:t>Equal chance of selection </a:t>
            </a:r>
          </a:p>
          <a:p>
            <a:pPr marL="2171700" lvl="4" indent="-342900" eaLnBrk="1" hangingPunct="1">
              <a:lnSpc>
                <a:spcPct val="90000"/>
              </a:lnSpc>
              <a:buFontTx/>
              <a:buChar char="•"/>
              <a:defRPr/>
            </a:pPr>
            <a:r>
              <a:rPr lang="en-US" sz="1600" dirty="0">
                <a:latin typeface="Arial" charset="0"/>
                <a:ea typeface="ＭＳ Ｐゴシック" charset="0"/>
              </a:rPr>
              <a:t>unbiased</a:t>
            </a:r>
          </a:p>
          <a:p>
            <a:pPr marL="1714500" lvl="3" indent="-342900" eaLnBrk="1" hangingPunct="1">
              <a:lnSpc>
                <a:spcPct val="90000"/>
              </a:lnSpc>
              <a:buFontTx/>
              <a:buChar char="•"/>
              <a:defRPr/>
            </a:pPr>
            <a:r>
              <a:rPr lang="en-US" sz="1600" dirty="0">
                <a:latin typeface="Arial" charset="0"/>
                <a:ea typeface="ＭＳ Ｐゴシック" charset="0"/>
              </a:rPr>
              <a:t>Independent</a:t>
            </a:r>
          </a:p>
          <a:p>
            <a:pPr marL="2171700" lvl="4" indent="-342900" eaLnBrk="1" hangingPunct="1">
              <a:lnSpc>
                <a:spcPct val="90000"/>
              </a:lnSpc>
              <a:buFontTx/>
              <a:buChar char="•"/>
              <a:defRPr/>
            </a:pPr>
            <a:r>
              <a:rPr lang="en-US" sz="1600" dirty="0">
                <a:latin typeface="Arial" charset="0"/>
                <a:ea typeface="ＭＳ Ｐゴシック" charset="0"/>
              </a:rPr>
              <a:t>The selection of one unit does not influence the selection of any other unit</a:t>
            </a:r>
          </a:p>
          <a:p>
            <a:pPr marL="2171700" lvl="4" indent="-342900" eaLnBrk="1" hangingPunct="1">
              <a:lnSpc>
                <a:spcPct val="90000"/>
              </a:lnSpc>
              <a:buFontTx/>
              <a:buChar char="•"/>
              <a:defRPr/>
            </a:pPr>
            <a:r>
              <a:rPr lang="en-US" sz="1600" b="1" dirty="0">
                <a:latin typeface="Arial" charset="0"/>
                <a:ea typeface="ＭＳ Ｐゴシック" charset="0"/>
              </a:rPr>
              <a:t>Sample size is smaller than we think if the individuals measured are not independent</a:t>
            </a:r>
          </a:p>
          <a:p>
            <a:pPr marL="2171700" lvl="4" indent="-342900" eaLnBrk="1" hangingPunct="1">
              <a:buFontTx/>
              <a:buChar char="•"/>
              <a:defRPr/>
            </a:pPr>
            <a:endParaRPr lang="en-US" sz="2400" dirty="0">
              <a:latin typeface="Arial" charset="0"/>
              <a:ea typeface="ＭＳ Ｐゴシック" charset="0"/>
            </a:endParaRPr>
          </a:p>
          <a:p>
            <a:endParaRPr lang="en-US" dirty="0"/>
          </a:p>
        </p:txBody>
      </p:sp>
      <p:sp>
        <p:nvSpPr>
          <p:cNvPr id="4" name="Slide Number Placeholder 3"/>
          <p:cNvSpPr>
            <a:spLocks noGrp="1"/>
          </p:cNvSpPr>
          <p:nvPr>
            <p:ph type="sldNum" sz="quarter" idx="5"/>
          </p:nvPr>
        </p:nvSpPr>
        <p:spPr/>
        <p:txBody>
          <a:bodyPr/>
          <a:lstStyle/>
          <a:p>
            <a:fld id="{702BF747-7D28-5746-A27D-3088E48A7058}" type="slidenum">
              <a:rPr lang="en-US" smtClean="0"/>
              <a:t>12</a:t>
            </a:fld>
            <a:endParaRPr lang="en-US"/>
          </a:p>
        </p:txBody>
      </p:sp>
    </p:spTree>
    <p:extLst>
      <p:ext uri="{BB962C8B-B14F-4D97-AF65-F5344CB8AC3E}">
        <p14:creationId xmlns:p14="http://schemas.microsoft.com/office/powerpoint/2010/main" val="2731002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Survivorship bias</a:t>
            </a:r>
          </a:p>
        </p:txBody>
      </p:sp>
      <p:sp>
        <p:nvSpPr>
          <p:cNvPr id="4" name="Slide Number Placeholder 3"/>
          <p:cNvSpPr>
            <a:spLocks noGrp="1"/>
          </p:cNvSpPr>
          <p:nvPr>
            <p:ph type="sldNum" sz="quarter" idx="5"/>
          </p:nvPr>
        </p:nvSpPr>
        <p:spPr/>
        <p:txBody>
          <a:bodyPr/>
          <a:lstStyle/>
          <a:p>
            <a:fld id="{702BF747-7D28-5746-A27D-3088E48A7058}" type="slidenum">
              <a:rPr lang="en-US" smtClean="0"/>
              <a:t>13</a:t>
            </a:fld>
            <a:endParaRPr lang="en-US"/>
          </a:p>
        </p:txBody>
      </p:sp>
    </p:spTree>
    <p:extLst>
      <p:ext uri="{BB962C8B-B14F-4D97-AF65-F5344CB8AC3E}">
        <p14:creationId xmlns:p14="http://schemas.microsoft.com/office/powerpoint/2010/main" val="3205858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Accuracy refers to how close measurements are to the true value, while precision refers to how consistent measurements are with each other.</a:t>
            </a:r>
          </a:p>
        </p:txBody>
      </p:sp>
      <p:sp>
        <p:nvSpPr>
          <p:cNvPr id="4" name="Slide Number Placeholder 3"/>
          <p:cNvSpPr>
            <a:spLocks noGrp="1"/>
          </p:cNvSpPr>
          <p:nvPr>
            <p:ph type="sldNum" sz="quarter" idx="5"/>
          </p:nvPr>
        </p:nvSpPr>
        <p:spPr/>
        <p:txBody>
          <a:bodyPr/>
          <a:lstStyle/>
          <a:p>
            <a:fld id="{702BF747-7D28-5746-A27D-3088E48A7058}" type="slidenum">
              <a:rPr lang="en-US" smtClean="0"/>
              <a:t>14</a:t>
            </a:fld>
            <a:endParaRPr lang="en-US"/>
          </a:p>
        </p:txBody>
      </p:sp>
    </p:spTree>
    <p:extLst>
      <p:ext uri="{BB962C8B-B14F-4D97-AF65-F5344CB8AC3E}">
        <p14:creationId xmlns:p14="http://schemas.microsoft.com/office/powerpoint/2010/main" val="412704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The actual underlying distribution is the normal distribution (the line) </a:t>
            </a:r>
            <a:r>
              <a:rPr lang="en-US" b="1" dirty="0"/>
              <a:t>with </a:t>
            </a:r>
            <a:r>
              <a:rPr lang="en-US" dirty="0">
                <a:latin typeface="Symbol" charset="0"/>
                <a:sym typeface="Symbol" charset="0"/>
              </a:rPr>
              <a:t>m</a:t>
            </a:r>
            <a:r>
              <a:rPr lang="en-US" b="1" dirty="0">
                <a:sym typeface="Symbol" charset="0"/>
              </a:rPr>
              <a:t>=13 and </a:t>
            </a:r>
            <a:r>
              <a:rPr lang="en-US" dirty="0">
                <a:latin typeface="Symbol" charset="0"/>
                <a:sym typeface="Symbol" charset="0"/>
              </a:rPr>
              <a:t>s</a:t>
            </a:r>
            <a:r>
              <a:rPr lang="en-US" b="1" dirty="0">
                <a:sym typeface="Symbol" charset="0"/>
              </a:rPr>
              <a:t>2=16</a:t>
            </a:r>
          </a:p>
          <a:p>
            <a:pPr eaLnBrk="1" hangingPunct="1"/>
            <a:r>
              <a:rPr lang="en-US" b="1" dirty="0">
                <a:sym typeface="Symbol" charset="0"/>
              </a:rPr>
              <a:t>All you really need to take away from this slide is that when you sample more individuals, you get closer to the underlying truth. </a:t>
            </a:r>
          </a:p>
          <a:p>
            <a:endParaRPr lang="en-US" dirty="0"/>
          </a:p>
        </p:txBody>
      </p:sp>
      <p:sp>
        <p:nvSpPr>
          <p:cNvPr id="4" name="Slide Number Placeholder 3"/>
          <p:cNvSpPr>
            <a:spLocks noGrp="1"/>
          </p:cNvSpPr>
          <p:nvPr>
            <p:ph type="sldNum" sz="quarter" idx="5"/>
          </p:nvPr>
        </p:nvSpPr>
        <p:spPr/>
        <p:txBody>
          <a:bodyPr/>
          <a:lstStyle/>
          <a:p>
            <a:fld id="{702BF747-7D28-5746-A27D-3088E48A7058}" type="slidenum">
              <a:rPr lang="en-US" smtClean="0"/>
              <a:t>15</a:t>
            </a:fld>
            <a:endParaRPr lang="en-US"/>
          </a:p>
        </p:txBody>
      </p:sp>
    </p:spTree>
    <p:extLst>
      <p:ext uri="{BB962C8B-B14F-4D97-AF65-F5344CB8AC3E}">
        <p14:creationId xmlns:p14="http://schemas.microsoft.com/office/powerpoint/2010/main" val="1997965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online simulations don’t work anymore, but there are still useful pieces!</a:t>
            </a:r>
          </a:p>
          <a:p>
            <a:r>
              <a:rPr lang="en-US" dirty="0"/>
              <a:t>How do we talk about this confidence interval? There is a 95% chance that the 95% confidence interval contains the population value/parameter</a:t>
            </a:r>
          </a:p>
        </p:txBody>
      </p:sp>
      <p:sp>
        <p:nvSpPr>
          <p:cNvPr id="4" name="Slide Number Placeholder 3"/>
          <p:cNvSpPr>
            <a:spLocks noGrp="1"/>
          </p:cNvSpPr>
          <p:nvPr>
            <p:ph type="sldNum" sz="quarter" idx="5"/>
          </p:nvPr>
        </p:nvSpPr>
        <p:spPr/>
        <p:txBody>
          <a:bodyPr/>
          <a:lstStyle/>
          <a:p>
            <a:fld id="{702BF747-7D28-5746-A27D-3088E48A7058}" type="slidenum">
              <a:rPr lang="en-US" smtClean="0"/>
              <a:t>16</a:t>
            </a:fld>
            <a:endParaRPr lang="en-US"/>
          </a:p>
        </p:txBody>
      </p:sp>
    </p:spTree>
    <p:extLst>
      <p:ext uri="{BB962C8B-B14F-4D97-AF65-F5344CB8AC3E}">
        <p14:creationId xmlns:p14="http://schemas.microsoft.com/office/powerpoint/2010/main" val="1795844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the whitlock and Schluter simulation to develop an intuition about this. </a:t>
            </a:r>
          </a:p>
        </p:txBody>
      </p:sp>
      <p:sp>
        <p:nvSpPr>
          <p:cNvPr id="4" name="Slide Number Placeholder 3"/>
          <p:cNvSpPr>
            <a:spLocks noGrp="1"/>
          </p:cNvSpPr>
          <p:nvPr>
            <p:ph type="sldNum" sz="quarter" idx="5"/>
          </p:nvPr>
        </p:nvSpPr>
        <p:spPr/>
        <p:txBody>
          <a:bodyPr/>
          <a:lstStyle/>
          <a:p>
            <a:fld id="{702BF747-7D28-5746-A27D-3088E48A7058}" type="slidenum">
              <a:rPr lang="en-US" smtClean="0"/>
              <a:t>17</a:t>
            </a:fld>
            <a:endParaRPr lang="en-US"/>
          </a:p>
        </p:txBody>
      </p:sp>
    </p:spTree>
    <p:extLst>
      <p:ext uri="{BB962C8B-B14F-4D97-AF65-F5344CB8AC3E}">
        <p14:creationId xmlns:p14="http://schemas.microsoft.com/office/powerpoint/2010/main" val="2741278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highlight>
                  <a:srgbClr val="FFFFFF"/>
                </a:highlight>
                <a:latin typeface="Arial" panose="020B0604020202020204" pitchFamily="34" charset="0"/>
              </a:rPr>
              <a:t>In GWAS Manhattan plots, genomic coordinates are displayed along the </a:t>
            </a:r>
            <a:r>
              <a:rPr lang="en-US" b="0" i="1" dirty="0">
                <a:solidFill>
                  <a:srgbClr val="202122"/>
                </a:solidFill>
                <a:effectLst/>
                <a:highlight>
                  <a:srgbClr val="FFFFFF"/>
                </a:highlight>
                <a:latin typeface="Arial" panose="020B0604020202020204" pitchFamily="34" charset="0"/>
              </a:rPr>
              <a:t>x</a:t>
            </a:r>
            <a:r>
              <a:rPr lang="en-US" b="0" i="0" dirty="0">
                <a:solidFill>
                  <a:srgbClr val="202122"/>
                </a:solidFill>
                <a:effectLst/>
                <a:highlight>
                  <a:srgbClr val="FFFFFF"/>
                </a:highlight>
                <a:latin typeface="Arial" panose="020B0604020202020204" pitchFamily="34" charset="0"/>
              </a:rPr>
              <a:t>-axis, with the negative </a:t>
            </a:r>
            <a:r>
              <a:rPr lang="en-US" b="0" i="0" u="none" strike="noStrike" dirty="0">
                <a:effectLst/>
                <a:highlight>
                  <a:srgbClr val="FFFFFF"/>
                </a:highlight>
                <a:latin typeface="Arial" panose="020B0604020202020204" pitchFamily="34" charset="0"/>
                <a:hlinkClick r:id="rId3" tooltip="Logarithm"/>
              </a:rPr>
              <a:t>logarithm</a:t>
            </a:r>
            <a:r>
              <a:rPr lang="en-US" b="0" i="0" dirty="0">
                <a:solidFill>
                  <a:srgbClr val="202122"/>
                </a:solidFill>
                <a:effectLst/>
                <a:highlight>
                  <a:srgbClr val="FFFFFF"/>
                </a:highlight>
                <a:latin typeface="Arial" panose="020B0604020202020204" pitchFamily="34" charset="0"/>
              </a:rPr>
              <a:t> of the association </a:t>
            </a:r>
            <a:r>
              <a:rPr lang="en-US" b="0" i="1" u="none" strike="noStrike" dirty="0">
                <a:effectLst/>
                <a:highlight>
                  <a:srgbClr val="FFFFFF"/>
                </a:highlight>
                <a:latin typeface="Arial" panose="020B0604020202020204" pitchFamily="34" charset="0"/>
                <a:hlinkClick r:id="rId4" tooltip="P-value"/>
              </a:rPr>
              <a:t>p</a:t>
            </a:r>
            <a:r>
              <a:rPr lang="en-US" b="0" i="0" u="none" strike="noStrike" dirty="0">
                <a:effectLst/>
                <a:highlight>
                  <a:srgbClr val="FFFFFF"/>
                </a:highlight>
                <a:latin typeface="Arial" panose="020B0604020202020204" pitchFamily="34" charset="0"/>
                <a:hlinkClick r:id="rId4" tooltip="P-value"/>
              </a:rPr>
              <a:t>-value</a:t>
            </a:r>
            <a:r>
              <a:rPr lang="en-US" b="0" i="0" dirty="0">
                <a:solidFill>
                  <a:srgbClr val="202122"/>
                </a:solidFill>
                <a:effectLst/>
                <a:highlight>
                  <a:srgbClr val="FFFFFF"/>
                </a:highlight>
                <a:latin typeface="Arial" panose="020B0604020202020204" pitchFamily="34" charset="0"/>
              </a:rPr>
              <a:t> for each </a:t>
            </a:r>
            <a:r>
              <a:rPr lang="en-US" b="0" i="0" u="none" strike="noStrike" dirty="0">
                <a:effectLst/>
                <a:highlight>
                  <a:srgbClr val="FFFFFF"/>
                </a:highlight>
                <a:latin typeface="Arial" panose="020B0604020202020204" pitchFamily="34" charset="0"/>
                <a:hlinkClick r:id="rId5" tooltip="Single nucleotide polymorphism"/>
              </a:rPr>
              <a:t>single nucleotide polymorphism</a:t>
            </a:r>
            <a:r>
              <a:rPr lang="en-US" b="0" i="0" dirty="0">
                <a:solidFill>
                  <a:srgbClr val="202122"/>
                </a:solidFill>
                <a:effectLst/>
                <a:highlight>
                  <a:srgbClr val="FFFFFF"/>
                </a:highlight>
                <a:latin typeface="Arial" panose="020B0604020202020204" pitchFamily="34" charset="0"/>
              </a:rPr>
              <a:t> (SNP) displayed on the </a:t>
            </a:r>
            <a:r>
              <a:rPr lang="en-US" b="0" i="1" dirty="0">
                <a:solidFill>
                  <a:srgbClr val="202122"/>
                </a:solidFill>
                <a:effectLst/>
                <a:highlight>
                  <a:srgbClr val="FFFFFF"/>
                </a:highlight>
                <a:latin typeface="Arial" panose="020B0604020202020204" pitchFamily="34" charset="0"/>
              </a:rPr>
              <a:t>y</a:t>
            </a:r>
            <a:r>
              <a:rPr lang="en-US" b="0" i="0" dirty="0">
                <a:solidFill>
                  <a:srgbClr val="202122"/>
                </a:solidFill>
                <a:effectLst/>
                <a:highlight>
                  <a:srgbClr val="FFFFFF"/>
                </a:highlight>
                <a:latin typeface="Arial" panose="020B0604020202020204" pitchFamily="34" charset="0"/>
              </a:rPr>
              <a:t>-axis, meaning that each dot on the Manhattan plot signifies an SNP. Because the strongest associations have the smallest </a:t>
            </a:r>
            <a:r>
              <a:rPr lang="en-US" b="0" i="1" dirty="0">
                <a:solidFill>
                  <a:srgbClr val="202122"/>
                </a:solidFill>
                <a:effectLst/>
                <a:highlight>
                  <a:srgbClr val="FFFFFF"/>
                </a:highlight>
                <a:latin typeface="Arial" panose="020B0604020202020204" pitchFamily="34" charset="0"/>
              </a:rPr>
              <a:t>p</a:t>
            </a:r>
            <a:r>
              <a:rPr lang="en-US" b="0" i="0" dirty="0">
                <a:solidFill>
                  <a:srgbClr val="202122"/>
                </a:solidFill>
                <a:effectLst/>
                <a:highlight>
                  <a:srgbClr val="FFFFFF"/>
                </a:highlight>
                <a:latin typeface="Arial" panose="020B0604020202020204" pitchFamily="34" charset="0"/>
              </a:rPr>
              <a:t>-values (e.g., 10</a:t>
            </a:r>
            <a:r>
              <a:rPr lang="en-US" b="0" i="0" baseline="30000" dirty="0">
                <a:solidFill>
                  <a:srgbClr val="202122"/>
                </a:solidFill>
                <a:effectLst/>
                <a:highlight>
                  <a:srgbClr val="FFFFFF"/>
                </a:highlight>
                <a:latin typeface="Arial" panose="020B0604020202020204" pitchFamily="34" charset="0"/>
              </a:rPr>
              <a:t>−15</a:t>
            </a:r>
            <a:r>
              <a:rPr lang="en-US" b="0" i="0" dirty="0">
                <a:solidFill>
                  <a:srgbClr val="202122"/>
                </a:solidFill>
                <a:effectLst/>
                <a:highlight>
                  <a:srgbClr val="FFFFFF"/>
                </a:highlight>
                <a:latin typeface="Arial" panose="020B0604020202020204" pitchFamily="34" charset="0"/>
              </a:rPr>
              <a:t>), their negative logarithms will be the greatest (e.g., 15). The different colors of each block usually show the extent of each chromosome.</a:t>
            </a:r>
            <a:endParaRPr lang="en-US" dirty="0"/>
          </a:p>
        </p:txBody>
      </p:sp>
      <p:sp>
        <p:nvSpPr>
          <p:cNvPr id="4" name="Slide Number Placeholder 3"/>
          <p:cNvSpPr>
            <a:spLocks noGrp="1"/>
          </p:cNvSpPr>
          <p:nvPr>
            <p:ph type="sldNum" sz="quarter" idx="5"/>
          </p:nvPr>
        </p:nvSpPr>
        <p:spPr/>
        <p:txBody>
          <a:bodyPr/>
          <a:lstStyle/>
          <a:p>
            <a:fld id="{E1E35DFE-A7C3-7642-A0C0-B8C09B0B8575}" type="slidenum">
              <a:rPr lang="en-US" smtClean="0"/>
              <a:t>24</a:t>
            </a:fld>
            <a:endParaRPr lang="en-US"/>
          </a:p>
        </p:txBody>
      </p:sp>
    </p:spTree>
    <p:extLst>
      <p:ext uri="{BB962C8B-B14F-4D97-AF65-F5344CB8AC3E}">
        <p14:creationId xmlns:p14="http://schemas.microsoft.com/office/powerpoint/2010/main" val="2635492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2BF747-7D28-5746-A27D-3088E48A7058}" type="slidenum">
              <a:rPr lang="en-US" smtClean="0"/>
              <a:t>3</a:t>
            </a:fld>
            <a:endParaRPr lang="en-US"/>
          </a:p>
        </p:txBody>
      </p:sp>
    </p:spTree>
    <p:extLst>
      <p:ext uri="{BB962C8B-B14F-4D97-AF65-F5344CB8AC3E}">
        <p14:creationId xmlns:p14="http://schemas.microsoft.com/office/powerpoint/2010/main" val="136057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Mean is approx. $42,143</a:t>
            </a:r>
          </a:p>
        </p:txBody>
      </p:sp>
      <p:sp>
        <p:nvSpPr>
          <p:cNvPr id="4" name="Slide Number Placeholder 3"/>
          <p:cNvSpPr>
            <a:spLocks noGrp="1"/>
          </p:cNvSpPr>
          <p:nvPr>
            <p:ph type="sldNum" sz="quarter" idx="5"/>
          </p:nvPr>
        </p:nvSpPr>
        <p:spPr/>
        <p:txBody>
          <a:bodyPr/>
          <a:lstStyle/>
          <a:p>
            <a:fld id="{702BF747-7D28-5746-A27D-3088E48A7058}" type="slidenum">
              <a:rPr lang="en-US" smtClean="0"/>
              <a:t>4</a:t>
            </a:fld>
            <a:endParaRPr lang="en-US"/>
          </a:p>
        </p:txBody>
      </p:sp>
    </p:spTree>
    <p:extLst>
      <p:ext uri="{BB962C8B-B14F-4D97-AF65-F5344CB8AC3E}">
        <p14:creationId xmlns:p14="http://schemas.microsoft.com/office/powerpoint/2010/main" val="1987400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Mean = $125,000,037</a:t>
            </a:r>
          </a:p>
        </p:txBody>
      </p:sp>
      <p:sp>
        <p:nvSpPr>
          <p:cNvPr id="4" name="Slide Number Placeholder 3"/>
          <p:cNvSpPr>
            <a:spLocks noGrp="1"/>
          </p:cNvSpPr>
          <p:nvPr>
            <p:ph type="sldNum" sz="quarter" idx="5"/>
          </p:nvPr>
        </p:nvSpPr>
        <p:spPr/>
        <p:txBody>
          <a:bodyPr/>
          <a:lstStyle/>
          <a:p>
            <a:fld id="{702BF747-7D28-5746-A27D-3088E48A7058}" type="slidenum">
              <a:rPr lang="en-US" smtClean="0"/>
              <a:t>5</a:t>
            </a:fld>
            <a:endParaRPr lang="en-US"/>
          </a:p>
        </p:txBody>
      </p:sp>
    </p:spTree>
    <p:extLst>
      <p:ext uri="{BB962C8B-B14F-4D97-AF65-F5344CB8AC3E}">
        <p14:creationId xmlns:p14="http://schemas.microsoft.com/office/powerpoint/2010/main" val="1470458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2BF747-7D28-5746-A27D-3088E48A7058}" type="slidenum">
              <a:rPr lang="en-US" smtClean="0"/>
              <a:t>6</a:t>
            </a:fld>
            <a:endParaRPr lang="en-US"/>
          </a:p>
        </p:txBody>
      </p:sp>
    </p:spTree>
    <p:extLst>
      <p:ext uri="{BB962C8B-B14F-4D97-AF65-F5344CB8AC3E}">
        <p14:creationId xmlns:p14="http://schemas.microsoft.com/office/powerpoint/2010/main" val="202695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Summary statistics are useful (and often necessary), but they can hide a lot of information, and you must interrogate any summary statistics to tease them apart.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(*partially responsible for updated recommendations on mammogram frequency and for the apparent disparity in ‘curing’ prostrate and breast cancer between countries)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CDCDCD"/>
                </a:solidFill>
                <a:effectLst/>
                <a:latin typeface="Arial" panose="020B0604020202020204" pitchFamily="34" charset="0"/>
              </a:rPr>
              <a:t>* Simpson's paradox occurs when groups of data show one combined, but this trend is reversed when the groups are combined.</a:t>
            </a:r>
            <a:endParaRPr lang="en-US" sz="1200" b="1" i="0" dirty="0">
              <a:solidFill>
                <a:schemeClr val="tx1"/>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767673"/>
              </a:solidFill>
              <a:effectLst/>
              <a:latin typeface="droid sans"/>
            </a:endParaRPr>
          </a:p>
          <a:p>
            <a:pPr algn="l">
              <a:spcAft>
                <a:spcPts val="1950"/>
              </a:spcAft>
            </a:pPr>
            <a:r>
              <a:rPr lang="en-US" b="0" i="0" dirty="0">
                <a:solidFill>
                  <a:srgbClr val="767673"/>
                </a:solidFill>
                <a:effectLst/>
                <a:latin typeface="droid sans"/>
              </a:rPr>
              <a:t>It turns out that the relationship between being vaccinated and having a higher percentage of deaths is a fiction created by aggregating data and tossing out relevant information—Simpson’s Paradox.</a:t>
            </a:r>
          </a:p>
          <a:p>
            <a:pPr algn="l">
              <a:spcAft>
                <a:spcPts val="1950"/>
              </a:spcAft>
            </a:pPr>
            <a:r>
              <a:rPr lang="en-US" b="0" i="0" dirty="0">
                <a:solidFill>
                  <a:srgbClr val="767673"/>
                </a:solidFill>
                <a:effectLst/>
                <a:latin typeface="droid sans"/>
              </a:rPr>
              <a:t>In the United States, the COVID vaccinated </a:t>
            </a:r>
            <a:r>
              <a:rPr lang="en-US" b="0" i="0" u="none" strike="noStrike" dirty="0">
                <a:solidFill>
                  <a:srgbClr val="000000"/>
                </a:solidFill>
                <a:effectLst/>
                <a:latin typeface="droid sans"/>
                <a:hlinkClick r:id="rId3"/>
              </a:rPr>
              <a:t>population</a:t>
            </a:r>
            <a:r>
              <a:rPr lang="en-US" b="0" i="0" dirty="0">
                <a:solidFill>
                  <a:srgbClr val="767673"/>
                </a:solidFill>
                <a:effectLst/>
                <a:latin typeface="droid sans"/>
              </a:rPr>
              <a:t> tends to be older and has more risk factors. This group naturally tends to have worse COVID outcomes. However, when you adjust for age and other risk factors, the CDC finds that COVID vaccinated and boosted individuals have an 18.6 times </a:t>
            </a:r>
            <a:r>
              <a:rPr lang="en-US" b="0" i="1" dirty="0">
                <a:solidFill>
                  <a:srgbClr val="767673"/>
                </a:solidFill>
                <a:effectLst/>
                <a:latin typeface="droid sans"/>
              </a:rPr>
              <a:t>lower</a:t>
            </a:r>
            <a:r>
              <a:rPr lang="en-US" b="0" i="0" dirty="0">
                <a:solidFill>
                  <a:srgbClr val="767673"/>
                </a:solidFill>
                <a:effectLst/>
                <a:latin typeface="droid sans"/>
              </a:rPr>
              <a:t> risk of dying from COVID. The vaccines are working!</a:t>
            </a:r>
          </a:p>
          <a:p>
            <a:pPr algn="l">
              <a:spcAft>
                <a:spcPts val="1950"/>
              </a:spcAft>
            </a:pPr>
            <a:r>
              <a:rPr lang="en-US" b="0" i="0" dirty="0">
                <a:solidFill>
                  <a:srgbClr val="767673"/>
                </a:solidFill>
                <a:effectLst/>
                <a:latin typeface="droid sans"/>
              </a:rPr>
              <a:t>To wrap up, Simpson’s Paradox occurs when you fail to account for relevant information when analyzing data. This paradox occurs when you aggregate data and lose essential details in the process.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702BF747-7D28-5746-A27D-3088E48A7058}" type="slidenum">
              <a:rPr lang="en-US" smtClean="0"/>
              <a:t>7</a:t>
            </a:fld>
            <a:endParaRPr lang="en-US"/>
          </a:p>
        </p:txBody>
      </p:sp>
    </p:spTree>
    <p:extLst>
      <p:ext uri="{BB962C8B-B14F-4D97-AF65-F5344CB8AC3E}">
        <p14:creationId xmlns:p14="http://schemas.microsoft.com/office/powerpoint/2010/main" val="2922342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1000" lvl="0" indent="-381000" algn="l" eaLnBrk="1" hangingPunct="1">
              <a:lnSpc>
                <a:spcPct val="90000"/>
              </a:lnSpc>
              <a:buFontTx/>
              <a:buNone/>
              <a:defRPr/>
            </a:pPr>
            <a:r>
              <a:rPr lang="en-US" u="sng" dirty="0">
                <a:latin typeface="Arial" charset="0"/>
                <a:ea typeface="ＭＳ Ｐゴシック" charset="0"/>
              </a:rPr>
              <a:t>Random Variable</a:t>
            </a:r>
            <a:endParaRPr lang="en-US" sz="1800" u="sng" dirty="0">
              <a:latin typeface="Arial" charset="0"/>
              <a:ea typeface="ＭＳ Ｐゴシック" charset="0"/>
            </a:endParaRPr>
          </a:p>
          <a:p>
            <a:pPr marL="1295400" lvl="2" indent="-381000" eaLnBrk="1" hangingPunct="1">
              <a:lnSpc>
                <a:spcPct val="90000"/>
              </a:lnSpc>
              <a:buFontTx/>
              <a:buAutoNum type="arabicPeriod"/>
              <a:defRPr/>
            </a:pPr>
            <a:endParaRPr lang="en-US" sz="1800" dirty="0">
              <a:latin typeface="Arial" charset="0"/>
              <a:ea typeface="ＭＳ Ｐゴシック" charset="0"/>
            </a:endParaRPr>
          </a:p>
          <a:p>
            <a:pPr marL="342900" lvl="0" indent="-342900" eaLnBrk="1" hangingPunct="1">
              <a:lnSpc>
                <a:spcPct val="90000"/>
              </a:lnSpc>
              <a:buFontTx/>
              <a:buChar char="•"/>
              <a:defRPr/>
            </a:pPr>
            <a:r>
              <a:rPr lang="en-US" sz="1800" dirty="0">
                <a:latin typeface="Arial" charset="0"/>
                <a:ea typeface="ＭＳ Ｐゴシック" charset="0"/>
              </a:rPr>
              <a:t>The numerical outcome of a random experiment</a:t>
            </a:r>
          </a:p>
          <a:p>
            <a:pPr marL="342900" lvl="0" indent="-342900" eaLnBrk="1" hangingPunct="1">
              <a:lnSpc>
                <a:spcPct val="90000"/>
              </a:lnSpc>
              <a:buFontTx/>
              <a:buChar char="•"/>
              <a:defRPr/>
            </a:pPr>
            <a:r>
              <a:rPr lang="en-US" sz="1800" b="1" dirty="0">
                <a:latin typeface="Arial" charset="0"/>
                <a:ea typeface="ＭＳ Ｐゴシック" charset="0"/>
              </a:rPr>
              <a:t>Differs between individuals</a:t>
            </a:r>
          </a:p>
          <a:p>
            <a:pPr marL="342900" lvl="0" indent="-342900" eaLnBrk="1" hangingPunct="1">
              <a:lnSpc>
                <a:spcPct val="90000"/>
              </a:lnSpc>
              <a:buFontTx/>
              <a:buChar char="•"/>
              <a:defRPr/>
            </a:pPr>
            <a:r>
              <a:rPr lang="en-US" sz="1800" dirty="0">
                <a:latin typeface="Arial" charset="0"/>
                <a:ea typeface="ＭＳ Ｐゴシック" charset="0"/>
              </a:rPr>
              <a:t>Population parameters are constants versus estimates which are also random variables which means that they change from one random sample to the next</a:t>
            </a:r>
          </a:p>
          <a:p>
            <a:pPr marL="342900" lvl="0" indent="-342900" eaLnBrk="1" hangingPunct="1">
              <a:lnSpc>
                <a:spcPct val="90000"/>
              </a:lnSpc>
              <a:buFontTx/>
              <a:buChar char="•"/>
              <a:defRPr/>
            </a:pPr>
            <a:r>
              <a:rPr lang="en-US" sz="1800" dirty="0">
                <a:latin typeface="Arial" charset="0"/>
                <a:ea typeface="ＭＳ Ｐゴシック" charset="0"/>
              </a:rPr>
              <a:t>Categorical or numerical</a:t>
            </a:r>
          </a:p>
          <a:p>
            <a:pPr marL="342900" lvl="0" indent="-342900" eaLnBrk="1" hangingPunct="1">
              <a:lnSpc>
                <a:spcPct val="90000"/>
              </a:lnSpc>
              <a:buFontTx/>
              <a:buChar char="•"/>
              <a:defRPr/>
            </a:pPr>
            <a:r>
              <a:rPr lang="en-US" sz="1800" dirty="0">
                <a:latin typeface="Arial" charset="0"/>
                <a:ea typeface="ＭＳ Ｐゴシック" charset="0"/>
              </a:rPr>
              <a:t>Ex: Draw a student from the student body</a:t>
            </a:r>
          </a:p>
          <a:p>
            <a:pPr marL="800100" lvl="1" indent="-342900" eaLnBrk="1" hangingPunct="1">
              <a:lnSpc>
                <a:spcPct val="90000"/>
              </a:lnSpc>
              <a:buFontTx/>
              <a:buChar char="•"/>
              <a:defRPr/>
            </a:pPr>
            <a:r>
              <a:rPr lang="en-US" sz="1800" dirty="0">
                <a:latin typeface="Arial" charset="0"/>
                <a:ea typeface="ＭＳ Ｐゴシック" charset="0"/>
              </a:rPr>
              <a:t>Weight, height, grade point average, SAT score are all numerical random variables</a:t>
            </a:r>
          </a:p>
          <a:p>
            <a:pPr marL="342900" lvl="0" indent="-342900" eaLnBrk="1" hangingPunct="1">
              <a:lnSpc>
                <a:spcPct val="90000"/>
              </a:lnSpc>
              <a:buFontTx/>
              <a:buChar char="•"/>
              <a:defRPr/>
            </a:pPr>
            <a:r>
              <a:rPr lang="en-US" sz="1800" dirty="0">
                <a:latin typeface="Arial" charset="0"/>
                <a:ea typeface="ＭＳ Ｐゴシック" charset="0"/>
              </a:rPr>
              <a:t>Ex: Toss two dice and allow </a:t>
            </a:r>
            <a:r>
              <a:rPr lang="en-US" sz="1800" b="1" i="1" dirty="0">
                <a:latin typeface="Arial" charset="0"/>
                <a:ea typeface="ＭＳ Ｐゴシック" charset="0"/>
              </a:rPr>
              <a:t>Y</a:t>
            </a:r>
            <a:r>
              <a:rPr lang="en-US" sz="1800" dirty="0">
                <a:latin typeface="Arial" charset="0"/>
                <a:ea typeface="ＭＳ Ｐゴシック" charset="0"/>
              </a:rPr>
              <a:t> to represent the sum of sum of the dots on the two dice. </a:t>
            </a:r>
            <a:r>
              <a:rPr lang="en-US" sz="1800" b="1" i="1" dirty="0">
                <a:latin typeface="Arial" charset="0"/>
                <a:ea typeface="ＭＳ Ｐゴシック" charset="0"/>
              </a:rPr>
              <a:t>Y</a:t>
            </a:r>
            <a:r>
              <a:rPr lang="en-US" sz="1800" dirty="0">
                <a:latin typeface="Arial" charset="0"/>
                <a:ea typeface="ＭＳ Ｐゴシック" charset="0"/>
              </a:rPr>
              <a:t> can then be any value between 2 and 12. </a:t>
            </a:r>
          </a:p>
          <a:p>
            <a:pPr marL="1714500" lvl="3" indent="-342900" eaLnBrk="1" hangingPunct="1">
              <a:lnSpc>
                <a:spcPct val="90000"/>
              </a:lnSpc>
              <a:buFontTx/>
              <a:buChar char="•"/>
              <a:defRPr/>
            </a:pPr>
            <a:endParaRPr lang="en-US" sz="1600" dirty="0">
              <a:latin typeface="Arial" charset="0"/>
              <a:ea typeface="ＭＳ Ｐゴシック" charset="0"/>
            </a:endParaRPr>
          </a:p>
          <a:p>
            <a:pPr eaLnBrk="1" hangingPunct="1">
              <a:buFontTx/>
              <a:buChar char="•"/>
            </a:pPr>
            <a:r>
              <a:rPr lang="en-US" b="1" dirty="0"/>
              <a:t>Definition of variable: any characteristic or measurement that differs from individual to individual in some ascertainable way. </a:t>
            </a:r>
            <a:r>
              <a:rPr lang="en-US" b="1" dirty="0" err="1"/>
              <a:t>Ie</a:t>
            </a:r>
            <a:r>
              <a:rPr lang="en-US" b="1" dirty="0"/>
              <a:t>. Length, height, weight, number of teeth, vitamin C content and reproduction type (eggs versus live young) are all examples of variables in Mammals. Warm-bloodedness is not since ALL mammals are warm-blooded so that is a trait that </a:t>
            </a:r>
            <a:r>
              <a:rPr lang="en-US" b="1" dirty="0" err="1"/>
              <a:t>doesn</a:t>
            </a:r>
            <a:r>
              <a:rPr lang="ja-JP" altLang="en-US" b="1"/>
              <a:t>’</a:t>
            </a:r>
            <a:r>
              <a:rPr lang="en-US" altLang="ja-JP" b="1" dirty="0"/>
              <a:t>t vary.  </a:t>
            </a:r>
          </a:p>
          <a:p>
            <a:pPr eaLnBrk="1" hangingPunct="1">
              <a:buFontTx/>
              <a:buChar char="•"/>
            </a:pPr>
            <a:r>
              <a:rPr lang="en-US" dirty="0"/>
              <a:t>A variable is the actual property measured the individual observations</a:t>
            </a:r>
          </a:p>
          <a:p>
            <a:pPr eaLnBrk="1" hangingPunct="1">
              <a:buFontTx/>
              <a:buChar char="•"/>
            </a:pPr>
            <a:r>
              <a:rPr lang="en-US" dirty="0"/>
              <a:t>Categorical: sex chromosome genotype (XX, XY, XO, XXY, XYY); primary language spoken; life stage (egg, larva, juvenile, adult)</a:t>
            </a:r>
          </a:p>
          <a:p>
            <a:pPr lvl="3" eaLnBrk="1" hangingPunct="1">
              <a:buFontTx/>
              <a:buChar char="•"/>
            </a:pPr>
            <a:r>
              <a:rPr lang="en-US" dirty="0"/>
              <a:t>Further broken down into nominal (no implied order) or ordinal (implied order </a:t>
            </a:r>
            <a:r>
              <a:rPr lang="en-US" dirty="0" err="1"/>
              <a:t>eg.</a:t>
            </a:r>
            <a:r>
              <a:rPr lang="en-US" dirty="0"/>
              <a:t> Days of the week or life stages)</a:t>
            </a:r>
          </a:p>
          <a:p>
            <a:pPr eaLnBrk="1" hangingPunct="1">
              <a:buFontTx/>
              <a:buChar char="•"/>
            </a:pPr>
            <a:r>
              <a:rPr lang="en-US" dirty="0"/>
              <a:t>Numerical - discrete (counts) or continuous (weight, core body temperature)</a:t>
            </a:r>
          </a:p>
          <a:p>
            <a:endParaRPr lang="en-US" dirty="0"/>
          </a:p>
        </p:txBody>
      </p:sp>
      <p:sp>
        <p:nvSpPr>
          <p:cNvPr id="4" name="Slide Number Placeholder 3"/>
          <p:cNvSpPr>
            <a:spLocks noGrp="1"/>
          </p:cNvSpPr>
          <p:nvPr>
            <p:ph type="sldNum" sz="quarter" idx="5"/>
          </p:nvPr>
        </p:nvSpPr>
        <p:spPr/>
        <p:txBody>
          <a:bodyPr/>
          <a:lstStyle/>
          <a:p>
            <a:fld id="{702BF747-7D28-5746-A27D-3088E48A7058}" type="slidenum">
              <a:rPr lang="en-US" smtClean="0"/>
              <a:t>8</a:t>
            </a:fld>
            <a:endParaRPr lang="en-US"/>
          </a:p>
        </p:txBody>
      </p:sp>
    </p:spTree>
    <p:extLst>
      <p:ext uri="{BB962C8B-B14F-4D97-AF65-F5344CB8AC3E}">
        <p14:creationId xmlns:p14="http://schemas.microsoft.com/office/powerpoint/2010/main" val="2372900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p:spPr>
        <p:txBody>
          <a:bodyPr/>
          <a:lstStyle>
            <a:lvl1pPr>
              <a:defRPr sz="2800">
                <a:solidFill>
                  <a:schemeClr val="tx1"/>
                </a:solidFill>
                <a:latin typeface="Arial" charset="0"/>
                <a:ea typeface="ＭＳ Ｐゴシック" charset="0"/>
                <a:cs typeface="ＭＳ Ｐゴシック" charset="0"/>
              </a:defRPr>
            </a:lvl1pPr>
            <a:lvl2pPr marL="742950" indent="-285750">
              <a:defRPr sz="2800">
                <a:solidFill>
                  <a:schemeClr val="tx1"/>
                </a:solidFill>
                <a:latin typeface="Arial" charset="0"/>
                <a:ea typeface="ＭＳ Ｐゴシック" charset="0"/>
              </a:defRPr>
            </a:lvl2pPr>
            <a:lvl3pPr marL="1143000" indent="-228600">
              <a:defRPr sz="2800">
                <a:solidFill>
                  <a:schemeClr val="tx1"/>
                </a:solidFill>
                <a:latin typeface="Arial" charset="0"/>
                <a:ea typeface="ＭＳ Ｐゴシック" charset="0"/>
              </a:defRPr>
            </a:lvl3pPr>
            <a:lvl4pPr marL="1600200" indent="-228600">
              <a:defRPr sz="2800">
                <a:solidFill>
                  <a:schemeClr val="tx1"/>
                </a:solidFill>
                <a:latin typeface="Arial" charset="0"/>
                <a:ea typeface="ＭＳ Ｐゴシック" charset="0"/>
              </a:defRPr>
            </a:lvl4pPr>
            <a:lvl5pPr marL="2057400" indent="-228600">
              <a:defRPr sz="2800">
                <a:solidFill>
                  <a:schemeClr val="tx1"/>
                </a:solidFill>
                <a:latin typeface="Arial" charset="0"/>
                <a:ea typeface="ＭＳ Ｐゴシック" charset="0"/>
              </a:defRPr>
            </a:lvl5pPr>
            <a:lvl6pPr marL="2514600" indent="-228600" eaLnBrk="0" fontAlgn="base" hangingPunct="0">
              <a:spcBef>
                <a:spcPct val="0"/>
              </a:spcBef>
              <a:spcAft>
                <a:spcPct val="0"/>
              </a:spcAft>
              <a:defRPr sz="2800">
                <a:solidFill>
                  <a:schemeClr val="tx1"/>
                </a:solidFill>
                <a:latin typeface="Arial" charset="0"/>
                <a:ea typeface="ＭＳ Ｐゴシック" charset="0"/>
              </a:defRPr>
            </a:lvl6pPr>
            <a:lvl7pPr marL="2971800" indent="-228600" eaLnBrk="0" fontAlgn="base" hangingPunct="0">
              <a:spcBef>
                <a:spcPct val="0"/>
              </a:spcBef>
              <a:spcAft>
                <a:spcPct val="0"/>
              </a:spcAft>
              <a:defRPr sz="2800">
                <a:solidFill>
                  <a:schemeClr val="tx1"/>
                </a:solidFill>
                <a:latin typeface="Arial" charset="0"/>
                <a:ea typeface="ＭＳ Ｐゴシック" charset="0"/>
              </a:defRPr>
            </a:lvl7pPr>
            <a:lvl8pPr marL="3429000" indent="-228600" eaLnBrk="0" fontAlgn="base" hangingPunct="0">
              <a:spcBef>
                <a:spcPct val="0"/>
              </a:spcBef>
              <a:spcAft>
                <a:spcPct val="0"/>
              </a:spcAft>
              <a:defRPr sz="2800">
                <a:solidFill>
                  <a:schemeClr val="tx1"/>
                </a:solidFill>
                <a:latin typeface="Arial" charset="0"/>
                <a:ea typeface="ＭＳ Ｐゴシック" charset="0"/>
              </a:defRPr>
            </a:lvl8pPr>
            <a:lvl9pPr marL="3886200" indent="-228600" eaLnBrk="0" fontAlgn="base" hangingPunct="0">
              <a:spcBef>
                <a:spcPct val="0"/>
              </a:spcBef>
              <a:spcAft>
                <a:spcPct val="0"/>
              </a:spcAft>
              <a:defRPr sz="2800">
                <a:solidFill>
                  <a:schemeClr val="tx1"/>
                </a:solidFill>
                <a:latin typeface="Arial" charset="0"/>
                <a:ea typeface="ＭＳ Ｐゴシック" charset="0"/>
              </a:defRPr>
            </a:lvl9pPr>
          </a:lstStyle>
          <a:p>
            <a:fld id="{C86C4B1C-A66D-C045-AF3C-E44729216DDF}" type="slidenum">
              <a:rPr lang="en-US" sz="1200"/>
              <a:pPr/>
              <a:t>9</a:t>
            </a:fld>
            <a:endParaRPr lang="en-US" sz="1200"/>
          </a:p>
        </p:txBody>
      </p:sp>
      <p:sp>
        <p:nvSpPr>
          <p:cNvPr id="67586" name="Rectangle 1026"/>
          <p:cNvSpPr>
            <a:spLocks noGrp="1" noRot="1" noChangeAspect="1" noChangeArrowheads="1"/>
          </p:cNvSpPr>
          <p:nvPr>
            <p:ph type="sldImg"/>
          </p:nvPr>
        </p:nvSpPr>
        <p:spPr>
          <a:solidFill>
            <a:srgbClr val="FFFFFF"/>
          </a:solidFill>
          <a:ln/>
          <a:extLst>
            <a:ext uri="{FAA26D3D-D897-4be2-8F04-BA451C77F1D7}">
              <ma14:placeholderFlag xmlns="" xmlns:ma14="http://schemas.microsoft.com/office/mac/drawingml/2011/main" val="1"/>
            </a:ext>
          </a:extLst>
        </p:spPr>
      </p:sp>
      <p:sp>
        <p:nvSpPr>
          <p:cNvPr id="90115" name="Rectangle 1027"/>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pPr marL="0" lvl="3" defTabSz="457200" eaLnBrk="1" hangingPunct="1">
              <a:spcBef>
                <a:spcPct val="0"/>
              </a:spcBef>
            </a:pPr>
            <a:r>
              <a:rPr lang="en-US" sz="1900" b="1" dirty="0"/>
              <a:t>If impose categories on continuous traits they can sometimes become discrete (age)</a:t>
            </a:r>
          </a:p>
          <a:p>
            <a:pPr marL="0" lvl="3" defTabSz="457200" eaLnBrk="1" hangingPunct="1">
              <a:spcBef>
                <a:spcPct val="0"/>
              </a:spcBef>
            </a:pPr>
            <a:r>
              <a:rPr lang="en-US" sz="1900" b="1" dirty="0"/>
              <a:t>How you are able to analyze and visualize your data is determined by what type of data you have. </a:t>
            </a:r>
          </a:p>
          <a:p>
            <a:pPr defTabSz="457200"/>
            <a:endParaRPr lang="en-US" b="1"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philosophy that governs frequentist statistics is: </a:t>
            </a:r>
            <a:r>
              <a:rPr lang="en-US" b="1" dirty="0"/>
              <a:t>there is some (possibly unknowable) TRUE and CONSTANT parameter value of our measurement out there, and if we take samples in an appropriate way, we will converge onto this value. </a:t>
            </a:r>
            <a:r>
              <a:rPr lang="en-US" b="0" dirty="0"/>
              <a:t>However, estimates will always be the victims of </a:t>
            </a:r>
            <a:r>
              <a:rPr lang="en-US" b="0" dirty="0" err="1"/>
              <a:t>viccissitude</a:t>
            </a:r>
            <a:r>
              <a:rPr lang="en-US" b="0" dirty="0"/>
              <a:t> since they will be dependent on the sample that we take them from. </a:t>
            </a:r>
            <a:r>
              <a:rPr lang="en-US" b="0" dirty="0" err="1"/>
              <a:t>Ie</a:t>
            </a:r>
            <a:r>
              <a:rPr lang="en-US" b="0" dirty="0"/>
              <a:t>. If we are measuring height, and accidentally sample a basketball team, our estimate of average height will be far removed from the TRUE value. </a:t>
            </a:r>
            <a:endParaRPr lang="en-US" dirty="0"/>
          </a:p>
          <a:p>
            <a:endParaRPr lang="en-US" dirty="0"/>
          </a:p>
        </p:txBody>
      </p:sp>
      <p:sp>
        <p:nvSpPr>
          <p:cNvPr id="4" name="Slide Number Placeholder 3"/>
          <p:cNvSpPr>
            <a:spLocks noGrp="1"/>
          </p:cNvSpPr>
          <p:nvPr>
            <p:ph type="sldNum" sz="quarter" idx="5"/>
          </p:nvPr>
        </p:nvSpPr>
        <p:spPr/>
        <p:txBody>
          <a:bodyPr/>
          <a:lstStyle/>
          <a:p>
            <a:fld id="{702BF747-7D28-5746-A27D-3088E48A7058}" type="slidenum">
              <a:rPr lang="en-US" smtClean="0"/>
              <a:t>11</a:t>
            </a:fld>
            <a:endParaRPr lang="en-US"/>
          </a:p>
        </p:txBody>
      </p:sp>
    </p:spTree>
    <p:extLst>
      <p:ext uri="{BB962C8B-B14F-4D97-AF65-F5344CB8AC3E}">
        <p14:creationId xmlns:p14="http://schemas.microsoft.com/office/powerpoint/2010/main" val="36828497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Alt Title Slide w/Logo">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233EB50-8758-C242-AC0A-914AE0C39B18}"/>
              </a:ext>
            </a:extLst>
          </p:cNvPr>
          <p:cNvSpPr/>
          <p:nvPr userDrawn="1"/>
        </p:nvSpPr>
        <p:spPr>
          <a:xfrm>
            <a:off x="-1" y="0"/>
            <a:ext cx="12192001" cy="6858000"/>
          </a:xfrm>
          <a:prstGeom prst="rect">
            <a:avLst/>
          </a:prstGeom>
          <a:solidFill>
            <a:srgbClr val="04A7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pic>
        <p:nvPicPr>
          <p:cNvPr id="4" name="Picture 3">
            <a:extLst>
              <a:ext uri="{FF2B5EF4-FFF2-40B4-BE49-F238E27FC236}">
                <a16:creationId xmlns:a16="http://schemas.microsoft.com/office/drawing/2014/main" id="{D3C279D0-A85D-7B40-8A18-E48ED5D64CA9}"/>
              </a:ext>
            </a:extLst>
          </p:cNvPr>
          <p:cNvPicPr>
            <a:picLocks noChangeAspect="1"/>
          </p:cNvPicPr>
          <p:nvPr userDrawn="1"/>
        </p:nvPicPr>
        <p:blipFill>
          <a:blip r:embed="rId2"/>
          <a:srcRect l="3189" r="3189"/>
          <a:stretch/>
        </p:blipFill>
        <p:spPr>
          <a:xfrm>
            <a:off x="-1" y="0"/>
            <a:ext cx="12192000" cy="6858000"/>
          </a:xfrm>
          <a:prstGeom prst="rect">
            <a:avLst/>
          </a:prstGeom>
        </p:spPr>
      </p:pic>
      <p:sp>
        <p:nvSpPr>
          <p:cNvPr id="5" name="Rectangle 4">
            <a:extLst>
              <a:ext uri="{FF2B5EF4-FFF2-40B4-BE49-F238E27FC236}">
                <a16:creationId xmlns:a16="http://schemas.microsoft.com/office/drawing/2014/main" id="{2F5B142A-BD2B-6044-9339-40FF387731E8}"/>
              </a:ext>
            </a:extLst>
          </p:cNvPr>
          <p:cNvSpPr/>
          <p:nvPr userDrawn="1"/>
        </p:nvSpPr>
        <p:spPr>
          <a:xfrm>
            <a:off x="0" y="1204813"/>
            <a:ext cx="12192000" cy="4653643"/>
          </a:xfrm>
          <a:prstGeom prst="rect">
            <a:avLst/>
          </a:prstGeom>
          <a:solidFill>
            <a:schemeClr val="bg2">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sp>
        <p:nvSpPr>
          <p:cNvPr id="7" name="Text Placeholder 7">
            <a:extLst>
              <a:ext uri="{FF2B5EF4-FFF2-40B4-BE49-F238E27FC236}">
                <a16:creationId xmlns:a16="http://schemas.microsoft.com/office/drawing/2014/main" id="{776A90FC-CF97-CD4C-9263-F6302CF7B756}"/>
              </a:ext>
            </a:extLst>
          </p:cNvPr>
          <p:cNvSpPr>
            <a:spLocks noGrp="1"/>
          </p:cNvSpPr>
          <p:nvPr>
            <p:ph type="body" sz="quarter" idx="10" hasCustomPrompt="1"/>
          </p:nvPr>
        </p:nvSpPr>
        <p:spPr>
          <a:xfrm>
            <a:off x="582614" y="1850649"/>
            <a:ext cx="11026775" cy="1541463"/>
          </a:xfrm>
          <a:prstGeom prst="rect">
            <a:avLst/>
          </a:prstGeom>
        </p:spPr>
        <p:txBody>
          <a:bodyPr/>
          <a:lstStyle>
            <a:lvl1pPr marL="0">
              <a:buNone/>
              <a:defRPr sz="6000" b="1" i="0">
                <a:solidFill>
                  <a:schemeClr val="bg1"/>
                </a:solidFill>
                <a:latin typeface="Source Sans Pro" panose="020B0503030403020204" pitchFamily="34" charset="0"/>
              </a:defRPr>
            </a:lvl1pPr>
          </a:lstStyle>
          <a:p>
            <a:pPr lvl="0"/>
            <a:r>
              <a:rPr lang="en-US" dirty="0"/>
              <a:t>Alternate Title Slide Here and Here and Here 45pt Bold</a:t>
            </a:r>
          </a:p>
        </p:txBody>
      </p:sp>
      <p:sp>
        <p:nvSpPr>
          <p:cNvPr id="8" name="Text Placeholder 12">
            <a:extLst>
              <a:ext uri="{FF2B5EF4-FFF2-40B4-BE49-F238E27FC236}">
                <a16:creationId xmlns:a16="http://schemas.microsoft.com/office/drawing/2014/main" id="{028B5449-3E99-0E4E-8A44-E6124D0F871D}"/>
              </a:ext>
            </a:extLst>
          </p:cNvPr>
          <p:cNvSpPr>
            <a:spLocks noGrp="1"/>
          </p:cNvSpPr>
          <p:nvPr>
            <p:ph type="body" sz="quarter" idx="11" hasCustomPrompt="1"/>
          </p:nvPr>
        </p:nvSpPr>
        <p:spPr>
          <a:xfrm>
            <a:off x="1825959" y="4037944"/>
            <a:ext cx="8540083" cy="658627"/>
          </a:xfrm>
          <a:prstGeom prst="rect">
            <a:avLst/>
          </a:prstGeom>
        </p:spPr>
        <p:txBody>
          <a:bodyPr/>
          <a:lstStyle>
            <a:lvl1pPr marL="0" marR="0" indent="-228594"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3200" b="0" i="0">
                <a:solidFill>
                  <a:schemeClr val="bg1"/>
                </a:solidFill>
                <a:latin typeface="Source Sans Pro" panose="020B0503030403020204" pitchFamily="34" charset="0"/>
                <a:cs typeface="Arial" panose="020B0604020202020204" pitchFamily="34" charset="0"/>
              </a:defRPr>
            </a:lvl1pPr>
          </a:lstStyle>
          <a:p>
            <a:pPr lvl="0"/>
            <a:r>
              <a:rPr lang="en-US" dirty="0"/>
              <a:t>Speaker Names </a:t>
            </a:r>
            <a:r>
              <a:rPr lang="en-US" dirty="0" err="1"/>
              <a:t>CanGoHere</a:t>
            </a:r>
            <a:r>
              <a:rPr lang="en-US" dirty="0"/>
              <a:t>, Ph.D. </a:t>
            </a:r>
            <a:r>
              <a:rPr lang="en-US" dirty="0" err="1"/>
              <a:t>24pt</a:t>
            </a:r>
            <a:endParaRPr lang="en-US" dirty="0"/>
          </a:p>
        </p:txBody>
      </p:sp>
    </p:spTree>
    <p:extLst>
      <p:ext uri="{BB962C8B-B14F-4D97-AF65-F5344CB8AC3E}">
        <p14:creationId xmlns:p14="http://schemas.microsoft.com/office/powerpoint/2010/main" val="2567296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hapter Divider Slid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BE7801F-491D-3B44-B5E1-DD613AFC7E73}"/>
              </a:ext>
            </a:extLst>
          </p:cNvPr>
          <p:cNvGrpSpPr/>
          <p:nvPr userDrawn="1"/>
        </p:nvGrpSpPr>
        <p:grpSpPr>
          <a:xfrm>
            <a:off x="-1" y="-130628"/>
            <a:ext cx="12199405" cy="5360653"/>
            <a:chOff x="-1" y="-97971"/>
            <a:chExt cx="9149554" cy="4020490"/>
          </a:xfrm>
        </p:grpSpPr>
        <p:sp>
          <p:nvSpPr>
            <p:cNvPr id="8" name="Rectangle 7">
              <a:extLst>
                <a:ext uri="{FF2B5EF4-FFF2-40B4-BE49-F238E27FC236}">
                  <a16:creationId xmlns:a16="http://schemas.microsoft.com/office/drawing/2014/main" id="{82723300-028A-5645-BD87-CEABBF61D7B3}"/>
                </a:ext>
              </a:extLst>
            </p:cNvPr>
            <p:cNvSpPr/>
            <p:nvPr userDrawn="1"/>
          </p:nvSpPr>
          <p:spPr>
            <a:xfrm>
              <a:off x="-1" y="-97971"/>
              <a:ext cx="9149554" cy="3233057"/>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solidFill>
                  <a:schemeClr val="bg1"/>
                </a:solidFill>
                <a:latin typeface="Source Sans Pro" panose="020B0503030403020204" pitchFamily="34" charset="0"/>
              </a:endParaRPr>
            </a:p>
          </p:txBody>
        </p:sp>
        <p:sp>
          <p:nvSpPr>
            <p:cNvPr id="9" name="Right Triangle 8">
              <a:extLst>
                <a:ext uri="{FF2B5EF4-FFF2-40B4-BE49-F238E27FC236}">
                  <a16:creationId xmlns:a16="http://schemas.microsoft.com/office/drawing/2014/main" id="{17426DAC-4A5D-4444-90AC-82382D437088}"/>
                </a:ext>
              </a:extLst>
            </p:cNvPr>
            <p:cNvSpPr/>
            <p:nvPr userDrawn="1"/>
          </p:nvSpPr>
          <p:spPr>
            <a:xfrm rot="10800000">
              <a:off x="2228851" y="3032261"/>
              <a:ext cx="694760" cy="890258"/>
            </a:xfrm>
            <a:prstGeom prst="rtTriangle">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grpSp>
      <p:sp>
        <p:nvSpPr>
          <p:cNvPr id="12" name="Text Placeholder 4">
            <a:extLst>
              <a:ext uri="{FF2B5EF4-FFF2-40B4-BE49-F238E27FC236}">
                <a16:creationId xmlns:a16="http://schemas.microsoft.com/office/drawing/2014/main" id="{8E28F71E-4D86-B84E-9884-B2BA0F3719CB}"/>
              </a:ext>
            </a:extLst>
          </p:cNvPr>
          <p:cNvSpPr>
            <a:spLocks noGrp="1"/>
          </p:cNvSpPr>
          <p:nvPr>
            <p:ph type="body" sz="quarter" idx="10" hasCustomPrompt="1"/>
          </p:nvPr>
        </p:nvSpPr>
        <p:spPr>
          <a:xfrm>
            <a:off x="573949" y="477925"/>
            <a:ext cx="11113228" cy="3093636"/>
          </a:xfrm>
          <a:prstGeom prst="rect">
            <a:avLst/>
          </a:prstGeom>
        </p:spPr>
        <p:txBody>
          <a:bodyPr/>
          <a:lstStyle>
            <a:lvl1pPr marL="0">
              <a:buNone/>
              <a:defRPr sz="6933" b="1" i="0">
                <a:solidFill>
                  <a:schemeClr val="bg1"/>
                </a:solidFill>
                <a:latin typeface="Source Sans Pro" panose="020B0503030403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CHAPTER SLIDE:</a:t>
            </a:r>
          </a:p>
          <a:p>
            <a:pPr lvl="0"/>
            <a:r>
              <a:rPr lang="en-US" dirty="0"/>
              <a:t>TITLE GOES HERE AND HERE 52PT CAPS</a:t>
            </a:r>
          </a:p>
        </p:txBody>
      </p:sp>
      <p:sp>
        <p:nvSpPr>
          <p:cNvPr id="15" name="Text Placeholder 14">
            <a:extLst>
              <a:ext uri="{FF2B5EF4-FFF2-40B4-BE49-F238E27FC236}">
                <a16:creationId xmlns:a16="http://schemas.microsoft.com/office/drawing/2014/main" id="{B4E8AE6D-CCCE-0E47-8B74-AB8696060EFD}"/>
              </a:ext>
            </a:extLst>
          </p:cNvPr>
          <p:cNvSpPr>
            <a:spLocks noGrp="1"/>
          </p:cNvSpPr>
          <p:nvPr>
            <p:ph type="body" sz="quarter" idx="11" hasCustomPrompt="1"/>
          </p:nvPr>
        </p:nvSpPr>
        <p:spPr>
          <a:xfrm>
            <a:off x="4471989" y="4495525"/>
            <a:ext cx="7215187" cy="1717840"/>
          </a:xfrm>
          <a:prstGeom prst="rect">
            <a:avLst/>
          </a:prstGeom>
        </p:spPr>
        <p:txBody>
          <a:bodyPr/>
          <a:lstStyle>
            <a:lvl1pPr marL="0" indent="0">
              <a:buNone/>
              <a:defRPr sz="3733" b="0" i="0" baseline="0">
                <a:solidFill>
                  <a:schemeClr val="tx2"/>
                </a:solidFill>
                <a:latin typeface="Source Sans Pro" panose="020B0503030403020204" pitchFamily="34" charset="0"/>
              </a:defRPr>
            </a:lvl1pPr>
          </a:lstStyle>
          <a:p>
            <a:pPr lvl="0"/>
            <a:r>
              <a:rPr lang="en-US" dirty="0"/>
              <a:t>Additional information here for this chapter, a quote, subtitle, statement, etc. </a:t>
            </a:r>
            <a:r>
              <a:rPr lang="en-US" dirty="0" err="1"/>
              <a:t>28pt</a:t>
            </a:r>
            <a:endParaRPr lang="en-US" dirty="0"/>
          </a:p>
        </p:txBody>
      </p:sp>
    </p:spTree>
    <p:extLst>
      <p:ext uri="{BB962C8B-B14F-4D97-AF65-F5344CB8AC3E}">
        <p14:creationId xmlns:p14="http://schemas.microsoft.com/office/powerpoint/2010/main" val="2991657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eneral Header Slide">
    <p:spTree>
      <p:nvGrpSpPr>
        <p:cNvPr id="1" name=""/>
        <p:cNvGrpSpPr/>
        <p:nvPr/>
      </p:nvGrpSpPr>
      <p:grpSpPr>
        <a:xfrm>
          <a:off x="0" y="0"/>
          <a:ext cx="0" cy="0"/>
          <a:chOff x="0" y="0"/>
          <a:chExt cx="0" cy="0"/>
        </a:xfrm>
      </p:grpSpPr>
      <p:sp>
        <p:nvSpPr>
          <p:cNvPr id="11" name="Text Placeholder 9">
            <a:extLst>
              <a:ext uri="{FF2B5EF4-FFF2-40B4-BE49-F238E27FC236}">
                <a16:creationId xmlns:a16="http://schemas.microsoft.com/office/drawing/2014/main" id="{D944E324-23F9-E046-A2CE-E51DCFFCEC28}"/>
              </a:ext>
            </a:extLst>
          </p:cNvPr>
          <p:cNvSpPr>
            <a:spLocks noGrp="1"/>
          </p:cNvSpPr>
          <p:nvPr>
            <p:ph type="body" sz="quarter" idx="13" hasCustomPrompt="1"/>
          </p:nvPr>
        </p:nvSpPr>
        <p:spPr>
          <a:xfrm>
            <a:off x="325069" y="1373584"/>
            <a:ext cx="11172272" cy="5105919"/>
          </a:xfrm>
          <a:prstGeom prst="rect">
            <a:avLst/>
          </a:prstGeom>
        </p:spPr>
        <p:txBody>
          <a:bodyPr/>
          <a:lstStyle>
            <a:lvl1pPr marL="0" marR="0" indent="0" algn="l" defTabSz="914377" rtl="0" eaLnBrk="1" fontAlgn="auto" latinLnBrk="0" hangingPunct="0">
              <a:lnSpc>
                <a:spcPct val="150000"/>
              </a:lnSpc>
              <a:spcBef>
                <a:spcPts val="0"/>
              </a:spcBef>
              <a:spcAft>
                <a:spcPts val="0"/>
              </a:spcAft>
              <a:buClrTx/>
              <a:buSzTx/>
              <a:buFont typeface="Arial" panose="020B0604020202020204" pitchFamily="34" charset="0"/>
              <a:buNone/>
              <a:tabLst/>
              <a:defRPr sz="3733" b="0" i="0" baseline="0">
                <a:latin typeface="Source Sans Pro" panose="020B0503030403020204" pitchFamily="34" charset="0"/>
              </a:defRPr>
            </a:lvl1pPr>
            <a:lvl2pPr>
              <a:buNone/>
              <a:defRPr/>
            </a:lvl2pPr>
            <a:lvl3pPr>
              <a:buNone/>
              <a:defRPr/>
            </a:lvl3pPr>
            <a:lvl4pPr>
              <a:buNone/>
              <a:defRPr/>
            </a:lvl4pPr>
            <a:lvl5pPr>
              <a:buNone/>
              <a:defRPr/>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28pt body text (minimum for ease of viewing)</a:t>
            </a:r>
          </a:p>
        </p:txBody>
      </p:sp>
      <p:sp>
        <p:nvSpPr>
          <p:cNvPr id="6" name="Rectangle 5">
            <a:extLst>
              <a:ext uri="{FF2B5EF4-FFF2-40B4-BE49-F238E27FC236}">
                <a16:creationId xmlns:a16="http://schemas.microsoft.com/office/drawing/2014/main" id="{B53C8E07-B1CB-034C-930E-250012BEE034}"/>
              </a:ext>
            </a:extLst>
          </p:cNvPr>
          <p:cNvSpPr/>
          <p:nvPr userDrawn="1"/>
        </p:nvSpPr>
        <p:spPr>
          <a:xfrm>
            <a:off x="0" y="2"/>
            <a:ext cx="12192000" cy="4571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sp>
        <p:nvSpPr>
          <p:cNvPr id="7" name="Text Placeholder 6">
            <a:extLst>
              <a:ext uri="{FF2B5EF4-FFF2-40B4-BE49-F238E27FC236}">
                <a16:creationId xmlns:a16="http://schemas.microsoft.com/office/drawing/2014/main" id="{5964C5C6-BC04-0946-9302-7D266C169AE0}"/>
              </a:ext>
            </a:extLst>
          </p:cNvPr>
          <p:cNvSpPr>
            <a:spLocks noGrp="1"/>
          </p:cNvSpPr>
          <p:nvPr>
            <p:ph type="body" sz="quarter" idx="10" hasCustomPrompt="1"/>
          </p:nvPr>
        </p:nvSpPr>
        <p:spPr>
          <a:xfrm>
            <a:off x="325069" y="378498"/>
            <a:ext cx="9732963" cy="630239"/>
          </a:xfrm>
          <a:prstGeom prst="rect">
            <a:avLst/>
          </a:prstGeom>
        </p:spPr>
        <p:txBody>
          <a:bodyPr/>
          <a:lstStyle>
            <a:lvl1pPr>
              <a:buNone/>
              <a:defRPr sz="4533" b="1" i="0">
                <a:solidFill>
                  <a:schemeClr val="tx2"/>
                </a:solidFill>
                <a:latin typeface="Source Sans Pro" panose="020B0503030403020204" pitchFamily="34" charset="0"/>
              </a:defRPr>
            </a:lvl1pPr>
          </a:lstStyle>
          <a:p>
            <a:pPr lvl="0"/>
            <a:r>
              <a:rPr lang="en-US" dirty="0"/>
              <a:t>LEFT HEADER: 34PT CAPS</a:t>
            </a:r>
          </a:p>
        </p:txBody>
      </p:sp>
    </p:spTree>
    <p:extLst>
      <p:ext uri="{BB962C8B-B14F-4D97-AF65-F5344CB8AC3E}">
        <p14:creationId xmlns:p14="http://schemas.microsoft.com/office/powerpoint/2010/main" val="3677324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General w/JAX name, Title, Page#">
    <p:spTree>
      <p:nvGrpSpPr>
        <p:cNvPr id="1" name=""/>
        <p:cNvGrpSpPr/>
        <p:nvPr/>
      </p:nvGrpSpPr>
      <p:grpSpPr>
        <a:xfrm>
          <a:off x="0" y="0"/>
          <a:ext cx="0" cy="0"/>
          <a:chOff x="0" y="0"/>
          <a:chExt cx="0" cy="0"/>
        </a:xfrm>
      </p:grpSpPr>
      <p:sp>
        <p:nvSpPr>
          <p:cNvPr id="4" name="Slide Number Placeholder 17">
            <a:extLst>
              <a:ext uri="{FF2B5EF4-FFF2-40B4-BE49-F238E27FC236}">
                <a16:creationId xmlns:a16="http://schemas.microsoft.com/office/drawing/2014/main" id="{A7765B19-81AD-F74F-AF49-13AEF84E7B96}"/>
              </a:ext>
            </a:extLst>
          </p:cNvPr>
          <p:cNvSpPr>
            <a:spLocks noGrp="1"/>
          </p:cNvSpPr>
          <p:nvPr>
            <p:ph type="sldNum" sz="quarter" idx="4294967295"/>
          </p:nvPr>
        </p:nvSpPr>
        <p:spPr>
          <a:xfrm>
            <a:off x="11539961" y="6486922"/>
            <a:ext cx="470833" cy="215444"/>
          </a:xfrm>
          <a:prstGeom prst="rect">
            <a:avLst/>
          </a:prstGeom>
          <a:noFill/>
          <a:ln w="6350">
            <a:noFill/>
          </a:ln>
        </p:spPr>
        <p:txBody>
          <a:bodyPr tIns="0" bIns="0" anchor="t">
            <a:spAutoFit/>
          </a:bodyPr>
          <a:lstStyle>
            <a:lvl1pPr>
              <a:defRPr b="0" i="0">
                <a:solidFill>
                  <a:schemeClr val="tx2"/>
                </a:solidFill>
                <a:latin typeface="Source Sans Pro" panose="020B0503030403020204" pitchFamily="34" charset="0"/>
              </a:defRPr>
            </a:lvl1pPr>
          </a:lstStyle>
          <a:p>
            <a:pPr algn="ctr"/>
            <a:fld id="{6625A8D5-DBAF-8845-9299-98FFBA23C9BF}" type="slidenum">
              <a:rPr lang="en-US" sz="1400" smtClean="0">
                <a:cs typeface="Arial" panose="020B0604020202020204" pitchFamily="34" charset="0"/>
              </a:rPr>
              <a:pPr algn="ctr"/>
              <a:t>‹#›</a:t>
            </a:fld>
            <a:endParaRPr lang="en-US" sz="1400" dirty="0">
              <a:cs typeface="Arial" panose="020B0604020202020204" pitchFamily="34" charset="0"/>
            </a:endParaRPr>
          </a:p>
        </p:txBody>
      </p:sp>
      <p:grpSp>
        <p:nvGrpSpPr>
          <p:cNvPr id="2" name="Group 1">
            <a:extLst>
              <a:ext uri="{FF2B5EF4-FFF2-40B4-BE49-F238E27FC236}">
                <a16:creationId xmlns:a16="http://schemas.microsoft.com/office/drawing/2014/main" id="{97FF56CD-6A60-5D41-AC6D-756DC18EA01A}"/>
              </a:ext>
            </a:extLst>
          </p:cNvPr>
          <p:cNvGrpSpPr/>
          <p:nvPr userDrawn="1"/>
        </p:nvGrpSpPr>
        <p:grpSpPr>
          <a:xfrm>
            <a:off x="0" y="6366265"/>
            <a:ext cx="12192000" cy="385623"/>
            <a:chOff x="0" y="4774698"/>
            <a:chExt cx="9144000" cy="289217"/>
          </a:xfrm>
        </p:grpSpPr>
        <p:sp>
          <p:nvSpPr>
            <p:cNvPr id="5" name="Rectangle 4">
              <a:extLst>
                <a:ext uri="{FF2B5EF4-FFF2-40B4-BE49-F238E27FC236}">
                  <a16:creationId xmlns:a16="http://schemas.microsoft.com/office/drawing/2014/main" id="{140FBF9D-2125-7E42-8EEB-F5AC32193357}"/>
                </a:ext>
              </a:extLst>
            </p:cNvPr>
            <p:cNvSpPr/>
            <p:nvPr userDrawn="1"/>
          </p:nvSpPr>
          <p:spPr>
            <a:xfrm>
              <a:off x="0" y="4774698"/>
              <a:ext cx="9144000" cy="3428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sp>
          <p:nvSpPr>
            <p:cNvPr id="7" name="Right Triangle 6">
              <a:extLst>
                <a:ext uri="{FF2B5EF4-FFF2-40B4-BE49-F238E27FC236}">
                  <a16:creationId xmlns:a16="http://schemas.microsoft.com/office/drawing/2014/main" id="{95242366-61CD-5449-86EB-92143117F000}"/>
                </a:ext>
              </a:extLst>
            </p:cNvPr>
            <p:cNvSpPr/>
            <p:nvPr userDrawn="1"/>
          </p:nvSpPr>
          <p:spPr>
            <a:xfrm rot="10800000" flipH="1">
              <a:off x="2225844" y="4791842"/>
              <a:ext cx="232934" cy="272073"/>
            </a:xfrm>
            <a:prstGeom prst="rtTriangle">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grpSp>
      <p:sp>
        <p:nvSpPr>
          <p:cNvPr id="11" name="Text Placeholder 9">
            <a:extLst>
              <a:ext uri="{FF2B5EF4-FFF2-40B4-BE49-F238E27FC236}">
                <a16:creationId xmlns:a16="http://schemas.microsoft.com/office/drawing/2014/main" id="{5986D113-80CA-7F47-A29A-74D32ABAD006}"/>
              </a:ext>
            </a:extLst>
          </p:cNvPr>
          <p:cNvSpPr>
            <a:spLocks noGrp="1"/>
          </p:cNvSpPr>
          <p:nvPr>
            <p:ph type="body" sz="quarter" idx="12" hasCustomPrompt="1"/>
          </p:nvPr>
        </p:nvSpPr>
        <p:spPr>
          <a:xfrm>
            <a:off x="3278371" y="6497693"/>
            <a:ext cx="6826127" cy="193899"/>
          </a:xfrm>
          <a:prstGeom prst="rect">
            <a:avLst/>
          </a:prstGeom>
        </p:spPr>
        <p:txBody>
          <a:bodyPr tIns="0" bIns="0" anchor="t">
            <a:spAutoFit/>
          </a:bodyPr>
          <a:lstStyle>
            <a:lvl1pPr>
              <a:buNone/>
              <a:defRPr sz="1400" b="0" i="0">
                <a:solidFill>
                  <a:schemeClr val="tx2"/>
                </a:solidFill>
                <a:latin typeface="Source Sans Pro" panose="020B0503030403020204" pitchFamily="34" charset="0"/>
              </a:defRPr>
            </a:lvl1pPr>
          </a:lstStyle>
          <a:p>
            <a:pPr lvl="0"/>
            <a:r>
              <a:rPr lang="en-US" dirty="0"/>
              <a:t>PRESENTATION TITLE OR NICKNAME CAN LIVE HERE</a:t>
            </a:r>
          </a:p>
        </p:txBody>
      </p:sp>
      <p:sp>
        <p:nvSpPr>
          <p:cNvPr id="13" name="Text Placeholder 9">
            <a:extLst>
              <a:ext uri="{FF2B5EF4-FFF2-40B4-BE49-F238E27FC236}">
                <a16:creationId xmlns:a16="http://schemas.microsoft.com/office/drawing/2014/main" id="{F58ECC1F-A3B0-AF45-924F-AAD097B17E4E}"/>
              </a:ext>
            </a:extLst>
          </p:cNvPr>
          <p:cNvSpPr>
            <a:spLocks noGrp="1"/>
          </p:cNvSpPr>
          <p:nvPr>
            <p:ph type="body" sz="quarter" idx="14" hasCustomPrompt="1"/>
          </p:nvPr>
        </p:nvSpPr>
        <p:spPr>
          <a:xfrm>
            <a:off x="325069" y="560917"/>
            <a:ext cx="11172272" cy="5105919"/>
          </a:xfrm>
          <a:prstGeom prst="rect">
            <a:avLst/>
          </a:prstGeom>
        </p:spPr>
        <p:txBody>
          <a:bodyPr/>
          <a:lstStyle>
            <a:lvl1pPr marL="0" marR="0" indent="0" algn="l" defTabSz="914377" rtl="0" eaLnBrk="1" fontAlgn="auto" latinLnBrk="0" hangingPunct="0">
              <a:lnSpc>
                <a:spcPct val="150000"/>
              </a:lnSpc>
              <a:spcBef>
                <a:spcPts val="0"/>
              </a:spcBef>
              <a:spcAft>
                <a:spcPts val="0"/>
              </a:spcAft>
              <a:buClrTx/>
              <a:buSzTx/>
              <a:buFont typeface="Arial" panose="020B0604020202020204" pitchFamily="34" charset="0"/>
              <a:buNone/>
              <a:tabLst/>
              <a:defRPr sz="3733" b="0" i="0" baseline="0">
                <a:latin typeface="Source Sans Pro" panose="020B0503030403020204" pitchFamily="34" charset="0"/>
              </a:defRPr>
            </a:lvl1pPr>
            <a:lvl2pPr>
              <a:buNone/>
              <a:defRPr/>
            </a:lvl2pPr>
            <a:lvl3pPr>
              <a:buNone/>
              <a:defRPr/>
            </a:lvl3pPr>
            <a:lvl4pPr>
              <a:buNone/>
              <a:defRPr/>
            </a:lvl4pPr>
            <a:lvl5pPr>
              <a:buNone/>
              <a:defRPr/>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28pt body text (minimum for ease of viewing)</a:t>
            </a:r>
          </a:p>
        </p:txBody>
      </p:sp>
      <p:sp>
        <p:nvSpPr>
          <p:cNvPr id="8" name="TextBox 7">
            <a:extLst>
              <a:ext uri="{FF2B5EF4-FFF2-40B4-BE49-F238E27FC236}">
                <a16:creationId xmlns:a16="http://schemas.microsoft.com/office/drawing/2014/main" id="{2F84E2E4-5D05-6391-6FA2-E1B091136258}"/>
              </a:ext>
            </a:extLst>
          </p:cNvPr>
          <p:cNvSpPr txBox="1"/>
          <p:nvPr userDrawn="1"/>
        </p:nvSpPr>
        <p:spPr>
          <a:xfrm>
            <a:off x="1" y="6486922"/>
            <a:ext cx="2967791" cy="215444"/>
          </a:xfrm>
          <a:prstGeom prst="rect">
            <a:avLst/>
          </a:prstGeom>
          <a:noFill/>
        </p:spPr>
        <p:txBody>
          <a:bodyPr wrap="square" tIns="0" bIns="0" rtlCol="0" anchor="t">
            <a:spAutoFit/>
          </a:bodyPr>
          <a:lstStyle/>
          <a:p>
            <a:pPr algn="r"/>
            <a:r>
              <a:rPr lang="en-US" sz="1400" b="1" i="0" spc="67" baseline="0" dirty="0">
                <a:solidFill>
                  <a:schemeClr val="bg2">
                    <a:lumMod val="50000"/>
                  </a:schemeClr>
                </a:solidFill>
                <a:latin typeface="Source Sans Pro" panose="020B0503030403020204" pitchFamily="34" charset="0"/>
                <a:cs typeface="Arial" panose="020B0604020202020204" pitchFamily="34" charset="0"/>
              </a:rPr>
              <a:t>THE JACKSON LABORATORY</a:t>
            </a:r>
          </a:p>
        </p:txBody>
      </p:sp>
    </p:spTree>
    <p:extLst>
      <p:ext uri="{BB962C8B-B14F-4D97-AF65-F5344CB8AC3E}">
        <p14:creationId xmlns:p14="http://schemas.microsoft.com/office/powerpoint/2010/main" val="31736393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ay w/JAX name, Title, Pa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C89480-D3DF-8748-8722-1FFFFD7A55FD}"/>
              </a:ext>
            </a:extLst>
          </p:cNvPr>
          <p:cNvSpPr/>
          <p:nvPr userDrawn="1"/>
        </p:nvSpPr>
        <p:spPr>
          <a:xfrm>
            <a:off x="0" y="6366265"/>
            <a:ext cx="12192000" cy="4917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sp>
        <p:nvSpPr>
          <p:cNvPr id="7" name="Right Triangle 6">
            <a:extLst>
              <a:ext uri="{FF2B5EF4-FFF2-40B4-BE49-F238E27FC236}">
                <a16:creationId xmlns:a16="http://schemas.microsoft.com/office/drawing/2014/main" id="{36B33EAC-AF78-ED4B-90C7-47F2FDB0F5BC}"/>
              </a:ext>
            </a:extLst>
          </p:cNvPr>
          <p:cNvSpPr/>
          <p:nvPr userDrawn="1"/>
        </p:nvSpPr>
        <p:spPr>
          <a:xfrm rot="10800000" flipH="1">
            <a:off x="3016780" y="6325921"/>
            <a:ext cx="364689" cy="42596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sp>
        <p:nvSpPr>
          <p:cNvPr id="13" name="Slide Number Placeholder 17">
            <a:extLst>
              <a:ext uri="{FF2B5EF4-FFF2-40B4-BE49-F238E27FC236}">
                <a16:creationId xmlns:a16="http://schemas.microsoft.com/office/drawing/2014/main" id="{B60A824E-FEEF-FA4E-9895-D1C8877C0C5F}"/>
              </a:ext>
            </a:extLst>
          </p:cNvPr>
          <p:cNvSpPr>
            <a:spLocks noGrp="1"/>
          </p:cNvSpPr>
          <p:nvPr>
            <p:ph type="sldNum" sz="quarter" idx="4294967295"/>
          </p:nvPr>
        </p:nvSpPr>
        <p:spPr>
          <a:xfrm>
            <a:off x="11539961" y="6486922"/>
            <a:ext cx="470833" cy="215444"/>
          </a:xfrm>
          <a:prstGeom prst="rect">
            <a:avLst/>
          </a:prstGeom>
          <a:noFill/>
          <a:ln w="6350">
            <a:noFill/>
          </a:ln>
        </p:spPr>
        <p:txBody>
          <a:bodyPr tIns="0" bIns="0" anchor="t">
            <a:spAutoFit/>
          </a:bodyPr>
          <a:lstStyle>
            <a:lvl1pPr>
              <a:defRPr b="0" i="0">
                <a:solidFill>
                  <a:schemeClr val="bg1"/>
                </a:solidFill>
                <a:latin typeface="Source Sans Pro" panose="020B0503030403020204" pitchFamily="34" charset="0"/>
              </a:defRPr>
            </a:lvl1pPr>
          </a:lstStyle>
          <a:p>
            <a:pPr algn="ctr"/>
            <a:fld id="{6625A8D5-DBAF-8845-9299-98FFBA23C9BF}" type="slidenum">
              <a:rPr lang="en-US" sz="1400" smtClean="0">
                <a:cs typeface="Arial" panose="020B0604020202020204" pitchFamily="34" charset="0"/>
              </a:rPr>
              <a:pPr algn="ctr"/>
              <a:t>‹#›</a:t>
            </a:fld>
            <a:endParaRPr lang="en-US" sz="1400" dirty="0">
              <a:cs typeface="Arial" panose="020B0604020202020204" pitchFamily="34" charset="0"/>
            </a:endParaRPr>
          </a:p>
        </p:txBody>
      </p:sp>
      <p:sp>
        <p:nvSpPr>
          <p:cNvPr id="15" name="Text Placeholder 9">
            <a:extLst>
              <a:ext uri="{FF2B5EF4-FFF2-40B4-BE49-F238E27FC236}">
                <a16:creationId xmlns:a16="http://schemas.microsoft.com/office/drawing/2014/main" id="{2211C028-FA6A-4443-92CD-F57FCCAE7F41}"/>
              </a:ext>
            </a:extLst>
          </p:cNvPr>
          <p:cNvSpPr>
            <a:spLocks noGrp="1"/>
          </p:cNvSpPr>
          <p:nvPr>
            <p:ph type="body" sz="quarter" idx="12" hasCustomPrompt="1"/>
          </p:nvPr>
        </p:nvSpPr>
        <p:spPr>
          <a:xfrm>
            <a:off x="3278371" y="6497693"/>
            <a:ext cx="6826127" cy="193899"/>
          </a:xfrm>
          <a:prstGeom prst="rect">
            <a:avLst/>
          </a:prstGeom>
        </p:spPr>
        <p:txBody>
          <a:bodyPr tIns="0" bIns="0" anchor="t">
            <a:spAutoFit/>
          </a:bodyPr>
          <a:lstStyle>
            <a:lvl1pPr>
              <a:buNone/>
              <a:defRPr sz="1400" b="0" i="0">
                <a:solidFill>
                  <a:schemeClr val="bg1"/>
                </a:solidFill>
                <a:latin typeface="Source Sans Pro" panose="020B0503030403020204" pitchFamily="34" charset="0"/>
              </a:defRPr>
            </a:lvl1pPr>
          </a:lstStyle>
          <a:p>
            <a:pPr lvl="0"/>
            <a:r>
              <a:rPr lang="en-US" dirty="0"/>
              <a:t>PRESENTATION TITLE OR NICKNAME CAN LIVE HERE</a:t>
            </a:r>
          </a:p>
        </p:txBody>
      </p:sp>
      <p:sp>
        <p:nvSpPr>
          <p:cNvPr id="10" name="Text Placeholder 9">
            <a:extLst>
              <a:ext uri="{FF2B5EF4-FFF2-40B4-BE49-F238E27FC236}">
                <a16:creationId xmlns:a16="http://schemas.microsoft.com/office/drawing/2014/main" id="{6E2021D8-CF06-1648-A34D-B933BE729F43}"/>
              </a:ext>
            </a:extLst>
          </p:cNvPr>
          <p:cNvSpPr>
            <a:spLocks noGrp="1"/>
          </p:cNvSpPr>
          <p:nvPr>
            <p:ph type="body" sz="quarter" idx="14" hasCustomPrompt="1"/>
          </p:nvPr>
        </p:nvSpPr>
        <p:spPr>
          <a:xfrm>
            <a:off x="325069" y="560917"/>
            <a:ext cx="11172272" cy="5105919"/>
          </a:xfrm>
          <a:prstGeom prst="rect">
            <a:avLst/>
          </a:prstGeom>
        </p:spPr>
        <p:txBody>
          <a:bodyPr/>
          <a:lstStyle>
            <a:lvl1pPr marL="0" marR="0" indent="0" algn="l" defTabSz="914377" rtl="0" eaLnBrk="1" fontAlgn="auto" latinLnBrk="0" hangingPunct="0">
              <a:lnSpc>
                <a:spcPct val="150000"/>
              </a:lnSpc>
              <a:spcBef>
                <a:spcPts val="0"/>
              </a:spcBef>
              <a:spcAft>
                <a:spcPts val="0"/>
              </a:spcAft>
              <a:buClrTx/>
              <a:buSzTx/>
              <a:buFont typeface="Arial" panose="020B0604020202020204" pitchFamily="34" charset="0"/>
              <a:buNone/>
              <a:tabLst/>
              <a:defRPr sz="3733" b="0" i="0" baseline="0">
                <a:latin typeface="Source Sans Pro" panose="020B0503030403020204" pitchFamily="34" charset="0"/>
              </a:defRPr>
            </a:lvl1pPr>
            <a:lvl2pPr>
              <a:buNone/>
              <a:defRPr/>
            </a:lvl2pPr>
            <a:lvl3pPr>
              <a:buNone/>
              <a:defRPr/>
            </a:lvl3pPr>
            <a:lvl4pPr>
              <a:buNone/>
              <a:defRPr/>
            </a:lvl4pPr>
            <a:lvl5pPr>
              <a:buNone/>
              <a:defRPr/>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28pt body text (minimum for ease of viewing)</a:t>
            </a:r>
          </a:p>
        </p:txBody>
      </p:sp>
      <p:sp>
        <p:nvSpPr>
          <p:cNvPr id="2" name="TextBox 1">
            <a:extLst>
              <a:ext uri="{FF2B5EF4-FFF2-40B4-BE49-F238E27FC236}">
                <a16:creationId xmlns:a16="http://schemas.microsoft.com/office/drawing/2014/main" id="{342FFFE3-6F6B-1835-F7D9-59F0EBC781B8}"/>
              </a:ext>
            </a:extLst>
          </p:cNvPr>
          <p:cNvSpPr txBox="1"/>
          <p:nvPr userDrawn="1"/>
        </p:nvSpPr>
        <p:spPr>
          <a:xfrm>
            <a:off x="1" y="6486922"/>
            <a:ext cx="2967791" cy="215444"/>
          </a:xfrm>
          <a:prstGeom prst="rect">
            <a:avLst/>
          </a:prstGeom>
          <a:noFill/>
        </p:spPr>
        <p:txBody>
          <a:bodyPr wrap="square" tIns="0" bIns="0" rtlCol="0" anchor="t">
            <a:spAutoFit/>
          </a:bodyPr>
          <a:lstStyle/>
          <a:p>
            <a:pPr algn="r"/>
            <a:r>
              <a:rPr lang="en-US" sz="1400" b="1" i="0" spc="67" baseline="0" dirty="0">
                <a:solidFill>
                  <a:schemeClr val="bg1"/>
                </a:solidFill>
                <a:latin typeface="Source Sans Pro" panose="020B0503030403020204" pitchFamily="34" charset="0"/>
                <a:cs typeface="Arial" panose="020B0604020202020204" pitchFamily="34" charset="0"/>
              </a:rPr>
              <a:t>THE JACKSON LABORATORY</a:t>
            </a:r>
          </a:p>
        </p:txBody>
      </p:sp>
    </p:spTree>
    <p:extLst>
      <p:ext uri="{BB962C8B-B14F-4D97-AF65-F5344CB8AC3E}">
        <p14:creationId xmlns:p14="http://schemas.microsoft.com/office/powerpoint/2010/main" val="1802128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Reverse w/JAX name, Title, Page#">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CF6741E-8CCA-4C4E-B0A3-741649C04FAB}"/>
              </a:ext>
            </a:extLst>
          </p:cNvPr>
          <p:cNvGrpSpPr/>
          <p:nvPr userDrawn="1"/>
        </p:nvGrpSpPr>
        <p:grpSpPr>
          <a:xfrm>
            <a:off x="-1" y="0"/>
            <a:ext cx="12192001" cy="6858000"/>
            <a:chOff x="-1" y="0"/>
            <a:chExt cx="9144001" cy="5143500"/>
          </a:xfrm>
        </p:grpSpPr>
        <p:sp>
          <p:nvSpPr>
            <p:cNvPr id="3" name="Rectangle 2">
              <a:extLst>
                <a:ext uri="{FF2B5EF4-FFF2-40B4-BE49-F238E27FC236}">
                  <a16:creationId xmlns:a16="http://schemas.microsoft.com/office/drawing/2014/main" id="{F4A875CD-6704-0848-BE4A-FFEEB0A59355}"/>
                </a:ext>
              </a:extLst>
            </p:cNvPr>
            <p:cNvSpPr/>
            <p:nvPr userDrawn="1"/>
          </p:nvSpPr>
          <p:spPr>
            <a:xfrm>
              <a:off x="-1" y="0"/>
              <a:ext cx="9144001" cy="5143500"/>
            </a:xfrm>
            <a:prstGeom prst="rect">
              <a:avLst/>
            </a:prstGeom>
            <a:solidFill>
              <a:srgbClr val="04A7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grpSp>
          <p:nvGrpSpPr>
            <p:cNvPr id="2" name="Group 1">
              <a:extLst>
                <a:ext uri="{FF2B5EF4-FFF2-40B4-BE49-F238E27FC236}">
                  <a16:creationId xmlns:a16="http://schemas.microsoft.com/office/drawing/2014/main" id="{72388502-05BC-5945-A033-AACACF358BD9}"/>
                </a:ext>
              </a:extLst>
            </p:cNvPr>
            <p:cNvGrpSpPr/>
            <p:nvPr userDrawn="1"/>
          </p:nvGrpSpPr>
          <p:grpSpPr>
            <a:xfrm>
              <a:off x="0" y="4774698"/>
              <a:ext cx="9144000" cy="289217"/>
              <a:chOff x="0" y="4774698"/>
              <a:chExt cx="9144000" cy="289217"/>
            </a:xfrm>
          </p:grpSpPr>
          <p:sp>
            <p:nvSpPr>
              <p:cNvPr id="5" name="Rectangle 4">
                <a:extLst>
                  <a:ext uri="{FF2B5EF4-FFF2-40B4-BE49-F238E27FC236}">
                    <a16:creationId xmlns:a16="http://schemas.microsoft.com/office/drawing/2014/main" id="{2ADAB89F-AD34-6A48-A442-2F4FDC778785}"/>
                  </a:ext>
                </a:extLst>
              </p:cNvPr>
              <p:cNvSpPr/>
              <p:nvPr userDrawn="1"/>
            </p:nvSpPr>
            <p:spPr>
              <a:xfrm>
                <a:off x="0" y="4774698"/>
                <a:ext cx="9144000" cy="34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sp>
            <p:nvSpPr>
              <p:cNvPr id="7" name="Right Triangle 6">
                <a:extLst>
                  <a:ext uri="{FF2B5EF4-FFF2-40B4-BE49-F238E27FC236}">
                    <a16:creationId xmlns:a16="http://schemas.microsoft.com/office/drawing/2014/main" id="{2D08FF64-15EC-3D4E-9A2A-6860016F6E90}"/>
                  </a:ext>
                </a:extLst>
              </p:cNvPr>
              <p:cNvSpPr/>
              <p:nvPr userDrawn="1"/>
            </p:nvSpPr>
            <p:spPr>
              <a:xfrm rot="10800000" flipH="1">
                <a:off x="2225844" y="4791842"/>
                <a:ext cx="232934" cy="272073"/>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grpSp>
      </p:grpSp>
      <p:sp>
        <p:nvSpPr>
          <p:cNvPr id="15" name="Slide Number Placeholder 17">
            <a:extLst>
              <a:ext uri="{FF2B5EF4-FFF2-40B4-BE49-F238E27FC236}">
                <a16:creationId xmlns:a16="http://schemas.microsoft.com/office/drawing/2014/main" id="{2FDB0E3C-B65A-A24A-96DA-7D7AE84EB18A}"/>
              </a:ext>
            </a:extLst>
          </p:cNvPr>
          <p:cNvSpPr>
            <a:spLocks noGrp="1"/>
          </p:cNvSpPr>
          <p:nvPr>
            <p:ph type="sldNum" sz="quarter" idx="4294967295"/>
          </p:nvPr>
        </p:nvSpPr>
        <p:spPr>
          <a:xfrm>
            <a:off x="11539961" y="6486922"/>
            <a:ext cx="470833" cy="215444"/>
          </a:xfrm>
          <a:prstGeom prst="rect">
            <a:avLst/>
          </a:prstGeom>
          <a:noFill/>
          <a:ln w="6350">
            <a:noFill/>
          </a:ln>
        </p:spPr>
        <p:txBody>
          <a:bodyPr tIns="0" bIns="0" anchor="t">
            <a:spAutoFit/>
          </a:bodyPr>
          <a:lstStyle>
            <a:lvl1pPr>
              <a:defRPr b="0" i="0">
                <a:solidFill>
                  <a:schemeClr val="bg1"/>
                </a:solidFill>
                <a:latin typeface="Source Sans Pro" panose="020B0503030403020204" pitchFamily="34" charset="0"/>
              </a:defRPr>
            </a:lvl1pPr>
          </a:lstStyle>
          <a:p>
            <a:pPr algn="ctr"/>
            <a:fld id="{6625A8D5-DBAF-8845-9299-98FFBA23C9BF}" type="slidenum">
              <a:rPr lang="en-US" sz="1400" smtClean="0">
                <a:cs typeface="Arial" panose="020B0604020202020204" pitchFamily="34" charset="0"/>
              </a:rPr>
              <a:pPr algn="ctr"/>
              <a:t>‹#›</a:t>
            </a:fld>
            <a:endParaRPr lang="en-US" sz="1400" dirty="0">
              <a:cs typeface="Arial" panose="020B0604020202020204" pitchFamily="34" charset="0"/>
            </a:endParaRPr>
          </a:p>
        </p:txBody>
      </p:sp>
      <p:sp>
        <p:nvSpPr>
          <p:cNvPr id="17" name="Text Placeholder 9">
            <a:extLst>
              <a:ext uri="{FF2B5EF4-FFF2-40B4-BE49-F238E27FC236}">
                <a16:creationId xmlns:a16="http://schemas.microsoft.com/office/drawing/2014/main" id="{2A91190E-987F-3D4D-9686-5D75BE426496}"/>
              </a:ext>
            </a:extLst>
          </p:cNvPr>
          <p:cNvSpPr>
            <a:spLocks noGrp="1"/>
          </p:cNvSpPr>
          <p:nvPr>
            <p:ph type="body" sz="quarter" idx="12" hasCustomPrompt="1"/>
          </p:nvPr>
        </p:nvSpPr>
        <p:spPr>
          <a:xfrm>
            <a:off x="3278371" y="6497693"/>
            <a:ext cx="6826127" cy="193899"/>
          </a:xfrm>
          <a:prstGeom prst="rect">
            <a:avLst/>
          </a:prstGeom>
        </p:spPr>
        <p:txBody>
          <a:bodyPr tIns="0" bIns="0" anchor="t">
            <a:spAutoFit/>
          </a:bodyPr>
          <a:lstStyle>
            <a:lvl1pPr>
              <a:buNone/>
              <a:defRPr sz="1400" b="0" i="0">
                <a:solidFill>
                  <a:schemeClr val="bg1"/>
                </a:solidFill>
                <a:latin typeface="Source Sans Pro" panose="020B0503030403020204" pitchFamily="34" charset="0"/>
              </a:defRPr>
            </a:lvl1pPr>
          </a:lstStyle>
          <a:p>
            <a:pPr lvl="0"/>
            <a:r>
              <a:rPr lang="en-US" dirty="0"/>
              <a:t>PRESENTATION TITLE OR NICKNAME CAN LIVE HERE</a:t>
            </a:r>
          </a:p>
        </p:txBody>
      </p:sp>
      <p:sp>
        <p:nvSpPr>
          <p:cNvPr id="14" name="Text Placeholder 9">
            <a:extLst>
              <a:ext uri="{FF2B5EF4-FFF2-40B4-BE49-F238E27FC236}">
                <a16:creationId xmlns:a16="http://schemas.microsoft.com/office/drawing/2014/main" id="{FED1C3DA-384D-2F44-AD88-3E6B1155052F}"/>
              </a:ext>
            </a:extLst>
          </p:cNvPr>
          <p:cNvSpPr>
            <a:spLocks noGrp="1"/>
          </p:cNvSpPr>
          <p:nvPr>
            <p:ph type="body" sz="quarter" idx="15" hasCustomPrompt="1"/>
          </p:nvPr>
        </p:nvSpPr>
        <p:spPr>
          <a:xfrm>
            <a:off x="325069" y="560917"/>
            <a:ext cx="11172272" cy="3997995"/>
          </a:xfrm>
          <a:prstGeom prst="rect">
            <a:avLst/>
          </a:prstGeom>
        </p:spPr>
        <p:txBody>
          <a:bodyPr/>
          <a:lstStyle>
            <a:lvl1pPr marL="0" marR="0" indent="0" algn="l" defTabSz="914377" rtl="0" eaLnBrk="1" fontAlgn="auto" latinLnBrk="0" hangingPunct="0">
              <a:lnSpc>
                <a:spcPct val="150000"/>
              </a:lnSpc>
              <a:spcBef>
                <a:spcPts val="0"/>
              </a:spcBef>
              <a:spcAft>
                <a:spcPts val="0"/>
              </a:spcAft>
              <a:buClrTx/>
              <a:buSzTx/>
              <a:buFont typeface="Arial" panose="020B0604020202020204" pitchFamily="34" charset="0"/>
              <a:buNone/>
              <a:tabLst/>
              <a:defRPr sz="3733" b="0" i="0" baseline="0">
                <a:latin typeface="Source Sans Pro" panose="020B0503030403020204" pitchFamily="34" charset="0"/>
              </a:defRPr>
            </a:lvl1pPr>
            <a:lvl2pPr>
              <a:buNone/>
              <a:defRPr/>
            </a:lvl2pPr>
            <a:lvl3pPr>
              <a:buNone/>
              <a:defRPr/>
            </a:lvl3pPr>
            <a:lvl4pPr>
              <a:buNone/>
              <a:defRPr/>
            </a:lvl4pPr>
            <a:lvl5pPr>
              <a:buNone/>
              <a:defRPr/>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28pt body text (minimum for ease of viewing)</a:t>
            </a:r>
          </a:p>
        </p:txBody>
      </p:sp>
      <p:sp>
        <p:nvSpPr>
          <p:cNvPr id="13" name="Text Placeholder 9">
            <a:extLst>
              <a:ext uri="{FF2B5EF4-FFF2-40B4-BE49-F238E27FC236}">
                <a16:creationId xmlns:a16="http://schemas.microsoft.com/office/drawing/2014/main" id="{61AE034E-2254-2B43-BEA3-1BDC0022F9F2}"/>
              </a:ext>
            </a:extLst>
          </p:cNvPr>
          <p:cNvSpPr>
            <a:spLocks noGrp="1"/>
          </p:cNvSpPr>
          <p:nvPr>
            <p:ph type="body" sz="quarter" idx="14" hasCustomPrompt="1"/>
          </p:nvPr>
        </p:nvSpPr>
        <p:spPr>
          <a:xfrm>
            <a:off x="325069" y="4944533"/>
            <a:ext cx="11172272" cy="847992"/>
          </a:xfrm>
          <a:prstGeom prst="rect">
            <a:avLst/>
          </a:prstGeom>
        </p:spPr>
        <p:txBody>
          <a:bodyPr/>
          <a:lstStyle>
            <a:lvl1pPr marL="0" marR="0" indent="0" algn="l" defTabSz="914377" rtl="0" eaLnBrk="1" fontAlgn="auto" latinLnBrk="0" hangingPunct="0">
              <a:lnSpc>
                <a:spcPct val="150000"/>
              </a:lnSpc>
              <a:spcBef>
                <a:spcPts val="0"/>
              </a:spcBef>
              <a:spcAft>
                <a:spcPts val="0"/>
              </a:spcAft>
              <a:buClrTx/>
              <a:buSzTx/>
              <a:buFont typeface="Arial" panose="020B0604020202020204" pitchFamily="34" charset="0"/>
              <a:buNone/>
              <a:tabLst/>
              <a:defRPr sz="3733" b="0" i="0" baseline="0">
                <a:solidFill>
                  <a:schemeClr val="bg1"/>
                </a:solidFill>
                <a:latin typeface="Source Sans Pro" panose="020B0503030403020204" pitchFamily="34" charset="0"/>
              </a:defRPr>
            </a:lvl1pPr>
            <a:lvl2pPr>
              <a:buNone/>
              <a:defRPr/>
            </a:lvl2pPr>
            <a:lvl3pPr>
              <a:buNone/>
              <a:defRPr/>
            </a:lvl3pPr>
            <a:lvl4pPr>
              <a:buNone/>
              <a:defRPr/>
            </a:lvl4pPr>
            <a:lvl5pPr>
              <a:buNone/>
              <a:defRPr/>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Black or white text will work on this slide.</a:t>
            </a:r>
          </a:p>
        </p:txBody>
      </p:sp>
      <p:sp>
        <p:nvSpPr>
          <p:cNvPr id="6" name="TextBox 5">
            <a:extLst>
              <a:ext uri="{FF2B5EF4-FFF2-40B4-BE49-F238E27FC236}">
                <a16:creationId xmlns:a16="http://schemas.microsoft.com/office/drawing/2014/main" id="{8D59BAF0-0BEA-6110-3FAB-38CED49120F5}"/>
              </a:ext>
            </a:extLst>
          </p:cNvPr>
          <p:cNvSpPr txBox="1"/>
          <p:nvPr userDrawn="1"/>
        </p:nvSpPr>
        <p:spPr>
          <a:xfrm>
            <a:off x="1" y="6486922"/>
            <a:ext cx="2967791" cy="215444"/>
          </a:xfrm>
          <a:prstGeom prst="rect">
            <a:avLst/>
          </a:prstGeom>
          <a:noFill/>
        </p:spPr>
        <p:txBody>
          <a:bodyPr wrap="square" tIns="0" bIns="0" rtlCol="0" anchor="t">
            <a:spAutoFit/>
          </a:bodyPr>
          <a:lstStyle/>
          <a:p>
            <a:pPr algn="r"/>
            <a:r>
              <a:rPr lang="en-US" sz="1400" b="1" i="0" spc="67" baseline="0" dirty="0">
                <a:solidFill>
                  <a:schemeClr val="bg1"/>
                </a:solidFill>
                <a:latin typeface="Source Sans Pro" panose="020B0503030403020204" pitchFamily="34" charset="0"/>
                <a:cs typeface="Arial" panose="020B0604020202020204" pitchFamily="34" charset="0"/>
              </a:rPr>
              <a:t>THE JACKSON LABORATORY</a:t>
            </a:r>
          </a:p>
        </p:txBody>
      </p:sp>
    </p:spTree>
    <p:extLst>
      <p:ext uri="{BB962C8B-B14F-4D97-AF65-F5344CB8AC3E}">
        <p14:creationId xmlns:p14="http://schemas.microsoft.com/office/powerpoint/2010/main" val="430151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ue w/Logo and Pag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0E12F-8FB2-AF44-BAD9-573B972EED43}"/>
              </a:ext>
            </a:extLst>
          </p:cNvPr>
          <p:cNvSpPr txBox="1"/>
          <p:nvPr userDrawn="1"/>
        </p:nvSpPr>
        <p:spPr>
          <a:xfrm>
            <a:off x="11649393" y="6460440"/>
            <a:ext cx="492177" cy="307777"/>
          </a:xfrm>
          <a:prstGeom prst="rect">
            <a:avLst/>
          </a:prstGeom>
          <a:noFill/>
        </p:spPr>
        <p:txBody>
          <a:bodyPr wrap="square" rtlCol="0">
            <a:spAutoFit/>
          </a:bodyPr>
          <a:lstStyle/>
          <a:p>
            <a:fld id="{6625A8D5-DBAF-8845-9299-98FFBA23C9BF}" type="slidenum">
              <a:rPr lang="en-US" sz="1400" b="0" i="0" smtClean="0">
                <a:solidFill>
                  <a:schemeClr val="bg2"/>
                </a:solidFill>
                <a:latin typeface="Source Sans Pro" panose="020B0503030403020204" pitchFamily="34" charset="0"/>
                <a:cs typeface="Arial" panose="020B0604020202020204" pitchFamily="34" charset="0"/>
              </a:rPr>
              <a:pPr/>
              <a:t>‹#›</a:t>
            </a:fld>
            <a:endParaRPr lang="en-US" sz="1400" b="0" i="0" dirty="0">
              <a:solidFill>
                <a:schemeClr val="bg2"/>
              </a:solidFill>
              <a:latin typeface="Source Sans Pro" panose="020B0503030403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ACE3CF96-05E5-424D-906E-FD90FB1429C9}"/>
              </a:ext>
            </a:extLst>
          </p:cNvPr>
          <p:cNvPicPr>
            <a:picLocks noChangeAspect="1"/>
          </p:cNvPicPr>
          <p:nvPr userDrawn="1"/>
        </p:nvPicPr>
        <p:blipFill rotWithShape="1">
          <a:blip r:embed="rId2"/>
          <a:srcRect r="50000"/>
          <a:stretch/>
        </p:blipFill>
        <p:spPr>
          <a:xfrm>
            <a:off x="10569387" y="6484355"/>
            <a:ext cx="534043" cy="259944"/>
          </a:xfrm>
          <a:prstGeom prst="rect">
            <a:avLst/>
          </a:prstGeom>
        </p:spPr>
      </p:pic>
      <p:sp>
        <p:nvSpPr>
          <p:cNvPr id="12" name="Text Placeholder 9">
            <a:extLst>
              <a:ext uri="{FF2B5EF4-FFF2-40B4-BE49-F238E27FC236}">
                <a16:creationId xmlns:a16="http://schemas.microsoft.com/office/drawing/2014/main" id="{B171E673-F3EF-A54F-B2C5-D338BF711A03}"/>
              </a:ext>
            </a:extLst>
          </p:cNvPr>
          <p:cNvSpPr>
            <a:spLocks noGrp="1"/>
          </p:cNvSpPr>
          <p:nvPr>
            <p:ph type="body" sz="quarter" idx="14" hasCustomPrompt="1"/>
          </p:nvPr>
        </p:nvSpPr>
        <p:spPr>
          <a:xfrm>
            <a:off x="325069" y="560917"/>
            <a:ext cx="11172272" cy="5105919"/>
          </a:xfrm>
          <a:prstGeom prst="rect">
            <a:avLst/>
          </a:prstGeom>
        </p:spPr>
        <p:txBody>
          <a:bodyPr/>
          <a:lstStyle>
            <a:lvl1pPr marL="0" marR="0" indent="0" algn="l" defTabSz="914377" rtl="0" eaLnBrk="1" fontAlgn="auto" latinLnBrk="0" hangingPunct="0">
              <a:lnSpc>
                <a:spcPct val="150000"/>
              </a:lnSpc>
              <a:spcBef>
                <a:spcPts val="0"/>
              </a:spcBef>
              <a:spcAft>
                <a:spcPts val="0"/>
              </a:spcAft>
              <a:buClrTx/>
              <a:buSzTx/>
              <a:buFont typeface="Arial" panose="020B0604020202020204" pitchFamily="34" charset="0"/>
              <a:buNone/>
              <a:tabLst/>
              <a:defRPr sz="3733" b="0" i="0" baseline="0">
                <a:latin typeface="Source Sans Pro" panose="020B0503030403020204" pitchFamily="34" charset="0"/>
              </a:defRPr>
            </a:lvl1pPr>
            <a:lvl2pPr>
              <a:buNone/>
              <a:defRPr/>
            </a:lvl2pPr>
            <a:lvl3pPr>
              <a:buNone/>
              <a:defRPr/>
            </a:lvl3pPr>
            <a:lvl4pPr>
              <a:buNone/>
              <a:defRPr/>
            </a:lvl4pPr>
            <a:lvl5pPr>
              <a:buNone/>
              <a:defRPr/>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28pt body text (minimum for ease of viewing)</a:t>
            </a:r>
          </a:p>
        </p:txBody>
      </p:sp>
      <p:grpSp>
        <p:nvGrpSpPr>
          <p:cNvPr id="13" name="Group 12">
            <a:extLst>
              <a:ext uri="{FF2B5EF4-FFF2-40B4-BE49-F238E27FC236}">
                <a16:creationId xmlns:a16="http://schemas.microsoft.com/office/drawing/2014/main" id="{C1769838-2C1E-5440-BDDE-23BE2E4428F7}"/>
              </a:ext>
            </a:extLst>
          </p:cNvPr>
          <p:cNvGrpSpPr/>
          <p:nvPr userDrawn="1"/>
        </p:nvGrpSpPr>
        <p:grpSpPr>
          <a:xfrm>
            <a:off x="0" y="6366265"/>
            <a:ext cx="12192000" cy="385623"/>
            <a:chOff x="0" y="4774698"/>
            <a:chExt cx="9144000" cy="289217"/>
          </a:xfrm>
          <a:solidFill>
            <a:schemeClr val="bg2">
              <a:lumMod val="75000"/>
            </a:schemeClr>
          </a:solidFill>
        </p:grpSpPr>
        <p:sp>
          <p:nvSpPr>
            <p:cNvPr id="14" name="Rectangle 13">
              <a:extLst>
                <a:ext uri="{FF2B5EF4-FFF2-40B4-BE49-F238E27FC236}">
                  <a16:creationId xmlns:a16="http://schemas.microsoft.com/office/drawing/2014/main" id="{D9F33472-65F5-8249-A819-63D184349BAD}"/>
                </a:ext>
              </a:extLst>
            </p:cNvPr>
            <p:cNvSpPr/>
            <p:nvPr userDrawn="1"/>
          </p:nvSpPr>
          <p:spPr>
            <a:xfrm>
              <a:off x="0" y="4774698"/>
              <a:ext cx="9144000" cy="342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solidFill>
                  <a:schemeClr val="bg1"/>
                </a:solidFill>
                <a:latin typeface="Source Sans Pro" panose="020B0503030403020204" pitchFamily="34" charset="0"/>
              </a:endParaRPr>
            </a:p>
          </p:txBody>
        </p:sp>
        <p:sp>
          <p:nvSpPr>
            <p:cNvPr id="15" name="Right Triangle 14">
              <a:extLst>
                <a:ext uri="{FF2B5EF4-FFF2-40B4-BE49-F238E27FC236}">
                  <a16:creationId xmlns:a16="http://schemas.microsoft.com/office/drawing/2014/main" id="{296ED723-6154-9843-9E4E-DD8E188E1F02}"/>
                </a:ext>
              </a:extLst>
            </p:cNvPr>
            <p:cNvSpPr/>
            <p:nvPr userDrawn="1"/>
          </p:nvSpPr>
          <p:spPr>
            <a:xfrm rot="10800000">
              <a:off x="8432742" y="4791842"/>
              <a:ext cx="232934" cy="272073"/>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grpSp>
    </p:spTree>
    <p:extLst>
      <p:ext uri="{BB962C8B-B14F-4D97-AF65-F5344CB8AC3E}">
        <p14:creationId xmlns:p14="http://schemas.microsoft.com/office/powerpoint/2010/main" val="3933167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ray w/Logo and Pag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FA1161-4F71-3D49-B447-5988CD0A7DA4}"/>
              </a:ext>
            </a:extLst>
          </p:cNvPr>
          <p:cNvSpPr txBox="1"/>
          <p:nvPr userDrawn="1"/>
        </p:nvSpPr>
        <p:spPr>
          <a:xfrm>
            <a:off x="11649393" y="6460440"/>
            <a:ext cx="492177" cy="307777"/>
          </a:xfrm>
          <a:prstGeom prst="rect">
            <a:avLst/>
          </a:prstGeom>
          <a:noFill/>
        </p:spPr>
        <p:txBody>
          <a:bodyPr wrap="square" rtlCol="0">
            <a:spAutoFit/>
          </a:bodyPr>
          <a:lstStyle/>
          <a:p>
            <a:fld id="{6625A8D5-DBAF-8845-9299-98FFBA23C9BF}" type="slidenum">
              <a:rPr lang="en-US" sz="1400" b="0" i="0" smtClean="0">
                <a:solidFill>
                  <a:schemeClr val="tx2"/>
                </a:solidFill>
                <a:latin typeface="Source Sans Pro" panose="020B0503030403020204" pitchFamily="34" charset="0"/>
                <a:cs typeface="Arial" panose="020B0604020202020204" pitchFamily="34" charset="0"/>
              </a:rPr>
              <a:pPr/>
              <a:t>‹#›</a:t>
            </a:fld>
            <a:endParaRPr lang="en-US" sz="1400" b="0" i="0" dirty="0">
              <a:solidFill>
                <a:schemeClr val="tx2"/>
              </a:solidFill>
              <a:latin typeface="Source Sans Pro" panose="020B0503030403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7AF9A9C3-3E01-EA40-AED8-6F538928103C}"/>
              </a:ext>
            </a:extLst>
          </p:cNvPr>
          <p:cNvPicPr>
            <a:picLocks noChangeAspect="1"/>
          </p:cNvPicPr>
          <p:nvPr userDrawn="1"/>
        </p:nvPicPr>
        <p:blipFill rotWithShape="1">
          <a:blip r:embed="rId2"/>
          <a:srcRect r="50000"/>
          <a:stretch/>
        </p:blipFill>
        <p:spPr>
          <a:xfrm>
            <a:off x="10569387" y="6484355"/>
            <a:ext cx="534043" cy="259944"/>
          </a:xfrm>
          <a:prstGeom prst="rect">
            <a:avLst/>
          </a:prstGeom>
        </p:spPr>
      </p:pic>
      <p:sp>
        <p:nvSpPr>
          <p:cNvPr id="11" name="Text Placeholder 9">
            <a:extLst>
              <a:ext uri="{FF2B5EF4-FFF2-40B4-BE49-F238E27FC236}">
                <a16:creationId xmlns:a16="http://schemas.microsoft.com/office/drawing/2014/main" id="{E0B26E3F-CBC5-0247-97AE-28C578E83C71}"/>
              </a:ext>
            </a:extLst>
          </p:cNvPr>
          <p:cNvSpPr>
            <a:spLocks noGrp="1"/>
          </p:cNvSpPr>
          <p:nvPr>
            <p:ph type="body" sz="quarter" idx="14" hasCustomPrompt="1"/>
          </p:nvPr>
        </p:nvSpPr>
        <p:spPr>
          <a:xfrm>
            <a:off x="325069" y="560917"/>
            <a:ext cx="11172272" cy="5105919"/>
          </a:xfrm>
          <a:prstGeom prst="rect">
            <a:avLst/>
          </a:prstGeom>
        </p:spPr>
        <p:txBody>
          <a:bodyPr/>
          <a:lstStyle>
            <a:lvl1pPr marL="0" marR="0" indent="0" algn="l" defTabSz="914377" rtl="0" eaLnBrk="1" fontAlgn="auto" latinLnBrk="0" hangingPunct="0">
              <a:lnSpc>
                <a:spcPct val="150000"/>
              </a:lnSpc>
              <a:spcBef>
                <a:spcPts val="0"/>
              </a:spcBef>
              <a:spcAft>
                <a:spcPts val="0"/>
              </a:spcAft>
              <a:buClrTx/>
              <a:buSzTx/>
              <a:buFont typeface="Arial" panose="020B0604020202020204" pitchFamily="34" charset="0"/>
              <a:buNone/>
              <a:tabLst/>
              <a:defRPr sz="3733" b="0" i="0" baseline="0">
                <a:latin typeface="Source Sans Pro" panose="020B0503030403020204" pitchFamily="34" charset="0"/>
              </a:defRPr>
            </a:lvl1pPr>
            <a:lvl2pPr>
              <a:buNone/>
              <a:defRPr/>
            </a:lvl2pPr>
            <a:lvl3pPr>
              <a:buNone/>
              <a:defRPr/>
            </a:lvl3pPr>
            <a:lvl4pPr>
              <a:buNone/>
              <a:defRPr/>
            </a:lvl4pPr>
            <a:lvl5pPr>
              <a:buNone/>
              <a:defRPr/>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28pt body text (minimum for ease of viewing)</a:t>
            </a:r>
          </a:p>
        </p:txBody>
      </p:sp>
      <p:grpSp>
        <p:nvGrpSpPr>
          <p:cNvPr id="15" name="Group 14">
            <a:extLst>
              <a:ext uri="{FF2B5EF4-FFF2-40B4-BE49-F238E27FC236}">
                <a16:creationId xmlns:a16="http://schemas.microsoft.com/office/drawing/2014/main" id="{B4549D79-BC67-FE4F-8F17-1D6E6081354B}"/>
              </a:ext>
            </a:extLst>
          </p:cNvPr>
          <p:cNvGrpSpPr/>
          <p:nvPr userDrawn="1"/>
        </p:nvGrpSpPr>
        <p:grpSpPr>
          <a:xfrm>
            <a:off x="0" y="6366265"/>
            <a:ext cx="12192000" cy="385623"/>
            <a:chOff x="0" y="4774698"/>
            <a:chExt cx="9144000" cy="289217"/>
          </a:xfrm>
          <a:solidFill>
            <a:schemeClr val="accent1"/>
          </a:solidFill>
        </p:grpSpPr>
        <p:sp>
          <p:nvSpPr>
            <p:cNvPr id="16" name="Rectangle 15">
              <a:extLst>
                <a:ext uri="{FF2B5EF4-FFF2-40B4-BE49-F238E27FC236}">
                  <a16:creationId xmlns:a16="http://schemas.microsoft.com/office/drawing/2014/main" id="{FC87542C-7242-FA4C-A2DA-A68A513178A3}"/>
                </a:ext>
              </a:extLst>
            </p:cNvPr>
            <p:cNvSpPr/>
            <p:nvPr userDrawn="1"/>
          </p:nvSpPr>
          <p:spPr>
            <a:xfrm>
              <a:off x="0" y="4774698"/>
              <a:ext cx="9144000" cy="342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solidFill>
                  <a:schemeClr val="bg1"/>
                </a:solidFill>
                <a:latin typeface="Source Sans Pro" panose="020B0503030403020204" pitchFamily="34" charset="0"/>
              </a:endParaRPr>
            </a:p>
          </p:txBody>
        </p:sp>
        <p:sp>
          <p:nvSpPr>
            <p:cNvPr id="17" name="Right Triangle 16">
              <a:extLst>
                <a:ext uri="{FF2B5EF4-FFF2-40B4-BE49-F238E27FC236}">
                  <a16:creationId xmlns:a16="http://schemas.microsoft.com/office/drawing/2014/main" id="{10A53183-4A2E-854E-8CB5-1016426315C3}"/>
                </a:ext>
              </a:extLst>
            </p:cNvPr>
            <p:cNvSpPr/>
            <p:nvPr userDrawn="1"/>
          </p:nvSpPr>
          <p:spPr>
            <a:xfrm rot="10800000">
              <a:off x="8432742" y="4791842"/>
              <a:ext cx="232934" cy="272073"/>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grpSp>
    </p:spTree>
    <p:extLst>
      <p:ext uri="{BB962C8B-B14F-4D97-AF65-F5344CB8AC3E}">
        <p14:creationId xmlns:p14="http://schemas.microsoft.com/office/powerpoint/2010/main" val="3079067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Reverse w/Logo and Pa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8B1AB6-107A-FC40-81F8-F5F0BF764E01}"/>
              </a:ext>
            </a:extLst>
          </p:cNvPr>
          <p:cNvSpPr/>
          <p:nvPr userDrawn="1"/>
        </p:nvSpPr>
        <p:spPr>
          <a:xfrm>
            <a:off x="-1" y="0"/>
            <a:ext cx="12192001" cy="6858000"/>
          </a:xfrm>
          <a:prstGeom prst="rect">
            <a:avLst/>
          </a:prstGeom>
          <a:solidFill>
            <a:srgbClr val="04A7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sp>
        <p:nvSpPr>
          <p:cNvPr id="5" name="TextBox 4">
            <a:extLst>
              <a:ext uri="{FF2B5EF4-FFF2-40B4-BE49-F238E27FC236}">
                <a16:creationId xmlns:a16="http://schemas.microsoft.com/office/drawing/2014/main" id="{4BB8BA16-A01E-6C4B-AF7E-83685A6DA858}"/>
              </a:ext>
            </a:extLst>
          </p:cNvPr>
          <p:cNvSpPr txBox="1"/>
          <p:nvPr userDrawn="1"/>
        </p:nvSpPr>
        <p:spPr>
          <a:xfrm>
            <a:off x="11649393" y="6460440"/>
            <a:ext cx="492177" cy="307777"/>
          </a:xfrm>
          <a:prstGeom prst="rect">
            <a:avLst/>
          </a:prstGeom>
          <a:noFill/>
        </p:spPr>
        <p:txBody>
          <a:bodyPr wrap="square" rtlCol="0">
            <a:spAutoFit/>
          </a:bodyPr>
          <a:lstStyle/>
          <a:p>
            <a:fld id="{6625A8D5-DBAF-8845-9299-98FFBA23C9BF}" type="slidenum">
              <a:rPr lang="en-US" sz="1400" b="0" i="0" smtClean="0">
                <a:solidFill>
                  <a:schemeClr val="bg1"/>
                </a:solidFill>
                <a:latin typeface="Source Sans Pro" panose="020B0503030403020204" pitchFamily="34" charset="0"/>
                <a:cs typeface="Arial" panose="020B0604020202020204" pitchFamily="34" charset="0"/>
              </a:rPr>
              <a:pPr/>
              <a:t>‹#›</a:t>
            </a:fld>
            <a:endParaRPr lang="en-US" sz="1400" b="0" i="0" dirty="0">
              <a:solidFill>
                <a:schemeClr val="bg1"/>
              </a:solidFill>
              <a:latin typeface="Source Sans Pro" panose="020B0503030403020204" pitchFamily="34" charset="0"/>
              <a:cs typeface="Arial" panose="020B0604020202020204" pitchFamily="34" charset="0"/>
            </a:endParaRPr>
          </a:p>
        </p:txBody>
      </p:sp>
      <p:pic>
        <p:nvPicPr>
          <p:cNvPr id="8" name="Picture 7" descr="A picture containing drawing&#10;&#10;Description automatically generated">
            <a:extLst>
              <a:ext uri="{FF2B5EF4-FFF2-40B4-BE49-F238E27FC236}">
                <a16:creationId xmlns:a16="http://schemas.microsoft.com/office/drawing/2014/main" id="{98D39A21-D547-8E47-8541-02563ACACE11}"/>
              </a:ext>
            </a:extLst>
          </p:cNvPr>
          <p:cNvPicPr>
            <a:picLocks noChangeAspect="1"/>
          </p:cNvPicPr>
          <p:nvPr userDrawn="1"/>
        </p:nvPicPr>
        <p:blipFill rotWithShape="1">
          <a:blip r:embed="rId2"/>
          <a:srcRect r="52093" b="44023"/>
          <a:stretch/>
        </p:blipFill>
        <p:spPr>
          <a:xfrm>
            <a:off x="10577464" y="6491795"/>
            <a:ext cx="534043" cy="252504"/>
          </a:xfrm>
          <a:prstGeom prst="rect">
            <a:avLst/>
          </a:prstGeom>
        </p:spPr>
      </p:pic>
      <p:sp>
        <p:nvSpPr>
          <p:cNvPr id="12" name="Text Placeholder 9">
            <a:extLst>
              <a:ext uri="{FF2B5EF4-FFF2-40B4-BE49-F238E27FC236}">
                <a16:creationId xmlns:a16="http://schemas.microsoft.com/office/drawing/2014/main" id="{261D507F-1DE9-E647-80C8-23A1E174E606}"/>
              </a:ext>
            </a:extLst>
          </p:cNvPr>
          <p:cNvSpPr>
            <a:spLocks noGrp="1"/>
          </p:cNvSpPr>
          <p:nvPr>
            <p:ph type="body" sz="quarter" idx="15" hasCustomPrompt="1"/>
          </p:nvPr>
        </p:nvSpPr>
        <p:spPr>
          <a:xfrm>
            <a:off x="325069" y="560917"/>
            <a:ext cx="11172272" cy="3997995"/>
          </a:xfrm>
          <a:prstGeom prst="rect">
            <a:avLst/>
          </a:prstGeom>
        </p:spPr>
        <p:txBody>
          <a:bodyPr/>
          <a:lstStyle>
            <a:lvl1pPr marL="0" marR="0" indent="0" algn="l" defTabSz="914377" rtl="0" eaLnBrk="1" fontAlgn="auto" latinLnBrk="0" hangingPunct="0">
              <a:lnSpc>
                <a:spcPct val="150000"/>
              </a:lnSpc>
              <a:spcBef>
                <a:spcPts val="0"/>
              </a:spcBef>
              <a:spcAft>
                <a:spcPts val="0"/>
              </a:spcAft>
              <a:buClrTx/>
              <a:buSzTx/>
              <a:buFont typeface="Arial" panose="020B0604020202020204" pitchFamily="34" charset="0"/>
              <a:buNone/>
              <a:tabLst/>
              <a:defRPr sz="3733" b="0" i="0" baseline="0">
                <a:latin typeface="Source Sans Pro" panose="020B0503030403020204" pitchFamily="34" charset="0"/>
              </a:defRPr>
            </a:lvl1pPr>
            <a:lvl2pPr>
              <a:buNone/>
              <a:defRPr/>
            </a:lvl2pPr>
            <a:lvl3pPr>
              <a:buNone/>
              <a:defRPr/>
            </a:lvl3pPr>
            <a:lvl4pPr>
              <a:buNone/>
              <a:defRPr/>
            </a:lvl4pPr>
            <a:lvl5pPr>
              <a:buNone/>
              <a:defRPr/>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28pt body text (minimum for ease of viewing)</a:t>
            </a:r>
          </a:p>
        </p:txBody>
      </p:sp>
      <p:sp>
        <p:nvSpPr>
          <p:cNvPr id="13" name="Text Placeholder 9">
            <a:extLst>
              <a:ext uri="{FF2B5EF4-FFF2-40B4-BE49-F238E27FC236}">
                <a16:creationId xmlns:a16="http://schemas.microsoft.com/office/drawing/2014/main" id="{8B85E179-AE34-114A-B730-EB6BBB640869}"/>
              </a:ext>
            </a:extLst>
          </p:cNvPr>
          <p:cNvSpPr>
            <a:spLocks noGrp="1"/>
          </p:cNvSpPr>
          <p:nvPr>
            <p:ph type="body" sz="quarter" idx="14" hasCustomPrompt="1"/>
          </p:nvPr>
        </p:nvSpPr>
        <p:spPr>
          <a:xfrm>
            <a:off x="325069" y="4944533"/>
            <a:ext cx="11172272" cy="847992"/>
          </a:xfrm>
          <a:prstGeom prst="rect">
            <a:avLst/>
          </a:prstGeom>
        </p:spPr>
        <p:txBody>
          <a:bodyPr/>
          <a:lstStyle>
            <a:lvl1pPr marL="0" marR="0" indent="0" algn="l" defTabSz="914377" rtl="0" eaLnBrk="1" fontAlgn="auto" latinLnBrk="0" hangingPunct="0">
              <a:lnSpc>
                <a:spcPct val="150000"/>
              </a:lnSpc>
              <a:spcBef>
                <a:spcPts val="0"/>
              </a:spcBef>
              <a:spcAft>
                <a:spcPts val="0"/>
              </a:spcAft>
              <a:buClrTx/>
              <a:buSzTx/>
              <a:buFont typeface="Arial" panose="020B0604020202020204" pitchFamily="34" charset="0"/>
              <a:buNone/>
              <a:tabLst/>
              <a:defRPr sz="3733" b="0" i="0" baseline="0">
                <a:solidFill>
                  <a:schemeClr val="bg1"/>
                </a:solidFill>
                <a:latin typeface="Source Sans Pro" panose="020B0503030403020204" pitchFamily="34" charset="0"/>
              </a:defRPr>
            </a:lvl1pPr>
            <a:lvl2pPr>
              <a:buNone/>
              <a:defRPr/>
            </a:lvl2pPr>
            <a:lvl3pPr>
              <a:buNone/>
              <a:defRPr/>
            </a:lvl3pPr>
            <a:lvl4pPr>
              <a:buNone/>
              <a:defRPr/>
            </a:lvl4pPr>
            <a:lvl5pPr>
              <a:buNone/>
              <a:defRPr/>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Black or white text will work on this slide.</a:t>
            </a:r>
          </a:p>
        </p:txBody>
      </p:sp>
      <p:grpSp>
        <p:nvGrpSpPr>
          <p:cNvPr id="4" name="Group 3">
            <a:extLst>
              <a:ext uri="{FF2B5EF4-FFF2-40B4-BE49-F238E27FC236}">
                <a16:creationId xmlns:a16="http://schemas.microsoft.com/office/drawing/2014/main" id="{A90DF424-4452-5E42-B67E-61BED4724973}"/>
              </a:ext>
            </a:extLst>
          </p:cNvPr>
          <p:cNvGrpSpPr/>
          <p:nvPr userDrawn="1"/>
        </p:nvGrpSpPr>
        <p:grpSpPr>
          <a:xfrm>
            <a:off x="0" y="6366265"/>
            <a:ext cx="12192000" cy="385623"/>
            <a:chOff x="0" y="4774698"/>
            <a:chExt cx="9144000" cy="289217"/>
          </a:xfrm>
        </p:grpSpPr>
        <p:sp>
          <p:nvSpPr>
            <p:cNvPr id="6" name="Rectangle 5">
              <a:extLst>
                <a:ext uri="{FF2B5EF4-FFF2-40B4-BE49-F238E27FC236}">
                  <a16:creationId xmlns:a16="http://schemas.microsoft.com/office/drawing/2014/main" id="{C777F7B7-955E-D148-BF38-A0444C01890E}"/>
                </a:ext>
              </a:extLst>
            </p:cNvPr>
            <p:cNvSpPr/>
            <p:nvPr userDrawn="1"/>
          </p:nvSpPr>
          <p:spPr>
            <a:xfrm>
              <a:off x="0" y="4774698"/>
              <a:ext cx="9144000" cy="34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solidFill>
                  <a:schemeClr val="bg1"/>
                </a:solidFill>
                <a:latin typeface="Source Sans Pro" panose="020B0503030403020204" pitchFamily="34" charset="0"/>
              </a:endParaRPr>
            </a:p>
          </p:txBody>
        </p:sp>
        <p:sp>
          <p:nvSpPr>
            <p:cNvPr id="21" name="Right Triangle 20">
              <a:extLst>
                <a:ext uri="{FF2B5EF4-FFF2-40B4-BE49-F238E27FC236}">
                  <a16:creationId xmlns:a16="http://schemas.microsoft.com/office/drawing/2014/main" id="{F77EB197-BDC9-5C4F-9A19-305E6B2572AE}"/>
                </a:ext>
              </a:extLst>
            </p:cNvPr>
            <p:cNvSpPr/>
            <p:nvPr userDrawn="1"/>
          </p:nvSpPr>
          <p:spPr>
            <a:xfrm rot="10800000">
              <a:off x="8432742" y="4791842"/>
              <a:ext cx="232934" cy="272073"/>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grpSp>
    </p:spTree>
    <p:extLst>
      <p:ext uri="{BB962C8B-B14F-4D97-AF65-F5344CB8AC3E}">
        <p14:creationId xmlns:p14="http://schemas.microsoft.com/office/powerpoint/2010/main" val="26198488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lue w/Title">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1A86A79-BBBF-9F47-BE20-D086898B2B92}"/>
              </a:ext>
            </a:extLst>
          </p:cNvPr>
          <p:cNvSpPr>
            <a:spLocks noGrp="1"/>
          </p:cNvSpPr>
          <p:nvPr>
            <p:ph type="body" sz="quarter" idx="12" hasCustomPrompt="1"/>
          </p:nvPr>
        </p:nvSpPr>
        <p:spPr>
          <a:xfrm>
            <a:off x="7133448" y="6497693"/>
            <a:ext cx="5058552" cy="193899"/>
          </a:xfrm>
          <a:prstGeom prst="rect">
            <a:avLst/>
          </a:prstGeom>
        </p:spPr>
        <p:txBody>
          <a:bodyPr wrap="square" tIns="0" bIns="0" anchor="t">
            <a:spAutoFit/>
          </a:bodyPr>
          <a:lstStyle>
            <a:lvl1pPr>
              <a:buNone/>
              <a:defRPr sz="1400" b="0" i="0">
                <a:solidFill>
                  <a:schemeClr val="bg2">
                    <a:lumMod val="50000"/>
                  </a:schemeClr>
                </a:solidFill>
                <a:latin typeface="Source Sans Pro" panose="020B0503030403020204" pitchFamily="34" charset="0"/>
              </a:defRPr>
            </a:lvl1pPr>
          </a:lstStyle>
          <a:p>
            <a:pPr lvl="0"/>
            <a:r>
              <a:rPr lang="en-US" dirty="0"/>
              <a:t>PRESENTATION TITLE OR NICKNAME CAN LIVE HERE</a:t>
            </a:r>
          </a:p>
        </p:txBody>
      </p:sp>
      <p:sp>
        <p:nvSpPr>
          <p:cNvPr id="9" name="Text Placeholder 9">
            <a:extLst>
              <a:ext uri="{FF2B5EF4-FFF2-40B4-BE49-F238E27FC236}">
                <a16:creationId xmlns:a16="http://schemas.microsoft.com/office/drawing/2014/main" id="{AB1799E8-F88F-CF48-A5D6-023D8C509F44}"/>
              </a:ext>
            </a:extLst>
          </p:cNvPr>
          <p:cNvSpPr>
            <a:spLocks noGrp="1"/>
          </p:cNvSpPr>
          <p:nvPr>
            <p:ph type="body" sz="quarter" idx="14" hasCustomPrompt="1"/>
          </p:nvPr>
        </p:nvSpPr>
        <p:spPr>
          <a:xfrm>
            <a:off x="325069" y="560917"/>
            <a:ext cx="11172272" cy="5105919"/>
          </a:xfrm>
          <a:prstGeom prst="rect">
            <a:avLst/>
          </a:prstGeom>
        </p:spPr>
        <p:txBody>
          <a:bodyPr/>
          <a:lstStyle>
            <a:lvl1pPr marL="0" marR="0" indent="0" algn="l" defTabSz="914377" rtl="0" eaLnBrk="1" fontAlgn="auto" latinLnBrk="0" hangingPunct="0">
              <a:lnSpc>
                <a:spcPct val="150000"/>
              </a:lnSpc>
              <a:spcBef>
                <a:spcPts val="0"/>
              </a:spcBef>
              <a:spcAft>
                <a:spcPts val="0"/>
              </a:spcAft>
              <a:buClrTx/>
              <a:buSzTx/>
              <a:buFont typeface="Arial" panose="020B0604020202020204" pitchFamily="34" charset="0"/>
              <a:buNone/>
              <a:tabLst/>
              <a:defRPr sz="3733" b="0" i="0" baseline="0">
                <a:latin typeface="Source Sans Pro" panose="020B0503030403020204" pitchFamily="34" charset="0"/>
              </a:defRPr>
            </a:lvl1pPr>
            <a:lvl2pPr>
              <a:buNone/>
              <a:defRPr/>
            </a:lvl2pPr>
            <a:lvl3pPr>
              <a:buNone/>
              <a:defRPr/>
            </a:lvl3pPr>
            <a:lvl4pPr>
              <a:buNone/>
              <a:defRPr/>
            </a:lvl4pPr>
            <a:lvl5pPr>
              <a:buNone/>
              <a:defRPr/>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28pt body text (minimum for ease of viewing)</a:t>
            </a:r>
          </a:p>
        </p:txBody>
      </p:sp>
      <p:grpSp>
        <p:nvGrpSpPr>
          <p:cNvPr id="11" name="Group 10">
            <a:extLst>
              <a:ext uri="{FF2B5EF4-FFF2-40B4-BE49-F238E27FC236}">
                <a16:creationId xmlns:a16="http://schemas.microsoft.com/office/drawing/2014/main" id="{EA5F1A21-5988-E44E-A6DD-3653552CDDC6}"/>
              </a:ext>
            </a:extLst>
          </p:cNvPr>
          <p:cNvGrpSpPr/>
          <p:nvPr userDrawn="1"/>
        </p:nvGrpSpPr>
        <p:grpSpPr>
          <a:xfrm>
            <a:off x="0" y="6366265"/>
            <a:ext cx="12192000" cy="385623"/>
            <a:chOff x="0" y="4774698"/>
            <a:chExt cx="9144000" cy="289217"/>
          </a:xfrm>
          <a:solidFill>
            <a:schemeClr val="tx2"/>
          </a:solidFill>
        </p:grpSpPr>
        <p:sp>
          <p:nvSpPr>
            <p:cNvPr id="12" name="Rectangle 11">
              <a:extLst>
                <a:ext uri="{FF2B5EF4-FFF2-40B4-BE49-F238E27FC236}">
                  <a16:creationId xmlns:a16="http://schemas.microsoft.com/office/drawing/2014/main" id="{8AE7BFCD-002C-4B45-879D-7916F1C450CF}"/>
                </a:ext>
              </a:extLst>
            </p:cNvPr>
            <p:cNvSpPr/>
            <p:nvPr userDrawn="1"/>
          </p:nvSpPr>
          <p:spPr>
            <a:xfrm>
              <a:off x="0" y="4774698"/>
              <a:ext cx="9144000" cy="3428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solidFill>
                  <a:schemeClr val="bg2">
                    <a:lumMod val="50000"/>
                  </a:schemeClr>
                </a:solidFill>
                <a:latin typeface="Source Sans Pro" panose="020B0503030403020204" pitchFamily="34" charset="0"/>
              </a:endParaRPr>
            </a:p>
          </p:txBody>
        </p:sp>
        <p:sp>
          <p:nvSpPr>
            <p:cNvPr id="13" name="Right Triangle 12">
              <a:extLst>
                <a:ext uri="{FF2B5EF4-FFF2-40B4-BE49-F238E27FC236}">
                  <a16:creationId xmlns:a16="http://schemas.microsoft.com/office/drawing/2014/main" id="{6AA39ED9-5FB0-C04D-BFB7-BCF5BB076FAA}"/>
                </a:ext>
              </a:extLst>
            </p:cNvPr>
            <p:cNvSpPr/>
            <p:nvPr userDrawn="1"/>
          </p:nvSpPr>
          <p:spPr>
            <a:xfrm rot="10800000">
              <a:off x="5117152" y="4791842"/>
              <a:ext cx="232934" cy="272073"/>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solidFill>
                  <a:schemeClr val="bg2">
                    <a:lumMod val="50000"/>
                  </a:schemeClr>
                </a:solidFill>
                <a:latin typeface="Source Sans Pro" panose="020B0503030403020204" pitchFamily="34" charset="0"/>
              </a:endParaRPr>
            </a:p>
          </p:txBody>
        </p:sp>
      </p:grpSp>
    </p:spTree>
    <p:extLst>
      <p:ext uri="{BB962C8B-B14F-4D97-AF65-F5344CB8AC3E}">
        <p14:creationId xmlns:p14="http://schemas.microsoft.com/office/powerpoint/2010/main" val="9685857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ay w/Title">
    <p:spTree>
      <p:nvGrpSpPr>
        <p:cNvPr id="1" name=""/>
        <p:cNvGrpSpPr/>
        <p:nvPr/>
      </p:nvGrpSpPr>
      <p:grpSpPr>
        <a:xfrm>
          <a:off x="0" y="0"/>
          <a:ext cx="0" cy="0"/>
          <a:chOff x="0" y="0"/>
          <a:chExt cx="0" cy="0"/>
        </a:xfrm>
      </p:grpSpPr>
      <p:sp>
        <p:nvSpPr>
          <p:cNvPr id="6" name="Text Placeholder 9">
            <a:extLst>
              <a:ext uri="{FF2B5EF4-FFF2-40B4-BE49-F238E27FC236}">
                <a16:creationId xmlns:a16="http://schemas.microsoft.com/office/drawing/2014/main" id="{BEC11415-CC79-BA4C-8B33-E63BD3059B79}"/>
              </a:ext>
            </a:extLst>
          </p:cNvPr>
          <p:cNvSpPr>
            <a:spLocks noGrp="1"/>
          </p:cNvSpPr>
          <p:nvPr>
            <p:ph type="body" sz="quarter" idx="12" hasCustomPrompt="1"/>
          </p:nvPr>
        </p:nvSpPr>
        <p:spPr>
          <a:xfrm>
            <a:off x="7133448" y="6497693"/>
            <a:ext cx="5058552" cy="193899"/>
          </a:xfrm>
          <a:prstGeom prst="rect">
            <a:avLst/>
          </a:prstGeom>
        </p:spPr>
        <p:txBody>
          <a:bodyPr wrap="square" tIns="0" bIns="0" anchor="t">
            <a:spAutoFit/>
          </a:bodyPr>
          <a:lstStyle>
            <a:lvl1pPr>
              <a:buNone/>
              <a:defRPr sz="1400" b="0" i="0">
                <a:solidFill>
                  <a:schemeClr val="tx2"/>
                </a:solidFill>
                <a:latin typeface="Source Sans Pro" panose="020B0503030403020204" pitchFamily="34" charset="0"/>
              </a:defRPr>
            </a:lvl1pPr>
          </a:lstStyle>
          <a:p>
            <a:pPr lvl="0"/>
            <a:r>
              <a:rPr lang="en-US" dirty="0"/>
              <a:t>PRESENTATION TITLE OR NICKNAME CAN LIVE HERE</a:t>
            </a:r>
          </a:p>
        </p:txBody>
      </p:sp>
      <p:sp>
        <p:nvSpPr>
          <p:cNvPr id="10" name="Text Placeholder 9">
            <a:extLst>
              <a:ext uri="{FF2B5EF4-FFF2-40B4-BE49-F238E27FC236}">
                <a16:creationId xmlns:a16="http://schemas.microsoft.com/office/drawing/2014/main" id="{64D2484A-DD0A-1541-BE82-E067DD9D82B0}"/>
              </a:ext>
            </a:extLst>
          </p:cNvPr>
          <p:cNvSpPr>
            <a:spLocks noGrp="1"/>
          </p:cNvSpPr>
          <p:nvPr>
            <p:ph type="body" sz="quarter" idx="14" hasCustomPrompt="1"/>
          </p:nvPr>
        </p:nvSpPr>
        <p:spPr>
          <a:xfrm>
            <a:off x="325069" y="560917"/>
            <a:ext cx="11172272" cy="5105919"/>
          </a:xfrm>
          <a:prstGeom prst="rect">
            <a:avLst/>
          </a:prstGeom>
        </p:spPr>
        <p:txBody>
          <a:bodyPr/>
          <a:lstStyle>
            <a:lvl1pPr marL="0" marR="0" indent="0" algn="l" defTabSz="914377" rtl="0" eaLnBrk="1" fontAlgn="auto" latinLnBrk="0" hangingPunct="0">
              <a:lnSpc>
                <a:spcPct val="150000"/>
              </a:lnSpc>
              <a:spcBef>
                <a:spcPts val="0"/>
              </a:spcBef>
              <a:spcAft>
                <a:spcPts val="0"/>
              </a:spcAft>
              <a:buClrTx/>
              <a:buSzTx/>
              <a:buFont typeface="Arial" panose="020B0604020202020204" pitchFamily="34" charset="0"/>
              <a:buNone/>
              <a:tabLst/>
              <a:defRPr sz="3733" b="0" i="0" baseline="0">
                <a:latin typeface="Source Sans Pro" panose="020B0503030403020204" pitchFamily="34" charset="0"/>
              </a:defRPr>
            </a:lvl1pPr>
            <a:lvl2pPr>
              <a:buNone/>
              <a:defRPr/>
            </a:lvl2pPr>
            <a:lvl3pPr>
              <a:buNone/>
              <a:defRPr/>
            </a:lvl3pPr>
            <a:lvl4pPr>
              <a:buNone/>
              <a:defRPr/>
            </a:lvl4pPr>
            <a:lvl5pPr>
              <a:buNone/>
              <a:defRPr/>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28pt body text (minimum for ease of viewing)</a:t>
            </a:r>
          </a:p>
        </p:txBody>
      </p:sp>
      <p:grpSp>
        <p:nvGrpSpPr>
          <p:cNvPr id="11" name="Group 10">
            <a:extLst>
              <a:ext uri="{FF2B5EF4-FFF2-40B4-BE49-F238E27FC236}">
                <a16:creationId xmlns:a16="http://schemas.microsoft.com/office/drawing/2014/main" id="{88181AB7-30E6-134D-8B1A-87BBB9E6A7FC}"/>
              </a:ext>
            </a:extLst>
          </p:cNvPr>
          <p:cNvGrpSpPr/>
          <p:nvPr userDrawn="1"/>
        </p:nvGrpSpPr>
        <p:grpSpPr>
          <a:xfrm>
            <a:off x="0" y="6366265"/>
            <a:ext cx="12192000" cy="385623"/>
            <a:chOff x="0" y="4774698"/>
            <a:chExt cx="9144000" cy="289217"/>
          </a:xfrm>
          <a:solidFill>
            <a:schemeClr val="accent1"/>
          </a:solidFill>
        </p:grpSpPr>
        <p:sp>
          <p:nvSpPr>
            <p:cNvPr id="12" name="Rectangle 11">
              <a:extLst>
                <a:ext uri="{FF2B5EF4-FFF2-40B4-BE49-F238E27FC236}">
                  <a16:creationId xmlns:a16="http://schemas.microsoft.com/office/drawing/2014/main" id="{69C8275D-E747-054D-94B0-111D1CB84CAD}"/>
                </a:ext>
              </a:extLst>
            </p:cNvPr>
            <p:cNvSpPr/>
            <p:nvPr userDrawn="1"/>
          </p:nvSpPr>
          <p:spPr>
            <a:xfrm>
              <a:off x="0" y="4774698"/>
              <a:ext cx="9144000" cy="342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solidFill>
                  <a:schemeClr val="bg1"/>
                </a:solidFill>
                <a:latin typeface="Source Sans Pro" panose="020B0503030403020204" pitchFamily="34" charset="0"/>
              </a:endParaRPr>
            </a:p>
          </p:txBody>
        </p:sp>
        <p:sp>
          <p:nvSpPr>
            <p:cNvPr id="13" name="Right Triangle 12">
              <a:extLst>
                <a:ext uri="{FF2B5EF4-FFF2-40B4-BE49-F238E27FC236}">
                  <a16:creationId xmlns:a16="http://schemas.microsoft.com/office/drawing/2014/main" id="{D24F6C5E-08B7-D244-89C8-7FEBAC6566F0}"/>
                </a:ext>
              </a:extLst>
            </p:cNvPr>
            <p:cNvSpPr/>
            <p:nvPr userDrawn="1"/>
          </p:nvSpPr>
          <p:spPr>
            <a:xfrm rot="10800000">
              <a:off x="5117152" y="4791842"/>
              <a:ext cx="232934" cy="272073"/>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grpSp>
    </p:spTree>
    <p:extLst>
      <p:ext uri="{BB962C8B-B14F-4D97-AF65-F5344CB8AC3E}">
        <p14:creationId xmlns:p14="http://schemas.microsoft.com/office/powerpoint/2010/main" val="259554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lt Title Slide w/Pictur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90ED608-500C-CC40-BA6D-26001AFF3EC8}"/>
              </a:ext>
            </a:extLst>
          </p:cNvPr>
          <p:cNvSpPr>
            <a:spLocks noGrp="1"/>
          </p:cNvSpPr>
          <p:nvPr>
            <p:ph type="pic" sz="quarter" idx="12" hasCustomPrompt="1"/>
          </p:nvPr>
        </p:nvSpPr>
        <p:spPr>
          <a:xfrm>
            <a:off x="0" y="0"/>
            <a:ext cx="12192000" cy="6858000"/>
          </a:xfrm>
          <a:prstGeom prst="rect">
            <a:avLst/>
          </a:prstGeom>
          <a:solidFill>
            <a:schemeClr val="bg1">
              <a:lumMod val="85000"/>
            </a:schemeClr>
          </a:solidFill>
        </p:spPr>
        <p:txBody>
          <a:bodyPr/>
          <a:lstStyle>
            <a:lvl1pPr>
              <a:buNone/>
              <a:defRPr b="0" i="0">
                <a:latin typeface="Source Sans Pro" panose="020B0503030403020204" pitchFamily="34" charset="0"/>
              </a:defRPr>
            </a:lvl1pPr>
          </a:lstStyle>
          <a:p>
            <a:r>
              <a:rPr lang="en-US" dirty="0"/>
              <a:t>PICTURE</a:t>
            </a:r>
          </a:p>
        </p:txBody>
      </p:sp>
      <p:sp>
        <p:nvSpPr>
          <p:cNvPr id="9" name="Text Placeholder 7">
            <a:extLst>
              <a:ext uri="{FF2B5EF4-FFF2-40B4-BE49-F238E27FC236}">
                <a16:creationId xmlns:a16="http://schemas.microsoft.com/office/drawing/2014/main" id="{77D4993E-3014-2B4F-A42A-4701885FBDA2}"/>
              </a:ext>
            </a:extLst>
          </p:cNvPr>
          <p:cNvSpPr>
            <a:spLocks noGrp="1"/>
          </p:cNvSpPr>
          <p:nvPr>
            <p:ph type="body" sz="quarter" idx="10" hasCustomPrompt="1"/>
          </p:nvPr>
        </p:nvSpPr>
        <p:spPr>
          <a:xfrm>
            <a:off x="582614" y="1850649"/>
            <a:ext cx="11026775" cy="1541463"/>
          </a:xfrm>
          <a:prstGeom prst="rect">
            <a:avLst/>
          </a:prstGeom>
        </p:spPr>
        <p:txBody>
          <a:bodyPr/>
          <a:lstStyle>
            <a:lvl1pPr marL="0">
              <a:buNone/>
              <a:defRPr sz="6000" b="1" i="0">
                <a:solidFill>
                  <a:schemeClr val="bg1"/>
                </a:solidFill>
                <a:latin typeface="Source Sans Pro" panose="020B0503030403020204" pitchFamily="34" charset="0"/>
              </a:defRPr>
            </a:lvl1pPr>
          </a:lstStyle>
          <a:p>
            <a:pPr lvl="0"/>
            <a:r>
              <a:rPr lang="en-US" dirty="0"/>
              <a:t>Alternate Title Slide Here and Here and Here 45pt Bold</a:t>
            </a:r>
          </a:p>
        </p:txBody>
      </p:sp>
      <p:sp>
        <p:nvSpPr>
          <p:cNvPr id="10" name="Text Placeholder 12">
            <a:extLst>
              <a:ext uri="{FF2B5EF4-FFF2-40B4-BE49-F238E27FC236}">
                <a16:creationId xmlns:a16="http://schemas.microsoft.com/office/drawing/2014/main" id="{8D07B18F-36C2-8E46-AA3F-ED2458361B00}"/>
              </a:ext>
            </a:extLst>
          </p:cNvPr>
          <p:cNvSpPr>
            <a:spLocks noGrp="1"/>
          </p:cNvSpPr>
          <p:nvPr>
            <p:ph type="body" sz="quarter" idx="11" hasCustomPrompt="1"/>
          </p:nvPr>
        </p:nvSpPr>
        <p:spPr>
          <a:xfrm>
            <a:off x="1825959" y="4037945"/>
            <a:ext cx="8540083" cy="701033"/>
          </a:xfrm>
          <a:prstGeom prst="rect">
            <a:avLst/>
          </a:prstGeom>
        </p:spPr>
        <p:txBody>
          <a:bodyPr/>
          <a:lstStyle>
            <a:lvl1pPr marL="0" marR="0" indent="-228594"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3200" b="0" i="0">
                <a:solidFill>
                  <a:schemeClr val="bg1"/>
                </a:solidFill>
                <a:latin typeface="Source Sans Pro" panose="020B0503030403020204" pitchFamily="34" charset="0"/>
                <a:cs typeface="Arial" panose="020B0604020202020204" pitchFamily="34" charset="0"/>
              </a:defRPr>
            </a:lvl1pPr>
          </a:lstStyle>
          <a:p>
            <a:pPr lvl="0"/>
            <a:r>
              <a:rPr lang="en-US" dirty="0"/>
              <a:t>Speaker Names </a:t>
            </a:r>
            <a:r>
              <a:rPr lang="en-US" dirty="0" err="1"/>
              <a:t>CanGoHere</a:t>
            </a:r>
            <a:r>
              <a:rPr lang="en-US" dirty="0"/>
              <a:t>, Ph.D. </a:t>
            </a:r>
            <a:r>
              <a:rPr lang="en-US" dirty="0" err="1"/>
              <a:t>24pt</a:t>
            </a:r>
            <a:endParaRPr lang="en-US" dirty="0"/>
          </a:p>
        </p:txBody>
      </p:sp>
    </p:spTree>
    <p:extLst>
      <p:ext uri="{BB962C8B-B14F-4D97-AF65-F5344CB8AC3E}">
        <p14:creationId xmlns:p14="http://schemas.microsoft.com/office/powerpoint/2010/main" val="32945982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Reverse w/Titl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5AEA90-7157-4F49-AA66-146FE5E0DF81}"/>
              </a:ext>
            </a:extLst>
          </p:cNvPr>
          <p:cNvSpPr/>
          <p:nvPr userDrawn="1"/>
        </p:nvSpPr>
        <p:spPr>
          <a:xfrm>
            <a:off x="-1" y="0"/>
            <a:ext cx="12192001" cy="6858000"/>
          </a:xfrm>
          <a:prstGeom prst="rect">
            <a:avLst/>
          </a:prstGeom>
          <a:solidFill>
            <a:srgbClr val="04A7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sp>
        <p:nvSpPr>
          <p:cNvPr id="7" name="Text Placeholder 9">
            <a:extLst>
              <a:ext uri="{FF2B5EF4-FFF2-40B4-BE49-F238E27FC236}">
                <a16:creationId xmlns:a16="http://schemas.microsoft.com/office/drawing/2014/main" id="{B4226049-1010-6F40-9650-F897C24EB483}"/>
              </a:ext>
            </a:extLst>
          </p:cNvPr>
          <p:cNvSpPr>
            <a:spLocks noGrp="1"/>
          </p:cNvSpPr>
          <p:nvPr>
            <p:ph type="body" sz="quarter" idx="12" hasCustomPrompt="1"/>
          </p:nvPr>
        </p:nvSpPr>
        <p:spPr>
          <a:xfrm>
            <a:off x="7133448" y="6497693"/>
            <a:ext cx="5058552" cy="193899"/>
          </a:xfrm>
          <a:prstGeom prst="rect">
            <a:avLst/>
          </a:prstGeom>
        </p:spPr>
        <p:txBody>
          <a:bodyPr wrap="square" tIns="0" bIns="0" anchor="t">
            <a:spAutoFit/>
          </a:bodyPr>
          <a:lstStyle>
            <a:lvl1pPr>
              <a:buNone/>
              <a:defRPr sz="1400" b="0" i="0">
                <a:solidFill>
                  <a:schemeClr val="bg1"/>
                </a:solidFill>
                <a:latin typeface="Source Sans Pro" panose="020B0503030403020204" pitchFamily="34" charset="0"/>
              </a:defRPr>
            </a:lvl1pPr>
          </a:lstStyle>
          <a:p>
            <a:pPr lvl="0"/>
            <a:r>
              <a:rPr lang="en-US" dirty="0"/>
              <a:t>PRESENTATION TITLE OR NICKNAME CAN LIVE HERE</a:t>
            </a:r>
          </a:p>
        </p:txBody>
      </p:sp>
      <p:sp>
        <p:nvSpPr>
          <p:cNvPr id="11" name="Text Placeholder 9">
            <a:extLst>
              <a:ext uri="{FF2B5EF4-FFF2-40B4-BE49-F238E27FC236}">
                <a16:creationId xmlns:a16="http://schemas.microsoft.com/office/drawing/2014/main" id="{17877A8E-EC1F-174A-B87B-F4667FAF7845}"/>
              </a:ext>
            </a:extLst>
          </p:cNvPr>
          <p:cNvSpPr>
            <a:spLocks noGrp="1"/>
          </p:cNvSpPr>
          <p:nvPr>
            <p:ph type="body" sz="quarter" idx="15" hasCustomPrompt="1"/>
          </p:nvPr>
        </p:nvSpPr>
        <p:spPr>
          <a:xfrm>
            <a:off x="325069" y="560917"/>
            <a:ext cx="11172272" cy="3997995"/>
          </a:xfrm>
          <a:prstGeom prst="rect">
            <a:avLst/>
          </a:prstGeom>
        </p:spPr>
        <p:txBody>
          <a:bodyPr/>
          <a:lstStyle>
            <a:lvl1pPr marL="0" marR="0" indent="0" algn="l" defTabSz="914377" rtl="0" eaLnBrk="1" fontAlgn="auto" latinLnBrk="0" hangingPunct="0">
              <a:lnSpc>
                <a:spcPct val="150000"/>
              </a:lnSpc>
              <a:spcBef>
                <a:spcPts val="0"/>
              </a:spcBef>
              <a:spcAft>
                <a:spcPts val="0"/>
              </a:spcAft>
              <a:buClrTx/>
              <a:buSzTx/>
              <a:buFont typeface="Arial" panose="020B0604020202020204" pitchFamily="34" charset="0"/>
              <a:buNone/>
              <a:tabLst/>
              <a:defRPr sz="3733" b="0" i="0" baseline="0">
                <a:latin typeface="Source Sans Pro" panose="020B0503030403020204" pitchFamily="34" charset="0"/>
              </a:defRPr>
            </a:lvl1pPr>
            <a:lvl2pPr>
              <a:buNone/>
              <a:defRPr/>
            </a:lvl2pPr>
            <a:lvl3pPr>
              <a:buNone/>
              <a:defRPr/>
            </a:lvl3pPr>
            <a:lvl4pPr>
              <a:buNone/>
              <a:defRPr/>
            </a:lvl4pPr>
            <a:lvl5pPr>
              <a:buNone/>
              <a:defRPr/>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28pt body text (minimum for ease of viewing)</a:t>
            </a:r>
          </a:p>
        </p:txBody>
      </p:sp>
      <p:sp>
        <p:nvSpPr>
          <p:cNvPr id="12" name="Text Placeholder 9">
            <a:extLst>
              <a:ext uri="{FF2B5EF4-FFF2-40B4-BE49-F238E27FC236}">
                <a16:creationId xmlns:a16="http://schemas.microsoft.com/office/drawing/2014/main" id="{F635E910-E75C-1243-BCB0-8B5324D73515}"/>
              </a:ext>
            </a:extLst>
          </p:cNvPr>
          <p:cNvSpPr>
            <a:spLocks noGrp="1"/>
          </p:cNvSpPr>
          <p:nvPr>
            <p:ph type="body" sz="quarter" idx="14" hasCustomPrompt="1"/>
          </p:nvPr>
        </p:nvSpPr>
        <p:spPr>
          <a:xfrm>
            <a:off x="325069" y="4944533"/>
            <a:ext cx="11172272" cy="847992"/>
          </a:xfrm>
          <a:prstGeom prst="rect">
            <a:avLst/>
          </a:prstGeom>
        </p:spPr>
        <p:txBody>
          <a:bodyPr/>
          <a:lstStyle>
            <a:lvl1pPr marL="0" marR="0" indent="0" algn="l" defTabSz="914377" rtl="0" eaLnBrk="1" fontAlgn="auto" latinLnBrk="0" hangingPunct="0">
              <a:lnSpc>
                <a:spcPct val="150000"/>
              </a:lnSpc>
              <a:spcBef>
                <a:spcPts val="0"/>
              </a:spcBef>
              <a:spcAft>
                <a:spcPts val="0"/>
              </a:spcAft>
              <a:buClrTx/>
              <a:buSzTx/>
              <a:buFont typeface="Arial" panose="020B0604020202020204" pitchFamily="34" charset="0"/>
              <a:buNone/>
              <a:tabLst/>
              <a:defRPr sz="3733" b="0" i="0" baseline="0">
                <a:solidFill>
                  <a:schemeClr val="bg1"/>
                </a:solidFill>
                <a:latin typeface="Source Sans Pro" panose="020B0503030403020204" pitchFamily="34" charset="0"/>
              </a:defRPr>
            </a:lvl1pPr>
            <a:lvl2pPr>
              <a:buNone/>
              <a:defRPr/>
            </a:lvl2pPr>
            <a:lvl3pPr>
              <a:buNone/>
              <a:defRPr/>
            </a:lvl3pPr>
            <a:lvl4pPr>
              <a:buNone/>
              <a:defRPr/>
            </a:lvl4pPr>
            <a:lvl5pPr>
              <a:buNone/>
              <a:defRPr/>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Black or white text will work on this slide.</a:t>
            </a:r>
          </a:p>
        </p:txBody>
      </p:sp>
      <p:grpSp>
        <p:nvGrpSpPr>
          <p:cNvPr id="13" name="Group 12">
            <a:extLst>
              <a:ext uri="{FF2B5EF4-FFF2-40B4-BE49-F238E27FC236}">
                <a16:creationId xmlns:a16="http://schemas.microsoft.com/office/drawing/2014/main" id="{7613807A-3481-494B-A9F2-109C84E15C7F}"/>
              </a:ext>
            </a:extLst>
          </p:cNvPr>
          <p:cNvGrpSpPr/>
          <p:nvPr userDrawn="1"/>
        </p:nvGrpSpPr>
        <p:grpSpPr>
          <a:xfrm>
            <a:off x="0" y="6366265"/>
            <a:ext cx="12192000" cy="385623"/>
            <a:chOff x="0" y="4774698"/>
            <a:chExt cx="9144000" cy="289217"/>
          </a:xfrm>
          <a:solidFill>
            <a:schemeClr val="bg1"/>
          </a:solidFill>
        </p:grpSpPr>
        <p:sp>
          <p:nvSpPr>
            <p:cNvPr id="14" name="Rectangle 13">
              <a:extLst>
                <a:ext uri="{FF2B5EF4-FFF2-40B4-BE49-F238E27FC236}">
                  <a16:creationId xmlns:a16="http://schemas.microsoft.com/office/drawing/2014/main" id="{B6576182-43F8-5344-A7CF-F91D8C93A746}"/>
                </a:ext>
              </a:extLst>
            </p:cNvPr>
            <p:cNvSpPr/>
            <p:nvPr userDrawn="1"/>
          </p:nvSpPr>
          <p:spPr>
            <a:xfrm>
              <a:off x="0" y="4774698"/>
              <a:ext cx="9144000" cy="342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solidFill>
                  <a:schemeClr val="bg1"/>
                </a:solidFill>
                <a:latin typeface="Source Sans Pro" panose="020B0503030403020204" pitchFamily="34" charset="0"/>
              </a:endParaRPr>
            </a:p>
          </p:txBody>
        </p:sp>
        <p:sp>
          <p:nvSpPr>
            <p:cNvPr id="15" name="Right Triangle 14">
              <a:extLst>
                <a:ext uri="{FF2B5EF4-FFF2-40B4-BE49-F238E27FC236}">
                  <a16:creationId xmlns:a16="http://schemas.microsoft.com/office/drawing/2014/main" id="{82E4CADD-2929-7F4D-AA9E-4DCBBE0B0B40}"/>
                </a:ext>
              </a:extLst>
            </p:cNvPr>
            <p:cNvSpPr/>
            <p:nvPr userDrawn="1"/>
          </p:nvSpPr>
          <p:spPr>
            <a:xfrm rot="10800000">
              <a:off x="5117152" y="4791842"/>
              <a:ext cx="232934" cy="272073"/>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grpSp>
    </p:spTree>
    <p:extLst>
      <p:ext uri="{BB962C8B-B14F-4D97-AF65-F5344CB8AC3E}">
        <p14:creationId xmlns:p14="http://schemas.microsoft.com/office/powerpoint/2010/main" val="14493395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lue w/JAX nam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33DA902-A421-5943-96E0-9E29B96ABB1A}"/>
              </a:ext>
            </a:extLst>
          </p:cNvPr>
          <p:cNvGrpSpPr/>
          <p:nvPr userDrawn="1"/>
        </p:nvGrpSpPr>
        <p:grpSpPr>
          <a:xfrm>
            <a:off x="0" y="6366265"/>
            <a:ext cx="12192000" cy="385623"/>
            <a:chOff x="0" y="4774698"/>
            <a:chExt cx="9144000" cy="289217"/>
          </a:xfrm>
        </p:grpSpPr>
        <p:sp>
          <p:nvSpPr>
            <p:cNvPr id="3" name="Rectangle 2">
              <a:extLst>
                <a:ext uri="{FF2B5EF4-FFF2-40B4-BE49-F238E27FC236}">
                  <a16:creationId xmlns:a16="http://schemas.microsoft.com/office/drawing/2014/main" id="{B71CD138-D925-094D-9960-C24AC278DA0B}"/>
                </a:ext>
              </a:extLst>
            </p:cNvPr>
            <p:cNvSpPr/>
            <p:nvPr userDrawn="1"/>
          </p:nvSpPr>
          <p:spPr>
            <a:xfrm>
              <a:off x="0" y="4774698"/>
              <a:ext cx="9144000" cy="3428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sp>
          <p:nvSpPr>
            <p:cNvPr id="5" name="Right Triangle 4">
              <a:extLst>
                <a:ext uri="{FF2B5EF4-FFF2-40B4-BE49-F238E27FC236}">
                  <a16:creationId xmlns:a16="http://schemas.microsoft.com/office/drawing/2014/main" id="{DF62F2D2-65C0-8F42-ADBB-022705B0FDA4}"/>
                </a:ext>
              </a:extLst>
            </p:cNvPr>
            <p:cNvSpPr/>
            <p:nvPr userDrawn="1"/>
          </p:nvSpPr>
          <p:spPr>
            <a:xfrm rot="10800000" flipH="1">
              <a:off x="2225844" y="4791842"/>
              <a:ext cx="232934" cy="272073"/>
            </a:xfrm>
            <a:prstGeom prst="rtTriangle">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grpSp>
      <p:sp>
        <p:nvSpPr>
          <p:cNvPr id="12" name="Text Placeholder 9">
            <a:extLst>
              <a:ext uri="{FF2B5EF4-FFF2-40B4-BE49-F238E27FC236}">
                <a16:creationId xmlns:a16="http://schemas.microsoft.com/office/drawing/2014/main" id="{21562516-8970-ED4B-AE49-269793DF1C11}"/>
              </a:ext>
            </a:extLst>
          </p:cNvPr>
          <p:cNvSpPr>
            <a:spLocks noGrp="1"/>
          </p:cNvSpPr>
          <p:nvPr>
            <p:ph type="body" sz="quarter" idx="14" hasCustomPrompt="1"/>
          </p:nvPr>
        </p:nvSpPr>
        <p:spPr>
          <a:xfrm>
            <a:off x="325069" y="560917"/>
            <a:ext cx="11172272" cy="5105919"/>
          </a:xfrm>
          <a:prstGeom prst="rect">
            <a:avLst/>
          </a:prstGeom>
        </p:spPr>
        <p:txBody>
          <a:bodyPr/>
          <a:lstStyle>
            <a:lvl1pPr marL="0" marR="0" indent="0" algn="l" defTabSz="914377" rtl="0" eaLnBrk="1" fontAlgn="auto" latinLnBrk="0" hangingPunct="0">
              <a:lnSpc>
                <a:spcPct val="150000"/>
              </a:lnSpc>
              <a:spcBef>
                <a:spcPts val="0"/>
              </a:spcBef>
              <a:spcAft>
                <a:spcPts val="0"/>
              </a:spcAft>
              <a:buClrTx/>
              <a:buSzTx/>
              <a:buFont typeface="Arial" panose="020B0604020202020204" pitchFamily="34" charset="0"/>
              <a:buNone/>
              <a:tabLst/>
              <a:defRPr sz="3733" b="0" i="0" baseline="0">
                <a:latin typeface="Source Sans Pro" panose="020B0503030403020204" pitchFamily="34" charset="0"/>
              </a:defRPr>
            </a:lvl1pPr>
            <a:lvl2pPr>
              <a:buNone/>
              <a:defRPr/>
            </a:lvl2pPr>
            <a:lvl3pPr>
              <a:buNone/>
              <a:defRPr/>
            </a:lvl3pPr>
            <a:lvl4pPr>
              <a:buNone/>
              <a:defRPr/>
            </a:lvl4pPr>
            <a:lvl5pPr>
              <a:buNone/>
              <a:defRPr/>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28pt body text (minimum for ease of viewing)</a:t>
            </a:r>
          </a:p>
        </p:txBody>
      </p:sp>
      <p:sp>
        <p:nvSpPr>
          <p:cNvPr id="4" name="TextBox 3">
            <a:extLst>
              <a:ext uri="{FF2B5EF4-FFF2-40B4-BE49-F238E27FC236}">
                <a16:creationId xmlns:a16="http://schemas.microsoft.com/office/drawing/2014/main" id="{E2D182FB-9559-C401-AC59-7583780E68EB}"/>
              </a:ext>
            </a:extLst>
          </p:cNvPr>
          <p:cNvSpPr txBox="1"/>
          <p:nvPr userDrawn="1"/>
        </p:nvSpPr>
        <p:spPr>
          <a:xfrm>
            <a:off x="1" y="6486922"/>
            <a:ext cx="2967791" cy="215444"/>
          </a:xfrm>
          <a:prstGeom prst="rect">
            <a:avLst/>
          </a:prstGeom>
          <a:noFill/>
        </p:spPr>
        <p:txBody>
          <a:bodyPr wrap="square" tIns="0" bIns="0" rtlCol="0" anchor="t">
            <a:spAutoFit/>
          </a:bodyPr>
          <a:lstStyle/>
          <a:p>
            <a:pPr algn="r"/>
            <a:r>
              <a:rPr lang="en-US" sz="1400" b="1" i="0" spc="67" baseline="0" dirty="0">
                <a:solidFill>
                  <a:schemeClr val="bg2">
                    <a:lumMod val="50000"/>
                  </a:schemeClr>
                </a:solidFill>
                <a:latin typeface="Source Sans Pro" panose="020B0503030403020204" pitchFamily="34" charset="0"/>
                <a:cs typeface="Arial" panose="020B0604020202020204" pitchFamily="34" charset="0"/>
              </a:rPr>
              <a:t>THE JACKSON LABORATORY</a:t>
            </a:r>
          </a:p>
        </p:txBody>
      </p:sp>
    </p:spTree>
    <p:extLst>
      <p:ext uri="{BB962C8B-B14F-4D97-AF65-F5344CB8AC3E}">
        <p14:creationId xmlns:p14="http://schemas.microsoft.com/office/powerpoint/2010/main" val="39034737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Gray w/JAX nam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6926067-3E3A-834B-B491-CF0EA645AD3D}"/>
              </a:ext>
            </a:extLst>
          </p:cNvPr>
          <p:cNvGrpSpPr/>
          <p:nvPr userDrawn="1"/>
        </p:nvGrpSpPr>
        <p:grpSpPr>
          <a:xfrm>
            <a:off x="0" y="6366265"/>
            <a:ext cx="12192000" cy="385623"/>
            <a:chOff x="0" y="4774698"/>
            <a:chExt cx="9144000" cy="289217"/>
          </a:xfrm>
          <a:solidFill>
            <a:schemeClr val="bg1"/>
          </a:solidFill>
        </p:grpSpPr>
        <p:sp>
          <p:nvSpPr>
            <p:cNvPr id="3" name="Rectangle 2">
              <a:extLst>
                <a:ext uri="{FF2B5EF4-FFF2-40B4-BE49-F238E27FC236}">
                  <a16:creationId xmlns:a16="http://schemas.microsoft.com/office/drawing/2014/main" id="{927BC769-C362-0943-8EC8-3BEC86470703}"/>
                </a:ext>
              </a:extLst>
            </p:cNvPr>
            <p:cNvSpPr/>
            <p:nvPr userDrawn="1"/>
          </p:nvSpPr>
          <p:spPr>
            <a:xfrm>
              <a:off x="0" y="4774698"/>
              <a:ext cx="9144000" cy="3428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sp>
          <p:nvSpPr>
            <p:cNvPr id="5" name="Right Triangle 4">
              <a:extLst>
                <a:ext uri="{FF2B5EF4-FFF2-40B4-BE49-F238E27FC236}">
                  <a16:creationId xmlns:a16="http://schemas.microsoft.com/office/drawing/2014/main" id="{7C9338C1-2689-C542-9BD4-BBC7FC4767B8}"/>
                </a:ext>
              </a:extLst>
            </p:cNvPr>
            <p:cNvSpPr/>
            <p:nvPr userDrawn="1"/>
          </p:nvSpPr>
          <p:spPr>
            <a:xfrm rot="10800000" flipH="1">
              <a:off x="2225844" y="4791842"/>
              <a:ext cx="232934" cy="272073"/>
            </a:xfrm>
            <a:prstGeom prst="r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grpSp>
      <p:sp>
        <p:nvSpPr>
          <p:cNvPr id="10" name="Text Placeholder 9">
            <a:extLst>
              <a:ext uri="{FF2B5EF4-FFF2-40B4-BE49-F238E27FC236}">
                <a16:creationId xmlns:a16="http://schemas.microsoft.com/office/drawing/2014/main" id="{8743CDD0-2208-DE41-9BCC-3B428BE8A70D}"/>
              </a:ext>
            </a:extLst>
          </p:cNvPr>
          <p:cNvSpPr>
            <a:spLocks noGrp="1"/>
          </p:cNvSpPr>
          <p:nvPr>
            <p:ph type="body" sz="quarter" idx="14" hasCustomPrompt="1"/>
          </p:nvPr>
        </p:nvSpPr>
        <p:spPr>
          <a:xfrm>
            <a:off x="325069" y="560917"/>
            <a:ext cx="11172272" cy="5105919"/>
          </a:xfrm>
          <a:prstGeom prst="rect">
            <a:avLst/>
          </a:prstGeom>
        </p:spPr>
        <p:txBody>
          <a:bodyPr/>
          <a:lstStyle>
            <a:lvl1pPr marL="0" marR="0" indent="0" algn="l" defTabSz="914377" rtl="0" eaLnBrk="1" fontAlgn="auto" latinLnBrk="0" hangingPunct="0">
              <a:lnSpc>
                <a:spcPct val="150000"/>
              </a:lnSpc>
              <a:spcBef>
                <a:spcPts val="0"/>
              </a:spcBef>
              <a:spcAft>
                <a:spcPts val="0"/>
              </a:spcAft>
              <a:buClrTx/>
              <a:buSzTx/>
              <a:buFont typeface="Arial" panose="020B0604020202020204" pitchFamily="34" charset="0"/>
              <a:buNone/>
              <a:tabLst/>
              <a:defRPr sz="3733" b="0" i="0" baseline="0">
                <a:latin typeface="Source Sans Pro" panose="020B0503030403020204" pitchFamily="34" charset="0"/>
              </a:defRPr>
            </a:lvl1pPr>
            <a:lvl2pPr>
              <a:buNone/>
              <a:defRPr/>
            </a:lvl2pPr>
            <a:lvl3pPr>
              <a:buNone/>
              <a:defRPr/>
            </a:lvl3pPr>
            <a:lvl4pPr>
              <a:buNone/>
              <a:defRPr/>
            </a:lvl4pPr>
            <a:lvl5pPr>
              <a:buNone/>
              <a:defRPr/>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28pt body text (minimum for ease of viewing)</a:t>
            </a:r>
          </a:p>
        </p:txBody>
      </p:sp>
      <p:sp>
        <p:nvSpPr>
          <p:cNvPr id="4" name="TextBox 3">
            <a:extLst>
              <a:ext uri="{FF2B5EF4-FFF2-40B4-BE49-F238E27FC236}">
                <a16:creationId xmlns:a16="http://schemas.microsoft.com/office/drawing/2014/main" id="{8D439474-FE25-3D0A-07E5-9E4B7E9EBC32}"/>
              </a:ext>
            </a:extLst>
          </p:cNvPr>
          <p:cNvSpPr txBox="1"/>
          <p:nvPr userDrawn="1"/>
        </p:nvSpPr>
        <p:spPr>
          <a:xfrm>
            <a:off x="1" y="6486922"/>
            <a:ext cx="2967791" cy="215444"/>
          </a:xfrm>
          <a:prstGeom prst="rect">
            <a:avLst/>
          </a:prstGeom>
          <a:noFill/>
        </p:spPr>
        <p:txBody>
          <a:bodyPr wrap="square" tIns="0" bIns="0" rtlCol="0" anchor="t">
            <a:spAutoFit/>
          </a:bodyPr>
          <a:lstStyle/>
          <a:p>
            <a:pPr algn="r"/>
            <a:r>
              <a:rPr lang="en-US" sz="1400" b="1" i="0" spc="67" baseline="0" dirty="0">
                <a:solidFill>
                  <a:schemeClr val="bg2">
                    <a:lumMod val="50000"/>
                  </a:schemeClr>
                </a:solidFill>
                <a:latin typeface="Source Sans Pro" panose="020B0503030403020204" pitchFamily="34" charset="0"/>
                <a:cs typeface="Arial" panose="020B0604020202020204" pitchFamily="34" charset="0"/>
              </a:rPr>
              <a:t>THE JACKSON LABORATORY</a:t>
            </a:r>
          </a:p>
        </p:txBody>
      </p:sp>
    </p:spTree>
    <p:extLst>
      <p:ext uri="{BB962C8B-B14F-4D97-AF65-F5344CB8AC3E}">
        <p14:creationId xmlns:p14="http://schemas.microsoft.com/office/powerpoint/2010/main" val="20395851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Reverse w/JAX nam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AA6F271-C725-2C4D-B082-15BC7DE40D25}"/>
              </a:ext>
            </a:extLst>
          </p:cNvPr>
          <p:cNvSpPr/>
          <p:nvPr userDrawn="1"/>
        </p:nvSpPr>
        <p:spPr>
          <a:xfrm>
            <a:off x="-1" y="0"/>
            <a:ext cx="12192001" cy="6858000"/>
          </a:xfrm>
          <a:prstGeom prst="rect">
            <a:avLst/>
          </a:prstGeom>
          <a:solidFill>
            <a:srgbClr val="04A7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grpSp>
        <p:nvGrpSpPr>
          <p:cNvPr id="2" name="Group 1">
            <a:extLst>
              <a:ext uri="{FF2B5EF4-FFF2-40B4-BE49-F238E27FC236}">
                <a16:creationId xmlns:a16="http://schemas.microsoft.com/office/drawing/2014/main" id="{091AAD2B-1AED-9A41-88CA-02DDB614B029}"/>
              </a:ext>
            </a:extLst>
          </p:cNvPr>
          <p:cNvGrpSpPr/>
          <p:nvPr userDrawn="1"/>
        </p:nvGrpSpPr>
        <p:grpSpPr>
          <a:xfrm>
            <a:off x="0" y="6366265"/>
            <a:ext cx="12192000" cy="385623"/>
            <a:chOff x="0" y="4774698"/>
            <a:chExt cx="9144000" cy="289217"/>
          </a:xfrm>
        </p:grpSpPr>
        <p:sp>
          <p:nvSpPr>
            <p:cNvPr id="10" name="Rectangle 9">
              <a:extLst>
                <a:ext uri="{FF2B5EF4-FFF2-40B4-BE49-F238E27FC236}">
                  <a16:creationId xmlns:a16="http://schemas.microsoft.com/office/drawing/2014/main" id="{A4E413CA-0523-3649-B537-FE5ACD420F76}"/>
                </a:ext>
              </a:extLst>
            </p:cNvPr>
            <p:cNvSpPr/>
            <p:nvPr userDrawn="1"/>
          </p:nvSpPr>
          <p:spPr>
            <a:xfrm>
              <a:off x="0" y="4774698"/>
              <a:ext cx="9144000" cy="34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sp>
          <p:nvSpPr>
            <p:cNvPr id="12" name="Right Triangle 11">
              <a:extLst>
                <a:ext uri="{FF2B5EF4-FFF2-40B4-BE49-F238E27FC236}">
                  <a16:creationId xmlns:a16="http://schemas.microsoft.com/office/drawing/2014/main" id="{489BD0B7-57DE-C949-A735-BE3D547A3BF4}"/>
                </a:ext>
              </a:extLst>
            </p:cNvPr>
            <p:cNvSpPr/>
            <p:nvPr userDrawn="1"/>
          </p:nvSpPr>
          <p:spPr>
            <a:xfrm rot="10800000" flipH="1">
              <a:off x="2225844" y="4791842"/>
              <a:ext cx="232934" cy="272073"/>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grpSp>
      <p:sp>
        <p:nvSpPr>
          <p:cNvPr id="18" name="Text Placeholder 9">
            <a:extLst>
              <a:ext uri="{FF2B5EF4-FFF2-40B4-BE49-F238E27FC236}">
                <a16:creationId xmlns:a16="http://schemas.microsoft.com/office/drawing/2014/main" id="{6D84452F-2E44-6C4A-9D53-C0E9C297CE8F}"/>
              </a:ext>
            </a:extLst>
          </p:cNvPr>
          <p:cNvSpPr>
            <a:spLocks noGrp="1"/>
          </p:cNvSpPr>
          <p:nvPr>
            <p:ph type="body" sz="quarter" idx="15" hasCustomPrompt="1"/>
          </p:nvPr>
        </p:nvSpPr>
        <p:spPr>
          <a:xfrm>
            <a:off x="325069" y="560917"/>
            <a:ext cx="11172272" cy="3997995"/>
          </a:xfrm>
          <a:prstGeom prst="rect">
            <a:avLst/>
          </a:prstGeom>
        </p:spPr>
        <p:txBody>
          <a:bodyPr/>
          <a:lstStyle>
            <a:lvl1pPr marL="0" marR="0" indent="0" algn="l" defTabSz="914377" rtl="0" eaLnBrk="1" fontAlgn="auto" latinLnBrk="0" hangingPunct="0">
              <a:lnSpc>
                <a:spcPct val="150000"/>
              </a:lnSpc>
              <a:spcBef>
                <a:spcPts val="0"/>
              </a:spcBef>
              <a:spcAft>
                <a:spcPts val="0"/>
              </a:spcAft>
              <a:buClrTx/>
              <a:buSzTx/>
              <a:buFont typeface="Arial" panose="020B0604020202020204" pitchFamily="34" charset="0"/>
              <a:buNone/>
              <a:tabLst/>
              <a:defRPr sz="3733" b="0" i="0" baseline="0">
                <a:latin typeface="Source Sans Pro" panose="020B0503030403020204" pitchFamily="34" charset="0"/>
              </a:defRPr>
            </a:lvl1pPr>
            <a:lvl2pPr>
              <a:buNone/>
              <a:defRPr/>
            </a:lvl2pPr>
            <a:lvl3pPr>
              <a:buNone/>
              <a:defRPr/>
            </a:lvl3pPr>
            <a:lvl4pPr>
              <a:buNone/>
              <a:defRPr/>
            </a:lvl4pPr>
            <a:lvl5pPr>
              <a:buNone/>
              <a:defRPr/>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28pt body text (minimum for ease of viewing)</a:t>
            </a:r>
          </a:p>
        </p:txBody>
      </p:sp>
      <p:sp>
        <p:nvSpPr>
          <p:cNvPr id="19" name="Text Placeholder 9">
            <a:extLst>
              <a:ext uri="{FF2B5EF4-FFF2-40B4-BE49-F238E27FC236}">
                <a16:creationId xmlns:a16="http://schemas.microsoft.com/office/drawing/2014/main" id="{9BB09F22-22FC-E843-8B89-4987E9EC97F2}"/>
              </a:ext>
            </a:extLst>
          </p:cNvPr>
          <p:cNvSpPr>
            <a:spLocks noGrp="1"/>
          </p:cNvSpPr>
          <p:nvPr>
            <p:ph type="body" sz="quarter" idx="14" hasCustomPrompt="1"/>
          </p:nvPr>
        </p:nvSpPr>
        <p:spPr>
          <a:xfrm>
            <a:off x="325069" y="4944533"/>
            <a:ext cx="11172272" cy="847992"/>
          </a:xfrm>
          <a:prstGeom prst="rect">
            <a:avLst/>
          </a:prstGeom>
        </p:spPr>
        <p:txBody>
          <a:bodyPr/>
          <a:lstStyle>
            <a:lvl1pPr marL="0" marR="0" indent="0" algn="l" defTabSz="914377" rtl="0" eaLnBrk="1" fontAlgn="auto" latinLnBrk="0" hangingPunct="0">
              <a:lnSpc>
                <a:spcPct val="150000"/>
              </a:lnSpc>
              <a:spcBef>
                <a:spcPts val="0"/>
              </a:spcBef>
              <a:spcAft>
                <a:spcPts val="0"/>
              </a:spcAft>
              <a:buClrTx/>
              <a:buSzTx/>
              <a:buFont typeface="Arial" panose="020B0604020202020204" pitchFamily="34" charset="0"/>
              <a:buNone/>
              <a:tabLst/>
              <a:defRPr sz="3733" b="0" i="0" baseline="0">
                <a:solidFill>
                  <a:schemeClr val="bg1"/>
                </a:solidFill>
                <a:latin typeface="Source Sans Pro" panose="020B0503030403020204" pitchFamily="34" charset="0"/>
              </a:defRPr>
            </a:lvl1pPr>
            <a:lvl2pPr>
              <a:buNone/>
              <a:defRPr/>
            </a:lvl2pPr>
            <a:lvl3pPr>
              <a:buNone/>
              <a:defRPr/>
            </a:lvl3pPr>
            <a:lvl4pPr>
              <a:buNone/>
              <a:defRPr/>
            </a:lvl4pPr>
            <a:lvl5pPr>
              <a:buNone/>
              <a:defRPr/>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Black or white text will work on this slide.</a:t>
            </a:r>
          </a:p>
        </p:txBody>
      </p:sp>
      <p:sp>
        <p:nvSpPr>
          <p:cNvPr id="4" name="TextBox 3">
            <a:extLst>
              <a:ext uri="{FF2B5EF4-FFF2-40B4-BE49-F238E27FC236}">
                <a16:creationId xmlns:a16="http://schemas.microsoft.com/office/drawing/2014/main" id="{1C944AAF-E0EC-DF39-1168-6A7A0AB94ABD}"/>
              </a:ext>
            </a:extLst>
          </p:cNvPr>
          <p:cNvSpPr txBox="1"/>
          <p:nvPr userDrawn="1"/>
        </p:nvSpPr>
        <p:spPr>
          <a:xfrm>
            <a:off x="1" y="6486922"/>
            <a:ext cx="2967791" cy="215444"/>
          </a:xfrm>
          <a:prstGeom prst="rect">
            <a:avLst/>
          </a:prstGeom>
          <a:noFill/>
        </p:spPr>
        <p:txBody>
          <a:bodyPr wrap="square" tIns="0" bIns="0" rtlCol="0" anchor="t">
            <a:spAutoFit/>
          </a:bodyPr>
          <a:lstStyle/>
          <a:p>
            <a:pPr algn="r"/>
            <a:r>
              <a:rPr lang="en-US" sz="1400" b="1" i="0" spc="67" baseline="0" dirty="0">
                <a:solidFill>
                  <a:schemeClr val="bg1"/>
                </a:solidFill>
                <a:latin typeface="Source Sans Pro" panose="020B0503030403020204" pitchFamily="34" charset="0"/>
                <a:cs typeface="Arial" panose="020B0604020202020204" pitchFamily="34" charset="0"/>
              </a:rPr>
              <a:t>THE JACKSON LABORATORY</a:t>
            </a:r>
          </a:p>
        </p:txBody>
      </p:sp>
    </p:spTree>
    <p:extLst>
      <p:ext uri="{BB962C8B-B14F-4D97-AF65-F5344CB8AC3E}">
        <p14:creationId xmlns:p14="http://schemas.microsoft.com/office/powerpoint/2010/main" val="4505867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JAX Informational Slid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080703B-DC8B-6945-A0EC-208449BB3160}"/>
              </a:ext>
            </a:extLst>
          </p:cNvPr>
          <p:cNvGrpSpPr/>
          <p:nvPr userDrawn="1"/>
        </p:nvGrpSpPr>
        <p:grpSpPr>
          <a:xfrm>
            <a:off x="0" y="1670172"/>
            <a:ext cx="12192000" cy="466571"/>
            <a:chOff x="0" y="1252629"/>
            <a:chExt cx="9144000" cy="349928"/>
          </a:xfrm>
        </p:grpSpPr>
        <p:sp>
          <p:nvSpPr>
            <p:cNvPr id="3" name="Rectangle 2">
              <a:extLst>
                <a:ext uri="{FF2B5EF4-FFF2-40B4-BE49-F238E27FC236}">
                  <a16:creationId xmlns:a16="http://schemas.microsoft.com/office/drawing/2014/main" id="{629F9AAE-43FC-E14B-ACEA-331CF6545456}"/>
                </a:ext>
              </a:extLst>
            </p:cNvPr>
            <p:cNvSpPr/>
            <p:nvPr userDrawn="1"/>
          </p:nvSpPr>
          <p:spPr>
            <a:xfrm>
              <a:off x="0" y="1252629"/>
              <a:ext cx="9144000" cy="3428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sp>
          <p:nvSpPr>
            <p:cNvPr id="4" name="Right Triangle 3">
              <a:extLst>
                <a:ext uri="{FF2B5EF4-FFF2-40B4-BE49-F238E27FC236}">
                  <a16:creationId xmlns:a16="http://schemas.microsoft.com/office/drawing/2014/main" id="{3E7A331B-7026-1E47-BD4D-FE2B7AE0A468}"/>
                </a:ext>
              </a:extLst>
            </p:cNvPr>
            <p:cNvSpPr/>
            <p:nvPr userDrawn="1"/>
          </p:nvSpPr>
          <p:spPr>
            <a:xfrm rot="10800000">
              <a:off x="3217068" y="1269773"/>
              <a:ext cx="284911" cy="332784"/>
            </a:xfrm>
            <a:prstGeom prst="rtTriangle">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grpSp>
      <p:pic>
        <p:nvPicPr>
          <p:cNvPr id="5" name="Picture 4">
            <a:extLst>
              <a:ext uri="{FF2B5EF4-FFF2-40B4-BE49-F238E27FC236}">
                <a16:creationId xmlns:a16="http://schemas.microsoft.com/office/drawing/2014/main" id="{F623F9D7-AD2E-564F-9B08-FFA7BB1C03F9}"/>
              </a:ext>
            </a:extLst>
          </p:cNvPr>
          <p:cNvPicPr>
            <a:picLocks noChangeAspect="1"/>
          </p:cNvPicPr>
          <p:nvPr userDrawn="1"/>
        </p:nvPicPr>
        <p:blipFill rotWithShape="1">
          <a:blip r:embed="rId2"/>
          <a:srcRect l="-8405" t="-28146" r="-9101" b="-22219"/>
          <a:stretch/>
        </p:blipFill>
        <p:spPr>
          <a:xfrm>
            <a:off x="1" y="58923"/>
            <a:ext cx="4943468" cy="1539532"/>
          </a:xfrm>
          <a:prstGeom prst="rect">
            <a:avLst/>
          </a:prstGeom>
        </p:spPr>
      </p:pic>
      <p:sp>
        <p:nvSpPr>
          <p:cNvPr id="6" name="TextBox 5">
            <a:extLst>
              <a:ext uri="{FF2B5EF4-FFF2-40B4-BE49-F238E27FC236}">
                <a16:creationId xmlns:a16="http://schemas.microsoft.com/office/drawing/2014/main" id="{F75C272B-A03F-2543-AE09-4AD1BB58E51C}"/>
              </a:ext>
            </a:extLst>
          </p:cNvPr>
          <p:cNvSpPr txBox="1"/>
          <p:nvPr userDrawn="1"/>
        </p:nvSpPr>
        <p:spPr>
          <a:xfrm>
            <a:off x="4798919" y="1917374"/>
            <a:ext cx="7033379" cy="3539430"/>
          </a:xfrm>
          <a:prstGeom prst="rect">
            <a:avLst/>
          </a:prstGeom>
          <a:noFill/>
        </p:spPr>
        <p:txBody>
          <a:bodyPr wrap="square" rtlCol="0">
            <a:spAutoFit/>
          </a:bodyPr>
          <a:lstStyle/>
          <a:p>
            <a:r>
              <a:rPr lang="en-US" sz="2800" b="0" i="0" dirty="0">
                <a:solidFill>
                  <a:srgbClr val="7C7C7C"/>
                </a:solidFill>
                <a:latin typeface="Source Sans Pro" panose="020B0503030403020204" pitchFamily="34" charset="0"/>
                <a:cs typeface="Arial" panose="020B0604020202020204" pitchFamily="34" charset="0"/>
              </a:rPr>
              <a:t>The Jackson Laboratory is an independent, nonprofit biomedical research institution with a mission to discover precise genomic solutions for disease and empower the global biomedical community in the shared quest to improve human health. </a:t>
            </a:r>
          </a:p>
          <a:p>
            <a:endParaRPr lang="en-US" sz="2800" b="0" i="0" dirty="0">
              <a:solidFill>
                <a:srgbClr val="7C7C7C"/>
              </a:solidFill>
              <a:latin typeface="Source Sans Pro" panose="020B0503030403020204" pitchFamily="34" charset="0"/>
              <a:cs typeface="Arial" panose="020B0604020202020204" pitchFamily="34" charset="0"/>
            </a:endParaRPr>
          </a:p>
          <a:p>
            <a:r>
              <a:rPr lang="en-US" sz="2800" b="0" i="0" dirty="0">
                <a:solidFill>
                  <a:srgbClr val="7C7C7C"/>
                </a:solidFill>
                <a:latin typeface="Source Sans Pro" panose="020B0503030403020204" pitchFamily="34" charset="0"/>
                <a:cs typeface="Arial" panose="020B0604020202020204" pitchFamily="34" charset="0"/>
              </a:rPr>
              <a:t>Learn more at </a:t>
            </a:r>
            <a:r>
              <a:rPr lang="en-US" sz="2800" b="0" i="0" dirty="0" err="1">
                <a:solidFill>
                  <a:srgbClr val="7C7C7C"/>
                </a:solidFill>
                <a:latin typeface="Source Sans Pro" panose="020B0503030403020204" pitchFamily="34" charset="0"/>
                <a:cs typeface="Arial" panose="020B0604020202020204" pitchFamily="34" charset="0"/>
              </a:rPr>
              <a:t>www.jax.org</a:t>
            </a:r>
            <a:r>
              <a:rPr lang="en-US" sz="2800" b="0" i="0" dirty="0">
                <a:solidFill>
                  <a:srgbClr val="7C7C7C"/>
                </a:solidFill>
                <a:latin typeface="Source Sans Pro" panose="020B0503030403020204" pitchFamily="34" charset="0"/>
                <a:cs typeface="Arial" panose="020B0604020202020204" pitchFamily="34" charset="0"/>
              </a:rPr>
              <a:t>.</a:t>
            </a:r>
          </a:p>
        </p:txBody>
      </p:sp>
      <p:pic>
        <p:nvPicPr>
          <p:cNvPr id="9" name="Picture 8">
            <a:extLst>
              <a:ext uri="{FF2B5EF4-FFF2-40B4-BE49-F238E27FC236}">
                <a16:creationId xmlns:a16="http://schemas.microsoft.com/office/drawing/2014/main" id="{08ADE88C-998C-4984-C128-934EDED39B58}"/>
              </a:ext>
            </a:extLst>
          </p:cNvPr>
          <p:cNvPicPr>
            <a:picLocks noChangeAspect="1"/>
          </p:cNvPicPr>
          <p:nvPr userDrawn="1"/>
        </p:nvPicPr>
        <p:blipFill>
          <a:blip r:embed="rId3"/>
          <a:stretch>
            <a:fillRect/>
          </a:stretch>
        </p:blipFill>
        <p:spPr>
          <a:xfrm>
            <a:off x="4943469" y="5805444"/>
            <a:ext cx="2860649" cy="399160"/>
          </a:xfrm>
          <a:prstGeom prst="rect">
            <a:avLst/>
          </a:prstGeom>
        </p:spPr>
      </p:pic>
    </p:spTree>
    <p:extLst>
      <p:ext uri="{BB962C8B-B14F-4D97-AF65-F5344CB8AC3E}">
        <p14:creationId xmlns:p14="http://schemas.microsoft.com/office/powerpoint/2010/main" val="2742565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Alt Title Slide w/Logo">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233EB50-8758-C242-AC0A-914AE0C39B18}"/>
              </a:ext>
            </a:extLst>
          </p:cNvPr>
          <p:cNvSpPr/>
          <p:nvPr userDrawn="1"/>
        </p:nvSpPr>
        <p:spPr>
          <a:xfrm>
            <a:off x="-1" y="0"/>
            <a:ext cx="12192001" cy="6858000"/>
          </a:xfrm>
          <a:prstGeom prst="rect">
            <a:avLst/>
          </a:prstGeom>
          <a:solidFill>
            <a:srgbClr val="04A7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pic>
        <p:nvPicPr>
          <p:cNvPr id="4" name="Picture 3">
            <a:extLst>
              <a:ext uri="{FF2B5EF4-FFF2-40B4-BE49-F238E27FC236}">
                <a16:creationId xmlns:a16="http://schemas.microsoft.com/office/drawing/2014/main" id="{D3C279D0-A85D-7B40-8A18-E48ED5D64CA9}"/>
              </a:ext>
            </a:extLst>
          </p:cNvPr>
          <p:cNvPicPr>
            <a:picLocks noChangeAspect="1"/>
          </p:cNvPicPr>
          <p:nvPr userDrawn="1"/>
        </p:nvPicPr>
        <p:blipFill>
          <a:blip r:embed="rId2"/>
          <a:srcRect l="3189" r="3189"/>
          <a:stretch/>
        </p:blipFill>
        <p:spPr>
          <a:xfrm>
            <a:off x="-1" y="0"/>
            <a:ext cx="12192000" cy="6858000"/>
          </a:xfrm>
          <a:prstGeom prst="rect">
            <a:avLst/>
          </a:prstGeom>
        </p:spPr>
      </p:pic>
      <p:sp>
        <p:nvSpPr>
          <p:cNvPr id="5" name="Rectangle 4">
            <a:extLst>
              <a:ext uri="{FF2B5EF4-FFF2-40B4-BE49-F238E27FC236}">
                <a16:creationId xmlns:a16="http://schemas.microsoft.com/office/drawing/2014/main" id="{2F5B142A-BD2B-6044-9339-40FF387731E8}"/>
              </a:ext>
            </a:extLst>
          </p:cNvPr>
          <p:cNvSpPr/>
          <p:nvPr userDrawn="1"/>
        </p:nvSpPr>
        <p:spPr>
          <a:xfrm>
            <a:off x="0" y="1204813"/>
            <a:ext cx="12192000" cy="4653643"/>
          </a:xfrm>
          <a:prstGeom prst="rect">
            <a:avLst/>
          </a:prstGeom>
          <a:solidFill>
            <a:schemeClr val="accent1">
              <a:alpha val="7423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sp>
        <p:nvSpPr>
          <p:cNvPr id="7" name="Text Placeholder 7">
            <a:extLst>
              <a:ext uri="{FF2B5EF4-FFF2-40B4-BE49-F238E27FC236}">
                <a16:creationId xmlns:a16="http://schemas.microsoft.com/office/drawing/2014/main" id="{776A90FC-CF97-CD4C-9263-F6302CF7B756}"/>
              </a:ext>
            </a:extLst>
          </p:cNvPr>
          <p:cNvSpPr>
            <a:spLocks noGrp="1"/>
          </p:cNvSpPr>
          <p:nvPr>
            <p:ph type="body" sz="quarter" idx="10" hasCustomPrompt="1"/>
          </p:nvPr>
        </p:nvSpPr>
        <p:spPr>
          <a:xfrm>
            <a:off x="582614" y="1850649"/>
            <a:ext cx="11026775" cy="1541463"/>
          </a:xfrm>
          <a:prstGeom prst="rect">
            <a:avLst/>
          </a:prstGeom>
        </p:spPr>
        <p:txBody>
          <a:bodyPr/>
          <a:lstStyle>
            <a:lvl1pPr marL="0">
              <a:buNone/>
              <a:defRPr sz="6000" b="1" i="0">
                <a:solidFill>
                  <a:schemeClr val="bg1"/>
                </a:solidFill>
                <a:latin typeface="Source Sans Pro" panose="020B0503030403020204" pitchFamily="34" charset="0"/>
              </a:defRPr>
            </a:lvl1pPr>
          </a:lstStyle>
          <a:p>
            <a:pPr lvl="0"/>
            <a:r>
              <a:rPr lang="en-US" dirty="0"/>
              <a:t>Alternate Title Slide Here and Here and Here 45pt Bold</a:t>
            </a:r>
          </a:p>
        </p:txBody>
      </p:sp>
      <p:sp>
        <p:nvSpPr>
          <p:cNvPr id="8" name="Text Placeholder 12">
            <a:extLst>
              <a:ext uri="{FF2B5EF4-FFF2-40B4-BE49-F238E27FC236}">
                <a16:creationId xmlns:a16="http://schemas.microsoft.com/office/drawing/2014/main" id="{028B5449-3E99-0E4E-8A44-E6124D0F871D}"/>
              </a:ext>
            </a:extLst>
          </p:cNvPr>
          <p:cNvSpPr>
            <a:spLocks noGrp="1"/>
          </p:cNvSpPr>
          <p:nvPr>
            <p:ph type="body" sz="quarter" idx="11" hasCustomPrompt="1"/>
          </p:nvPr>
        </p:nvSpPr>
        <p:spPr>
          <a:xfrm>
            <a:off x="1825959" y="4037944"/>
            <a:ext cx="8540083" cy="658627"/>
          </a:xfrm>
          <a:prstGeom prst="rect">
            <a:avLst/>
          </a:prstGeom>
        </p:spPr>
        <p:txBody>
          <a:bodyPr/>
          <a:lstStyle>
            <a:lvl1pPr marL="0" marR="0" indent="-228594"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3200" b="0" i="0">
                <a:solidFill>
                  <a:schemeClr val="bg1"/>
                </a:solidFill>
                <a:latin typeface="Source Sans Pro" panose="020B0503030403020204" pitchFamily="34" charset="0"/>
                <a:cs typeface="Arial" panose="020B0604020202020204" pitchFamily="34" charset="0"/>
              </a:defRPr>
            </a:lvl1pPr>
          </a:lstStyle>
          <a:p>
            <a:pPr lvl="0"/>
            <a:r>
              <a:rPr lang="en-US" dirty="0"/>
              <a:t>Speaker Names </a:t>
            </a:r>
            <a:r>
              <a:rPr lang="en-US" dirty="0" err="1"/>
              <a:t>CanGoHere</a:t>
            </a:r>
            <a:r>
              <a:rPr lang="en-US" dirty="0"/>
              <a:t>, Ph.D. </a:t>
            </a:r>
            <a:r>
              <a:rPr lang="en-US" dirty="0" err="1"/>
              <a:t>24pt</a:t>
            </a:r>
            <a:endParaRPr lang="en-US" dirty="0"/>
          </a:p>
        </p:txBody>
      </p:sp>
    </p:spTree>
    <p:extLst>
      <p:ext uri="{BB962C8B-B14F-4D97-AF65-F5344CB8AC3E}">
        <p14:creationId xmlns:p14="http://schemas.microsoft.com/office/powerpoint/2010/main" val="24028895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83B8-9B17-554C-8AFC-F102B1572E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EC9F10-4E94-3A5A-7747-BC442AFAAC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FEDD24-A9D0-71ED-5E01-DA58E2317B60}"/>
              </a:ext>
            </a:extLst>
          </p:cNvPr>
          <p:cNvSpPr>
            <a:spLocks noGrp="1"/>
          </p:cNvSpPr>
          <p:nvPr>
            <p:ph type="dt" sz="half" idx="10"/>
          </p:nvPr>
        </p:nvSpPr>
        <p:spPr/>
        <p:txBody>
          <a:bodyPr/>
          <a:lstStyle/>
          <a:p>
            <a:fld id="{D66F07F1-520A-A94C-BBEE-57598A480AAD}" type="datetimeFigureOut">
              <a:rPr lang="en-US" smtClean="0"/>
              <a:t>5/9/25</a:t>
            </a:fld>
            <a:endParaRPr lang="en-US"/>
          </a:p>
        </p:txBody>
      </p:sp>
      <p:sp>
        <p:nvSpPr>
          <p:cNvPr id="5" name="Footer Placeholder 4">
            <a:extLst>
              <a:ext uri="{FF2B5EF4-FFF2-40B4-BE49-F238E27FC236}">
                <a16:creationId xmlns:a16="http://schemas.microsoft.com/office/drawing/2014/main" id="{BD7ACDD2-7A84-6F44-2741-3BFCF30731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FFBFA0-59EA-0297-1E9B-4252375B31C3}"/>
              </a:ext>
            </a:extLst>
          </p:cNvPr>
          <p:cNvSpPr>
            <a:spLocks noGrp="1"/>
          </p:cNvSpPr>
          <p:nvPr>
            <p:ph type="sldNum" sz="quarter" idx="12"/>
          </p:nvPr>
        </p:nvSpPr>
        <p:spPr/>
        <p:txBody>
          <a:bodyPr/>
          <a:lstStyle/>
          <a:p>
            <a:fld id="{02B246D1-D7DC-D741-8E4D-2C1A552D0D7D}" type="slidenum">
              <a:rPr lang="en-US" smtClean="0"/>
              <a:t>‹#›</a:t>
            </a:fld>
            <a:endParaRPr lang="en-US"/>
          </a:p>
        </p:txBody>
      </p:sp>
    </p:spTree>
    <p:extLst>
      <p:ext uri="{BB962C8B-B14F-4D97-AF65-F5344CB8AC3E}">
        <p14:creationId xmlns:p14="http://schemas.microsoft.com/office/powerpoint/2010/main" val="30205713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0DA2B4-C0F4-1230-8C4B-032F521FA1A4}"/>
              </a:ext>
            </a:extLst>
          </p:cNvPr>
          <p:cNvSpPr>
            <a:spLocks noGrp="1"/>
          </p:cNvSpPr>
          <p:nvPr>
            <p:ph type="dt" sz="half" idx="10"/>
          </p:nvPr>
        </p:nvSpPr>
        <p:spPr/>
        <p:txBody>
          <a:bodyPr/>
          <a:lstStyle/>
          <a:p>
            <a:fld id="{D66F07F1-520A-A94C-BBEE-57598A480AAD}" type="datetimeFigureOut">
              <a:rPr lang="en-US" smtClean="0"/>
              <a:t>5/9/25</a:t>
            </a:fld>
            <a:endParaRPr lang="en-US"/>
          </a:p>
        </p:txBody>
      </p:sp>
      <p:sp>
        <p:nvSpPr>
          <p:cNvPr id="3" name="Footer Placeholder 2">
            <a:extLst>
              <a:ext uri="{FF2B5EF4-FFF2-40B4-BE49-F238E27FC236}">
                <a16:creationId xmlns:a16="http://schemas.microsoft.com/office/drawing/2014/main" id="{40D4C241-80CA-3331-E476-6BAB1ECC86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705545-0685-F64E-63E4-36AD73BDE071}"/>
              </a:ext>
            </a:extLst>
          </p:cNvPr>
          <p:cNvSpPr>
            <a:spLocks noGrp="1"/>
          </p:cNvSpPr>
          <p:nvPr>
            <p:ph type="sldNum" sz="quarter" idx="12"/>
          </p:nvPr>
        </p:nvSpPr>
        <p:spPr/>
        <p:txBody>
          <a:bodyPr/>
          <a:lstStyle/>
          <a:p>
            <a:fld id="{02B246D1-D7DC-D741-8E4D-2C1A552D0D7D}" type="slidenum">
              <a:rPr lang="en-US" smtClean="0"/>
              <a:t>‹#›</a:t>
            </a:fld>
            <a:endParaRPr lang="en-US"/>
          </a:p>
        </p:txBody>
      </p:sp>
    </p:spTree>
    <p:extLst>
      <p:ext uri="{BB962C8B-B14F-4D97-AF65-F5344CB8AC3E}">
        <p14:creationId xmlns:p14="http://schemas.microsoft.com/office/powerpoint/2010/main" val="651251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abl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3C8E07-B1CB-034C-930E-250012BEE034}"/>
              </a:ext>
            </a:extLst>
          </p:cNvPr>
          <p:cNvSpPr/>
          <p:nvPr userDrawn="1"/>
        </p:nvSpPr>
        <p:spPr>
          <a:xfrm>
            <a:off x="0" y="2"/>
            <a:ext cx="12192000" cy="4571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sp>
        <p:nvSpPr>
          <p:cNvPr id="8" name="Text Placeholder 6">
            <a:extLst>
              <a:ext uri="{FF2B5EF4-FFF2-40B4-BE49-F238E27FC236}">
                <a16:creationId xmlns:a16="http://schemas.microsoft.com/office/drawing/2014/main" id="{980A56A4-0FCA-B64D-99AF-B3BE51BBF4FD}"/>
              </a:ext>
            </a:extLst>
          </p:cNvPr>
          <p:cNvSpPr>
            <a:spLocks noGrp="1"/>
          </p:cNvSpPr>
          <p:nvPr>
            <p:ph type="body" sz="quarter" idx="10" hasCustomPrompt="1"/>
          </p:nvPr>
        </p:nvSpPr>
        <p:spPr>
          <a:xfrm>
            <a:off x="325069" y="378498"/>
            <a:ext cx="9732963" cy="630239"/>
          </a:xfrm>
          <a:prstGeom prst="rect">
            <a:avLst/>
          </a:prstGeom>
        </p:spPr>
        <p:txBody>
          <a:bodyPr/>
          <a:lstStyle>
            <a:lvl1pPr>
              <a:buNone/>
              <a:defRPr sz="4533" b="1" i="0">
                <a:solidFill>
                  <a:schemeClr val="tx2"/>
                </a:solidFill>
                <a:latin typeface="Source Sans Pro" panose="020B0503030403020204" pitchFamily="34" charset="0"/>
              </a:defRPr>
            </a:lvl1pPr>
          </a:lstStyle>
          <a:p>
            <a:pPr lvl="0"/>
            <a:r>
              <a:rPr lang="en-US" dirty="0"/>
              <a:t>LEFT HEADER: 34PT CAPS</a:t>
            </a:r>
          </a:p>
        </p:txBody>
      </p:sp>
      <p:sp>
        <p:nvSpPr>
          <p:cNvPr id="3" name="Table Placeholder 2">
            <a:extLst>
              <a:ext uri="{FF2B5EF4-FFF2-40B4-BE49-F238E27FC236}">
                <a16:creationId xmlns:a16="http://schemas.microsoft.com/office/drawing/2014/main" id="{85F2041D-DCDD-E646-AB93-2E0B7AA30E53}"/>
              </a:ext>
            </a:extLst>
          </p:cNvPr>
          <p:cNvSpPr>
            <a:spLocks noGrp="1"/>
          </p:cNvSpPr>
          <p:nvPr>
            <p:ph type="tbl" sz="quarter" idx="11" hasCustomPrompt="1"/>
          </p:nvPr>
        </p:nvSpPr>
        <p:spPr>
          <a:xfrm>
            <a:off x="325070" y="1341514"/>
            <a:ext cx="11502428" cy="5137989"/>
          </a:xfrm>
          <a:prstGeom prst="rect">
            <a:avLst/>
          </a:prstGeom>
        </p:spPr>
        <p:txBody>
          <a:bodyPr/>
          <a:lstStyle>
            <a:lvl1pPr>
              <a:buNone/>
              <a:defRPr sz="2667" b="0" i="0">
                <a:latin typeface="Source Sans Pro" panose="020B0503030403020204" pitchFamily="34" charset="0"/>
              </a:defRPr>
            </a:lvl1pPr>
          </a:lstStyle>
          <a:p>
            <a:pPr lvl="0"/>
            <a:r>
              <a:rPr lang="en-US" dirty="0"/>
              <a:t>TABLE: 20pt text in table (minimum for ease of viewing)</a:t>
            </a:r>
          </a:p>
        </p:txBody>
      </p:sp>
    </p:spTree>
    <p:extLst>
      <p:ext uri="{BB962C8B-B14F-4D97-AF65-F5344CB8AC3E}">
        <p14:creationId xmlns:p14="http://schemas.microsoft.com/office/powerpoint/2010/main" val="1641204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r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3C8E07-B1CB-034C-930E-250012BEE034}"/>
              </a:ext>
            </a:extLst>
          </p:cNvPr>
          <p:cNvSpPr/>
          <p:nvPr userDrawn="1"/>
        </p:nvSpPr>
        <p:spPr>
          <a:xfrm>
            <a:off x="0" y="2"/>
            <a:ext cx="12192000" cy="4571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sp>
        <p:nvSpPr>
          <p:cNvPr id="8" name="Text Placeholder 6">
            <a:extLst>
              <a:ext uri="{FF2B5EF4-FFF2-40B4-BE49-F238E27FC236}">
                <a16:creationId xmlns:a16="http://schemas.microsoft.com/office/drawing/2014/main" id="{980A56A4-0FCA-B64D-99AF-B3BE51BBF4FD}"/>
              </a:ext>
            </a:extLst>
          </p:cNvPr>
          <p:cNvSpPr>
            <a:spLocks noGrp="1"/>
          </p:cNvSpPr>
          <p:nvPr>
            <p:ph type="body" sz="quarter" idx="10" hasCustomPrompt="1"/>
          </p:nvPr>
        </p:nvSpPr>
        <p:spPr>
          <a:xfrm>
            <a:off x="325069" y="378498"/>
            <a:ext cx="9732963" cy="630239"/>
          </a:xfrm>
          <a:prstGeom prst="rect">
            <a:avLst/>
          </a:prstGeom>
        </p:spPr>
        <p:txBody>
          <a:bodyPr/>
          <a:lstStyle>
            <a:lvl1pPr>
              <a:buNone/>
              <a:defRPr sz="4533" b="1" i="0">
                <a:solidFill>
                  <a:schemeClr val="tx2"/>
                </a:solidFill>
                <a:latin typeface="Source Sans Pro" panose="020B0503030403020204" pitchFamily="34" charset="0"/>
              </a:defRPr>
            </a:lvl1pPr>
          </a:lstStyle>
          <a:p>
            <a:pPr lvl="0"/>
            <a:r>
              <a:rPr lang="en-US" dirty="0"/>
              <a:t>LEFT HEADER: 34PT CAPS</a:t>
            </a:r>
          </a:p>
        </p:txBody>
      </p:sp>
      <p:sp>
        <p:nvSpPr>
          <p:cNvPr id="4" name="Chart Placeholder 3">
            <a:extLst>
              <a:ext uri="{FF2B5EF4-FFF2-40B4-BE49-F238E27FC236}">
                <a16:creationId xmlns:a16="http://schemas.microsoft.com/office/drawing/2014/main" id="{F0569EBD-AE55-EA4E-ABC0-1CE1D3E95991}"/>
              </a:ext>
            </a:extLst>
          </p:cNvPr>
          <p:cNvSpPr>
            <a:spLocks noGrp="1"/>
          </p:cNvSpPr>
          <p:nvPr>
            <p:ph type="chart" sz="quarter" idx="11" hasCustomPrompt="1"/>
          </p:nvPr>
        </p:nvSpPr>
        <p:spPr>
          <a:xfrm>
            <a:off x="325967" y="1341514"/>
            <a:ext cx="11540067" cy="5143953"/>
          </a:xfrm>
          <a:prstGeom prst="rect">
            <a:avLst/>
          </a:prstGeom>
        </p:spPr>
        <p:txBody>
          <a:bodyPr/>
          <a:lstStyle>
            <a:lvl1pPr>
              <a:buNone/>
              <a:defRPr b="0" i="0">
                <a:latin typeface="Source Sans Pro" panose="020B0503030403020204" pitchFamily="34" charset="0"/>
              </a:defRPr>
            </a:lvl1pPr>
          </a:lstStyle>
          <a:p>
            <a:r>
              <a:rPr lang="en-US" dirty="0"/>
              <a:t>CHART</a:t>
            </a:r>
          </a:p>
        </p:txBody>
      </p:sp>
    </p:spTree>
    <p:extLst>
      <p:ext uri="{BB962C8B-B14F-4D97-AF65-F5344CB8AC3E}">
        <p14:creationId xmlns:p14="http://schemas.microsoft.com/office/powerpoint/2010/main" val="128712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Pictur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3C8E07-B1CB-034C-930E-250012BEE034}"/>
              </a:ext>
            </a:extLst>
          </p:cNvPr>
          <p:cNvSpPr/>
          <p:nvPr userDrawn="1"/>
        </p:nvSpPr>
        <p:spPr>
          <a:xfrm>
            <a:off x="0" y="2"/>
            <a:ext cx="12192000" cy="4571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sp>
        <p:nvSpPr>
          <p:cNvPr id="8" name="Text Placeholder 6">
            <a:extLst>
              <a:ext uri="{FF2B5EF4-FFF2-40B4-BE49-F238E27FC236}">
                <a16:creationId xmlns:a16="http://schemas.microsoft.com/office/drawing/2014/main" id="{980A56A4-0FCA-B64D-99AF-B3BE51BBF4FD}"/>
              </a:ext>
            </a:extLst>
          </p:cNvPr>
          <p:cNvSpPr>
            <a:spLocks noGrp="1"/>
          </p:cNvSpPr>
          <p:nvPr>
            <p:ph type="body" sz="quarter" idx="10" hasCustomPrompt="1"/>
          </p:nvPr>
        </p:nvSpPr>
        <p:spPr>
          <a:xfrm>
            <a:off x="325069" y="378498"/>
            <a:ext cx="9732963" cy="630239"/>
          </a:xfrm>
          <a:prstGeom prst="rect">
            <a:avLst/>
          </a:prstGeom>
        </p:spPr>
        <p:txBody>
          <a:bodyPr/>
          <a:lstStyle>
            <a:lvl1pPr>
              <a:buNone/>
              <a:defRPr sz="4533" b="1" i="0">
                <a:solidFill>
                  <a:schemeClr val="tx2"/>
                </a:solidFill>
                <a:latin typeface="Source Sans Pro" panose="020B0503030403020204" pitchFamily="34" charset="0"/>
              </a:defRPr>
            </a:lvl1pPr>
          </a:lstStyle>
          <a:p>
            <a:pPr lvl="0"/>
            <a:r>
              <a:rPr lang="en-US" dirty="0"/>
              <a:t>LEFT HEADER: 34PT CAPS</a:t>
            </a:r>
          </a:p>
        </p:txBody>
      </p:sp>
      <p:sp>
        <p:nvSpPr>
          <p:cNvPr id="7" name="Picture Placeholder 2">
            <a:extLst>
              <a:ext uri="{FF2B5EF4-FFF2-40B4-BE49-F238E27FC236}">
                <a16:creationId xmlns:a16="http://schemas.microsoft.com/office/drawing/2014/main" id="{7D6EABED-5DB5-5F46-ACA9-C979582A3ABF}"/>
              </a:ext>
            </a:extLst>
          </p:cNvPr>
          <p:cNvSpPr>
            <a:spLocks noGrp="1"/>
          </p:cNvSpPr>
          <p:nvPr>
            <p:ph type="pic" sz="quarter" idx="12" hasCustomPrompt="1"/>
          </p:nvPr>
        </p:nvSpPr>
        <p:spPr>
          <a:xfrm>
            <a:off x="325967" y="1320800"/>
            <a:ext cx="11552767" cy="5158317"/>
          </a:xfrm>
          <a:prstGeom prst="rect">
            <a:avLst/>
          </a:prstGeom>
        </p:spPr>
        <p:txBody>
          <a:bodyPr/>
          <a:lstStyle>
            <a:lvl1pPr>
              <a:buNone/>
              <a:defRPr b="0" i="0">
                <a:latin typeface="Source Sans Pro" panose="020B0503030403020204" pitchFamily="34" charset="0"/>
              </a:defRPr>
            </a:lvl1pPr>
          </a:lstStyle>
          <a:p>
            <a:r>
              <a:rPr lang="en-US" dirty="0"/>
              <a:t>PICTURE</a:t>
            </a:r>
          </a:p>
        </p:txBody>
      </p:sp>
    </p:spTree>
    <p:extLst>
      <p:ext uri="{BB962C8B-B14F-4D97-AF65-F5344CB8AC3E}">
        <p14:creationId xmlns:p14="http://schemas.microsoft.com/office/powerpoint/2010/main" val="3320988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Online Ima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3C8E07-B1CB-034C-930E-250012BEE034}"/>
              </a:ext>
            </a:extLst>
          </p:cNvPr>
          <p:cNvSpPr/>
          <p:nvPr userDrawn="1"/>
        </p:nvSpPr>
        <p:spPr>
          <a:xfrm>
            <a:off x="0" y="2"/>
            <a:ext cx="12192000" cy="4571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sp>
        <p:nvSpPr>
          <p:cNvPr id="8" name="Text Placeholder 6">
            <a:extLst>
              <a:ext uri="{FF2B5EF4-FFF2-40B4-BE49-F238E27FC236}">
                <a16:creationId xmlns:a16="http://schemas.microsoft.com/office/drawing/2014/main" id="{980A56A4-0FCA-B64D-99AF-B3BE51BBF4FD}"/>
              </a:ext>
            </a:extLst>
          </p:cNvPr>
          <p:cNvSpPr>
            <a:spLocks noGrp="1"/>
          </p:cNvSpPr>
          <p:nvPr>
            <p:ph type="body" sz="quarter" idx="10" hasCustomPrompt="1"/>
          </p:nvPr>
        </p:nvSpPr>
        <p:spPr>
          <a:xfrm>
            <a:off x="325069" y="378498"/>
            <a:ext cx="9732963" cy="630239"/>
          </a:xfrm>
          <a:prstGeom prst="rect">
            <a:avLst/>
          </a:prstGeom>
        </p:spPr>
        <p:txBody>
          <a:bodyPr/>
          <a:lstStyle>
            <a:lvl1pPr>
              <a:buNone/>
              <a:defRPr sz="4533" b="1" i="0">
                <a:solidFill>
                  <a:schemeClr val="tx2"/>
                </a:solidFill>
                <a:latin typeface="Source Sans Pro" panose="020B0503030403020204" pitchFamily="34" charset="0"/>
              </a:defRPr>
            </a:lvl1pPr>
          </a:lstStyle>
          <a:p>
            <a:pPr lvl="0"/>
            <a:r>
              <a:rPr lang="en-US" dirty="0"/>
              <a:t>LEFT HEADER: 34PT CAPS</a:t>
            </a:r>
          </a:p>
        </p:txBody>
      </p:sp>
      <p:sp>
        <p:nvSpPr>
          <p:cNvPr id="7" name="Online Image Placeholder 2">
            <a:extLst>
              <a:ext uri="{FF2B5EF4-FFF2-40B4-BE49-F238E27FC236}">
                <a16:creationId xmlns:a16="http://schemas.microsoft.com/office/drawing/2014/main" id="{79DE00AA-ED41-A446-AF94-2695E77202D0}"/>
              </a:ext>
            </a:extLst>
          </p:cNvPr>
          <p:cNvSpPr>
            <a:spLocks noGrp="1"/>
          </p:cNvSpPr>
          <p:nvPr>
            <p:ph type="clipArt" sz="quarter" idx="14" hasCustomPrompt="1"/>
          </p:nvPr>
        </p:nvSpPr>
        <p:spPr>
          <a:xfrm>
            <a:off x="325967" y="1320800"/>
            <a:ext cx="11552767" cy="5158317"/>
          </a:xfrm>
          <a:prstGeom prst="rect">
            <a:avLst/>
          </a:prstGeom>
        </p:spPr>
        <p:txBody>
          <a:bodyPr/>
          <a:lstStyle>
            <a:lvl1pPr>
              <a:buNone/>
              <a:defRPr b="0" i="0">
                <a:latin typeface="Source Sans Pro" panose="020B0503030403020204" pitchFamily="34" charset="0"/>
              </a:defRPr>
            </a:lvl1pPr>
          </a:lstStyle>
          <a:p>
            <a:r>
              <a:rPr lang="en-US" dirty="0"/>
              <a:t>ONLINE IMAGE</a:t>
            </a:r>
          </a:p>
        </p:txBody>
      </p:sp>
    </p:spTree>
    <p:extLst>
      <p:ext uri="{BB962C8B-B14F-4D97-AF65-F5344CB8AC3E}">
        <p14:creationId xmlns:p14="http://schemas.microsoft.com/office/powerpoint/2010/main" val="2624481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edi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3C8E07-B1CB-034C-930E-250012BEE034}"/>
              </a:ext>
            </a:extLst>
          </p:cNvPr>
          <p:cNvSpPr/>
          <p:nvPr userDrawn="1"/>
        </p:nvSpPr>
        <p:spPr>
          <a:xfrm>
            <a:off x="0" y="2"/>
            <a:ext cx="12192000" cy="4571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sp>
        <p:nvSpPr>
          <p:cNvPr id="8" name="Text Placeholder 6">
            <a:extLst>
              <a:ext uri="{FF2B5EF4-FFF2-40B4-BE49-F238E27FC236}">
                <a16:creationId xmlns:a16="http://schemas.microsoft.com/office/drawing/2014/main" id="{980A56A4-0FCA-B64D-99AF-B3BE51BBF4FD}"/>
              </a:ext>
            </a:extLst>
          </p:cNvPr>
          <p:cNvSpPr>
            <a:spLocks noGrp="1"/>
          </p:cNvSpPr>
          <p:nvPr>
            <p:ph type="body" sz="quarter" idx="10" hasCustomPrompt="1"/>
          </p:nvPr>
        </p:nvSpPr>
        <p:spPr>
          <a:xfrm>
            <a:off x="325069" y="378498"/>
            <a:ext cx="9732963" cy="630239"/>
          </a:xfrm>
          <a:prstGeom prst="rect">
            <a:avLst/>
          </a:prstGeom>
        </p:spPr>
        <p:txBody>
          <a:bodyPr/>
          <a:lstStyle>
            <a:lvl1pPr>
              <a:buNone/>
              <a:defRPr sz="4533" b="1" i="0">
                <a:solidFill>
                  <a:schemeClr val="tx2"/>
                </a:solidFill>
                <a:latin typeface="Source Sans Pro" panose="020B0503030403020204" pitchFamily="34" charset="0"/>
              </a:defRPr>
            </a:lvl1pPr>
          </a:lstStyle>
          <a:p>
            <a:pPr lvl="0"/>
            <a:r>
              <a:rPr lang="en-US" dirty="0"/>
              <a:t>LEFT HEADER: 34PT CAPS</a:t>
            </a:r>
          </a:p>
        </p:txBody>
      </p:sp>
      <p:sp>
        <p:nvSpPr>
          <p:cNvPr id="9" name="Media Placeholder 2">
            <a:extLst>
              <a:ext uri="{FF2B5EF4-FFF2-40B4-BE49-F238E27FC236}">
                <a16:creationId xmlns:a16="http://schemas.microsoft.com/office/drawing/2014/main" id="{525B0C2C-9976-FA40-A1FD-39112ED504F8}"/>
              </a:ext>
            </a:extLst>
          </p:cNvPr>
          <p:cNvSpPr>
            <a:spLocks noGrp="1"/>
          </p:cNvSpPr>
          <p:nvPr>
            <p:ph type="media" sz="quarter" idx="13" hasCustomPrompt="1"/>
          </p:nvPr>
        </p:nvSpPr>
        <p:spPr>
          <a:xfrm>
            <a:off x="325967" y="1320800"/>
            <a:ext cx="11552767" cy="5158317"/>
          </a:xfrm>
          <a:prstGeom prst="rect">
            <a:avLst/>
          </a:prstGeom>
        </p:spPr>
        <p:txBody>
          <a:bodyPr/>
          <a:lstStyle>
            <a:lvl1pPr>
              <a:buNone/>
              <a:defRPr b="0" i="0">
                <a:latin typeface="Source Sans Pro" panose="020B0503030403020204" pitchFamily="34" charset="0"/>
              </a:defRPr>
            </a:lvl1pPr>
          </a:lstStyle>
          <a:p>
            <a:r>
              <a:rPr lang="en-US" dirty="0"/>
              <a:t>MEDIA</a:t>
            </a:r>
          </a:p>
        </p:txBody>
      </p:sp>
    </p:spTree>
    <p:extLst>
      <p:ext uri="{BB962C8B-B14F-4D97-AF65-F5344CB8AC3E}">
        <p14:creationId xmlns:p14="http://schemas.microsoft.com/office/powerpoint/2010/main" val="1699167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ulleted List">
    <p:spTree>
      <p:nvGrpSpPr>
        <p:cNvPr id="1" name=""/>
        <p:cNvGrpSpPr/>
        <p:nvPr/>
      </p:nvGrpSpPr>
      <p:grpSpPr>
        <a:xfrm>
          <a:off x="0" y="0"/>
          <a:ext cx="0" cy="0"/>
          <a:chOff x="0" y="0"/>
          <a:chExt cx="0" cy="0"/>
        </a:xfrm>
      </p:grpSpPr>
      <p:sp>
        <p:nvSpPr>
          <p:cNvPr id="4" name="Slide Number Placeholder 17">
            <a:extLst>
              <a:ext uri="{FF2B5EF4-FFF2-40B4-BE49-F238E27FC236}">
                <a16:creationId xmlns:a16="http://schemas.microsoft.com/office/drawing/2014/main" id="{A7765B19-81AD-F74F-AF49-13AEF84E7B96}"/>
              </a:ext>
            </a:extLst>
          </p:cNvPr>
          <p:cNvSpPr>
            <a:spLocks noGrp="1"/>
          </p:cNvSpPr>
          <p:nvPr>
            <p:ph type="sldNum" sz="quarter" idx="4294967295"/>
          </p:nvPr>
        </p:nvSpPr>
        <p:spPr>
          <a:xfrm>
            <a:off x="11539961" y="6486922"/>
            <a:ext cx="470833" cy="215444"/>
          </a:xfrm>
          <a:prstGeom prst="rect">
            <a:avLst/>
          </a:prstGeom>
          <a:noFill/>
          <a:ln w="6350">
            <a:noFill/>
          </a:ln>
        </p:spPr>
        <p:txBody>
          <a:bodyPr tIns="0" bIns="0" anchor="t">
            <a:spAutoFit/>
          </a:bodyPr>
          <a:lstStyle>
            <a:lvl1pPr>
              <a:defRPr b="0" i="0">
                <a:solidFill>
                  <a:schemeClr val="tx2"/>
                </a:solidFill>
                <a:latin typeface="Source Sans Pro" panose="020B0503030403020204" pitchFamily="34" charset="0"/>
              </a:defRPr>
            </a:lvl1pPr>
          </a:lstStyle>
          <a:p>
            <a:pPr algn="ctr"/>
            <a:fld id="{6625A8D5-DBAF-8845-9299-98FFBA23C9BF}" type="slidenum">
              <a:rPr lang="en-US" sz="1400" smtClean="0">
                <a:cs typeface="Arial" panose="020B0604020202020204" pitchFamily="34" charset="0"/>
              </a:rPr>
              <a:pPr algn="ctr"/>
              <a:t>‹#›</a:t>
            </a:fld>
            <a:endParaRPr lang="en-US" sz="1400" dirty="0">
              <a:cs typeface="Arial" panose="020B0604020202020204" pitchFamily="34" charset="0"/>
            </a:endParaRPr>
          </a:p>
        </p:txBody>
      </p:sp>
      <p:grpSp>
        <p:nvGrpSpPr>
          <p:cNvPr id="2" name="Group 1">
            <a:extLst>
              <a:ext uri="{FF2B5EF4-FFF2-40B4-BE49-F238E27FC236}">
                <a16:creationId xmlns:a16="http://schemas.microsoft.com/office/drawing/2014/main" id="{97FF56CD-6A60-5D41-AC6D-756DC18EA01A}"/>
              </a:ext>
            </a:extLst>
          </p:cNvPr>
          <p:cNvGrpSpPr/>
          <p:nvPr userDrawn="1"/>
        </p:nvGrpSpPr>
        <p:grpSpPr>
          <a:xfrm>
            <a:off x="0" y="6366265"/>
            <a:ext cx="12192000" cy="385623"/>
            <a:chOff x="0" y="4774698"/>
            <a:chExt cx="9144000" cy="289217"/>
          </a:xfrm>
        </p:grpSpPr>
        <p:sp>
          <p:nvSpPr>
            <p:cNvPr id="5" name="Rectangle 4">
              <a:extLst>
                <a:ext uri="{FF2B5EF4-FFF2-40B4-BE49-F238E27FC236}">
                  <a16:creationId xmlns:a16="http://schemas.microsoft.com/office/drawing/2014/main" id="{140FBF9D-2125-7E42-8EEB-F5AC32193357}"/>
                </a:ext>
              </a:extLst>
            </p:cNvPr>
            <p:cNvSpPr/>
            <p:nvPr userDrawn="1"/>
          </p:nvSpPr>
          <p:spPr>
            <a:xfrm>
              <a:off x="0" y="4774698"/>
              <a:ext cx="9144000" cy="3428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sp>
          <p:nvSpPr>
            <p:cNvPr id="7" name="Right Triangle 6">
              <a:extLst>
                <a:ext uri="{FF2B5EF4-FFF2-40B4-BE49-F238E27FC236}">
                  <a16:creationId xmlns:a16="http://schemas.microsoft.com/office/drawing/2014/main" id="{95242366-61CD-5449-86EB-92143117F000}"/>
                </a:ext>
              </a:extLst>
            </p:cNvPr>
            <p:cNvSpPr/>
            <p:nvPr userDrawn="1"/>
          </p:nvSpPr>
          <p:spPr>
            <a:xfrm rot="10800000" flipH="1">
              <a:off x="2225844" y="4791842"/>
              <a:ext cx="232934" cy="272073"/>
            </a:xfrm>
            <a:prstGeom prst="rtTriangle">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grpSp>
      <p:sp>
        <p:nvSpPr>
          <p:cNvPr id="11" name="Text Placeholder 9">
            <a:extLst>
              <a:ext uri="{FF2B5EF4-FFF2-40B4-BE49-F238E27FC236}">
                <a16:creationId xmlns:a16="http://schemas.microsoft.com/office/drawing/2014/main" id="{5986D113-80CA-7F47-A29A-74D32ABAD006}"/>
              </a:ext>
            </a:extLst>
          </p:cNvPr>
          <p:cNvSpPr>
            <a:spLocks noGrp="1"/>
          </p:cNvSpPr>
          <p:nvPr>
            <p:ph type="body" sz="quarter" idx="12" hasCustomPrompt="1"/>
          </p:nvPr>
        </p:nvSpPr>
        <p:spPr>
          <a:xfrm>
            <a:off x="3278371" y="6497693"/>
            <a:ext cx="6826127" cy="193899"/>
          </a:xfrm>
          <a:prstGeom prst="rect">
            <a:avLst/>
          </a:prstGeom>
        </p:spPr>
        <p:txBody>
          <a:bodyPr tIns="0" bIns="0" anchor="t">
            <a:spAutoFit/>
          </a:bodyPr>
          <a:lstStyle>
            <a:lvl1pPr>
              <a:buNone/>
              <a:defRPr sz="1400" b="0" i="0">
                <a:solidFill>
                  <a:schemeClr val="tx2">
                    <a:lumMod val="60000"/>
                    <a:lumOff val="40000"/>
                  </a:schemeClr>
                </a:solidFill>
                <a:latin typeface="Source Sans Pro" panose="020B0503030403020204" pitchFamily="34" charset="0"/>
              </a:defRPr>
            </a:lvl1pPr>
          </a:lstStyle>
          <a:p>
            <a:pPr lvl="0"/>
            <a:r>
              <a:rPr lang="en-US" dirty="0"/>
              <a:t>PRESENTATION TITLE OR NICKNAME CAN LIVE HERE</a:t>
            </a:r>
          </a:p>
        </p:txBody>
      </p:sp>
      <p:sp>
        <p:nvSpPr>
          <p:cNvPr id="10" name="Text Placeholder 9">
            <a:extLst>
              <a:ext uri="{FF2B5EF4-FFF2-40B4-BE49-F238E27FC236}">
                <a16:creationId xmlns:a16="http://schemas.microsoft.com/office/drawing/2014/main" id="{90921448-5840-334C-8546-6109675394AF}"/>
              </a:ext>
            </a:extLst>
          </p:cNvPr>
          <p:cNvSpPr>
            <a:spLocks noGrp="1"/>
          </p:cNvSpPr>
          <p:nvPr>
            <p:ph type="body" sz="quarter" idx="13" hasCustomPrompt="1"/>
          </p:nvPr>
        </p:nvSpPr>
        <p:spPr>
          <a:xfrm>
            <a:off x="418042" y="446017"/>
            <a:ext cx="11355916" cy="5441949"/>
          </a:xfrm>
          <a:prstGeom prst="rect">
            <a:avLst/>
          </a:prstGeom>
        </p:spPr>
        <p:txBody>
          <a:bodyPr/>
          <a:lstStyle>
            <a:lvl1pPr>
              <a:lnSpc>
                <a:spcPct val="150000"/>
              </a:lnSpc>
              <a:spcBef>
                <a:spcPts val="800"/>
              </a:spcBef>
              <a:buClr>
                <a:schemeClr val="tx1"/>
              </a:buClr>
              <a:buSzPct val="75000"/>
              <a:defRPr sz="3733" b="0" i="0">
                <a:latin typeface="Source Sans Pro" panose="020B0503030403020204" pitchFamily="34" charset="0"/>
              </a:defRPr>
            </a:lvl1pPr>
            <a:lvl2pPr>
              <a:lnSpc>
                <a:spcPct val="150000"/>
              </a:lnSpc>
              <a:spcBef>
                <a:spcPts val="800"/>
              </a:spcBef>
              <a:buClr>
                <a:schemeClr val="tx1"/>
              </a:buClr>
              <a:buSzPct val="65000"/>
              <a:buFont typeface="Arial" panose="020B0604020202020204" pitchFamily="34" charset="0"/>
              <a:buChar char="•"/>
              <a:defRPr sz="3200" b="0" i="0">
                <a:latin typeface="Source Sans Pro" panose="020B0503030403020204" pitchFamily="34" charset="0"/>
              </a:defRPr>
            </a:lvl2pPr>
            <a:lvl3pPr>
              <a:lnSpc>
                <a:spcPct val="150000"/>
              </a:lnSpc>
              <a:spcBef>
                <a:spcPts val="800"/>
              </a:spcBef>
              <a:buClr>
                <a:schemeClr val="tx1"/>
              </a:buClr>
              <a:buSzPct val="55000"/>
              <a:defRPr sz="2667" b="0" i="0">
                <a:latin typeface="Source Sans Pro" panose="020B0503030403020204" pitchFamily="34" charset="0"/>
              </a:defRPr>
            </a:lvl3pPr>
          </a:lstStyle>
          <a:p>
            <a:pPr lvl="0"/>
            <a:r>
              <a:rPr lang="en-US" dirty="0"/>
              <a:t>Bulleted List Black Text (28pt)</a:t>
            </a:r>
          </a:p>
          <a:p>
            <a:pPr lvl="1"/>
            <a:r>
              <a:rPr lang="en-US" dirty="0"/>
              <a:t>Second level (24pt)</a:t>
            </a:r>
          </a:p>
          <a:p>
            <a:pPr lvl="2"/>
            <a:r>
              <a:rPr lang="en-US" dirty="0"/>
              <a:t>Third level (20pt)</a:t>
            </a:r>
          </a:p>
        </p:txBody>
      </p:sp>
      <p:sp>
        <p:nvSpPr>
          <p:cNvPr id="8" name="TextBox 7">
            <a:extLst>
              <a:ext uri="{FF2B5EF4-FFF2-40B4-BE49-F238E27FC236}">
                <a16:creationId xmlns:a16="http://schemas.microsoft.com/office/drawing/2014/main" id="{98E2D31C-5E79-E717-4CEE-6794462266EE}"/>
              </a:ext>
            </a:extLst>
          </p:cNvPr>
          <p:cNvSpPr txBox="1"/>
          <p:nvPr userDrawn="1"/>
        </p:nvSpPr>
        <p:spPr>
          <a:xfrm>
            <a:off x="1" y="6486922"/>
            <a:ext cx="2967791" cy="215444"/>
          </a:xfrm>
          <a:prstGeom prst="rect">
            <a:avLst/>
          </a:prstGeom>
          <a:noFill/>
        </p:spPr>
        <p:txBody>
          <a:bodyPr wrap="square" tIns="0" bIns="0" rtlCol="0" anchor="t">
            <a:spAutoFit/>
          </a:bodyPr>
          <a:lstStyle/>
          <a:p>
            <a:pPr algn="r"/>
            <a:r>
              <a:rPr lang="en-US" sz="1400" b="1" i="0" spc="67" baseline="0" dirty="0">
                <a:solidFill>
                  <a:schemeClr val="bg2">
                    <a:lumMod val="50000"/>
                  </a:schemeClr>
                </a:solidFill>
                <a:latin typeface="Source Sans Pro" panose="020B0503030403020204" pitchFamily="34" charset="0"/>
                <a:cs typeface="Arial" panose="020B0604020202020204" pitchFamily="34" charset="0"/>
              </a:rPr>
              <a:t>THE JACKSON LABORATORY</a:t>
            </a:r>
          </a:p>
        </p:txBody>
      </p:sp>
    </p:spTree>
    <p:extLst>
      <p:ext uri="{BB962C8B-B14F-4D97-AF65-F5344CB8AC3E}">
        <p14:creationId xmlns:p14="http://schemas.microsoft.com/office/powerpoint/2010/main" val="301690718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Reverse Bulleted Lis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CF6741E-8CCA-4C4E-B0A3-741649C04FAB}"/>
              </a:ext>
            </a:extLst>
          </p:cNvPr>
          <p:cNvGrpSpPr/>
          <p:nvPr userDrawn="1"/>
        </p:nvGrpSpPr>
        <p:grpSpPr>
          <a:xfrm>
            <a:off x="-1" y="0"/>
            <a:ext cx="12192001" cy="6858000"/>
            <a:chOff x="-1" y="0"/>
            <a:chExt cx="9144001" cy="5143500"/>
          </a:xfrm>
        </p:grpSpPr>
        <p:sp>
          <p:nvSpPr>
            <p:cNvPr id="3" name="Rectangle 2">
              <a:extLst>
                <a:ext uri="{FF2B5EF4-FFF2-40B4-BE49-F238E27FC236}">
                  <a16:creationId xmlns:a16="http://schemas.microsoft.com/office/drawing/2014/main" id="{F4A875CD-6704-0848-BE4A-FFEEB0A59355}"/>
                </a:ext>
              </a:extLst>
            </p:cNvPr>
            <p:cNvSpPr/>
            <p:nvPr userDrawn="1"/>
          </p:nvSpPr>
          <p:spPr>
            <a:xfrm>
              <a:off x="-1" y="0"/>
              <a:ext cx="9144001" cy="5143500"/>
            </a:xfrm>
            <a:prstGeom prst="rect">
              <a:avLst/>
            </a:prstGeom>
            <a:solidFill>
              <a:srgbClr val="04A7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grpSp>
          <p:nvGrpSpPr>
            <p:cNvPr id="4" name="Group 3">
              <a:extLst>
                <a:ext uri="{FF2B5EF4-FFF2-40B4-BE49-F238E27FC236}">
                  <a16:creationId xmlns:a16="http://schemas.microsoft.com/office/drawing/2014/main" id="{19FE1D65-821C-7449-ACD8-CD5ED09E42FC}"/>
                </a:ext>
              </a:extLst>
            </p:cNvPr>
            <p:cNvGrpSpPr/>
            <p:nvPr userDrawn="1"/>
          </p:nvGrpSpPr>
          <p:grpSpPr>
            <a:xfrm>
              <a:off x="0" y="4774698"/>
              <a:ext cx="9144000" cy="289217"/>
              <a:chOff x="0" y="4774698"/>
              <a:chExt cx="9144000" cy="289217"/>
            </a:xfrm>
          </p:grpSpPr>
          <p:grpSp>
            <p:nvGrpSpPr>
              <p:cNvPr id="2" name="Group 1">
                <a:extLst>
                  <a:ext uri="{FF2B5EF4-FFF2-40B4-BE49-F238E27FC236}">
                    <a16:creationId xmlns:a16="http://schemas.microsoft.com/office/drawing/2014/main" id="{72388502-05BC-5945-A033-AACACF358BD9}"/>
                  </a:ext>
                </a:extLst>
              </p:cNvPr>
              <p:cNvGrpSpPr/>
              <p:nvPr userDrawn="1"/>
            </p:nvGrpSpPr>
            <p:grpSpPr>
              <a:xfrm>
                <a:off x="0" y="4774698"/>
                <a:ext cx="9144000" cy="289217"/>
                <a:chOff x="0" y="4774698"/>
                <a:chExt cx="9144000" cy="289217"/>
              </a:xfrm>
            </p:grpSpPr>
            <p:sp>
              <p:nvSpPr>
                <p:cNvPr id="5" name="Rectangle 4">
                  <a:extLst>
                    <a:ext uri="{FF2B5EF4-FFF2-40B4-BE49-F238E27FC236}">
                      <a16:creationId xmlns:a16="http://schemas.microsoft.com/office/drawing/2014/main" id="{2ADAB89F-AD34-6A48-A442-2F4FDC778785}"/>
                    </a:ext>
                  </a:extLst>
                </p:cNvPr>
                <p:cNvSpPr/>
                <p:nvPr userDrawn="1"/>
              </p:nvSpPr>
              <p:spPr>
                <a:xfrm>
                  <a:off x="0" y="4774698"/>
                  <a:ext cx="9144000" cy="34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sp>
              <p:nvSpPr>
                <p:cNvPr id="7" name="Right Triangle 6">
                  <a:extLst>
                    <a:ext uri="{FF2B5EF4-FFF2-40B4-BE49-F238E27FC236}">
                      <a16:creationId xmlns:a16="http://schemas.microsoft.com/office/drawing/2014/main" id="{2D08FF64-15EC-3D4E-9A2A-6860016F6E90}"/>
                    </a:ext>
                  </a:extLst>
                </p:cNvPr>
                <p:cNvSpPr/>
                <p:nvPr userDrawn="1"/>
              </p:nvSpPr>
              <p:spPr>
                <a:xfrm rot="10800000" flipH="1">
                  <a:off x="2225844" y="4791842"/>
                  <a:ext cx="232934" cy="272073"/>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grpSp>
          <p:sp>
            <p:nvSpPr>
              <p:cNvPr id="16" name="TextBox 15">
                <a:extLst>
                  <a:ext uri="{FF2B5EF4-FFF2-40B4-BE49-F238E27FC236}">
                    <a16:creationId xmlns:a16="http://schemas.microsoft.com/office/drawing/2014/main" id="{93A0CBE5-922A-6B4D-A0B3-9451FD291D27}"/>
                  </a:ext>
                </a:extLst>
              </p:cNvPr>
              <p:cNvSpPr txBox="1"/>
              <p:nvPr userDrawn="1"/>
            </p:nvSpPr>
            <p:spPr>
              <a:xfrm>
                <a:off x="0" y="4865191"/>
                <a:ext cx="2225843" cy="161583"/>
              </a:xfrm>
              <a:prstGeom prst="rect">
                <a:avLst/>
              </a:prstGeom>
              <a:noFill/>
            </p:spPr>
            <p:txBody>
              <a:bodyPr wrap="square" tIns="0" bIns="0" rtlCol="0" anchor="t">
                <a:spAutoFit/>
              </a:bodyPr>
              <a:lstStyle/>
              <a:p>
                <a:pPr algn="r"/>
                <a:r>
                  <a:rPr lang="en-US" sz="1400" b="1" i="0" spc="67" baseline="0" dirty="0">
                    <a:solidFill>
                      <a:schemeClr val="bg1"/>
                    </a:solidFill>
                    <a:latin typeface="Source Sans Pro" panose="020B0503030403020204" pitchFamily="34" charset="0"/>
                    <a:cs typeface="Arial" panose="020B0604020202020204" pitchFamily="34" charset="0"/>
                  </a:rPr>
                  <a:t>THE JACKSON LABORATORY</a:t>
                </a:r>
              </a:p>
            </p:txBody>
          </p:sp>
        </p:grpSp>
      </p:grpSp>
      <p:sp>
        <p:nvSpPr>
          <p:cNvPr id="15" name="Slide Number Placeholder 17">
            <a:extLst>
              <a:ext uri="{FF2B5EF4-FFF2-40B4-BE49-F238E27FC236}">
                <a16:creationId xmlns:a16="http://schemas.microsoft.com/office/drawing/2014/main" id="{2FDB0E3C-B65A-A24A-96DA-7D7AE84EB18A}"/>
              </a:ext>
            </a:extLst>
          </p:cNvPr>
          <p:cNvSpPr>
            <a:spLocks noGrp="1"/>
          </p:cNvSpPr>
          <p:nvPr>
            <p:ph type="sldNum" sz="quarter" idx="4294967295"/>
          </p:nvPr>
        </p:nvSpPr>
        <p:spPr>
          <a:xfrm>
            <a:off x="11539961" y="6486922"/>
            <a:ext cx="470833" cy="215444"/>
          </a:xfrm>
          <a:prstGeom prst="rect">
            <a:avLst/>
          </a:prstGeom>
          <a:noFill/>
          <a:ln w="6350">
            <a:noFill/>
          </a:ln>
        </p:spPr>
        <p:txBody>
          <a:bodyPr tIns="0" bIns="0" anchor="t">
            <a:spAutoFit/>
          </a:bodyPr>
          <a:lstStyle>
            <a:lvl1pPr>
              <a:defRPr b="0" i="0">
                <a:solidFill>
                  <a:schemeClr val="bg1"/>
                </a:solidFill>
                <a:latin typeface="Source Sans Pro" panose="020B0503030403020204" pitchFamily="34" charset="0"/>
              </a:defRPr>
            </a:lvl1pPr>
          </a:lstStyle>
          <a:p>
            <a:pPr algn="ctr"/>
            <a:fld id="{6625A8D5-DBAF-8845-9299-98FFBA23C9BF}" type="slidenum">
              <a:rPr lang="en-US" sz="1400" smtClean="0">
                <a:cs typeface="Arial" panose="020B0604020202020204" pitchFamily="34" charset="0"/>
              </a:rPr>
              <a:pPr algn="ctr"/>
              <a:t>‹#›</a:t>
            </a:fld>
            <a:endParaRPr lang="en-US" sz="1400" dirty="0">
              <a:cs typeface="Arial" panose="020B0604020202020204" pitchFamily="34" charset="0"/>
            </a:endParaRPr>
          </a:p>
        </p:txBody>
      </p:sp>
      <p:sp>
        <p:nvSpPr>
          <p:cNvPr id="17" name="Text Placeholder 9">
            <a:extLst>
              <a:ext uri="{FF2B5EF4-FFF2-40B4-BE49-F238E27FC236}">
                <a16:creationId xmlns:a16="http://schemas.microsoft.com/office/drawing/2014/main" id="{2A91190E-987F-3D4D-9686-5D75BE426496}"/>
              </a:ext>
            </a:extLst>
          </p:cNvPr>
          <p:cNvSpPr>
            <a:spLocks noGrp="1"/>
          </p:cNvSpPr>
          <p:nvPr>
            <p:ph type="body" sz="quarter" idx="12" hasCustomPrompt="1"/>
          </p:nvPr>
        </p:nvSpPr>
        <p:spPr>
          <a:xfrm>
            <a:off x="3278371" y="6497693"/>
            <a:ext cx="6826127" cy="193899"/>
          </a:xfrm>
          <a:prstGeom prst="rect">
            <a:avLst/>
          </a:prstGeom>
        </p:spPr>
        <p:txBody>
          <a:bodyPr tIns="0" bIns="0" anchor="t">
            <a:spAutoFit/>
          </a:bodyPr>
          <a:lstStyle>
            <a:lvl1pPr>
              <a:buNone/>
              <a:defRPr sz="1400" b="0" i="0">
                <a:solidFill>
                  <a:schemeClr val="bg1"/>
                </a:solidFill>
                <a:latin typeface="Source Sans Pro" panose="020B0503030403020204" pitchFamily="34" charset="0"/>
              </a:defRPr>
            </a:lvl1pPr>
          </a:lstStyle>
          <a:p>
            <a:pPr lvl="0"/>
            <a:r>
              <a:rPr lang="en-US" dirty="0"/>
              <a:t>PRESENTATION TITLE OR NICKNAME CAN LIVE HERE</a:t>
            </a:r>
          </a:p>
        </p:txBody>
      </p:sp>
      <p:sp>
        <p:nvSpPr>
          <p:cNvPr id="19" name="Text Placeholder 9">
            <a:extLst>
              <a:ext uri="{FF2B5EF4-FFF2-40B4-BE49-F238E27FC236}">
                <a16:creationId xmlns:a16="http://schemas.microsoft.com/office/drawing/2014/main" id="{822D3FD8-6681-BE4D-AA6B-BE7D511CEBC2}"/>
              </a:ext>
            </a:extLst>
          </p:cNvPr>
          <p:cNvSpPr>
            <a:spLocks noGrp="1"/>
          </p:cNvSpPr>
          <p:nvPr>
            <p:ph type="body" sz="quarter" idx="13" hasCustomPrompt="1"/>
          </p:nvPr>
        </p:nvSpPr>
        <p:spPr>
          <a:xfrm>
            <a:off x="418042" y="446017"/>
            <a:ext cx="11355916" cy="5441949"/>
          </a:xfrm>
          <a:prstGeom prst="rect">
            <a:avLst/>
          </a:prstGeom>
        </p:spPr>
        <p:txBody>
          <a:bodyPr/>
          <a:lstStyle>
            <a:lvl1pPr>
              <a:lnSpc>
                <a:spcPct val="150000"/>
              </a:lnSpc>
              <a:spcBef>
                <a:spcPts val="800"/>
              </a:spcBef>
              <a:buClr>
                <a:schemeClr val="bg1"/>
              </a:buClr>
              <a:buSzPct val="75000"/>
              <a:defRPr sz="3733" b="0" i="0">
                <a:solidFill>
                  <a:schemeClr val="bg1"/>
                </a:solidFill>
                <a:latin typeface="Source Sans Pro" panose="020B0503030403020204" pitchFamily="34" charset="0"/>
              </a:defRPr>
            </a:lvl1pPr>
            <a:lvl2pPr>
              <a:lnSpc>
                <a:spcPct val="150000"/>
              </a:lnSpc>
              <a:spcBef>
                <a:spcPts val="800"/>
              </a:spcBef>
              <a:buClr>
                <a:schemeClr val="bg1"/>
              </a:buClr>
              <a:buSzPct val="65000"/>
              <a:buFont typeface="Arial" panose="020B0604020202020204" pitchFamily="34" charset="0"/>
              <a:buChar char="•"/>
              <a:defRPr sz="3200" b="0" i="0">
                <a:solidFill>
                  <a:schemeClr val="bg1"/>
                </a:solidFill>
                <a:latin typeface="Source Sans Pro" panose="020B0503030403020204" pitchFamily="34" charset="0"/>
              </a:defRPr>
            </a:lvl2pPr>
            <a:lvl3pPr>
              <a:lnSpc>
                <a:spcPct val="150000"/>
              </a:lnSpc>
              <a:spcBef>
                <a:spcPts val="800"/>
              </a:spcBef>
              <a:buClr>
                <a:schemeClr val="bg1"/>
              </a:buClr>
              <a:buSzPct val="55000"/>
              <a:defRPr sz="2667" b="0" i="0">
                <a:solidFill>
                  <a:schemeClr val="bg1"/>
                </a:solidFill>
                <a:latin typeface="Source Sans Pro" panose="020B0503030403020204" pitchFamily="34" charset="0"/>
              </a:defRPr>
            </a:lvl3pPr>
          </a:lstStyle>
          <a:p>
            <a:pPr lvl="0"/>
            <a:r>
              <a:rPr lang="en-US" dirty="0"/>
              <a:t>Bulleted List White Text (28pt)</a:t>
            </a:r>
          </a:p>
          <a:p>
            <a:pPr lvl="1"/>
            <a:r>
              <a:rPr lang="en-US" dirty="0"/>
              <a:t>Second level (24pt)</a:t>
            </a:r>
          </a:p>
          <a:p>
            <a:pPr lvl="2"/>
            <a:r>
              <a:rPr lang="en-US" dirty="0"/>
              <a:t>Third level (20pt)</a:t>
            </a:r>
          </a:p>
        </p:txBody>
      </p:sp>
    </p:spTree>
    <p:extLst>
      <p:ext uri="{BB962C8B-B14F-4D97-AF65-F5344CB8AC3E}">
        <p14:creationId xmlns:p14="http://schemas.microsoft.com/office/powerpoint/2010/main" val="30003134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theme" Target="../theme/theme3.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43170703"/>
      </p:ext>
    </p:extLst>
  </p:cSld>
  <p:clrMap bg1="lt1" tx1="dk1" bg2="lt2" tx2="dk2" accent1="accent1" accent2="accent2" accent3="accent3" accent4="accent4" accent5="accent5" accent6="accent6" hlink="hlink" folHlink="folHlink"/>
  <p:sldLayoutIdLst>
    <p:sldLayoutId id="2147483710" r:id="rId1"/>
    <p:sldLayoutId id="2147483711" r:id="rId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5754784"/>
      </p:ext>
    </p:extLst>
  </p:cSld>
  <p:clrMap bg1="lt1" tx1="dk1" bg2="lt2" tx2="dk2" accent1="accent1" accent2="accent2" accent3="accent3" accent4="accent4" accent5="accent5" accent6="accent6" hlink="hlink" folHlink="folHlink"/>
  <p:sldLayoutIdLst>
    <p:sldLayoutId id="2147483672" r:id="rId1"/>
    <p:sldLayoutId id="2147483688" r:id="rId2"/>
    <p:sldLayoutId id="2147483689" r:id="rId3"/>
    <p:sldLayoutId id="2147483691" r:id="rId4"/>
    <p:sldLayoutId id="2147483690" r:id="rId5"/>
    <p:sldLayoutId id="2147483673" r:id="rId6"/>
    <p:sldLayoutId id="2147483676" r:id="rId7"/>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3"/>
            <a:ext cx="2743200" cy="365124"/>
          </a:xfrm>
          <a:prstGeom prst="rect">
            <a:avLst/>
          </a:prstGeom>
        </p:spPr>
        <p:txBody>
          <a:bodyPr vert="horz" lIns="91440" tIns="45720" rIns="91440" bIns="45720" rtlCol="0" anchor="ctr"/>
          <a:lstStyle>
            <a:lvl1pPr algn="l">
              <a:defRPr sz="643" b="0" i="0">
                <a:solidFill>
                  <a:schemeClr val="tx1">
                    <a:tint val="75000"/>
                  </a:schemeClr>
                </a:solidFill>
                <a:latin typeface="Source Sans Pro" panose="020B0503030403020204" pitchFamily="34" charset="0"/>
              </a:defRPr>
            </a:lvl1pPr>
          </a:lstStyle>
          <a:p>
            <a:fld id="{A2B479A3-3946-D64C-9474-EA45209B5988}" type="datetimeFigureOut">
              <a:rPr lang="en-US" smtClean="0"/>
              <a:pPr/>
              <a:t>5/9/25</a:t>
            </a:fld>
            <a:endParaRPr lang="en-US" dirty="0"/>
          </a:p>
        </p:txBody>
      </p:sp>
      <p:sp>
        <p:nvSpPr>
          <p:cNvPr id="5" name="Footer Placeholder 4"/>
          <p:cNvSpPr>
            <a:spLocks noGrp="1"/>
          </p:cNvSpPr>
          <p:nvPr>
            <p:ph type="ftr" sz="quarter" idx="3"/>
          </p:nvPr>
        </p:nvSpPr>
        <p:spPr>
          <a:xfrm>
            <a:off x="4038600" y="6356353"/>
            <a:ext cx="4114800" cy="365124"/>
          </a:xfrm>
          <a:prstGeom prst="rect">
            <a:avLst/>
          </a:prstGeom>
        </p:spPr>
        <p:txBody>
          <a:bodyPr vert="horz" lIns="91440" tIns="45720" rIns="91440" bIns="45720" rtlCol="0" anchor="ctr"/>
          <a:lstStyle>
            <a:lvl1pPr algn="ctr">
              <a:defRPr sz="643" b="0" i="0">
                <a:solidFill>
                  <a:schemeClr val="tx1">
                    <a:tint val="75000"/>
                  </a:schemeClr>
                </a:solidFill>
                <a:latin typeface="Source Sans Pro" panose="020B0503030403020204" pitchFamily="34" charset="0"/>
              </a:defRPr>
            </a:lvl1pPr>
          </a:lstStyle>
          <a:p>
            <a:endParaRPr lang="en-US" dirty="0"/>
          </a:p>
        </p:txBody>
      </p:sp>
      <p:sp>
        <p:nvSpPr>
          <p:cNvPr id="6" name="Slide Number Placeholder 5"/>
          <p:cNvSpPr>
            <a:spLocks noGrp="1"/>
          </p:cNvSpPr>
          <p:nvPr>
            <p:ph type="sldNum" sz="quarter" idx="4"/>
          </p:nvPr>
        </p:nvSpPr>
        <p:spPr>
          <a:xfrm>
            <a:off x="8610600" y="6356353"/>
            <a:ext cx="2743200" cy="365124"/>
          </a:xfrm>
          <a:prstGeom prst="rect">
            <a:avLst/>
          </a:prstGeom>
        </p:spPr>
        <p:txBody>
          <a:bodyPr vert="horz" lIns="91440" tIns="45720" rIns="91440" bIns="45720" rtlCol="0" anchor="ctr"/>
          <a:lstStyle>
            <a:lvl1pPr algn="r">
              <a:defRPr sz="643" b="0" i="0">
                <a:solidFill>
                  <a:schemeClr val="tx1">
                    <a:tint val="75000"/>
                  </a:schemeClr>
                </a:solidFill>
                <a:latin typeface="Source Sans Pro" panose="020B0503030403020204" pitchFamily="34" charset="0"/>
              </a:defRPr>
            </a:lvl1pPr>
          </a:lstStyle>
          <a:p>
            <a:fld id="{0E6C3370-8466-C045-8ADC-FBC94591C3B0}" type="slidenum">
              <a:rPr lang="en-US" smtClean="0"/>
              <a:pPr/>
              <a:t>‹#›</a:t>
            </a:fld>
            <a:endParaRPr lang="en-US" dirty="0"/>
          </a:p>
        </p:txBody>
      </p:sp>
    </p:spTree>
    <p:extLst>
      <p:ext uri="{BB962C8B-B14F-4D97-AF65-F5344CB8AC3E}">
        <p14:creationId xmlns:p14="http://schemas.microsoft.com/office/powerpoint/2010/main" val="1319542128"/>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731" r:id="rId16"/>
    <p:sldLayoutId id="2147483732" r:id="rId17"/>
    <p:sldLayoutId id="2147483733" r:id="rId18"/>
  </p:sldLayoutIdLst>
  <p:txStyles>
    <p:titleStyle>
      <a:lvl1pPr algn="l" defTabSz="489862" rtl="0" eaLnBrk="1" latinLnBrk="0" hangingPunct="1">
        <a:lnSpc>
          <a:spcPct val="90000"/>
        </a:lnSpc>
        <a:spcBef>
          <a:spcPct val="0"/>
        </a:spcBef>
        <a:buNone/>
        <a:defRPr sz="2357" b="0" i="0" kern="1200">
          <a:solidFill>
            <a:schemeClr val="tx1"/>
          </a:solidFill>
          <a:latin typeface="Source Sans Pro Light" panose="020B0403030403020204" pitchFamily="34" charset="0"/>
          <a:ea typeface="+mj-ea"/>
          <a:cs typeface="+mj-cs"/>
        </a:defRPr>
      </a:lvl1pPr>
    </p:titleStyle>
    <p:bodyStyle>
      <a:lvl1pPr marL="122465" indent="-122465" algn="l" defTabSz="489862" rtl="0" eaLnBrk="1" latinLnBrk="0" hangingPunct="1">
        <a:lnSpc>
          <a:spcPct val="90000"/>
        </a:lnSpc>
        <a:spcBef>
          <a:spcPts val="536"/>
        </a:spcBef>
        <a:buFont typeface="Arial" panose="020B0604020202020204" pitchFamily="34" charset="0"/>
        <a:buChar char="•"/>
        <a:defRPr sz="1500" b="0" i="0" kern="1200">
          <a:solidFill>
            <a:schemeClr val="tx1"/>
          </a:solidFill>
          <a:latin typeface="Source Sans Pro" panose="020B0503030403020204" pitchFamily="34" charset="0"/>
          <a:ea typeface="+mn-ea"/>
          <a:cs typeface="+mn-cs"/>
        </a:defRPr>
      </a:lvl1pPr>
      <a:lvl2pPr marL="367396" indent="-122465" algn="l" defTabSz="489862" rtl="0" eaLnBrk="1" latinLnBrk="0" hangingPunct="1">
        <a:lnSpc>
          <a:spcPct val="90000"/>
        </a:lnSpc>
        <a:spcBef>
          <a:spcPts val="268"/>
        </a:spcBef>
        <a:buFont typeface="Arial" panose="020B0604020202020204" pitchFamily="34" charset="0"/>
        <a:buChar char="•"/>
        <a:defRPr sz="1285" b="0" i="0" kern="1200">
          <a:solidFill>
            <a:schemeClr val="tx1"/>
          </a:solidFill>
          <a:latin typeface="Source Sans Pro" panose="020B0503030403020204" pitchFamily="34" charset="0"/>
          <a:ea typeface="+mn-ea"/>
          <a:cs typeface="+mn-cs"/>
        </a:defRPr>
      </a:lvl2pPr>
      <a:lvl3pPr marL="612327" indent="-122465" algn="l" defTabSz="489862" rtl="0" eaLnBrk="1" latinLnBrk="0" hangingPunct="1">
        <a:lnSpc>
          <a:spcPct val="90000"/>
        </a:lnSpc>
        <a:spcBef>
          <a:spcPts val="268"/>
        </a:spcBef>
        <a:buFont typeface="Arial" panose="020B0604020202020204" pitchFamily="34" charset="0"/>
        <a:buChar char="•"/>
        <a:defRPr sz="1072" b="0" i="0" kern="1200">
          <a:solidFill>
            <a:schemeClr val="tx1"/>
          </a:solidFill>
          <a:latin typeface="Source Sans Pro" panose="020B0503030403020204" pitchFamily="34" charset="0"/>
          <a:ea typeface="+mn-ea"/>
          <a:cs typeface="+mn-cs"/>
        </a:defRPr>
      </a:lvl3pPr>
      <a:lvl4pPr marL="857259" indent="-122465" algn="l" defTabSz="489862" rtl="0" eaLnBrk="1" latinLnBrk="0" hangingPunct="1">
        <a:lnSpc>
          <a:spcPct val="90000"/>
        </a:lnSpc>
        <a:spcBef>
          <a:spcPts val="268"/>
        </a:spcBef>
        <a:buFont typeface="Arial" panose="020B0604020202020204" pitchFamily="34" charset="0"/>
        <a:buChar char="•"/>
        <a:defRPr sz="964" b="0" i="0" kern="1200">
          <a:solidFill>
            <a:schemeClr val="tx1"/>
          </a:solidFill>
          <a:latin typeface="Source Sans Pro" panose="020B0503030403020204" pitchFamily="34" charset="0"/>
          <a:ea typeface="+mn-ea"/>
          <a:cs typeface="+mn-cs"/>
        </a:defRPr>
      </a:lvl4pPr>
      <a:lvl5pPr marL="1102190" indent="-122465" algn="l" defTabSz="489862" rtl="0" eaLnBrk="1" latinLnBrk="0" hangingPunct="1">
        <a:lnSpc>
          <a:spcPct val="90000"/>
        </a:lnSpc>
        <a:spcBef>
          <a:spcPts val="268"/>
        </a:spcBef>
        <a:buFont typeface="Arial" panose="020B0604020202020204" pitchFamily="34" charset="0"/>
        <a:buChar char="•"/>
        <a:defRPr sz="964" b="0" i="0" kern="1200">
          <a:solidFill>
            <a:schemeClr val="tx1"/>
          </a:solidFill>
          <a:latin typeface="Source Sans Pro" panose="020B0503030403020204" pitchFamily="34" charset="0"/>
          <a:ea typeface="+mn-ea"/>
          <a:cs typeface="+mn-cs"/>
        </a:defRPr>
      </a:lvl5pPr>
      <a:lvl6pPr marL="1347121" indent="-122465" algn="l" defTabSz="489862" rtl="0" eaLnBrk="1" latinLnBrk="0" hangingPunct="1">
        <a:lnSpc>
          <a:spcPct val="90000"/>
        </a:lnSpc>
        <a:spcBef>
          <a:spcPts val="268"/>
        </a:spcBef>
        <a:buFont typeface="Arial" panose="020B0604020202020204" pitchFamily="34" charset="0"/>
        <a:buChar char="•"/>
        <a:defRPr sz="964" kern="1200">
          <a:solidFill>
            <a:schemeClr val="tx1"/>
          </a:solidFill>
          <a:latin typeface="+mn-lt"/>
          <a:ea typeface="+mn-ea"/>
          <a:cs typeface="+mn-cs"/>
        </a:defRPr>
      </a:lvl6pPr>
      <a:lvl7pPr marL="1592052" indent="-122465" algn="l" defTabSz="489862" rtl="0" eaLnBrk="1" latinLnBrk="0" hangingPunct="1">
        <a:lnSpc>
          <a:spcPct val="90000"/>
        </a:lnSpc>
        <a:spcBef>
          <a:spcPts val="268"/>
        </a:spcBef>
        <a:buFont typeface="Arial" panose="020B0604020202020204" pitchFamily="34" charset="0"/>
        <a:buChar char="•"/>
        <a:defRPr sz="964" kern="1200">
          <a:solidFill>
            <a:schemeClr val="tx1"/>
          </a:solidFill>
          <a:latin typeface="+mn-lt"/>
          <a:ea typeface="+mn-ea"/>
          <a:cs typeface="+mn-cs"/>
        </a:defRPr>
      </a:lvl7pPr>
      <a:lvl8pPr marL="1836983" indent="-122465" algn="l" defTabSz="489862" rtl="0" eaLnBrk="1" latinLnBrk="0" hangingPunct="1">
        <a:lnSpc>
          <a:spcPct val="90000"/>
        </a:lnSpc>
        <a:spcBef>
          <a:spcPts val="268"/>
        </a:spcBef>
        <a:buFont typeface="Arial" panose="020B0604020202020204" pitchFamily="34" charset="0"/>
        <a:buChar char="•"/>
        <a:defRPr sz="964" kern="1200">
          <a:solidFill>
            <a:schemeClr val="tx1"/>
          </a:solidFill>
          <a:latin typeface="+mn-lt"/>
          <a:ea typeface="+mn-ea"/>
          <a:cs typeface="+mn-cs"/>
        </a:defRPr>
      </a:lvl8pPr>
      <a:lvl9pPr marL="2081915" indent="-122465" algn="l" defTabSz="489862" rtl="0" eaLnBrk="1" latinLnBrk="0" hangingPunct="1">
        <a:lnSpc>
          <a:spcPct val="90000"/>
        </a:lnSpc>
        <a:spcBef>
          <a:spcPts val="268"/>
        </a:spcBef>
        <a:buFont typeface="Arial" panose="020B0604020202020204" pitchFamily="34" charset="0"/>
        <a:buChar char="•"/>
        <a:defRPr sz="964" kern="1200">
          <a:solidFill>
            <a:schemeClr val="tx1"/>
          </a:solidFill>
          <a:latin typeface="+mn-lt"/>
          <a:ea typeface="+mn-ea"/>
          <a:cs typeface="+mn-cs"/>
        </a:defRPr>
      </a:lvl9pPr>
    </p:bodyStyle>
    <p:otherStyle>
      <a:defPPr>
        <a:defRPr lang="en-US"/>
      </a:defPPr>
      <a:lvl1pPr marL="0" algn="l" defTabSz="489862" rtl="0" eaLnBrk="1" latinLnBrk="0" hangingPunct="1">
        <a:defRPr sz="964" kern="1200">
          <a:solidFill>
            <a:schemeClr val="tx1"/>
          </a:solidFill>
          <a:latin typeface="+mn-lt"/>
          <a:ea typeface="+mn-ea"/>
          <a:cs typeface="+mn-cs"/>
        </a:defRPr>
      </a:lvl1pPr>
      <a:lvl2pPr marL="244931" algn="l" defTabSz="489862" rtl="0" eaLnBrk="1" latinLnBrk="0" hangingPunct="1">
        <a:defRPr sz="964" kern="1200">
          <a:solidFill>
            <a:schemeClr val="tx1"/>
          </a:solidFill>
          <a:latin typeface="+mn-lt"/>
          <a:ea typeface="+mn-ea"/>
          <a:cs typeface="+mn-cs"/>
        </a:defRPr>
      </a:lvl2pPr>
      <a:lvl3pPr marL="489862" algn="l" defTabSz="489862" rtl="0" eaLnBrk="1" latinLnBrk="0" hangingPunct="1">
        <a:defRPr sz="964" kern="1200">
          <a:solidFill>
            <a:schemeClr val="tx1"/>
          </a:solidFill>
          <a:latin typeface="+mn-lt"/>
          <a:ea typeface="+mn-ea"/>
          <a:cs typeface="+mn-cs"/>
        </a:defRPr>
      </a:lvl3pPr>
      <a:lvl4pPr marL="734794" algn="l" defTabSz="489862" rtl="0" eaLnBrk="1" latinLnBrk="0" hangingPunct="1">
        <a:defRPr sz="964" kern="1200">
          <a:solidFill>
            <a:schemeClr val="tx1"/>
          </a:solidFill>
          <a:latin typeface="+mn-lt"/>
          <a:ea typeface="+mn-ea"/>
          <a:cs typeface="+mn-cs"/>
        </a:defRPr>
      </a:lvl4pPr>
      <a:lvl5pPr marL="979725" algn="l" defTabSz="489862" rtl="0" eaLnBrk="1" latinLnBrk="0" hangingPunct="1">
        <a:defRPr sz="964" kern="1200">
          <a:solidFill>
            <a:schemeClr val="tx1"/>
          </a:solidFill>
          <a:latin typeface="+mn-lt"/>
          <a:ea typeface="+mn-ea"/>
          <a:cs typeface="+mn-cs"/>
        </a:defRPr>
      </a:lvl5pPr>
      <a:lvl6pPr marL="1224656" algn="l" defTabSz="489862" rtl="0" eaLnBrk="1" latinLnBrk="0" hangingPunct="1">
        <a:defRPr sz="964" kern="1200">
          <a:solidFill>
            <a:schemeClr val="tx1"/>
          </a:solidFill>
          <a:latin typeface="+mn-lt"/>
          <a:ea typeface="+mn-ea"/>
          <a:cs typeface="+mn-cs"/>
        </a:defRPr>
      </a:lvl6pPr>
      <a:lvl7pPr marL="1469587" algn="l" defTabSz="489862" rtl="0" eaLnBrk="1" latinLnBrk="0" hangingPunct="1">
        <a:defRPr sz="964" kern="1200">
          <a:solidFill>
            <a:schemeClr val="tx1"/>
          </a:solidFill>
          <a:latin typeface="+mn-lt"/>
          <a:ea typeface="+mn-ea"/>
          <a:cs typeface="+mn-cs"/>
        </a:defRPr>
      </a:lvl7pPr>
      <a:lvl8pPr marL="1714518" algn="l" defTabSz="489862" rtl="0" eaLnBrk="1" latinLnBrk="0" hangingPunct="1">
        <a:defRPr sz="964" kern="1200">
          <a:solidFill>
            <a:schemeClr val="tx1"/>
          </a:solidFill>
          <a:latin typeface="+mn-lt"/>
          <a:ea typeface="+mn-ea"/>
          <a:cs typeface="+mn-cs"/>
        </a:defRPr>
      </a:lvl8pPr>
      <a:lvl9pPr marL="1959450" algn="l" defTabSz="489862" rtl="0" eaLnBrk="1" latinLnBrk="0" hangingPunct="1">
        <a:defRPr sz="96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688" userDrawn="1">
          <p15:clr>
            <a:srgbClr val="F26B43"/>
          </p15:clr>
        </p15:guide>
        <p15:guide id="2" pos="192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6.x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6.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6.xml"/><Relationship Id="rId4" Type="http://schemas.openxmlformats.org/officeDocument/2006/relationships/image" Target="NULL"/></Relationships>
</file>

<file path=ppt/slides/_rels/slide17.xml.rels><?xml version="1.0" encoding="UTF-8" standalone="yes"?>
<Relationships xmlns="http://schemas.openxmlformats.org/package/2006/relationships"><Relationship Id="rId3" Type="http://schemas.openxmlformats.org/officeDocument/2006/relationships/hyperlink" Target="https://www.zoology.ubc.ca/~whitlock/Kingfisher/CIMean.htm" TargetMode="External"/><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Will_Rogers_phenomenon" TargetMode="External"/><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1995CCC-3D8F-53B6-A18E-36FF54447F1C}"/>
              </a:ext>
            </a:extLst>
          </p:cNvPr>
          <p:cNvSpPr>
            <a:spLocks noGrp="1"/>
          </p:cNvSpPr>
          <p:nvPr>
            <p:ph type="body" sz="quarter" idx="10"/>
          </p:nvPr>
        </p:nvSpPr>
        <p:spPr>
          <a:xfrm>
            <a:off x="582612" y="1235947"/>
            <a:ext cx="11026775" cy="4541855"/>
          </a:xfrm>
        </p:spPr>
        <p:txBody>
          <a:bodyPr anchor="ctr">
            <a:normAutofit fontScale="77500" lnSpcReduction="20000"/>
          </a:bodyPr>
          <a:lstStyle/>
          <a:p>
            <a:pPr algn="ctr">
              <a:lnSpc>
                <a:spcPct val="100000"/>
              </a:lnSpc>
            </a:pPr>
            <a:endParaRPr lang="en-US" sz="4400" dirty="0"/>
          </a:p>
          <a:p>
            <a:pPr algn="ctr">
              <a:lnSpc>
                <a:spcPct val="100000"/>
              </a:lnSpc>
            </a:pPr>
            <a:r>
              <a:rPr lang="en-US" sz="4400" dirty="0"/>
              <a:t>Descriptive Statistics</a:t>
            </a:r>
          </a:p>
          <a:p>
            <a:pPr algn="ctr">
              <a:lnSpc>
                <a:spcPct val="100000"/>
              </a:lnSpc>
            </a:pPr>
            <a:r>
              <a:rPr lang="en-US" sz="3200" dirty="0"/>
              <a:t>Measurements of </a:t>
            </a:r>
            <a:r>
              <a:rPr lang="en-US" sz="3200" b="1" i="1" dirty="0"/>
              <a:t>location</a:t>
            </a:r>
            <a:r>
              <a:rPr lang="en-US" sz="3200" dirty="0"/>
              <a:t> and </a:t>
            </a:r>
            <a:r>
              <a:rPr lang="en-US" sz="3200" b="1" i="1" dirty="0"/>
              <a:t>spread</a:t>
            </a:r>
            <a:r>
              <a:rPr lang="en-US" sz="3200" i="1" dirty="0"/>
              <a:t> </a:t>
            </a:r>
            <a:r>
              <a:rPr lang="en-US" sz="3200" dirty="0"/>
              <a:t> of data</a:t>
            </a:r>
          </a:p>
          <a:p>
            <a:pPr algn="ctr">
              <a:lnSpc>
                <a:spcPct val="100000"/>
              </a:lnSpc>
            </a:pPr>
            <a:r>
              <a:rPr lang="en-US" sz="2400" dirty="0"/>
              <a:t>BDSiC – Day 3 A</a:t>
            </a:r>
          </a:p>
          <a:p>
            <a:pPr algn="ctr">
              <a:lnSpc>
                <a:spcPct val="100000"/>
              </a:lnSpc>
            </a:pPr>
            <a:endParaRPr lang="en-US" sz="3200" dirty="0"/>
          </a:p>
          <a:p>
            <a:pPr algn="l"/>
            <a:r>
              <a:rPr lang="en-US" sz="3200" u="sng" dirty="0"/>
              <a:t>Agenda: </a:t>
            </a:r>
          </a:p>
          <a:p>
            <a:pPr marL="342900" indent="-342900" algn="l">
              <a:buFont typeface="Arial" panose="020B0604020202020204" pitchFamily="34" charset="0"/>
              <a:buChar char="•"/>
            </a:pPr>
            <a:r>
              <a:rPr lang="en-US" sz="3100" dirty="0"/>
              <a:t>Mean, mode, median</a:t>
            </a:r>
          </a:p>
          <a:p>
            <a:pPr marL="342900" indent="-342900" algn="l">
              <a:buFont typeface="Arial" panose="020B0604020202020204" pitchFamily="34" charset="0"/>
              <a:buChar char="•"/>
            </a:pPr>
            <a:r>
              <a:rPr lang="en-US" sz="3100" dirty="0"/>
              <a:t>Variability, variation, range</a:t>
            </a:r>
          </a:p>
          <a:p>
            <a:pPr marL="342900" indent="-342900" algn="l">
              <a:buFont typeface="Arial" panose="020B0604020202020204" pitchFamily="34" charset="0"/>
              <a:buChar char="•"/>
            </a:pPr>
            <a:r>
              <a:rPr lang="en-US" sz="3100" dirty="0"/>
              <a:t>Accuracy/Bias and Precision/Spread</a:t>
            </a:r>
          </a:p>
          <a:p>
            <a:pPr marL="342900" indent="-342900" algn="l">
              <a:buFont typeface="Arial" panose="020B0604020202020204" pitchFamily="34" charset="0"/>
              <a:buChar char="•"/>
            </a:pPr>
            <a:r>
              <a:rPr lang="en-US" sz="3100" dirty="0"/>
              <a:t>Data types and their common visualizations: scatterplots, histograms, boxplots/violin plots, bar plots (mosaic plots) </a:t>
            </a:r>
          </a:p>
          <a:p>
            <a:pPr marL="710296" lvl="1" indent="-342900"/>
            <a:endParaRPr lang="en-US" sz="100" dirty="0"/>
          </a:p>
          <a:p>
            <a:pPr marL="710296" lvl="1" indent="-342900"/>
            <a:endParaRPr lang="en-US" sz="100" dirty="0"/>
          </a:p>
          <a:p>
            <a:pPr marL="342900" indent="-342900" algn="l">
              <a:buFont typeface="Arial" panose="020B0604020202020204" pitchFamily="34" charset="0"/>
              <a:buChar char="•"/>
            </a:pPr>
            <a:r>
              <a:rPr lang="en-US" sz="3100" dirty="0"/>
              <a:t>Interpretation of popular plots in genomics</a:t>
            </a:r>
          </a:p>
          <a:p>
            <a:pPr marL="342900" indent="-342900" algn="l">
              <a:buFont typeface="Arial" panose="020B0604020202020204" pitchFamily="34" charset="0"/>
              <a:buChar char="•"/>
            </a:pPr>
            <a:endParaRPr lang="en-US" sz="3200" dirty="0"/>
          </a:p>
          <a:p>
            <a:pPr algn="ctr">
              <a:lnSpc>
                <a:spcPct val="100000"/>
              </a:lnSpc>
            </a:pPr>
            <a:endParaRPr lang="en-US" sz="7200" dirty="0"/>
          </a:p>
        </p:txBody>
      </p:sp>
    </p:spTree>
    <p:extLst>
      <p:ext uri="{BB962C8B-B14F-4D97-AF65-F5344CB8AC3E}">
        <p14:creationId xmlns:p14="http://schemas.microsoft.com/office/powerpoint/2010/main" val="1826219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4CB6C5-6606-FD1A-F1DA-5602704621B4}"/>
              </a:ext>
            </a:extLst>
          </p:cNvPr>
          <p:cNvSpPr txBox="1"/>
          <p:nvPr/>
        </p:nvSpPr>
        <p:spPr>
          <a:xfrm>
            <a:off x="236462" y="2901166"/>
            <a:ext cx="11788347" cy="6740307"/>
          </a:xfrm>
          <a:prstGeom prst="rect">
            <a:avLst/>
          </a:prstGeom>
          <a:noFill/>
        </p:spPr>
        <p:txBody>
          <a:bodyPr wrap="square" numCol="2" rtlCol="0">
            <a:spAutoFit/>
          </a:bodyPr>
          <a:lstStyle/>
          <a:p>
            <a:r>
              <a:rPr lang="en-US" b="1" dirty="0"/>
              <a:t>A</a:t>
            </a:r>
            <a:r>
              <a:rPr lang="en-US" dirty="0"/>
              <a:t>. Resting heart rate: </a:t>
            </a:r>
            <a:r>
              <a:rPr lang="en-US" b="1" dirty="0"/>
              <a:t>Nominal</a:t>
            </a:r>
            <a:endParaRPr lang="en-US" dirty="0"/>
          </a:p>
          <a:p>
            <a:r>
              <a:rPr lang="en-US" dirty="0"/>
              <a:t>     Favorite exercise: </a:t>
            </a:r>
            <a:r>
              <a:rPr lang="en-US" b="1" dirty="0"/>
              <a:t>Ordinal</a:t>
            </a:r>
            <a:endParaRPr lang="en-US" dirty="0"/>
          </a:p>
          <a:p>
            <a:r>
              <a:rPr lang="en-US" dirty="0"/>
              <a:t>     Number of hours of exercise per week: </a:t>
            </a:r>
            <a:r>
              <a:rPr lang="en-US" b="1" dirty="0"/>
              <a:t>Discrete</a:t>
            </a:r>
            <a:endParaRPr lang="en-US" dirty="0"/>
          </a:p>
          <a:p>
            <a:r>
              <a:rPr lang="en-US" dirty="0"/>
              <a:t>     BMI: </a:t>
            </a:r>
            <a:r>
              <a:rPr lang="en-US" b="1" dirty="0"/>
              <a:t>Continuous</a:t>
            </a:r>
            <a:endParaRPr lang="en-US" dirty="0"/>
          </a:p>
          <a:p>
            <a:r>
              <a:rPr lang="en-US" dirty="0"/>
              <a:t>     Membership status: </a:t>
            </a:r>
            <a:r>
              <a:rPr lang="en-US" b="1" dirty="0"/>
              <a:t>Nominal</a:t>
            </a:r>
            <a:endParaRPr lang="en-US" dirty="0"/>
          </a:p>
          <a:p>
            <a:endParaRPr lang="en-US" dirty="0"/>
          </a:p>
          <a:p>
            <a:r>
              <a:rPr lang="en-US" b="1" dirty="0"/>
              <a:t>B</a:t>
            </a:r>
            <a:r>
              <a:rPr lang="en-US" dirty="0"/>
              <a:t>. Resting heart rate: </a:t>
            </a:r>
            <a:r>
              <a:rPr lang="en-US" b="1" dirty="0"/>
              <a:t>Continuous</a:t>
            </a:r>
            <a:endParaRPr lang="en-US" dirty="0"/>
          </a:p>
          <a:p>
            <a:r>
              <a:rPr lang="en-US" dirty="0"/>
              <a:t>     Favorite exercise:  </a:t>
            </a:r>
            <a:r>
              <a:rPr lang="en-US" b="1" dirty="0"/>
              <a:t>Nominal</a:t>
            </a:r>
            <a:endParaRPr lang="en-US" dirty="0"/>
          </a:p>
          <a:p>
            <a:r>
              <a:rPr lang="en-US" dirty="0"/>
              <a:t>     Number of hours of exercise per week: </a:t>
            </a:r>
            <a:r>
              <a:rPr lang="en-US" b="1" dirty="0"/>
              <a:t>Continuous</a:t>
            </a:r>
            <a:endParaRPr lang="en-US" dirty="0"/>
          </a:p>
          <a:p>
            <a:r>
              <a:rPr lang="en-US" dirty="0"/>
              <a:t>     BMI: </a:t>
            </a:r>
            <a:r>
              <a:rPr lang="en-US" b="1" dirty="0"/>
              <a:t>Continuous</a:t>
            </a:r>
            <a:endParaRPr lang="en-US" dirty="0"/>
          </a:p>
          <a:p>
            <a:r>
              <a:rPr lang="en-US" dirty="0"/>
              <a:t>     Membership status: </a:t>
            </a:r>
            <a:r>
              <a:rPr lang="en-US" b="1" dirty="0"/>
              <a:t>Categorical</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b="1" dirty="0"/>
              <a:t>C</a:t>
            </a:r>
            <a:r>
              <a:rPr lang="en-US" dirty="0"/>
              <a:t>. Resting heart rate: </a:t>
            </a:r>
            <a:r>
              <a:rPr lang="en-US" b="1" dirty="0"/>
              <a:t>Ordinal</a:t>
            </a:r>
            <a:endParaRPr lang="en-US" dirty="0"/>
          </a:p>
          <a:p>
            <a:r>
              <a:rPr lang="en-US" dirty="0"/>
              <a:t>     Favorite exercise:  </a:t>
            </a:r>
            <a:r>
              <a:rPr lang="en-US" b="1" dirty="0"/>
              <a:t>Nominal</a:t>
            </a:r>
            <a:endParaRPr lang="en-US" dirty="0"/>
          </a:p>
          <a:p>
            <a:r>
              <a:rPr lang="en-US" dirty="0"/>
              <a:t>     Number of hours of exercise per week: </a:t>
            </a:r>
            <a:r>
              <a:rPr lang="en-US" b="1" dirty="0"/>
              <a:t>Continuous</a:t>
            </a:r>
            <a:endParaRPr lang="en-US" dirty="0"/>
          </a:p>
          <a:p>
            <a:r>
              <a:rPr lang="en-US" dirty="0"/>
              <a:t>     BMI: </a:t>
            </a:r>
            <a:r>
              <a:rPr lang="en-US" b="1" dirty="0"/>
              <a:t>Ordinal</a:t>
            </a:r>
            <a:endParaRPr lang="en-US" dirty="0"/>
          </a:p>
          <a:p>
            <a:r>
              <a:rPr lang="en-US" dirty="0"/>
              <a:t>     Membership status: </a:t>
            </a:r>
            <a:r>
              <a:rPr lang="en-US" b="1" dirty="0"/>
              <a:t>Nominal</a:t>
            </a:r>
            <a:endParaRPr lang="en-US" dirty="0"/>
          </a:p>
          <a:p>
            <a:endParaRPr lang="en-US" dirty="0"/>
          </a:p>
          <a:p>
            <a:r>
              <a:rPr lang="en-US" b="1" dirty="0"/>
              <a:t>D</a:t>
            </a:r>
            <a:r>
              <a:rPr lang="en-US" dirty="0"/>
              <a:t>. Resting heart rate: </a:t>
            </a:r>
            <a:r>
              <a:rPr lang="en-US" b="1" dirty="0"/>
              <a:t>Discrete</a:t>
            </a:r>
            <a:endParaRPr lang="en-US" dirty="0"/>
          </a:p>
          <a:p>
            <a:r>
              <a:rPr lang="en-US" dirty="0"/>
              <a:t>     Favorite exercise: </a:t>
            </a:r>
            <a:r>
              <a:rPr lang="en-US" b="1" dirty="0"/>
              <a:t>Continuous</a:t>
            </a:r>
            <a:endParaRPr lang="en-US" dirty="0"/>
          </a:p>
          <a:p>
            <a:r>
              <a:rPr lang="en-US" dirty="0"/>
              <a:t>     Number of hours of exercise per week: </a:t>
            </a:r>
            <a:r>
              <a:rPr lang="en-US" b="1" dirty="0"/>
              <a:t>Discrete</a:t>
            </a:r>
            <a:endParaRPr lang="en-US" dirty="0"/>
          </a:p>
          <a:p>
            <a:r>
              <a:rPr lang="en-US" dirty="0"/>
              <a:t>     BMI: </a:t>
            </a:r>
            <a:r>
              <a:rPr lang="en-US" b="1" dirty="0"/>
              <a:t>Continuous</a:t>
            </a:r>
            <a:endParaRPr lang="en-US" dirty="0"/>
          </a:p>
          <a:p>
            <a:r>
              <a:rPr lang="en-US" dirty="0"/>
              <a:t>     Membership status: </a:t>
            </a:r>
            <a:r>
              <a:rPr lang="en-US" b="1" dirty="0"/>
              <a:t>Ordinal</a:t>
            </a:r>
            <a:endParaRPr lang="en-US" dirty="0"/>
          </a:p>
          <a:p>
            <a:endParaRPr lang="en-US" dirty="0"/>
          </a:p>
        </p:txBody>
      </p:sp>
      <p:sp>
        <p:nvSpPr>
          <p:cNvPr id="3" name="TextBox 2">
            <a:extLst>
              <a:ext uri="{FF2B5EF4-FFF2-40B4-BE49-F238E27FC236}">
                <a16:creationId xmlns:a16="http://schemas.microsoft.com/office/drawing/2014/main" id="{7B264175-A629-2134-E779-09CF0978AD3C}"/>
              </a:ext>
            </a:extLst>
          </p:cNvPr>
          <p:cNvSpPr txBox="1"/>
          <p:nvPr/>
        </p:nvSpPr>
        <p:spPr>
          <a:xfrm>
            <a:off x="706582" y="191193"/>
            <a:ext cx="10848109" cy="2862322"/>
          </a:xfrm>
          <a:prstGeom prst="rect">
            <a:avLst/>
          </a:prstGeom>
          <a:noFill/>
        </p:spPr>
        <p:txBody>
          <a:bodyPr wrap="square" rtlCol="0">
            <a:spAutoFit/>
          </a:bodyPr>
          <a:lstStyle/>
          <a:p>
            <a:r>
              <a:rPr lang="en-US" dirty="0"/>
              <a:t>A research team is studying the health and fitness habits of a group of individuals. They collect the following  data for each participant: </a:t>
            </a:r>
          </a:p>
          <a:p>
            <a:pPr marL="342900" indent="-342900">
              <a:buAutoNum type="arabicPeriod"/>
            </a:pPr>
            <a:r>
              <a:rPr lang="en-US" b="1" dirty="0"/>
              <a:t>Resting heart rate (beats per minute)</a:t>
            </a:r>
          </a:p>
          <a:p>
            <a:pPr marL="342900" indent="-342900">
              <a:buAutoNum type="arabicPeriod"/>
            </a:pPr>
            <a:r>
              <a:rPr lang="en-US" b="1" dirty="0"/>
              <a:t>Favorite type of exercise (running, swimming, cycling, pilates, etc.)</a:t>
            </a:r>
          </a:p>
          <a:p>
            <a:pPr marL="342900" indent="-342900">
              <a:buAutoNum type="arabicPeriod"/>
            </a:pPr>
            <a:r>
              <a:rPr lang="en-US" b="1" dirty="0"/>
              <a:t>Number of hours exercised per week</a:t>
            </a:r>
          </a:p>
          <a:p>
            <a:pPr marL="342900" indent="-342900">
              <a:buAutoNum type="arabicPeriod"/>
            </a:pPr>
            <a:r>
              <a:rPr lang="en-US" b="1" dirty="0"/>
              <a:t>Body Mass Index (BMI)</a:t>
            </a:r>
          </a:p>
          <a:p>
            <a:pPr marL="342900" indent="-342900">
              <a:buAutoNum type="arabicPeriod"/>
            </a:pPr>
            <a:r>
              <a:rPr lang="en-US" b="1" dirty="0"/>
              <a:t>Member status at a gym (yes or no)</a:t>
            </a:r>
          </a:p>
          <a:p>
            <a:endParaRPr lang="en-US" b="1" dirty="0"/>
          </a:p>
          <a:p>
            <a:r>
              <a:rPr lang="en-US" dirty="0"/>
              <a:t>Which of the following (A, B, C, or D) correct classifies these variables: </a:t>
            </a:r>
          </a:p>
          <a:p>
            <a:endParaRPr lang="en-US" dirty="0"/>
          </a:p>
        </p:txBody>
      </p:sp>
    </p:spTree>
    <p:extLst>
      <p:ext uri="{BB962C8B-B14F-4D97-AF65-F5344CB8AC3E}">
        <p14:creationId xmlns:p14="http://schemas.microsoft.com/office/powerpoint/2010/main" val="3847525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31F5AE-156B-3CB4-986D-C5E7294509B2}"/>
              </a:ext>
            </a:extLst>
          </p:cNvPr>
          <p:cNvSpPr>
            <a:spLocks noGrp="1" noChangeArrowheads="1"/>
          </p:cNvSpPr>
          <p:nvPr/>
        </p:nvSpPr>
        <p:spPr>
          <a:xfrm>
            <a:off x="1315683" y="863599"/>
            <a:ext cx="4389157" cy="4984613"/>
          </a:xfrm>
          <a:prstGeom prst="rect">
            <a:avLst/>
          </a:prstGeom>
        </p:spPr>
        <p:style>
          <a:lnRef idx="0">
            <a:scrgbClr r="0" g="0" b="0"/>
          </a:lnRef>
          <a:fillRef idx="0">
            <a:scrgbClr r="0" g="0" b="0"/>
          </a:fillRef>
          <a:effectRef idx="0">
            <a:scrgbClr r="0" g="0" b="0"/>
          </a:effectRef>
          <a:fontRef idx="major"/>
        </p:style>
        <p:txBody>
          <a:bodyPr vert="horz" lIns="91440" tIns="45720" rIns="91440" bIns="45720" rtlCol="0" anchor="ctr">
            <a:normAutofit/>
          </a:bodyPr>
          <a:lstStyle>
            <a:lvl1pPr marL="342900" indent="-342900" algn="l" defTabSz="457200" rtl="0" eaLnBrk="1" latinLnBrk="0" hangingPunct="1">
              <a:spcBef>
                <a:spcPct val="20000"/>
              </a:spcBef>
              <a:buFont typeface="Arial"/>
              <a:buChar char="•"/>
              <a:defRPr sz="2800" kern="1200">
                <a:solidFill>
                  <a:schemeClr val="tx1"/>
                </a:solidFill>
                <a:latin typeface="+mj-lt"/>
                <a:ea typeface="+mj-ea"/>
                <a:cs typeface="+mj-cs"/>
              </a:defRPr>
            </a:lvl1pPr>
            <a:lvl2pPr marL="742950" indent="-285750" algn="l" defTabSz="457200" rtl="0" eaLnBrk="1" latinLnBrk="0" hangingPunct="1">
              <a:spcBef>
                <a:spcPct val="20000"/>
              </a:spcBef>
              <a:buFont typeface="Arial"/>
              <a:buChar char="–"/>
              <a:defRPr sz="2400" kern="1200">
                <a:solidFill>
                  <a:schemeClr val="tx1"/>
                </a:solidFill>
                <a:latin typeface="+mj-lt"/>
                <a:ea typeface="+mj-ea"/>
                <a:cs typeface="+mj-cs"/>
              </a:defRPr>
            </a:lvl2pPr>
            <a:lvl3pPr marL="1143000" indent="-228600" algn="l" defTabSz="457200" rtl="0" eaLnBrk="1" latinLnBrk="0" hangingPunct="1">
              <a:spcBef>
                <a:spcPct val="20000"/>
              </a:spcBef>
              <a:buFont typeface="Arial"/>
              <a:buChar char="•"/>
              <a:defRPr sz="2000" kern="1200">
                <a:solidFill>
                  <a:schemeClr val="tx1"/>
                </a:solidFill>
                <a:latin typeface="+mj-lt"/>
                <a:ea typeface="+mj-ea"/>
                <a:cs typeface="+mj-cs"/>
              </a:defRPr>
            </a:lvl3pPr>
            <a:lvl4pPr marL="1600200" indent="-228600" algn="l" defTabSz="457200" rtl="0" eaLnBrk="1" latinLnBrk="0" hangingPunct="1">
              <a:spcBef>
                <a:spcPct val="20000"/>
              </a:spcBef>
              <a:buFont typeface="Arial"/>
              <a:buChar char="–"/>
              <a:defRPr sz="1800" kern="1200">
                <a:solidFill>
                  <a:schemeClr val="tx1"/>
                </a:solidFill>
                <a:latin typeface="+mj-lt"/>
                <a:ea typeface="+mj-ea"/>
                <a:cs typeface="+mj-cs"/>
              </a:defRPr>
            </a:lvl4pPr>
            <a:lvl5pPr marL="2057400" indent="-228600" algn="l" defTabSz="457200" rtl="0" eaLnBrk="1" latinLnBrk="0" hangingPunct="1">
              <a:spcBef>
                <a:spcPct val="20000"/>
              </a:spcBef>
              <a:buFont typeface="Arial"/>
              <a:buChar char="»"/>
              <a:defRPr sz="1800" kern="1200">
                <a:solidFill>
                  <a:schemeClr val="tx1"/>
                </a:solidFill>
                <a:latin typeface="+mj-lt"/>
                <a:ea typeface="+mj-ea"/>
                <a:cs typeface="+mj-cs"/>
              </a:defRPr>
            </a:lvl5pPr>
            <a:lvl6pPr marL="2514600" indent="-228600" algn="l" defTabSz="457200" rtl="0" eaLnBrk="1" latinLnBrk="0" hangingPunct="1">
              <a:spcBef>
                <a:spcPct val="20000"/>
              </a:spcBef>
              <a:buFont typeface="Arial"/>
              <a:buChar char="•"/>
              <a:defRPr sz="1800" kern="1200">
                <a:solidFill>
                  <a:schemeClr val="tx1"/>
                </a:solidFill>
                <a:latin typeface="+mj-lt"/>
                <a:ea typeface="+mj-ea"/>
                <a:cs typeface="+mj-cs"/>
              </a:defRPr>
            </a:lvl6pPr>
            <a:lvl7pPr marL="2971800" indent="-228600" algn="l" defTabSz="457200" rtl="0" eaLnBrk="1" latinLnBrk="0" hangingPunct="1">
              <a:spcBef>
                <a:spcPct val="20000"/>
              </a:spcBef>
              <a:buFont typeface="Arial"/>
              <a:buChar char="•"/>
              <a:defRPr sz="1800" kern="1200">
                <a:solidFill>
                  <a:schemeClr val="tx1"/>
                </a:solidFill>
                <a:latin typeface="+mj-lt"/>
                <a:ea typeface="+mj-ea"/>
                <a:cs typeface="+mj-cs"/>
              </a:defRPr>
            </a:lvl7pPr>
            <a:lvl8pPr marL="3429000" indent="-228600" algn="l" defTabSz="457200" rtl="0" eaLnBrk="1" latinLnBrk="0" hangingPunct="1">
              <a:spcBef>
                <a:spcPct val="20000"/>
              </a:spcBef>
              <a:buFont typeface="Arial"/>
              <a:buChar char="•"/>
              <a:defRPr sz="1800" kern="1200">
                <a:solidFill>
                  <a:schemeClr val="tx1"/>
                </a:solidFill>
                <a:latin typeface="+mj-lt"/>
                <a:ea typeface="+mj-ea"/>
                <a:cs typeface="+mj-cs"/>
              </a:defRPr>
            </a:lvl8pPr>
            <a:lvl9pPr marL="3886200" indent="-228600" algn="l" defTabSz="457200" rtl="0" eaLnBrk="1" latinLnBrk="0" hangingPunct="1">
              <a:spcBef>
                <a:spcPct val="20000"/>
              </a:spcBef>
              <a:buFont typeface="Arial"/>
              <a:buChar char="•"/>
              <a:defRPr sz="1800" kern="1200">
                <a:solidFill>
                  <a:schemeClr val="tx1"/>
                </a:solidFill>
                <a:latin typeface="+mj-lt"/>
                <a:ea typeface="+mj-ea"/>
                <a:cs typeface="+mj-cs"/>
              </a:defRPr>
            </a:lvl9pPr>
          </a:lstStyle>
          <a:p>
            <a:pPr eaLnBrk="1" hangingPunct="1">
              <a:lnSpc>
                <a:spcPct val="90000"/>
              </a:lnSpc>
              <a:buFontTx/>
              <a:buNone/>
              <a:defRPr/>
            </a:pPr>
            <a:endParaRPr lang="en-US" u="sng" dirty="0">
              <a:latin typeface="Arial" charset="0"/>
              <a:ea typeface="ＭＳ Ｐゴシック" charset="0"/>
              <a:cs typeface="ＭＳ Ｐゴシック" charset="0"/>
            </a:endParaRPr>
          </a:p>
          <a:p>
            <a:pPr eaLnBrk="1" hangingPunct="1">
              <a:lnSpc>
                <a:spcPct val="90000"/>
              </a:lnSpc>
              <a:buFontTx/>
              <a:buNone/>
              <a:defRPr/>
            </a:pPr>
            <a:endParaRPr lang="en-US" u="sng" dirty="0">
              <a:latin typeface="Arial" charset="0"/>
              <a:ea typeface="ＭＳ Ｐゴシック" charset="0"/>
              <a:cs typeface="ＭＳ Ｐゴシック" charset="0"/>
            </a:endParaRPr>
          </a:p>
          <a:p>
            <a:pPr algn="ctr" eaLnBrk="1" hangingPunct="1">
              <a:lnSpc>
                <a:spcPct val="90000"/>
              </a:lnSpc>
              <a:buFontTx/>
              <a:buNone/>
              <a:defRPr/>
            </a:pPr>
            <a:r>
              <a:rPr lang="en-US" dirty="0">
                <a:latin typeface="Arial" charset="0"/>
                <a:ea typeface="ＭＳ Ｐゴシック" charset="0"/>
                <a:cs typeface="ＭＳ Ｐゴシック" charset="0"/>
              </a:rPr>
              <a:t>	</a:t>
            </a:r>
            <a:r>
              <a:rPr lang="en-US" b="1" dirty="0">
                <a:latin typeface="Arial" charset="0"/>
                <a:ea typeface="ＭＳ Ｐゴシック" charset="0"/>
                <a:cs typeface="ＭＳ Ｐゴシック" charset="0"/>
              </a:rPr>
              <a:t>Populations</a:t>
            </a:r>
            <a:endParaRPr lang="en-US" dirty="0">
              <a:latin typeface="Arial" charset="0"/>
              <a:ea typeface="ＭＳ Ｐゴシック" charset="0"/>
              <a:cs typeface="ＭＳ Ｐゴシック" charset="0"/>
            </a:endParaRPr>
          </a:p>
          <a:p>
            <a:pPr algn="ctr" eaLnBrk="1" hangingPunct="1">
              <a:lnSpc>
                <a:spcPct val="90000"/>
              </a:lnSpc>
              <a:buFontTx/>
              <a:buNone/>
              <a:defRPr/>
            </a:pPr>
            <a:r>
              <a:rPr lang="en-US" dirty="0">
                <a:latin typeface="Arial" charset="0"/>
                <a:ea typeface="ＭＳ Ｐゴシック" charset="0"/>
                <a:cs typeface="ＭＳ Ｐゴシック" charset="0"/>
              </a:rPr>
              <a:t>have</a:t>
            </a:r>
          </a:p>
          <a:p>
            <a:pPr algn="ctr" eaLnBrk="1" hangingPunct="1">
              <a:lnSpc>
                <a:spcPct val="90000"/>
              </a:lnSpc>
              <a:buFontTx/>
              <a:buNone/>
              <a:defRPr/>
            </a:pPr>
            <a:r>
              <a:rPr lang="en-US" b="1" i="1" dirty="0">
                <a:solidFill>
                  <a:srgbClr val="00B050"/>
                </a:solidFill>
                <a:latin typeface="Arial" charset="0"/>
                <a:ea typeface="ＭＳ Ｐゴシック" charset="0"/>
                <a:cs typeface="ＭＳ Ｐゴシック" charset="0"/>
              </a:rPr>
              <a:t>P</a:t>
            </a:r>
            <a:r>
              <a:rPr lang="en-US" dirty="0">
                <a:latin typeface="Arial" charset="0"/>
                <a:ea typeface="ＭＳ Ｐゴシック" charset="0"/>
                <a:cs typeface="ＭＳ Ｐゴシック" charset="0"/>
              </a:rPr>
              <a:t>ARAMETERS</a:t>
            </a:r>
          </a:p>
          <a:p>
            <a:pPr eaLnBrk="1" hangingPunct="1">
              <a:lnSpc>
                <a:spcPct val="90000"/>
              </a:lnSpc>
              <a:buFontTx/>
              <a:buNone/>
              <a:defRPr/>
            </a:pPr>
            <a:endParaRPr lang="en-US" dirty="0">
              <a:latin typeface="Arial" charset="0"/>
              <a:ea typeface="ＭＳ Ｐゴシック" charset="0"/>
              <a:cs typeface="ＭＳ Ｐゴシック" charset="0"/>
            </a:endParaRPr>
          </a:p>
          <a:p>
            <a:pPr eaLnBrk="1" hangingPunct="1">
              <a:lnSpc>
                <a:spcPct val="90000"/>
              </a:lnSpc>
              <a:defRPr/>
            </a:pPr>
            <a:r>
              <a:rPr lang="en-US" sz="2000" dirty="0">
                <a:latin typeface="Arial" charset="0"/>
                <a:ea typeface="ＭＳ Ｐゴシック" charset="0"/>
                <a:cs typeface="ＭＳ Ｐゴシック" charset="0"/>
              </a:rPr>
              <a:t>Represented by Greek Letters</a:t>
            </a:r>
          </a:p>
          <a:p>
            <a:pPr eaLnBrk="1" hangingPunct="1">
              <a:lnSpc>
                <a:spcPct val="90000"/>
              </a:lnSpc>
              <a:defRPr/>
            </a:pPr>
            <a:r>
              <a:rPr lang="en-US" sz="3600" b="1" dirty="0">
                <a:latin typeface="Arial" charset="0"/>
                <a:ea typeface="ＭＳ Ｐゴシック" charset="0"/>
                <a:cs typeface="ＭＳ Ｐゴシック" charset="0"/>
              </a:rPr>
              <a:t> µ; </a:t>
            </a:r>
            <a:r>
              <a:rPr lang="en-US" sz="3600" b="1" dirty="0">
                <a:latin typeface="Arial" charset="0"/>
                <a:ea typeface="ＭＳ Ｐゴシック" charset="0"/>
                <a:cs typeface="ＭＳ Ｐゴシック" charset="0"/>
                <a:sym typeface="Symbol" charset="0"/>
              </a:rPr>
              <a:t></a:t>
            </a:r>
            <a:endParaRPr lang="en-US" sz="3600" b="1" dirty="0">
              <a:latin typeface="Arial" charset="0"/>
              <a:ea typeface="ＭＳ Ｐゴシック" charset="0"/>
              <a:cs typeface="ＭＳ Ｐゴシック" charset="0"/>
            </a:endParaRPr>
          </a:p>
          <a:p>
            <a:pPr eaLnBrk="1" hangingPunct="1">
              <a:lnSpc>
                <a:spcPct val="90000"/>
              </a:lnSpc>
              <a:buFontTx/>
              <a:buNone/>
              <a:defRPr/>
            </a:pPr>
            <a:endParaRPr lang="en-US" dirty="0">
              <a:latin typeface="Arial" charset="0"/>
              <a:ea typeface="ＭＳ Ｐゴシック" charset="0"/>
              <a:cs typeface="ＭＳ Ｐゴシック" charset="0"/>
            </a:endParaRPr>
          </a:p>
          <a:p>
            <a:pPr eaLnBrk="1" hangingPunct="1">
              <a:lnSpc>
                <a:spcPct val="90000"/>
              </a:lnSpc>
              <a:buFontTx/>
              <a:buNone/>
              <a:defRPr/>
            </a:pPr>
            <a:endParaRPr lang="en-US" dirty="0">
              <a:latin typeface="Arial" charset="0"/>
              <a:ea typeface="ＭＳ Ｐゴシック" charset="0"/>
              <a:cs typeface="ＭＳ Ｐゴシック" charset="0"/>
            </a:endParaRPr>
          </a:p>
          <a:p>
            <a:pPr eaLnBrk="1" hangingPunct="1">
              <a:lnSpc>
                <a:spcPct val="90000"/>
              </a:lnSpc>
              <a:buFontTx/>
              <a:buNone/>
              <a:defRPr/>
            </a:pPr>
            <a:endParaRPr lang="en-US" dirty="0">
              <a:latin typeface="Arial" charset="0"/>
              <a:ea typeface="ＭＳ Ｐゴシック" charset="0"/>
              <a:cs typeface="ＭＳ Ｐゴシック" charset="0"/>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E4827454-E19D-C7D3-1047-7792427D5BA1}"/>
                  </a:ext>
                </a:extLst>
              </p:cNvPr>
              <p:cNvSpPr>
                <a:spLocks noGrp="1" noChangeArrowheads="1"/>
              </p:cNvSpPr>
              <p:nvPr/>
            </p:nvSpPr>
            <p:spPr>
              <a:xfrm>
                <a:off x="5857240" y="1397000"/>
                <a:ext cx="3810000" cy="4267200"/>
              </a:xfrm>
              <a:prstGeom prst="rect">
                <a:avLst/>
              </a:prstGeom>
            </p:spPr>
            <p:style>
              <a:lnRef idx="0">
                <a:scrgbClr r="0" g="0" b="0"/>
              </a:lnRef>
              <a:fillRef idx="0">
                <a:scrgbClr r="0" g="0" b="0"/>
              </a:fillRef>
              <a:effectRef idx="0">
                <a:scrgbClr r="0" g="0" b="0"/>
              </a:effectRef>
              <a:fontRef idx="major"/>
            </p:style>
            <p:txBody>
              <a:bodyPr vert="horz" lIns="91440" tIns="45720" rIns="91440" bIns="45720" rtlCol="0" anchor="ctr">
                <a:normAutofit/>
              </a:bodyPr>
              <a:lstStyle>
                <a:lvl1pPr marL="342900" indent="-342900" algn="l" defTabSz="457200" rtl="0" eaLnBrk="1" latinLnBrk="0" hangingPunct="1">
                  <a:spcBef>
                    <a:spcPct val="20000"/>
                  </a:spcBef>
                  <a:buFont typeface="Arial"/>
                  <a:buChar char="•"/>
                  <a:defRPr sz="2800" kern="1200">
                    <a:solidFill>
                      <a:schemeClr val="tx1"/>
                    </a:solidFill>
                    <a:latin typeface="+mj-lt"/>
                    <a:ea typeface="+mj-ea"/>
                    <a:cs typeface="+mj-cs"/>
                  </a:defRPr>
                </a:lvl1pPr>
                <a:lvl2pPr marL="742950" indent="-285750" algn="l" defTabSz="457200" rtl="0" eaLnBrk="1" latinLnBrk="0" hangingPunct="1">
                  <a:spcBef>
                    <a:spcPct val="20000"/>
                  </a:spcBef>
                  <a:buFont typeface="Arial"/>
                  <a:buChar char="–"/>
                  <a:defRPr sz="2400" kern="1200">
                    <a:solidFill>
                      <a:schemeClr val="tx1"/>
                    </a:solidFill>
                    <a:latin typeface="+mj-lt"/>
                    <a:ea typeface="+mj-ea"/>
                    <a:cs typeface="+mj-cs"/>
                  </a:defRPr>
                </a:lvl2pPr>
                <a:lvl3pPr marL="1143000" indent="-228600" algn="l" defTabSz="457200" rtl="0" eaLnBrk="1" latinLnBrk="0" hangingPunct="1">
                  <a:spcBef>
                    <a:spcPct val="20000"/>
                  </a:spcBef>
                  <a:buFont typeface="Arial"/>
                  <a:buChar char="•"/>
                  <a:defRPr sz="2000" kern="1200">
                    <a:solidFill>
                      <a:schemeClr val="tx1"/>
                    </a:solidFill>
                    <a:latin typeface="+mj-lt"/>
                    <a:ea typeface="+mj-ea"/>
                    <a:cs typeface="+mj-cs"/>
                  </a:defRPr>
                </a:lvl3pPr>
                <a:lvl4pPr marL="1600200" indent="-228600" algn="l" defTabSz="457200" rtl="0" eaLnBrk="1" latinLnBrk="0" hangingPunct="1">
                  <a:spcBef>
                    <a:spcPct val="20000"/>
                  </a:spcBef>
                  <a:buFont typeface="Arial"/>
                  <a:buChar char="–"/>
                  <a:defRPr sz="1800" kern="1200">
                    <a:solidFill>
                      <a:schemeClr val="tx1"/>
                    </a:solidFill>
                    <a:latin typeface="+mj-lt"/>
                    <a:ea typeface="+mj-ea"/>
                    <a:cs typeface="+mj-cs"/>
                  </a:defRPr>
                </a:lvl4pPr>
                <a:lvl5pPr marL="2057400" indent="-228600" algn="l" defTabSz="457200" rtl="0" eaLnBrk="1" latinLnBrk="0" hangingPunct="1">
                  <a:spcBef>
                    <a:spcPct val="20000"/>
                  </a:spcBef>
                  <a:buFont typeface="Arial"/>
                  <a:buChar char="»"/>
                  <a:defRPr sz="1800" kern="1200">
                    <a:solidFill>
                      <a:schemeClr val="tx1"/>
                    </a:solidFill>
                    <a:latin typeface="+mj-lt"/>
                    <a:ea typeface="+mj-ea"/>
                    <a:cs typeface="+mj-cs"/>
                  </a:defRPr>
                </a:lvl5pPr>
                <a:lvl6pPr marL="2514600" indent="-228600" algn="l" defTabSz="457200" rtl="0" eaLnBrk="1" latinLnBrk="0" hangingPunct="1">
                  <a:spcBef>
                    <a:spcPct val="20000"/>
                  </a:spcBef>
                  <a:buFont typeface="Arial"/>
                  <a:buChar char="•"/>
                  <a:defRPr sz="1800" kern="1200">
                    <a:solidFill>
                      <a:schemeClr val="tx1"/>
                    </a:solidFill>
                    <a:latin typeface="+mj-lt"/>
                    <a:ea typeface="+mj-ea"/>
                    <a:cs typeface="+mj-cs"/>
                  </a:defRPr>
                </a:lvl6pPr>
                <a:lvl7pPr marL="2971800" indent="-228600" algn="l" defTabSz="457200" rtl="0" eaLnBrk="1" latinLnBrk="0" hangingPunct="1">
                  <a:spcBef>
                    <a:spcPct val="20000"/>
                  </a:spcBef>
                  <a:buFont typeface="Arial"/>
                  <a:buChar char="•"/>
                  <a:defRPr sz="1800" kern="1200">
                    <a:solidFill>
                      <a:schemeClr val="tx1"/>
                    </a:solidFill>
                    <a:latin typeface="+mj-lt"/>
                    <a:ea typeface="+mj-ea"/>
                    <a:cs typeface="+mj-cs"/>
                  </a:defRPr>
                </a:lvl7pPr>
                <a:lvl8pPr marL="3429000" indent="-228600" algn="l" defTabSz="457200" rtl="0" eaLnBrk="1" latinLnBrk="0" hangingPunct="1">
                  <a:spcBef>
                    <a:spcPct val="20000"/>
                  </a:spcBef>
                  <a:buFont typeface="Arial"/>
                  <a:buChar char="•"/>
                  <a:defRPr sz="1800" kern="1200">
                    <a:solidFill>
                      <a:schemeClr val="tx1"/>
                    </a:solidFill>
                    <a:latin typeface="+mj-lt"/>
                    <a:ea typeface="+mj-ea"/>
                    <a:cs typeface="+mj-cs"/>
                  </a:defRPr>
                </a:lvl8pPr>
                <a:lvl9pPr marL="3886200" indent="-228600" algn="l" defTabSz="457200" rtl="0" eaLnBrk="1" latinLnBrk="0" hangingPunct="1">
                  <a:spcBef>
                    <a:spcPct val="20000"/>
                  </a:spcBef>
                  <a:buFont typeface="Arial"/>
                  <a:buChar char="•"/>
                  <a:defRPr sz="1800" kern="1200">
                    <a:solidFill>
                      <a:schemeClr val="tx1"/>
                    </a:solidFill>
                    <a:latin typeface="+mj-lt"/>
                    <a:ea typeface="+mj-ea"/>
                    <a:cs typeface="+mj-cs"/>
                  </a:defRPr>
                </a:lvl9pPr>
              </a:lstStyle>
              <a:p>
                <a:pPr algn="ctr" eaLnBrk="1" hangingPunct="1">
                  <a:buFontTx/>
                  <a:buNone/>
                  <a:defRPr/>
                </a:pPr>
                <a:r>
                  <a:rPr lang="en-US" b="1" dirty="0">
                    <a:latin typeface="Arial" charset="0"/>
                    <a:ea typeface="ＭＳ Ｐゴシック" charset="0"/>
                    <a:cs typeface="ＭＳ Ｐゴシック" charset="0"/>
                  </a:rPr>
                  <a:t>Samples</a:t>
                </a:r>
                <a:endParaRPr lang="en-US" dirty="0">
                  <a:latin typeface="Arial" charset="0"/>
                  <a:ea typeface="ＭＳ Ｐゴシック" charset="0"/>
                  <a:cs typeface="ＭＳ Ｐゴシック" charset="0"/>
                </a:endParaRPr>
              </a:p>
              <a:p>
                <a:pPr algn="ctr" eaLnBrk="1" hangingPunct="1">
                  <a:buFontTx/>
                  <a:buNone/>
                  <a:defRPr/>
                </a:pPr>
                <a:r>
                  <a:rPr lang="en-US" dirty="0">
                    <a:latin typeface="Arial" charset="0"/>
                    <a:ea typeface="ＭＳ Ｐゴシック" charset="0"/>
                    <a:cs typeface="ＭＳ Ｐゴシック" charset="0"/>
                  </a:rPr>
                  <a:t>have</a:t>
                </a:r>
              </a:p>
              <a:p>
                <a:pPr algn="ctr" eaLnBrk="1" hangingPunct="1">
                  <a:buFontTx/>
                  <a:buNone/>
                  <a:defRPr/>
                </a:pPr>
                <a:r>
                  <a:rPr lang="en-US" dirty="0">
                    <a:latin typeface="Arial" charset="0"/>
                    <a:ea typeface="ＭＳ Ｐゴシック" charset="0"/>
                    <a:cs typeface="ＭＳ Ｐゴシック" charset="0"/>
                  </a:rPr>
                  <a:t>E</a:t>
                </a:r>
                <a:r>
                  <a:rPr lang="en-US" b="1" i="1" dirty="0">
                    <a:solidFill>
                      <a:srgbClr val="00B050"/>
                    </a:solidFill>
                    <a:latin typeface="Arial" charset="0"/>
                    <a:ea typeface="ＭＳ Ｐゴシック" charset="0"/>
                    <a:cs typeface="ＭＳ Ｐゴシック" charset="0"/>
                  </a:rPr>
                  <a:t>S</a:t>
                </a:r>
                <a:r>
                  <a:rPr lang="en-US" dirty="0">
                    <a:latin typeface="Arial" charset="0"/>
                    <a:ea typeface="ＭＳ Ｐゴシック" charset="0"/>
                    <a:cs typeface="ＭＳ Ｐゴシック" charset="0"/>
                  </a:rPr>
                  <a:t>TIMATES</a:t>
                </a:r>
              </a:p>
              <a:p>
                <a:pPr algn="ctr" eaLnBrk="1" hangingPunct="1">
                  <a:buFontTx/>
                  <a:buNone/>
                  <a:defRPr/>
                </a:pPr>
                <a:endParaRPr lang="en-US" u="sng" dirty="0">
                  <a:latin typeface="Arial" charset="0"/>
                  <a:ea typeface="ＭＳ Ｐゴシック" charset="0"/>
                  <a:cs typeface="ＭＳ Ｐゴシック" charset="0"/>
                </a:endParaRPr>
              </a:p>
              <a:p>
                <a:pPr eaLnBrk="1" hangingPunct="1">
                  <a:defRPr/>
                </a:pPr>
                <a:r>
                  <a:rPr lang="en-US" sz="2000" dirty="0">
                    <a:latin typeface="Arial" charset="0"/>
                    <a:ea typeface="ＭＳ Ｐゴシック" charset="0"/>
                    <a:cs typeface="ＭＳ Ｐゴシック" charset="0"/>
                  </a:rPr>
                  <a:t>Represented by Roman Letters</a:t>
                </a:r>
              </a:p>
              <a:p>
                <a:pPr lvl="2" eaLnBrk="1" hangingPunct="1">
                  <a:defRPr/>
                </a:pPr>
                <a:r>
                  <a:rPr lang="en-US" sz="3600" b="1" dirty="0">
                    <a:latin typeface="Arial" charset="0"/>
                    <a:ea typeface="ＭＳ Ｐゴシック" charset="0"/>
                  </a:rPr>
                  <a:t>  </a:t>
                </a:r>
                <a14:m>
                  <m:oMath xmlns:m="http://schemas.openxmlformats.org/officeDocument/2006/math">
                    <m:acc>
                      <m:accPr>
                        <m:chr m:val="̅"/>
                        <m:ctrlPr>
                          <a:rPr lang="en-US" sz="3600" b="1" i="1" smtClean="0">
                            <a:latin typeface="Cambria Math" panose="02040503050406030204" pitchFamily="18" charset="0"/>
                            <a:ea typeface="ＭＳ Ｐゴシック" charset="0"/>
                          </a:rPr>
                        </m:ctrlPr>
                      </m:accPr>
                      <m:e>
                        <m:r>
                          <a:rPr lang="en-US" sz="3600" b="1" i="1" smtClean="0">
                            <a:latin typeface="Cambria Math" panose="02040503050406030204" pitchFamily="18" charset="0"/>
                            <a:ea typeface="ＭＳ Ｐゴシック" charset="0"/>
                          </a:rPr>
                          <m:t>𝒙</m:t>
                        </m:r>
                      </m:e>
                    </m:acc>
                  </m:oMath>
                </a14:m>
                <a:r>
                  <a:rPr lang="en-US" sz="3600" b="1" dirty="0">
                    <a:latin typeface="Arial" charset="0"/>
                    <a:ea typeface="ＭＳ Ｐゴシック" charset="0"/>
                  </a:rPr>
                  <a:t>   ; s</a:t>
                </a:r>
                <a:endParaRPr lang="en-US" sz="3600" b="1" u="sng" dirty="0">
                  <a:latin typeface="Arial" charset="0"/>
                  <a:ea typeface="ＭＳ Ｐゴシック" charset="0"/>
                </a:endParaRPr>
              </a:p>
              <a:p>
                <a:pPr eaLnBrk="1" hangingPunct="1">
                  <a:defRPr/>
                </a:pPr>
                <a:endParaRPr lang="en-US" u="sng" dirty="0">
                  <a:latin typeface="Arial" charset="0"/>
                  <a:ea typeface="ＭＳ Ｐゴシック" charset="0"/>
                  <a:cs typeface="ＭＳ Ｐゴシック" charset="0"/>
                </a:endParaRPr>
              </a:p>
              <a:p>
                <a:pPr lvl="1" eaLnBrk="1" hangingPunct="1">
                  <a:defRPr/>
                </a:pPr>
                <a:endParaRPr lang="en-US" u="sng" dirty="0">
                  <a:latin typeface="Arial" charset="0"/>
                  <a:ea typeface="ＭＳ Ｐゴシック" charset="0"/>
                </a:endParaRPr>
              </a:p>
            </p:txBody>
          </p:sp>
        </mc:Choice>
        <mc:Fallback xmlns="">
          <p:sp>
            <p:nvSpPr>
              <p:cNvPr id="5" name="Rectangle 4">
                <a:extLst>
                  <a:ext uri="{FF2B5EF4-FFF2-40B4-BE49-F238E27FC236}">
                    <a16:creationId xmlns:a16="http://schemas.microsoft.com/office/drawing/2014/main" id="{E4827454-E19D-C7D3-1047-7792427D5BA1}"/>
                  </a:ext>
                </a:extLst>
              </p:cNvPr>
              <p:cNvSpPr>
                <a:spLocks noGrp="1" noRot="1" noChangeAspect="1" noMove="1" noResize="1" noEditPoints="1" noAdjustHandles="1" noChangeArrowheads="1" noChangeShapeType="1" noTextEdit="1"/>
              </p:cNvSpPr>
              <p:nvPr/>
            </p:nvSpPr>
            <p:spPr>
              <a:xfrm>
                <a:off x="5857240" y="1397000"/>
                <a:ext cx="3810000" cy="4267200"/>
              </a:xfrm>
              <a:prstGeom prst="rect">
                <a:avLst/>
              </a:prstGeom>
              <a:blipFill>
                <a:blip r:embed="rId3"/>
                <a:stretch>
                  <a:fillRect l="-1661" t="-2077"/>
                </a:stretch>
              </a:blipFill>
            </p:spPr>
            <p:txBody>
              <a:bodyPr/>
              <a:lstStyle/>
              <a:p>
                <a:r>
                  <a:rPr lang="en-US">
                    <a:noFill/>
                  </a:rPr>
                  <a:t> </a:t>
                </a:r>
              </a:p>
            </p:txBody>
          </p:sp>
        </mc:Fallback>
      </mc:AlternateContent>
    </p:spTree>
    <p:extLst>
      <p:ext uri="{BB962C8B-B14F-4D97-AF65-F5344CB8AC3E}">
        <p14:creationId xmlns:p14="http://schemas.microsoft.com/office/powerpoint/2010/main" val="3456971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FE130E-C41D-7D1E-93B3-92BED8076A5D}"/>
              </a:ext>
            </a:extLst>
          </p:cNvPr>
          <p:cNvSpPr txBox="1"/>
          <p:nvPr/>
        </p:nvSpPr>
        <p:spPr>
          <a:xfrm>
            <a:off x="597475" y="65888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kern="1200" dirty="0">
                <a:solidFill>
                  <a:schemeClr val="bg1"/>
                </a:solidFill>
                <a:latin typeface="+mj-lt"/>
                <a:ea typeface="+mj-ea"/>
                <a:cs typeface="+mj-cs"/>
              </a:rPr>
              <a:t>What Makes a ’good’ sample? </a:t>
            </a:r>
          </a:p>
        </p:txBody>
      </p:sp>
      <p:pic>
        <p:nvPicPr>
          <p:cNvPr id="6" name="Picture 5" descr="Screen shot 2011-12-13 at 1">
            <a:extLst>
              <a:ext uri="{FF2B5EF4-FFF2-40B4-BE49-F238E27FC236}">
                <a16:creationId xmlns:a16="http://schemas.microsoft.com/office/drawing/2014/main" id="{6E60FCBF-C894-89C6-EDB6-B6952AE3BB0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3875" y="1388303"/>
            <a:ext cx="6202937" cy="5447142"/>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209FDEAC-E399-18D7-B98C-67B7AE2E2D92}"/>
              </a:ext>
            </a:extLst>
          </p:cNvPr>
          <p:cNvSpPr txBox="1"/>
          <p:nvPr/>
        </p:nvSpPr>
        <p:spPr>
          <a:xfrm>
            <a:off x="934720" y="1879600"/>
            <a:ext cx="184731" cy="369332"/>
          </a:xfrm>
          <a:prstGeom prst="rect">
            <a:avLst/>
          </a:prstGeom>
          <a:noFill/>
        </p:spPr>
        <p:txBody>
          <a:bodyPr wrap="none" rtlCol="0">
            <a:spAutoFit/>
          </a:bodyPr>
          <a:lstStyle/>
          <a:p>
            <a:endParaRPr lang="en-US"/>
          </a:p>
        </p:txBody>
      </p:sp>
      <p:sp>
        <p:nvSpPr>
          <p:cNvPr id="9" name="TextBox 8">
            <a:extLst>
              <a:ext uri="{FF2B5EF4-FFF2-40B4-BE49-F238E27FC236}">
                <a16:creationId xmlns:a16="http://schemas.microsoft.com/office/drawing/2014/main" id="{5E5BE1D4-004F-B39F-953B-45972E7D315D}"/>
              </a:ext>
            </a:extLst>
          </p:cNvPr>
          <p:cNvSpPr txBox="1"/>
          <p:nvPr/>
        </p:nvSpPr>
        <p:spPr>
          <a:xfrm>
            <a:off x="6366051" y="1579377"/>
            <a:ext cx="5841242" cy="4924425"/>
          </a:xfrm>
          <a:prstGeom prst="rect">
            <a:avLst/>
          </a:prstGeom>
          <a:noFill/>
        </p:spPr>
        <p:txBody>
          <a:bodyPr wrap="square" rtlCol="0">
            <a:spAutoFit/>
          </a:bodyPr>
          <a:lstStyle/>
          <a:p>
            <a:r>
              <a:rPr lang="en-US" sz="2400" b="1" dirty="0"/>
              <a:t>Two major considerations: </a:t>
            </a:r>
          </a:p>
          <a:p>
            <a:pPr marL="457200" indent="-457200">
              <a:buFont typeface="+mj-lt"/>
              <a:buAutoNum type="arabicPeriod"/>
            </a:pPr>
            <a:r>
              <a:rPr lang="en-US" sz="2400" b="1" dirty="0">
                <a:solidFill>
                  <a:srgbClr val="00B050"/>
                </a:solidFill>
              </a:rPr>
              <a:t>Accuracy/biased</a:t>
            </a:r>
          </a:p>
          <a:p>
            <a:pPr eaLnBrk="1" hangingPunct="1">
              <a:lnSpc>
                <a:spcPct val="90000"/>
              </a:lnSpc>
              <a:buFontTx/>
              <a:buNone/>
              <a:defRPr/>
            </a:pPr>
            <a:r>
              <a:rPr lang="en-US" sz="2000" u="sng" dirty="0">
                <a:latin typeface="Arial" charset="0"/>
                <a:ea typeface="ＭＳ Ｐゴシック" charset="0"/>
                <a:cs typeface="ＭＳ Ｐゴシック" charset="0"/>
              </a:rPr>
              <a:t>Bias:</a:t>
            </a:r>
            <a:endParaRPr lang="en-US" sz="2000" dirty="0">
              <a:latin typeface="Arial" charset="0"/>
              <a:ea typeface="ＭＳ Ｐゴシック" charset="0"/>
              <a:cs typeface="ＭＳ Ｐゴシック" charset="0"/>
            </a:endParaRPr>
          </a:p>
          <a:p>
            <a:pPr eaLnBrk="1" hangingPunct="1">
              <a:lnSpc>
                <a:spcPct val="90000"/>
              </a:lnSpc>
              <a:buFontTx/>
              <a:buNone/>
              <a:defRPr/>
            </a:pPr>
            <a:r>
              <a:rPr lang="en-US" sz="2000" dirty="0">
                <a:latin typeface="Arial" charset="0"/>
                <a:ea typeface="ＭＳ Ｐゴシック" charset="0"/>
                <a:cs typeface="ＭＳ Ｐゴシック" charset="0"/>
              </a:rPr>
              <a:t>a systematic discrepancy between estimates and the true population characteristic</a:t>
            </a:r>
          </a:p>
          <a:p>
            <a:endParaRPr lang="en-US" sz="2400" dirty="0"/>
          </a:p>
          <a:p>
            <a:pPr marL="457200" indent="-457200">
              <a:buAutoNum type="arabicPeriod" startAt="2"/>
            </a:pPr>
            <a:r>
              <a:rPr lang="en-US" sz="2400" b="1" dirty="0">
                <a:solidFill>
                  <a:srgbClr val="00B050"/>
                </a:solidFill>
              </a:rPr>
              <a:t>Precision/Spread</a:t>
            </a:r>
          </a:p>
          <a:p>
            <a:pPr marL="342900" indent="-342900">
              <a:buFont typeface="Arial" panose="020B0604020202020204" pitchFamily="34" charset="0"/>
              <a:buChar char="•"/>
            </a:pPr>
            <a:r>
              <a:rPr lang="en-US" sz="2000" dirty="0"/>
              <a:t>Low Sampling Error, high precision</a:t>
            </a:r>
          </a:p>
          <a:p>
            <a:endParaRPr lang="en-US" sz="2400" b="1" dirty="0"/>
          </a:p>
          <a:p>
            <a:endParaRPr lang="en-US" sz="2400" b="1" dirty="0"/>
          </a:p>
          <a:p>
            <a:r>
              <a:rPr lang="en-US" sz="2400" b="1" dirty="0"/>
              <a:t>To address these, you typically need: </a:t>
            </a:r>
          </a:p>
          <a:p>
            <a:pPr marL="457200" indent="-457200">
              <a:buAutoNum type="arabicPeriod"/>
            </a:pPr>
            <a:r>
              <a:rPr lang="en-US" sz="2400" dirty="0"/>
              <a:t>A sufficiently large sample</a:t>
            </a:r>
          </a:p>
          <a:p>
            <a:pPr marL="457200" indent="-457200">
              <a:buAutoNum type="arabicPeriod"/>
            </a:pPr>
            <a:r>
              <a:rPr lang="en-US" sz="2400" dirty="0"/>
              <a:t>Randomly Sampled data points that are independent of each other</a:t>
            </a:r>
          </a:p>
        </p:txBody>
      </p:sp>
      <p:graphicFrame>
        <p:nvGraphicFramePr>
          <p:cNvPr id="10" name="Object 5">
            <a:extLst>
              <a:ext uri="{FF2B5EF4-FFF2-40B4-BE49-F238E27FC236}">
                <a16:creationId xmlns:a16="http://schemas.microsoft.com/office/drawing/2014/main" id="{94A17E9F-8D43-0812-A1CF-5C995DE90FCE}"/>
              </a:ext>
            </a:extLst>
          </p:cNvPr>
          <p:cNvGraphicFramePr>
            <a:graphicFrameLocks noChangeAspect="1"/>
          </p:cNvGraphicFramePr>
          <p:nvPr/>
        </p:nvGraphicFramePr>
        <p:xfrm>
          <a:off x="9758149" y="4041590"/>
          <a:ext cx="1454031" cy="922478"/>
        </p:xfrm>
        <a:graphic>
          <a:graphicData uri="http://schemas.openxmlformats.org/presentationml/2006/ole">
            <mc:AlternateContent xmlns:mc="http://schemas.openxmlformats.org/markup-compatibility/2006">
              <mc:Choice xmlns:v="urn:schemas-microsoft-com:vml" Requires="v">
                <p:oleObj name="Equation" r:id="rId4" imgW="660400" imgH="419100" progId="Equation.3">
                  <p:embed/>
                </p:oleObj>
              </mc:Choice>
              <mc:Fallback>
                <p:oleObj name="Equation" r:id="rId4" imgW="660400" imgH="419100" progId="Equation.3">
                  <p:embed/>
                  <p:pic>
                    <p:nvPicPr>
                      <p:cNvPr id="10" name="Object 5">
                        <a:extLst>
                          <a:ext uri="{FF2B5EF4-FFF2-40B4-BE49-F238E27FC236}">
                            <a16:creationId xmlns:a16="http://schemas.microsoft.com/office/drawing/2014/main" id="{94A17E9F-8D43-0812-A1CF-5C995DE90F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58149" y="4041590"/>
                        <a:ext cx="1454031" cy="92247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125915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rawing of a plane with red dots&#10;&#10;Description automatically generated">
            <a:extLst>
              <a:ext uri="{FF2B5EF4-FFF2-40B4-BE49-F238E27FC236}">
                <a16:creationId xmlns:a16="http://schemas.microsoft.com/office/drawing/2014/main" id="{3EC2427D-EBF1-AB8C-9C83-BB45EBFF790A}"/>
              </a:ext>
            </a:extLst>
          </p:cNvPr>
          <p:cNvPicPr>
            <a:picLocks noGrp="1" noChangeAspect="1"/>
          </p:cNvPicPr>
          <p:nvPr>
            <p:ph idx="1"/>
          </p:nvPr>
        </p:nvPicPr>
        <p:blipFill>
          <a:blip r:embed="rId3"/>
          <a:stretch>
            <a:fillRect/>
          </a:stretch>
        </p:blipFill>
        <p:spPr>
          <a:xfrm>
            <a:off x="2021921" y="333375"/>
            <a:ext cx="8148157" cy="6191250"/>
          </a:xfrm>
        </p:spPr>
      </p:pic>
    </p:spTree>
    <p:extLst>
      <p:ext uri="{BB962C8B-B14F-4D97-AF65-F5344CB8AC3E}">
        <p14:creationId xmlns:p14="http://schemas.microsoft.com/office/powerpoint/2010/main" val="1301745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19590B-21C7-09E7-3306-CEE1A2D3B26A}"/>
              </a:ext>
            </a:extLst>
          </p:cNvPr>
          <p:cNvSpPr>
            <a:spLocks noGrp="1"/>
          </p:cNvSpPr>
          <p:nvPr>
            <p:ph idx="1"/>
          </p:nvPr>
        </p:nvSpPr>
        <p:spPr>
          <a:xfrm>
            <a:off x="838200" y="407773"/>
            <a:ext cx="10515600" cy="5769190"/>
          </a:xfrm>
        </p:spPr>
        <p:txBody>
          <a:bodyPr/>
          <a:lstStyle/>
          <a:p>
            <a:pPr marL="0" indent="0">
              <a:buNone/>
            </a:pPr>
            <a:r>
              <a:rPr lang="en-US" sz="3200" b="1" dirty="0"/>
              <a:t>Question:</a:t>
            </a:r>
            <a:r>
              <a:rPr lang="en-US" sz="3200" dirty="0"/>
              <a:t> Which of the following statements best describes the difference between accuracy and precision?</a:t>
            </a:r>
          </a:p>
          <a:p>
            <a:pPr marL="514350" indent="-514350">
              <a:buAutoNum type="alphaUcPeriod"/>
            </a:pPr>
            <a:r>
              <a:rPr lang="en-US" sz="3200" dirty="0"/>
              <a:t>Accuracy refers to how close measurements are to each other, while precision refers to how close measurements are to the true value. </a:t>
            </a:r>
          </a:p>
          <a:p>
            <a:pPr marL="514350" indent="-514350">
              <a:buAutoNum type="alphaUcPeriod"/>
            </a:pPr>
            <a:r>
              <a:rPr lang="en-US" sz="3200" dirty="0"/>
              <a:t>Accuracy refers to how close measurements are to the true value, while precision refers to how consistent measurements are with each other. </a:t>
            </a:r>
          </a:p>
          <a:p>
            <a:pPr marL="514350" indent="-514350">
              <a:buAutoNum type="alphaUcPeriod"/>
            </a:pPr>
            <a:r>
              <a:rPr lang="en-US" sz="3200" dirty="0"/>
              <a:t>Accuracy and precision are the same and both refer to how close measurements are to the true value. </a:t>
            </a:r>
          </a:p>
          <a:p>
            <a:pPr marL="514350" indent="-514350">
              <a:buAutoNum type="alphaUcPeriod"/>
            </a:pPr>
            <a:r>
              <a:rPr lang="en-US" sz="3200" dirty="0"/>
              <a:t>Accuracy and precision are unrelated to measurements and focus only on data variability.</a:t>
            </a:r>
          </a:p>
          <a:p>
            <a:endParaRPr lang="en-US" dirty="0"/>
          </a:p>
        </p:txBody>
      </p:sp>
    </p:spTree>
    <p:extLst>
      <p:ext uri="{BB962C8B-B14F-4D97-AF65-F5344CB8AC3E}">
        <p14:creationId xmlns:p14="http://schemas.microsoft.com/office/powerpoint/2010/main" val="1069261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1-12-13 at 2">
            <a:extLst>
              <a:ext uri="{FF2B5EF4-FFF2-40B4-BE49-F238E27FC236}">
                <a16:creationId xmlns:a16="http://schemas.microsoft.com/office/drawing/2014/main" id="{5D72464C-2BAF-0265-6E1C-A0FD3FF356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0034" y="736600"/>
            <a:ext cx="3048000" cy="5257800"/>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9525">
                <a:solidFill>
                  <a:srgbClr val="000000"/>
                </a:solidFill>
                <a:miter lim="800000"/>
                <a:headEnd/>
                <a:tailEnd/>
              </a14:hiddenLine>
            </a:ext>
          </a:extLst>
        </p:spPr>
      </p:pic>
      <p:pic>
        <p:nvPicPr>
          <p:cNvPr id="5" name="Picture 4" descr="Screen shot 2011-12-13 at 2">
            <a:extLst>
              <a:ext uri="{FF2B5EF4-FFF2-40B4-BE49-F238E27FC236}">
                <a16:creationId xmlns:a16="http://schemas.microsoft.com/office/drawing/2014/main" id="{46078E59-A12A-F7FC-CB8A-0A872F6F31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4234" y="2432050"/>
            <a:ext cx="2819400" cy="1771650"/>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9525">
                <a:solidFill>
                  <a:srgbClr val="000000"/>
                </a:solidFill>
                <a:miter lim="800000"/>
                <a:headEnd/>
                <a:tailEnd/>
              </a14:hiddenLine>
            </a:ext>
          </a:extLst>
        </p:spPr>
      </p:pic>
      <p:pic>
        <p:nvPicPr>
          <p:cNvPr id="6" name="Picture 5" descr="Screen shot 2011-12-13 at 2">
            <a:extLst>
              <a:ext uri="{FF2B5EF4-FFF2-40B4-BE49-F238E27FC236}">
                <a16:creationId xmlns:a16="http://schemas.microsoft.com/office/drawing/2014/main" id="{FF802619-B96E-6760-E8BC-1096747669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0834" y="2641600"/>
            <a:ext cx="2590800" cy="1574800"/>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9525">
                <a:solidFill>
                  <a:srgbClr val="000000"/>
                </a:solidFill>
                <a:miter lim="800000"/>
                <a:headEnd/>
                <a:tailEnd/>
              </a14:hiddenLine>
            </a:ext>
          </a:extLst>
        </p:spPr>
      </p:pic>
      <p:sp>
        <p:nvSpPr>
          <p:cNvPr id="7" name="TextBox 6">
            <a:extLst>
              <a:ext uri="{FF2B5EF4-FFF2-40B4-BE49-F238E27FC236}">
                <a16:creationId xmlns:a16="http://schemas.microsoft.com/office/drawing/2014/main" id="{1E20E59C-FA3F-BD06-90A1-C2ACF92A1480}"/>
              </a:ext>
            </a:extLst>
          </p:cNvPr>
          <p:cNvSpPr txBox="1"/>
          <p:nvPr/>
        </p:nvSpPr>
        <p:spPr>
          <a:xfrm>
            <a:off x="2665141" y="6121400"/>
            <a:ext cx="1237785" cy="523220"/>
          </a:xfrm>
          <a:prstGeom prst="rect">
            <a:avLst/>
          </a:prstGeom>
          <a:noFill/>
        </p:spPr>
        <p:txBody>
          <a:bodyPr wrap="square" rtlCol="0">
            <a:spAutoFit/>
          </a:bodyPr>
          <a:lstStyle/>
          <a:p>
            <a:r>
              <a:rPr lang="en-US" sz="2800" b="1" dirty="0"/>
              <a:t>N=10</a:t>
            </a:r>
          </a:p>
        </p:txBody>
      </p:sp>
      <p:sp>
        <p:nvSpPr>
          <p:cNvPr id="8" name="TextBox 7">
            <a:extLst>
              <a:ext uri="{FF2B5EF4-FFF2-40B4-BE49-F238E27FC236}">
                <a16:creationId xmlns:a16="http://schemas.microsoft.com/office/drawing/2014/main" id="{A6DE8D16-9AA8-80F7-80E7-F15B2FBEC39F}"/>
              </a:ext>
            </a:extLst>
          </p:cNvPr>
          <p:cNvSpPr txBox="1"/>
          <p:nvPr/>
        </p:nvSpPr>
        <p:spPr>
          <a:xfrm>
            <a:off x="5865541" y="4578815"/>
            <a:ext cx="1237785" cy="523220"/>
          </a:xfrm>
          <a:prstGeom prst="rect">
            <a:avLst/>
          </a:prstGeom>
          <a:noFill/>
        </p:spPr>
        <p:txBody>
          <a:bodyPr wrap="square" rtlCol="0">
            <a:spAutoFit/>
          </a:bodyPr>
          <a:lstStyle/>
          <a:p>
            <a:r>
              <a:rPr lang="en-US" sz="2800" b="1" dirty="0"/>
              <a:t>N=100</a:t>
            </a:r>
          </a:p>
        </p:txBody>
      </p:sp>
      <p:sp>
        <p:nvSpPr>
          <p:cNvPr id="9" name="TextBox 8">
            <a:extLst>
              <a:ext uri="{FF2B5EF4-FFF2-40B4-BE49-F238E27FC236}">
                <a16:creationId xmlns:a16="http://schemas.microsoft.com/office/drawing/2014/main" id="{FD81B4EC-FB73-1EA2-B7CF-6A21D63CC2F8}"/>
              </a:ext>
            </a:extLst>
          </p:cNvPr>
          <p:cNvSpPr txBox="1"/>
          <p:nvPr/>
        </p:nvSpPr>
        <p:spPr>
          <a:xfrm>
            <a:off x="8961863" y="4396678"/>
            <a:ext cx="1470103" cy="523220"/>
          </a:xfrm>
          <a:prstGeom prst="rect">
            <a:avLst/>
          </a:prstGeom>
          <a:noFill/>
        </p:spPr>
        <p:txBody>
          <a:bodyPr wrap="square" rtlCol="0">
            <a:spAutoFit/>
          </a:bodyPr>
          <a:lstStyle/>
          <a:p>
            <a:r>
              <a:rPr lang="en-US" sz="2800" b="1" dirty="0"/>
              <a:t>N=1000</a:t>
            </a:r>
          </a:p>
        </p:txBody>
      </p:sp>
      <p:sp>
        <p:nvSpPr>
          <p:cNvPr id="2" name="TextBox 1">
            <a:extLst>
              <a:ext uri="{FF2B5EF4-FFF2-40B4-BE49-F238E27FC236}">
                <a16:creationId xmlns:a16="http://schemas.microsoft.com/office/drawing/2014/main" id="{F612A3CB-9000-3129-C9A5-46919B40BBE4}"/>
              </a:ext>
            </a:extLst>
          </p:cNvPr>
          <p:cNvSpPr txBox="1"/>
          <p:nvPr/>
        </p:nvSpPr>
        <p:spPr>
          <a:xfrm>
            <a:off x="4974848" y="5295013"/>
            <a:ext cx="6756851" cy="923330"/>
          </a:xfrm>
          <a:prstGeom prst="rect">
            <a:avLst/>
          </a:prstGeom>
          <a:noFill/>
        </p:spPr>
        <p:txBody>
          <a:bodyPr wrap="square" rtlCol="0">
            <a:spAutoFit/>
          </a:bodyPr>
          <a:lstStyle/>
          <a:p>
            <a:r>
              <a:rPr lang="en-US" dirty="0"/>
              <a:t>n(individual sample sizes) = 10</a:t>
            </a:r>
          </a:p>
          <a:p>
            <a:r>
              <a:rPr lang="en-US" dirty="0"/>
              <a:t>N is the number of repeats of sample. THIS value ranges from 10 samples to 1000 samples (each one of size 10).</a:t>
            </a:r>
          </a:p>
        </p:txBody>
      </p:sp>
    </p:spTree>
    <p:extLst>
      <p:ext uri="{BB962C8B-B14F-4D97-AF65-F5344CB8AC3E}">
        <p14:creationId xmlns:p14="http://schemas.microsoft.com/office/powerpoint/2010/main" val="1758195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5FE65-FD8C-8150-3DEA-C2661399798C}"/>
              </a:ext>
            </a:extLst>
          </p:cNvPr>
          <p:cNvSpPr>
            <a:spLocks noGrp="1"/>
          </p:cNvSpPr>
          <p:nvPr>
            <p:ph type="title"/>
          </p:nvPr>
        </p:nvSpPr>
        <p:spPr>
          <a:xfrm>
            <a:off x="838200" y="365126"/>
            <a:ext cx="10515600" cy="773864"/>
          </a:xfrm>
        </p:spPr>
        <p:txBody>
          <a:bodyPr/>
          <a:lstStyle/>
          <a:p>
            <a:pPr algn="ctr"/>
            <a:r>
              <a:rPr lang="en-US" dirty="0"/>
              <a:t>95% Confidence Intervals</a:t>
            </a:r>
          </a:p>
        </p:txBody>
      </p:sp>
      <p:pic>
        <p:nvPicPr>
          <p:cNvPr id="6" name="Content Placeholder 5" descr="A graph with black lines&#10;&#10;Description automatically generated">
            <a:extLst>
              <a:ext uri="{FF2B5EF4-FFF2-40B4-BE49-F238E27FC236}">
                <a16:creationId xmlns:a16="http://schemas.microsoft.com/office/drawing/2014/main" id="{22BC2EC3-A90C-A519-87C7-E5BC0749DA2A}"/>
              </a:ext>
            </a:extLst>
          </p:cNvPr>
          <p:cNvPicPr>
            <a:picLocks noGrp="1" noChangeAspect="1"/>
          </p:cNvPicPr>
          <p:nvPr>
            <p:ph idx="1"/>
          </p:nvPr>
        </p:nvPicPr>
        <p:blipFill>
          <a:blip r:embed="rId3"/>
          <a:stretch>
            <a:fillRect/>
          </a:stretch>
        </p:blipFill>
        <p:spPr>
          <a:xfrm>
            <a:off x="4747287" y="1084255"/>
            <a:ext cx="5800224" cy="3997291"/>
          </a:xfrm>
        </p:spPr>
      </p:pic>
      <p:sp>
        <p:nvSpPr>
          <p:cNvPr id="4" name="TextBox 3">
            <a:extLst>
              <a:ext uri="{FF2B5EF4-FFF2-40B4-BE49-F238E27FC236}">
                <a16:creationId xmlns:a16="http://schemas.microsoft.com/office/drawing/2014/main" id="{578EA531-76FB-B21B-64D3-A149CCAB126E}"/>
              </a:ext>
            </a:extLst>
          </p:cNvPr>
          <p:cNvSpPr txBox="1"/>
          <p:nvPr/>
        </p:nvSpPr>
        <p:spPr>
          <a:xfrm>
            <a:off x="140117" y="6080975"/>
            <a:ext cx="5476051" cy="369332"/>
          </a:xfrm>
          <a:prstGeom prst="rect">
            <a:avLst/>
          </a:prstGeom>
          <a:noFill/>
        </p:spPr>
        <p:txBody>
          <a:bodyPr wrap="square" rtlCol="0">
            <a:spAutoFit/>
          </a:bodyPr>
          <a:lstStyle/>
          <a:p>
            <a:r>
              <a:rPr lang="en-US" dirty="0"/>
              <a:t>https://onlinestatbook.com/2/estimation/ci_sim.html</a:t>
            </a:r>
          </a:p>
        </p:txBody>
      </p:sp>
      <p:sp>
        <p:nvSpPr>
          <p:cNvPr id="8" name="TextBox 7">
            <a:extLst>
              <a:ext uri="{FF2B5EF4-FFF2-40B4-BE49-F238E27FC236}">
                <a16:creationId xmlns:a16="http://schemas.microsoft.com/office/drawing/2014/main" id="{27D16E90-B7AA-7E92-3A3F-F4DCB7D11346}"/>
              </a:ext>
            </a:extLst>
          </p:cNvPr>
          <p:cNvSpPr txBox="1"/>
          <p:nvPr/>
        </p:nvSpPr>
        <p:spPr>
          <a:xfrm>
            <a:off x="140117" y="5520362"/>
            <a:ext cx="6120062" cy="369332"/>
          </a:xfrm>
          <a:prstGeom prst="rect">
            <a:avLst/>
          </a:prstGeom>
          <a:noFill/>
        </p:spPr>
        <p:txBody>
          <a:bodyPr wrap="square">
            <a:spAutoFit/>
          </a:bodyPr>
          <a:lstStyle/>
          <a:p>
            <a:r>
              <a:rPr lang="en-US" dirty="0"/>
              <a:t>https://stats103.com/confidence-intervals/</a:t>
            </a:r>
          </a:p>
        </p:txBody>
      </p:sp>
      <p:sp>
        <p:nvSpPr>
          <p:cNvPr id="9" name="TextBox 8">
            <a:extLst>
              <a:ext uri="{FF2B5EF4-FFF2-40B4-BE49-F238E27FC236}">
                <a16:creationId xmlns:a16="http://schemas.microsoft.com/office/drawing/2014/main" id="{A28A7756-A5A9-6DA4-3203-EAF86B3F67B3}"/>
              </a:ext>
            </a:extLst>
          </p:cNvPr>
          <p:cNvSpPr txBox="1"/>
          <p:nvPr/>
        </p:nvSpPr>
        <p:spPr>
          <a:xfrm>
            <a:off x="140117" y="5095664"/>
            <a:ext cx="6376361" cy="369332"/>
          </a:xfrm>
          <a:prstGeom prst="rect">
            <a:avLst/>
          </a:prstGeom>
          <a:noFill/>
        </p:spPr>
        <p:txBody>
          <a:bodyPr wrap="none" rtlCol="0">
            <a:spAutoFit/>
          </a:bodyPr>
          <a:lstStyle/>
          <a:p>
            <a:r>
              <a:rPr lang="en-US" dirty="0"/>
              <a:t>https://www.zoology.ubc.ca/~whitlock/Kingfisher/CIMean.htm</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EDF61B8-5042-A1AA-9980-EFB96A40BFC3}"/>
                  </a:ext>
                </a:extLst>
              </p:cNvPr>
              <p:cNvSpPr txBox="1"/>
              <p:nvPr/>
            </p:nvSpPr>
            <p:spPr>
              <a:xfrm>
                <a:off x="230245" y="1539349"/>
                <a:ext cx="4124668" cy="2308324"/>
              </a:xfrm>
              <a:prstGeom prst="rect">
                <a:avLst/>
              </a:prstGeom>
              <a:noFill/>
            </p:spPr>
            <p:txBody>
              <a:bodyPr wrap="square" rtlCol="0">
                <a:spAutoFit/>
              </a:bodyPr>
              <a:lstStyle/>
              <a:p>
                <a:r>
                  <a:rPr lang="en-US" dirty="0"/>
                  <a:t>95% Confidence Interval is calculated:</a:t>
                </a:r>
              </a:p>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−1.96∗</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𝑆𝐸</m:t>
                        </m:r>
                      </m:e>
                      <m: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sub>
                    </m:sSub>
                  </m:oMath>
                </a14:m>
                <a:r>
                  <a:rPr lang="en-US" dirty="0"/>
                  <a:t> &lt;</a:t>
                </a:r>
                <a14:m>
                  <m:oMath xmlns:m="http://schemas.openxmlformats.org/officeDocument/2006/math">
                    <m:r>
                      <a:rPr lang="en-US" b="0" i="0" dirty="0" smtClean="0">
                        <a:latin typeface="Cambria Math" panose="02040503050406030204" pitchFamily="18" charset="0"/>
                        <a:ea typeface="Cambria Math" panose="02040503050406030204" pitchFamily="18" charset="0"/>
                      </a:rPr>
                      <m:t> </m:t>
                    </m:r>
                    <m:r>
                      <a:rPr lang="en-US" i="1" dirty="0" smtClean="0">
                        <a:latin typeface="Cambria Math" panose="02040503050406030204" pitchFamily="18" charset="0"/>
                        <a:ea typeface="Cambria Math" panose="02040503050406030204" pitchFamily="18" charset="0"/>
                      </a:rPr>
                      <m:t>𝜇</m:t>
                    </m:r>
                    <m:r>
                      <a:rPr lang="en-US" b="0" i="1" dirty="0" smtClean="0">
                        <a:latin typeface="Cambria Math" panose="02040503050406030204" pitchFamily="18" charset="0"/>
                        <a:ea typeface="Cambria Math" panose="02040503050406030204" pitchFamily="18" charset="0"/>
                      </a:rPr>
                      <m:t> </m:t>
                    </m:r>
                  </m:oMath>
                </a14:m>
                <a:r>
                  <a:rPr lang="en-US" dirty="0"/>
                  <a:t>&lt;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b="0" i="1" smtClean="0">
                        <a:latin typeface="Cambria Math" panose="02040503050406030204" pitchFamily="18" charset="0"/>
                      </a:rPr>
                      <m:t>+</m:t>
                    </m:r>
                    <m:r>
                      <a:rPr lang="en-US" i="1">
                        <a:latin typeface="Cambria Math" panose="02040503050406030204" pitchFamily="18" charset="0"/>
                      </a:rPr>
                      <m:t>1.96∗</m:t>
                    </m:r>
                    <m:sSub>
                      <m:sSubPr>
                        <m:ctrlPr>
                          <a:rPr lang="en-US" i="1">
                            <a:latin typeface="Cambria Math" panose="02040503050406030204" pitchFamily="18" charset="0"/>
                          </a:rPr>
                        </m:ctrlPr>
                      </m:sSubPr>
                      <m:e>
                        <m:r>
                          <a:rPr lang="en-US" i="1">
                            <a:latin typeface="Cambria Math" panose="02040503050406030204" pitchFamily="18" charset="0"/>
                          </a:rPr>
                          <m:t>𝑆𝐸</m:t>
                        </m:r>
                      </m:e>
                      <m:sub>
                        <m:acc>
                          <m:accPr>
                            <m:chr m:val="̅"/>
                            <m:ctrlPr>
                              <a:rPr lang="en-US" i="1">
                                <a:latin typeface="Cambria Math" panose="02040503050406030204" pitchFamily="18" charset="0"/>
                              </a:rPr>
                            </m:ctrlPr>
                          </m:accPr>
                          <m:e>
                            <m:r>
                              <a:rPr lang="en-US" i="1">
                                <a:latin typeface="Cambria Math" panose="02040503050406030204" pitchFamily="18" charset="0"/>
                              </a:rPr>
                              <m:t>𝑥</m:t>
                            </m:r>
                          </m:e>
                        </m:acc>
                      </m:sub>
                    </m:sSub>
                  </m:oMath>
                </a14:m>
                <a:r>
                  <a:rPr lang="en-US" dirty="0"/>
                  <a:t> </a:t>
                </a:r>
              </a:p>
              <a:p>
                <a:endParaRPr lang="en-US" dirty="0"/>
              </a:p>
              <a:p>
                <a:r>
                  <a:rPr lang="en-US" dirty="0"/>
                  <a:t>We care a lot about precision and sample sizes because (along with alpha and some other assumptions) that is </a:t>
                </a:r>
              </a:p>
              <a:p>
                <a:r>
                  <a:rPr lang="en-US" dirty="0"/>
                  <a:t>going to create our confidence intervals!</a:t>
                </a:r>
              </a:p>
              <a:p>
                <a:endParaRPr lang="en-US" dirty="0"/>
              </a:p>
            </p:txBody>
          </p:sp>
        </mc:Choice>
        <mc:Fallback xmlns="">
          <p:sp>
            <p:nvSpPr>
              <p:cNvPr id="5" name="TextBox 4">
                <a:extLst>
                  <a:ext uri="{FF2B5EF4-FFF2-40B4-BE49-F238E27FC236}">
                    <a16:creationId xmlns:a16="http://schemas.microsoft.com/office/drawing/2014/main" id="{1EDF61B8-5042-A1AA-9980-EFB96A40BFC3}"/>
                  </a:ext>
                </a:extLst>
              </p:cNvPr>
              <p:cNvSpPr txBox="1">
                <a:spLocks noRot="1" noChangeAspect="1" noMove="1" noResize="1" noEditPoints="1" noAdjustHandles="1" noChangeArrowheads="1" noChangeShapeType="1" noTextEdit="1"/>
              </p:cNvSpPr>
              <p:nvPr/>
            </p:nvSpPr>
            <p:spPr>
              <a:xfrm>
                <a:off x="230245" y="1539349"/>
                <a:ext cx="4124668" cy="2308324"/>
              </a:xfrm>
              <a:prstGeom prst="rect">
                <a:avLst/>
              </a:prstGeom>
              <a:blipFill>
                <a:blip r:embed="rId4"/>
                <a:stretch>
                  <a:fillRect l="-1538" t="-1099" r="-1538"/>
                </a:stretch>
              </a:blipFill>
            </p:spPr>
            <p:txBody>
              <a:bodyPr/>
              <a:lstStyle/>
              <a:p>
                <a:r>
                  <a:rPr lang="en-US">
                    <a:noFill/>
                  </a:rPr>
                  <a:t> </a:t>
                </a:r>
              </a:p>
            </p:txBody>
          </p:sp>
        </mc:Fallback>
      </mc:AlternateContent>
    </p:spTree>
    <p:extLst>
      <p:ext uri="{BB962C8B-B14F-4D97-AF65-F5344CB8AC3E}">
        <p14:creationId xmlns:p14="http://schemas.microsoft.com/office/powerpoint/2010/main" val="3295798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551723-1D6E-9D83-C090-2A169F291697}"/>
              </a:ext>
            </a:extLst>
          </p:cNvPr>
          <p:cNvSpPr>
            <a:spLocks noGrp="1"/>
          </p:cNvSpPr>
          <p:nvPr>
            <p:ph idx="1"/>
          </p:nvPr>
        </p:nvSpPr>
        <p:spPr>
          <a:xfrm>
            <a:off x="344905" y="505767"/>
            <a:ext cx="11502190" cy="5273675"/>
          </a:xfrm>
        </p:spPr>
        <p:txBody>
          <a:bodyPr>
            <a:normAutofit lnSpcReduction="10000"/>
          </a:bodyPr>
          <a:lstStyle/>
          <a:p>
            <a:pPr marL="0" indent="0">
              <a:buNone/>
            </a:pPr>
            <a:r>
              <a:rPr lang="en-US" sz="2200" b="1" dirty="0"/>
              <a:t>A. </a:t>
            </a:r>
            <a:r>
              <a:rPr lang="en-US" sz="2200" dirty="0"/>
              <a:t>Can the Standard deviation ever be zero? If so, when would that situation occur?</a:t>
            </a:r>
          </a:p>
          <a:p>
            <a:pPr marL="0" indent="0">
              <a:buNone/>
            </a:pPr>
            <a:r>
              <a:rPr lang="en-US" sz="2200" b="1" dirty="0"/>
              <a:t>B. </a:t>
            </a:r>
            <a:r>
              <a:rPr lang="en-US" sz="2200" dirty="0"/>
              <a:t>Imagine that we have a population that is skewed to the left. This population has a mean of 112 and a standard deviation of 16. Using a simulation program, Tyler simulated drawing 1000 samples of size 2 from the population. He then plotted the means for each of the samples that he drew. Alex simulated drawing 1000 samples of size 30, and he also plotted the means for each of the samples that he drew. </a:t>
            </a:r>
          </a:p>
          <a:p>
            <a:pPr marL="0" indent="0">
              <a:buNone/>
            </a:pPr>
            <a:r>
              <a:rPr lang="en-US" sz="2200" dirty="0"/>
              <a:t>Good simulator here: </a:t>
            </a:r>
            <a:r>
              <a:rPr lang="en-US" sz="2200" b="1" dirty="0">
                <a:hlinkClick r:id="rId3"/>
              </a:rPr>
              <a:t>https://www.zoology.ubc.ca/~whitlock/Kingfisher/CIMean.htm</a:t>
            </a:r>
            <a:endParaRPr lang="en-US" sz="2200" b="1" dirty="0"/>
          </a:p>
          <a:p>
            <a:pPr marL="0" indent="0">
              <a:buNone/>
            </a:pPr>
            <a:endParaRPr lang="en-US" sz="2200" b="1" dirty="0"/>
          </a:p>
          <a:p>
            <a:pPr marL="514350" indent="-514350">
              <a:buFont typeface="+mj-lt"/>
              <a:buAutoNum type="romanLcPeriod"/>
            </a:pPr>
            <a:r>
              <a:rPr lang="en-US" sz="2200" dirty="0"/>
              <a:t>Would you expect the shape of Tyler’ s distribution of sample means to differ from the shape of Alex’s distribution of sample means? Please explain your answer (i.e., If you do expect the shapes to differ, how will they differ? If you do not expect the shapes to differ, why not?)</a:t>
            </a:r>
          </a:p>
          <a:p>
            <a:pPr marL="514350" indent="-514350">
              <a:buFont typeface="+mj-lt"/>
              <a:buAutoNum type="romanLcPeriod"/>
            </a:pPr>
            <a:r>
              <a:rPr lang="en-US" sz="2200" dirty="0"/>
              <a:t>Is the mean of Tyler’s distribution of sample means &lt;,&gt;, or = to the mean of Alex’s distribution of sample means and to the mean of the sample?</a:t>
            </a:r>
          </a:p>
          <a:p>
            <a:pPr marL="514350" indent="-514350">
              <a:buFont typeface="+mj-lt"/>
              <a:buAutoNum type="romanLcPeriod"/>
            </a:pPr>
            <a:r>
              <a:rPr lang="en-US" sz="2200" dirty="0"/>
              <a:t>How would you rank, from largest to smallest, the following: the standard deviation of  Tyler’s distribution of sample means, the standard deviation of Alex’s distribution of sample means, and the standard deviation of the sample itself?</a:t>
            </a:r>
          </a:p>
        </p:txBody>
      </p:sp>
    </p:spTree>
    <p:extLst>
      <p:ext uri="{BB962C8B-B14F-4D97-AF65-F5344CB8AC3E}">
        <p14:creationId xmlns:p14="http://schemas.microsoft.com/office/powerpoint/2010/main" val="2587852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F5293-5F16-7FC4-9AEA-8A1EAEF0FBF8}"/>
              </a:ext>
            </a:extLst>
          </p:cNvPr>
          <p:cNvSpPr>
            <a:spLocks noGrp="1"/>
          </p:cNvSpPr>
          <p:nvPr>
            <p:ph type="title"/>
          </p:nvPr>
        </p:nvSpPr>
        <p:spPr>
          <a:xfrm>
            <a:off x="836675" y="228868"/>
            <a:ext cx="10515600" cy="685199"/>
          </a:xfrm>
        </p:spPr>
        <p:txBody>
          <a:bodyPr vert="horz" lIns="91440" tIns="45720" rIns="91440" bIns="45720" rtlCol="0" anchor="ctr">
            <a:normAutofit fontScale="90000"/>
          </a:bodyPr>
          <a:lstStyle/>
          <a:p>
            <a:r>
              <a:rPr lang="en-US" sz="5200" kern="1200" dirty="0">
                <a:solidFill>
                  <a:schemeClr val="tx1"/>
                </a:solidFill>
                <a:latin typeface="+mj-lt"/>
                <a:ea typeface="+mj-ea"/>
                <a:cs typeface="+mj-cs"/>
              </a:rPr>
              <a:t>Scatterplot</a:t>
            </a:r>
          </a:p>
        </p:txBody>
      </p:sp>
      <p:pic>
        <p:nvPicPr>
          <p:cNvPr id="7" name="Picture 6" descr="A graph of a number of dots&#10;&#10;Description automatically generated with medium confidence">
            <a:extLst>
              <a:ext uri="{FF2B5EF4-FFF2-40B4-BE49-F238E27FC236}">
                <a16:creationId xmlns:a16="http://schemas.microsoft.com/office/drawing/2014/main" id="{C53C5DF6-FE5A-25CA-B1FA-531AE895FB95}"/>
              </a:ext>
            </a:extLst>
          </p:cNvPr>
          <p:cNvPicPr>
            <a:picLocks noChangeAspect="1"/>
          </p:cNvPicPr>
          <p:nvPr/>
        </p:nvPicPr>
        <p:blipFill>
          <a:blip r:embed="rId2"/>
          <a:stretch>
            <a:fillRect/>
          </a:stretch>
        </p:blipFill>
        <p:spPr>
          <a:xfrm>
            <a:off x="93204" y="1142935"/>
            <a:ext cx="5828261" cy="3700945"/>
          </a:xfrm>
          <a:prstGeom prst="rect">
            <a:avLst/>
          </a:prstGeom>
        </p:spPr>
      </p:pic>
      <p:pic>
        <p:nvPicPr>
          <p:cNvPr id="5" name="Picture 4" descr="A graph of a number of dots&#10;&#10;Description automatically generated">
            <a:extLst>
              <a:ext uri="{FF2B5EF4-FFF2-40B4-BE49-F238E27FC236}">
                <a16:creationId xmlns:a16="http://schemas.microsoft.com/office/drawing/2014/main" id="{C4C8F55C-FA8E-A007-7CD4-96B1DBE3BA8F}"/>
              </a:ext>
            </a:extLst>
          </p:cNvPr>
          <p:cNvPicPr>
            <a:picLocks noChangeAspect="1"/>
          </p:cNvPicPr>
          <p:nvPr/>
        </p:nvPicPr>
        <p:blipFill>
          <a:blip r:embed="rId3"/>
          <a:stretch>
            <a:fillRect/>
          </a:stretch>
        </p:blipFill>
        <p:spPr>
          <a:xfrm>
            <a:off x="6094475" y="1172077"/>
            <a:ext cx="5828261" cy="3642662"/>
          </a:xfrm>
          <a:prstGeom prst="rect">
            <a:avLst/>
          </a:prstGeom>
        </p:spPr>
      </p:pic>
      <p:sp>
        <p:nvSpPr>
          <p:cNvPr id="8" name="TextBox 7">
            <a:extLst>
              <a:ext uri="{FF2B5EF4-FFF2-40B4-BE49-F238E27FC236}">
                <a16:creationId xmlns:a16="http://schemas.microsoft.com/office/drawing/2014/main" id="{A25DD866-C846-F16E-5A47-FB1B3EAFED98}"/>
              </a:ext>
            </a:extLst>
          </p:cNvPr>
          <p:cNvSpPr txBox="1"/>
          <p:nvPr/>
        </p:nvSpPr>
        <p:spPr>
          <a:xfrm>
            <a:off x="314290" y="5037433"/>
            <a:ext cx="9078188" cy="646331"/>
          </a:xfrm>
          <a:prstGeom prst="rect">
            <a:avLst/>
          </a:prstGeom>
          <a:noFill/>
        </p:spPr>
        <p:txBody>
          <a:bodyPr wrap="square" rtlCol="0">
            <a:spAutoFit/>
          </a:bodyPr>
          <a:lstStyle/>
          <a:p>
            <a:r>
              <a:rPr lang="en-US" dirty="0"/>
              <a:t>Free online textbook that gives r code!</a:t>
            </a:r>
          </a:p>
          <a:p>
            <a:r>
              <a:rPr lang="en-US" dirty="0"/>
              <a:t>https://bookdown.org/dli/rguide/scatterplots-and-best-fit-lines-two-sets.html</a:t>
            </a:r>
          </a:p>
        </p:txBody>
      </p:sp>
      <p:sp>
        <p:nvSpPr>
          <p:cNvPr id="10" name="TextBox 9">
            <a:extLst>
              <a:ext uri="{FF2B5EF4-FFF2-40B4-BE49-F238E27FC236}">
                <a16:creationId xmlns:a16="http://schemas.microsoft.com/office/drawing/2014/main" id="{EA925F9F-612D-2C1C-53F4-AD6D017DC489}"/>
              </a:ext>
            </a:extLst>
          </p:cNvPr>
          <p:cNvSpPr txBox="1"/>
          <p:nvPr/>
        </p:nvSpPr>
        <p:spPr>
          <a:xfrm>
            <a:off x="314290" y="6125795"/>
            <a:ext cx="10040313" cy="646331"/>
          </a:xfrm>
          <a:prstGeom prst="rect">
            <a:avLst/>
          </a:prstGeom>
          <a:noFill/>
        </p:spPr>
        <p:txBody>
          <a:bodyPr wrap="none" rtlCol="0">
            <a:spAutoFit/>
          </a:bodyPr>
          <a:lstStyle/>
          <a:p>
            <a:r>
              <a:rPr lang="en-US" b="1" dirty="0"/>
              <a:t>Hans Rosling ted talk </a:t>
            </a:r>
            <a:r>
              <a:rPr lang="en-US" dirty="0"/>
              <a:t> (his website has data visualizations – scatterplots that move!- and datasets):</a:t>
            </a:r>
            <a:endParaRPr lang="en-US" b="1" dirty="0"/>
          </a:p>
          <a:p>
            <a:r>
              <a:rPr lang="en-US" dirty="0"/>
              <a:t>https://www.ted.com/talks/hans_rosling_the_best_stats_you_ve_ever_seen</a:t>
            </a:r>
          </a:p>
        </p:txBody>
      </p:sp>
    </p:spTree>
    <p:extLst>
      <p:ext uri="{BB962C8B-B14F-4D97-AF65-F5344CB8AC3E}">
        <p14:creationId xmlns:p14="http://schemas.microsoft.com/office/powerpoint/2010/main" val="356269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F5293-5F16-7FC4-9AEA-8A1EAEF0FBF8}"/>
              </a:ext>
            </a:extLst>
          </p:cNvPr>
          <p:cNvSpPr>
            <a:spLocks noGrp="1"/>
          </p:cNvSpPr>
          <p:nvPr>
            <p:ph type="title"/>
          </p:nvPr>
        </p:nvSpPr>
        <p:spPr>
          <a:xfrm>
            <a:off x="838200" y="365126"/>
            <a:ext cx="10515600" cy="559214"/>
          </a:xfrm>
        </p:spPr>
        <p:txBody>
          <a:bodyPr>
            <a:normAutofit/>
          </a:bodyPr>
          <a:lstStyle/>
          <a:p>
            <a:r>
              <a:rPr lang="en-US" dirty="0"/>
              <a:t>Histogram</a:t>
            </a:r>
          </a:p>
        </p:txBody>
      </p:sp>
      <p:pic>
        <p:nvPicPr>
          <p:cNvPr id="5" name="Picture 4" descr="A graph of a graph showing the average depth&#10;&#10;Description automatically generated with medium confidence">
            <a:extLst>
              <a:ext uri="{FF2B5EF4-FFF2-40B4-BE49-F238E27FC236}">
                <a16:creationId xmlns:a16="http://schemas.microsoft.com/office/drawing/2014/main" id="{6D45C02F-0B1D-2E34-84CC-8785432686FA}"/>
              </a:ext>
            </a:extLst>
          </p:cNvPr>
          <p:cNvPicPr>
            <a:picLocks noChangeAspect="1"/>
          </p:cNvPicPr>
          <p:nvPr/>
        </p:nvPicPr>
        <p:blipFill>
          <a:blip r:embed="rId2"/>
          <a:stretch>
            <a:fillRect/>
          </a:stretch>
        </p:blipFill>
        <p:spPr>
          <a:xfrm>
            <a:off x="4965699" y="414776"/>
            <a:ext cx="6206055" cy="5301247"/>
          </a:xfrm>
          <a:prstGeom prst="rect">
            <a:avLst/>
          </a:prstGeom>
        </p:spPr>
      </p:pic>
      <p:sp>
        <p:nvSpPr>
          <p:cNvPr id="6" name="TextBox 5">
            <a:extLst>
              <a:ext uri="{FF2B5EF4-FFF2-40B4-BE49-F238E27FC236}">
                <a16:creationId xmlns:a16="http://schemas.microsoft.com/office/drawing/2014/main" id="{36D8CD5C-695F-24B8-F1E8-7CE397D4BCA2}"/>
              </a:ext>
            </a:extLst>
          </p:cNvPr>
          <p:cNvSpPr txBox="1"/>
          <p:nvPr/>
        </p:nvSpPr>
        <p:spPr>
          <a:xfrm>
            <a:off x="345989" y="6298170"/>
            <a:ext cx="3878434" cy="369332"/>
          </a:xfrm>
          <a:prstGeom prst="rect">
            <a:avLst/>
          </a:prstGeom>
          <a:noFill/>
        </p:spPr>
        <p:txBody>
          <a:bodyPr wrap="none" rtlCol="0">
            <a:spAutoFit/>
          </a:bodyPr>
          <a:lstStyle/>
          <a:p>
            <a:r>
              <a:rPr lang="en-US" dirty="0"/>
              <a:t>https://www.biostars.org/p/9487269/</a:t>
            </a:r>
          </a:p>
        </p:txBody>
      </p:sp>
      <p:sp>
        <p:nvSpPr>
          <p:cNvPr id="7" name="TextBox 6">
            <a:extLst>
              <a:ext uri="{FF2B5EF4-FFF2-40B4-BE49-F238E27FC236}">
                <a16:creationId xmlns:a16="http://schemas.microsoft.com/office/drawing/2014/main" id="{FB5D0306-20C7-56B8-D673-067FA0A72430}"/>
              </a:ext>
            </a:extLst>
          </p:cNvPr>
          <p:cNvSpPr txBox="1"/>
          <p:nvPr/>
        </p:nvSpPr>
        <p:spPr>
          <a:xfrm>
            <a:off x="345989" y="2514600"/>
            <a:ext cx="3648948" cy="369332"/>
          </a:xfrm>
          <a:prstGeom prst="rect">
            <a:avLst/>
          </a:prstGeom>
          <a:noFill/>
        </p:spPr>
        <p:txBody>
          <a:bodyPr wrap="none" rtlCol="0">
            <a:spAutoFit/>
          </a:bodyPr>
          <a:lstStyle/>
          <a:p>
            <a:r>
              <a:rPr lang="en-US" dirty="0"/>
              <a:t>Coverage plot of complete genome</a:t>
            </a:r>
          </a:p>
        </p:txBody>
      </p:sp>
      <p:sp>
        <p:nvSpPr>
          <p:cNvPr id="3" name="TextBox 2">
            <a:extLst>
              <a:ext uri="{FF2B5EF4-FFF2-40B4-BE49-F238E27FC236}">
                <a16:creationId xmlns:a16="http://schemas.microsoft.com/office/drawing/2014/main" id="{2D6CF12E-9F70-11AF-6BE3-64383C466272}"/>
              </a:ext>
            </a:extLst>
          </p:cNvPr>
          <p:cNvSpPr txBox="1"/>
          <p:nvPr/>
        </p:nvSpPr>
        <p:spPr>
          <a:xfrm>
            <a:off x="283359" y="5116882"/>
            <a:ext cx="5688737" cy="646331"/>
          </a:xfrm>
          <a:prstGeom prst="rect">
            <a:avLst/>
          </a:prstGeom>
          <a:noFill/>
        </p:spPr>
        <p:txBody>
          <a:bodyPr wrap="none" rtlCol="0">
            <a:spAutoFit/>
          </a:bodyPr>
          <a:lstStyle/>
          <a:p>
            <a:r>
              <a:rPr lang="en-US" dirty="0">
                <a:solidFill>
                  <a:srgbClr val="7030A0"/>
                </a:solidFill>
              </a:rPr>
              <a:t>One warning about histograms: </a:t>
            </a:r>
          </a:p>
          <a:p>
            <a:r>
              <a:rPr lang="en-US" dirty="0">
                <a:solidFill>
                  <a:srgbClr val="7030A0"/>
                </a:solidFill>
              </a:rPr>
              <a:t>Be careful about “bin” size; you can introduce artefacts!</a:t>
            </a:r>
          </a:p>
        </p:txBody>
      </p:sp>
    </p:spTree>
    <p:extLst>
      <p:ext uri="{BB962C8B-B14F-4D97-AF65-F5344CB8AC3E}">
        <p14:creationId xmlns:p14="http://schemas.microsoft.com/office/powerpoint/2010/main" val="3633153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F3C9D0-0C34-09F2-7794-9D4CE9BE5095}"/>
              </a:ext>
            </a:extLst>
          </p:cNvPr>
          <p:cNvSpPr>
            <a:spLocks noGrp="1"/>
          </p:cNvSpPr>
          <p:nvPr>
            <p:ph idx="1"/>
          </p:nvPr>
        </p:nvSpPr>
        <p:spPr>
          <a:xfrm>
            <a:off x="139148" y="268357"/>
            <a:ext cx="11857382" cy="6351103"/>
          </a:xfrm>
        </p:spPr>
        <p:txBody>
          <a:bodyPr>
            <a:normAutofit/>
          </a:bodyPr>
          <a:lstStyle/>
          <a:p>
            <a:pPr marL="0" indent="0">
              <a:buNone/>
            </a:pPr>
            <a:r>
              <a:rPr lang="en-US" sz="2800" dirty="0"/>
              <a:t>You are considering buying a house in a certain neighbourhood. You find a potential house and, to appeal to perceived snobbiness as you are making your decision, your realtor mentions that the </a:t>
            </a:r>
            <a:r>
              <a:rPr lang="en-US" sz="2800" b="1" dirty="0"/>
              <a:t>average income in this neighbourhood is $100,000 per year. </a:t>
            </a:r>
          </a:p>
          <a:p>
            <a:pPr marL="0" indent="0">
              <a:buNone/>
            </a:pPr>
            <a:endParaRPr lang="en-US" sz="2800" dirty="0"/>
          </a:p>
          <a:p>
            <a:pPr marL="0" indent="0">
              <a:buNone/>
            </a:pPr>
            <a:r>
              <a:rPr lang="en-US" sz="2800" dirty="0"/>
              <a:t>You buy the house. </a:t>
            </a:r>
          </a:p>
          <a:p>
            <a:pPr marL="0" indent="0">
              <a:buNone/>
            </a:pPr>
            <a:endParaRPr lang="en-US" sz="2800" dirty="0"/>
          </a:p>
          <a:p>
            <a:pPr marL="0" indent="0">
              <a:buNone/>
            </a:pPr>
            <a:r>
              <a:rPr lang="en-US" sz="2800" dirty="0"/>
              <a:t>A year later, the same realtor knocks on your door, this time acting as a representative of the neighbourhood taxpayers’ association. He would like you to sign a petition to decrease property taxes because, he says, the residents can’t afford an increase in property taxes since the </a:t>
            </a:r>
            <a:r>
              <a:rPr lang="en-US" sz="2800" b="1" dirty="0"/>
              <a:t>average family income in the neighbourhood is only $25,000 per year.  </a:t>
            </a:r>
          </a:p>
          <a:p>
            <a:pPr marL="0" indent="0">
              <a:buNone/>
            </a:pPr>
            <a:endParaRPr lang="en-US" sz="2800" b="1" dirty="0"/>
          </a:p>
          <a:p>
            <a:pPr marL="0" indent="0" algn="ctr">
              <a:buNone/>
            </a:pPr>
            <a:r>
              <a:rPr lang="en-US" sz="2800" dirty="0"/>
              <a:t>How is this possible, if the realtor is telling the truth, and no one in the neighbourhood has moved or changed jobs in the last year? </a:t>
            </a:r>
          </a:p>
          <a:p>
            <a:pPr marL="0" indent="0">
              <a:buNone/>
            </a:pPr>
            <a:endParaRPr lang="en-US" dirty="0"/>
          </a:p>
        </p:txBody>
      </p:sp>
    </p:spTree>
    <p:extLst>
      <p:ext uri="{BB962C8B-B14F-4D97-AF65-F5344CB8AC3E}">
        <p14:creationId xmlns:p14="http://schemas.microsoft.com/office/powerpoint/2010/main" val="16220410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F5293-5F16-7FC4-9AEA-8A1EAEF0FBF8}"/>
              </a:ext>
            </a:extLst>
          </p:cNvPr>
          <p:cNvSpPr>
            <a:spLocks noGrp="1"/>
          </p:cNvSpPr>
          <p:nvPr>
            <p:ph type="title"/>
          </p:nvPr>
        </p:nvSpPr>
        <p:spPr>
          <a:xfrm>
            <a:off x="838200" y="365126"/>
            <a:ext cx="10515600" cy="559214"/>
          </a:xfrm>
        </p:spPr>
        <p:txBody>
          <a:bodyPr>
            <a:normAutofit/>
          </a:bodyPr>
          <a:lstStyle/>
          <a:p>
            <a:r>
              <a:rPr lang="en-US" dirty="0"/>
              <a:t>Mosaic Plot</a:t>
            </a:r>
          </a:p>
        </p:txBody>
      </p:sp>
      <p:pic>
        <p:nvPicPr>
          <p:cNvPr id="5" name="Picture 4" descr="A screenshot of a graph&#10;&#10;Description automatically generated">
            <a:extLst>
              <a:ext uri="{FF2B5EF4-FFF2-40B4-BE49-F238E27FC236}">
                <a16:creationId xmlns:a16="http://schemas.microsoft.com/office/drawing/2014/main" id="{87491113-7FA9-5A28-C55C-2D2C6432C211}"/>
              </a:ext>
            </a:extLst>
          </p:cNvPr>
          <p:cNvPicPr>
            <a:picLocks noChangeAspect="1"/>
          </p:cNvPicPr>
          <p:nvPr/>
        </p:nvPicPr>
        <p:blipFill>
          <a:blip r:embed="rId2"/>
          <a:stretch>
            <a:fillRect/>
          </a:stretch>
        </p:blipFill>
        <p:spPr>
          <a:xfrm>
            <a:off x="5843592" y="0"/>
            <a:ext cx="6348408" cy="6858000"/>
          </a:xfrm>
          <a:prstGeom prst="rect">
            <a:avLst/>
          </a:prstGeom>
        </p:spPr>
      </p:pic>
      <p:sp>
        <p:nvSpPr>
          <p:cNvPr id="7" name="TextBox 6">
            <a:extLst>
              <a:ext uri="{FF2B5EF4-FFF2-40B4-BE49-F238E27FC236}">
                <a16:creationId xmlns:a16="http://schemas.microsoft.com/office/drawing/2014/main" id="{173E1262-6862-C975-8D52-00BA78EB4488}"/>
              </a:ext>
            </a:extLst>
          </p:cNvPr>
          <p:cNvSpPr txBox="1"/>
          <p:nvPr/>
        </p:nvSpPr>
        <p:spPr>
          <a:xfrm>
            <a:off x="0" y="3907551"/>
            <a:ext cx="6098058" cy="2585323"/>
          </a:xfrm>
          <a:prstGeom prst="rect">
            <a:avLst/>
          </a:prstGeom>
          <a:noFill/>
        </p:spPr>
        <p:txBody>
          <a:bodyPr wrap="square">
            <a:spAutoFit/>
          </a:bodyPr>
          <a:lstStyle/>
          <a:p>
            <a:pPr algn="l"/>
            <a:r>
              <a:rPr lang="en-US" b="0" i="0" dirty="0">
                <a:solidFill>
                  <a:srgbClr val="111111"/>
                </a:solidFill>
                <a:effectLst/>
                <a:highlight>
                  <a:srgbClr val="FFFFFF"/>
                </a:highlight>
                <a:latin typeface="Roboto" panose="02000000000000000000" pitchFamily="2" charset="0"/>
              </a:rPr>
              <a:t>Mosaic plot representing proportions of differentially expressed genes (DEGs) from each trait colored by the haplotype the genes mapped to. Each plot is labeled with the pathogen, Fisher's exact p-value, and Fisher's exact odds ratio. The odds ratio represents the ratio of the odds of the J. regia haplotype expressing a gene positively correlated to the trait compared to the odds of the J. microcarpa haplotype expressing a gene negatively correlated to the trait.</a:t>
            </a:r>
          </a:p>
        </p:txBody>
      </p:sp>
      <p:sp>
        <p:nvSpPr>
          <p:cNvPr id="8" name="TextBox 7">
            <a:extLst>
              <a:ext uri="{FF2B5EF4-FFF2-40B4-BE49-F238E27FC236}">
                <a16:creationId xmlns:a16="http://schemas.microsoft.com/office/drawing/2014/main" id="{13B457B7-93D9-3205-7C3F-4C56B6D0A0BD}"/>
              </a:ext>
            </a:extLst>
          </p:cNvPr>
          <p:cNvSpPr txBox="1"/>
          <p:nvPr/>
        </p:nvSpPr>
        <p:spPr>
          <a:xfrm>
            <a:off x="337930" y="1289466"/>
            <a:ext cx="4613699" cy="369332"/>
          </a:xfrm>
          <a:prstGeom prst="rect">
            <a:avLst/>
          </a:prstGeom>
          <a:noFill/>
        </p:spPr>
        <p:txBody>
          <a:bodyPr wrap="none" rtlCol="0">
            <a:spAutoFit/>
          </a:bodyPr>
          <a:lstStyle/>
          <a:p>
            <a:r>
              <a:rPr lang="en-US" dirty="0"/>
              <a:t>https://www.mdpi.com/1422-0067/25/2/931</a:t>
            </a:r>
          </a:p>
        </p:txBody>
      </p:sp>
    </p:spTree>
    <p:extLst>
      <p:ext uri="{BB962C8B-B14F-4D97-AF65-F5344CB8AC3E}">
        <p14:creationId xmlns:p14="http://schemas.microsoft.com/office/powerpoint/2010/main" val="440668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F5293-5F16-7FC4-9AEA-8A1EAEF0FBF8}"/>
              </a:ext>
            </a:extLst>
          </p:cNvPr>
          <p:cNvSpPr>
            <a:spLocks noGrp="1"/>
          </p:cNvSpPr>
          <p:nvPr>
            <p:ph type="title"/>
          </p:nvPr>
        </p:nvSpPr>
        <p:spPr>
          <a:xfrm>
            <a:off x="838200" y="365126"/>
            <a:ext cx="10515600" cy="559214"/>
          </a:xfrm>
        </p:spPr>
        <p:txBody>
          <a:bodyPr>
            <a:normAutofit/>
          </a:bodyPr>
          <a:lstStyle/>
          <a:p>
            <a:r>
              <a:rPr lang="en-US" dirty="0"/>
              <a:t>Bar Plot</a:t>
            </a:r>
          </a:p>
        </p:txBody>
      </p:sp>
      <p:pic>
        <p:nvPicPr>
          <p:cNvPr id="4" name="Picture 3">
            <a:extLst>
              <a:ext uri="{FF2B5EF4-FFF2-40B4-BE49-F238E27FC236}">
                <a16:creationId xmlns:a16="http://schemas.microsoft.com/office/drawing/2014/main" id="{5C597134-0A1A-7E1D-FBDA-02D4445B9912}"/>
              </a:ext>
            </a:extLst>
          </p:cNvPr>
          <p:cNvPicPr>
            <a:picLocks noChangeAspect="1"/>
          </p:cNvPicPr>
          <p:nvPr/>
        </p:nvPicPr>
        <p:blipFill>
          <a:blip r:embed="rId2"/>
          <a:stretch>
            <a:fillRect/>
          </a:stretch>
        </p:blipFill>
        <p:spPr>
          <a:xfrm>
            <a:off x="4726116" y="644733"/>
            <a:ext cx="7188200" cy="4737100"/>
          </a:xfrm>
          <a:prstGeom prst="rect">
            <a:avLst/>
          </a:prstGeom>
        </p:spPr>
      </p:pic>
      <p:sp>
        <p:nvSpPr>
          <p:cNvPr id="5" name="TextBox 4">
            <a:extLst>
              <a:ext uri="{FF2B5EF4-FFF2-40B4-BE49-F238E27FC236}">
                <a16:creationId xmlns:a16="http://schemas.microsoft.com/office/drawing/2014/main" id="{C4DF7CC9-020A-B072-2DFA-7822FA34B545}"/>
              </a:ext>
            </a:extLst>
          </p:cNvPr>
          <p:cNvSpPr txBox="1"/>
          <p:nvPr/>
        </p:nvSpPr>
        <p:spPr>
          <a:xfrm>
            <a:off x="56209" y="1569308"/>
            <a:ext cx="4613699" cy="369332"/>
          </a:xfrm>
          <a:prstGeom prst="rect">
            <a:avLst/>
          </a:prstGeom>
          <a:noFill/>
        </p:spPr>
        <p:txBody>
          <a:bodyPr wrap="none" rtlCol="0">
            <a:spAutoFit/>
          </a:bodyPr>
          <a:lstStyle/>
          <a:p>
            <a:r>
              <a:rPr lang="en-US" dirty="0"/>
              <a:t>https://www.mdpi.com/2073-4425/12/2/316</a:t>
            </a:r>
          </a:p>
        </p:txBody>
      </p:sp>
      <p:sp>
        <p:nvSpPr>
          <p:cNvPr id="9" name="TextBox 8">
            <a:extLst>
              <a:ext uri="{FF2B5EF4-FFF2-40B4-BE49-F238E27FC236}">
                <a16:creationId xmlns:a16="http://schemas.microsoft.com/office/drawing/2014/main" id="{0E50CCB6-0852-48C8-8069-E1FBBF01C920}"/>
              </a:ext>
            </a:extLst>
          </p:cNvPr>
          <p:cNvSpPr txBox="1"/>
          <p:nvPr/>
        </p:nvSpPr>
        <p:spPr>
          <a:xfrm>
            <a:off x="1" y="5801611"/>
            <a:ext cx="12192000" cy="646331"/>
          </a:xfrm>
          <a:prstGeom prst="rect">
            <a:avLst/>
          </a:prstGeom>
          <a:noFill/>
        </p:spPr>
        <p:txBody>
          <a:bodyPr wrap="square">
            <a:spAutoFit/>
          </a:bodyPr>
          <a:lstStyle/>
          <a:p>
            <a:r>
              <a:rPr lang="en-US" b="0" i="0" dirty="0">
                <a:solidFill>
                  <a:srgbClr val="222222"/>
                </a:solidFill>
                <a:effectLst/>
                <a:highlight>
                  <a:srgbClr val="FFFFFF"/>
                </a:highlight>
                <a:latin typeface="Arial" panose="020B0604020202020204" pitchFamily="34" charset="0"/>
              </a:rPr>
              <a:t>The frequency (count) of individuals for each phenotype scoring. The total number of individuals is 190 with Table 187 due to the exclusion of three dogs that did not express the saddle</a:t>
            </a:r>
            <a:endParaRPr lang="en-US" dirty="0"/>
          </a:p>
        </p:txBody>
      </p:sp>
    </p:spTree>
    <p:extLst>
      <p:ext uri="{BB962C8B-B14F-4D97-AF65-F5344CB8AC3E}">
        <p14:creationId xmlns:p14="http://schemas.microsoft.com/office/powerpoint/2010/main" val="4256327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F5293-5F16-7FC4-9AEA-8A1EAEF0FBF8}"/>
              </a:ext>
            </a:extLst>
          </p:cNvPr>
          <p:cNvSpPr>
            <a:spLocks noGrp="1"/>
          </p:cNvSpPr>
          <p:nvPr>
            <p:ph type="title"/>
          </p:nvPr>
        </p:nvSpPr>
        <p:spPr>
          <a:xfrm>
            <a:off x="838200" y="365126"/>
            <a:ext cx="10515600" cy="559214"/>
          </a:xfrm>
        </p:spPr>
        <p:txBody>
          <a:bodyPr>
            <a:normAutofit/>
          </a:bodyPr>
          <a:lstStyle/>
          <a:p>
            <a:r>
              <a:rPr lang="en-US" dirty="0"/>
              <a:t>Boxplots &amp; Violin plots</a:t>
            </a:r>
          </a:p>
        </p:txBody>
      </p:sp>
      <p:sp>
        <p:nvSpPr>
          <p:cNvPr id="4" name="TextBox 3">
            <a:extLst>
              <a:ext uri="{FF2B5EF4-FFF2-40B4-BE49-F238E27FC236}">
                <a16:creationId xmlns:a16="http://schemas.microsoft.com/office/drawing/2014/main" id="{72F5DD79-A35A-110E-998B-36BBC3DE4065}"/>
              </a:ext>
            </a:extLst>
          </p:cNvPr>
          <p:cNvSpPr txBox="1"/>
          <p:nvPr/>
        </p:nvSpPr>
        <p:spPr>
          <a:xfrm>
            <a:off x="238539" y="6308208"/>
            <a:ext cx="4631653" cy="369332"/>
          </a:xfrm>
          <a:prstGeom prst="rect">
            <a:avLst/>
          </a:prstGeom>
          <a:noFill/>
        </p:spPr>
        <p:txBody>
          <a:bodyPr wrap="none" rtlCol="0">
            <a:spAutoFit/>
          </a:bodyPr>
          <a:lstStyle/>
          <a:p>
            <a:r>
              <a:rPr lang="en-US" dirty="0"/>
              <a:t>https://pubmed.ncbi.nlm.nih.gov/24481215/</a:t>
            </a:r>
          </a:p>
        </p:txBody>
      </p:sp>
      <p:pic>
        <p:nvPicPr>
          <p:cNvPr id="8" name="Picture 7" descr="A graph of different types of data&#10;&#10;Description automatically generated with medium confidence">
            <a:extLst>
              <a:ext uri="{FF2B5EF4-FFF2-40B4-BE49-F238E27FC236}">
                <a16:creationId xmlns:a16="http://schemas.microsoft.com/office/drawing/2014/main" id="{75A15FD3-3D69-4905-C27D-631DED41D29A}"/>
              </a:ext>
            </a:extLst>
          </p:cNvPr>
          <p:cNvPicPr>
            <a:picLocks noChangeAspect="1"/>
          </p:cNvPicPr>
          <p:nvPr/>
        </p:nvPicPr>
        <p:blipFill>
          <a:blip r:embed="rId2"/>
          <a:stretch>
            <a:fillRect/>
          </a:stretch>
        </p:blipFill>
        <p:spPr>
          <a:xfrm>
            <a:off x="1727994" y="1111571"/>
            <a:ext cx="8736012" cy="3777734"/>
          </a:xfrm>
          <a:prstGeom prst="rect">
            <a:avLst/>
          </a:prstGeom>
        </p:spPr>
      </p:pic>
      <p:sp>
        <p:nvSpPr>
          <p:cNvPr id="9" name="TextBox 8">
            <a:extLst>
              <a:ext uri="{FF2B5EF4-FFF2-40B4-BE49-F238E27FC236}">
                <a16:creationId xmlns:a16="http://schemas.microsoft.com/office/drawing/2014/main" id="{71E530BC-F3AB-8B8D-D57C-3D00124E14F2}"/>
              </a:ext>
            </a:extLst>
          </p:cNvPr>
          <p:cNvSpPr txBox="1"/>
          <p:nvPr/>
        </p:nvSpPr>
        <p:spPr>
          <a:xfrm>
            <a:off x="118822" y="4660038"/>
            <a:ext cx="11954356" cy="1877437"/>
          </a:xfrm>
          <a:prstGeom prst="rect">
            <a:avLst/>
          </a:prstGeom>
          <a:noFill/>
        </p:spPr>
        <p:txBody>
          <a:bodyPr wrap="square" rtlCol="0">
            <a:spAutoFit/>
          </a:bodyPr>
          <a:lstStyle/>
          <a:p>
            <a:r>
              <a:rPr lang="en-US" b="1" i="0" dirty="0">
                <a:solidFill>
                  <a:srgbClr val="333333"/>
                </a:solidFill>
                <a:effectLst/>
                <a:highlight>
                  <a:srgbClr val="FFFFFF"/>
                </a:highlight>
                <a:latin typeface="Cambria" panose="02040503050406030204" pitchFamily="18" charset="0"/>
              </a:rPr>
              <a:t>Data visualization with box plots(a)</a:t>
            </a:r>
          </a:p>
          <a:p>
            <a:r>
              <a:rPr lang="en-US" sz="1600" b="0" i="0" dirty="0">
                <a:solidFill>
                  <a:srgbClr val="333333"/>
                </a:solidFill>
                <a:effectLst/>
                <a:highlight>
                  <a:srgbClr val="FFFFFF"/>
                </a:highlight>
                <a:latin typeface="Cambria" panose="02040503050406030204" pitchFamily="18" charset="0"/>
              </a:rPr>
              <a:t>Hypothetical sample data sets of 100 data points each that are uniform, unimodal with one of two different variances or bimodal. Simple bar plot representations and statistical parameters may obscure such different data distributions.</a:t>
            </a:r>
          </a:p>
          <a:p>
            <a:r>
              <a:rPr lang="en-US" sz="1600" b="0" i="0" dirty="0">
                <a:solidFill>
                  <a:srgbClr val="333333"/>
                </a:solidFill>
                <a:effectLst/>
                <a:highlight>
                  <a:srgbClr val="FFFFFF"/>
                </a:highlight>
                <a:latin typeface="Cambria" panose="02040503050406030204" pitchFamily="18" charset="0"/>
              </a:rPr>
              <a:t> </a:t>
            </a:r>
            <a:r>
              <a:rPr lang="en-US" sz="1600" b="1" i="0" dirty="0">
                <a:solidFill>
                  <a:srgbClr val="333333"/>
                </a:solidFill>
                <a:effectLst/>
                <a:highlight>
                  <a:srgbClr val="FFFFFF"/>
                </a:highlight>
                <a:latin typeface="Cambria" panose="02040503050406030204" pitchFamily="18" charset="0"/>
              </a:rPr>
              <a:t>(b)</a:t>
            </a:r>
            <a:r>
              <a:rPr lang="en-US" sz="1600" b="0" i="0" dirty="0">
                <a:solidFill>
                  <a:srgbClr val="333333"/>
                </a:solidFill>
                <a:effectLst/>
                <a:highlight>
                  <a:srgbClr val="FFFFFF"/>
                </a:highlight>
                <a:latin typeface="Cambria" panose="02040503050406030204" pitchFamily="18" charset="0"/>
              </a:rPr>
              <a:t> Comparison of data visualization methods. Bar plots typically represent only the mean and s.d. or s.e.m.  Box plots visualize the five-number summary of a data set (minimum, lower quartile, median, upper quartile and maximum).  Violin and bean plots represent the actual distribution of the individual data sets.</a:t>
            </a:r>
          </a:p>
          <a:p>
            <a:endParaRPr lang="en-US" dirty="0"/>
          </a:p>
        </p:txBody>
      </p:sp>
    </p:spTree>
    <p:extLst>
      <p:ext uri="{BB962C8B-B14F-4D97-AF65-F5344CB8AC3E}">
        <p14:creationId xmlns:p14="http://schemas.microsoft.com/office/powerpoint/2010/main" val="275708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F5293-5F16-7FC4-9AEA-8A1EAEF0FBF8}"/>
              </a:ext>
            </a:extLst>
          </p:cNvPr>
          <p:cNvSpPr>
            <a:spLocks noGrp="1"/>
          </p:cNvSpPr>
          <p:nvPr>
            <p:ph type="title"/>
          </p:nvPr>
        </p:nvSpPr>
        <p:spPr>
          <a:xfrm>
            <a:off x="838200" y="365126"/>
            <a:ext cx="10515600" cy="559214"/>
          </a:xfrm>
        </p:spPr>
        <p:txBody>
          <a:bodyPr>
            <a:normAutofit/>
          </a:bodyPr>
          <a:lstStyle/>
          <a:p>
            <a:r>
              <a:rPr lang="en-US" dirty="0"/>
              <a:t>Cumulative Frequency Distribution</a:t>
            </a:r>
          </a:p>
        </p:txBody>
      </p:sp>
      <p:pic>
        <p:nvPicPr>
          <p:cNvPr id="5" name="Content Placeholder 4" descr="A graph of different genes&#10;&#10;Description automatically generated with medium confidence">
            <a:extLst>
              <a:ext uri="{FF2B5EF4-FFF2-40B4-BE49-F238E27FC236}">
                <a16:creationId xmlns:a16="http://schemas.microsoft.com/office/drawing/2014/main" id="{B432192D-0AB8-1FE4-1C44-A93D4BB0A5AA}"/>
              </a:ext>
            </a:extLst>
          </p:cNvPr>
          <p:cNvPicPr>
            <a:picLocks noGrp="1" noChangeAspect="1"/>
          </p:cNvPicPr>
          <p:nvPr>
            <p:ph idx="1"/>
          </p:nvPr>
        </p:nvPicPr>
        <p:blipFill>
          <a:blip r:embed="rId2"/>
          <a:stretch>
            <a:fillRect/>
          </a:stretch>
        </p:blipFill>
        <p:spPr>
          <a:xfrm>
            <a:off x="3901424" y="830996"/>
            <a:ext cx="8047292" cy="4964113"/>
          </a:xfrm>
        </p:spPr>
      </p:pic>
      <p:sp>
        <p:nvSpPr>
          <p:cNvPr id="7" name="TextBox 6">
            <a:extLst>
              <a:ext uri="{FF2B5EF4-FFF2-40B4-BE49-F238E27FC236}">
                <a16:creationId xmlns:a16="http://schemas.microsoft.com/office/drawing/2014/main" id="{9E492BF1-633E-88E5-50FA-F632D0972FBF}"/>
              </a:ext>
            </a:extLst>
          </p:cNvPr>
          <p:cNvSpPr txBox="1"/>
          <p:nvPr/>
        </p:nvSpPr>
        <p:spPr>
          <a:xfrm>
            <a:off x="109330" y="5795109"/>
            <a:ext cx="12082670" cy="923330"/>
          </a:xfrm>
          <a:prstGeom prst="rect">
            <a:avLst/>
          </a:prstGeom>
          <a:noFill/>
        </p:spPr>
        <p:txBody>
          <a:bodyPr wrap="square">
            <a:spAutoFit/>
          </a:bodyPr>
          <a:lstStyle/>
          <a:p>
            <a:r>
              <a:rPr lang="en-US" b="1" i="0" dirty="0">
                <a:solidFill>
                  <a:srgbClr val="333333"/>
                </a:solidFill>
                <a:effectLst/>
                <a:highlight>
                  <a:srgbClr val="FFFFFF"/>
                </a:highlight>
                <a:latin typeface="Georgia" panose="02040502050405020303" pitchFamily="18" charset="0"/>
              </a:rPr>
              <a:t>Cumulative frequency distributions of SNPs and genome coverage as functions of inter-marker spacing in the panel.</a:t>
            </a:r>
            <a:r>
              <a:rPr lang="en-US" b="0" i="0" dirty="0">
                <a:solidFill>
                  <a:srgbClr val="333333"/>
                </a:solidFill>
                <a:effectLst/>
                <a:highlight>
                  <a:srgbClr val="FFFFFF"/>
                </a:highlight>
                <a:latin typeface="Georgia" panose="02040502050405020303" pitchFamily="18" charset="0"/>
              </a:rPr>
              <a:t> Inter-marker spacing included distances between consecutive SNPs and the distances from chromosome ends to the nearest SNP in 600 K panel.</a:t>
            </a:r>
            <a:endParaRPr lang="en-US" dirty="0"/>
          </a:p>
        </p:txBody>
      </p:sp>
      <p:sp>
        <p:nvSpPr>
          <p:cNvPr id="9" name="TextBox 8">
            <a:extLst>
              <a:ext uri="{FF2B5EF4-FFF2-40B4-BE49-F238E27FC236}">
                <a16:creationId xmlns:a16="http://schemas.microsoft.com/office/drawing/2014/main" id="{09D3932A-02BB-54C6-F5D0-C15C3E19770C}"/>
              </a:ext>
            </a:extLst>
          </p:cNvPr>
          <p:cNvSpPr txBox="1"/>
          <p:nvPr/>
        </p:nvSpPr>
        <p:spPr>
          <a:xfrm>
            <a:off x="109330" y="4969873"/>
            <a:ext cx="4140552" cy="646331"/>
          </a:xfrm>
          <a:prstGeom prst="rect">
            <a:avLst/>
          </a:prstGeom>
          <a:noFill/>
        </p:spPr>
        <p:txBody>
          <a:bodyPr wrap="square">
            <a:spAutoFit/>
          </a:bodyPr>
          <a:lstStyle/>
          <a:p>
            <a:r>
              <a:rPr lang="en-US" dirty="0"/>
              <a:t>https://bmcgenomics.biomedcentral.com/articles/10.1186/1471-2164-14-59</a:t>
            </a:r>
          </a:p>
        </p:txBody>
      </p:sp>
    </p:spTree>
    <p:extLst>
      <p:ext uri="{BB962C8B-B14F-4D97-AF65-F5344CB8AC3E}">
        <p14:creationId xmlns:p14="http://schemas.microsoft.com/office/powerpoint/2010/main" val="2636227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graph showing different colored lines&#10;&#10;Description automatically generated">
            <a:extLst>
              <a:ext uri="{FF2B5EF4-FFF2-40B4-BE49-F238E27FC236}">
                <a16:creationId xmlns:a16="http://schemas.microsoft.com/office/drawing/2014/main" id="{E8ED6043-F4CF-AE0B-0553-828A7C215B41}"/>
              </a:ext>
            </a:extLst>
          </p:cNvPr>
          <p:cNvPicPr>
            <a:picLocks noChangeAspect="1"/>
          </p:cNvPicPr>
          <p:nvPr/>
        </p:nvPicPr>
        <p:blipFill>
          <a:blip r:embed="rId3"/>
          <a:stretch>
            <a:fillRect/>
          </a:stretch>
        </p:blipFill>
        <p:spPr>
          <a:xfrm>
            <a:off x="0" y="1039951"/>
            <a:ext cx="11528854" cy="4518207"/>
          </a:xfrm>
          <a:prstGeom prst="rect">
            <a:avLst/>
          </a:prstGeom>
        </p:spPr>
      </p:pic>
      <p:sp>
        <p:nvSpPr>
          <p:cNvPr id="14" name="TextBox 13">
            <a:extLst>
              <a:ext uri="{FF2B5EF4-FFF2-40B4-BE49-F238E27FC236}">
                <a16:creationId xmlns:a16="http://schemas.microsoft.com/office/drawing/2014/main" id="{13C63900-4477-36D1-3E12-AD3E4F8B1B1D}"/>
              </a:ext>
            </a:extLst>
          </p:cNvPr>
          <p:cNvSpPr txBox="1"/>
          <p:nvPr/>
        </p:nvSpPr>
        <p:spPr>
          <a:xfrm>
            <a:off x="7401429" y="6173543"/>
            <a:ext cx="4652171" cy="369332"/>
          </a:xfrm>
          <a:prstGeom prst="rect">
            <a:avLst/>
          </a:prstGeom>
          <a:noFill/>
        </p:spPr>
        <p:txBody>
          <a:bodyPr wrap="none" rtlCol="0">
            <a:spAutoFit/>
          </a:bodyPr>
          <a:lstStyle/>
          <a:p>
            <a:r>
              <a:rPr lang="en-US" dirty="0"/>
              <a:t>https://en.wikipedia.org/wiki/Manhattan_plot</a:t>
            </a:r>
          </a:p>
        </p:txBody>
      </p:sp>
    </p:spTree>
    <p:extLst>
      <p:ext uri="{BB962C8B-B14F-4D97-AF65-F5344CB8AC3E}">
        <p14:creationId xmlns:p14="http://schemas.microsoft.com/office/powerpoint/2010/main" val="1597315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533A37-2F87-3584-898B-DC6211D4F870}"/>
              </a:ext>
            </a:extLst>
          </p:cNvPr>
          <p:cNvSpPr>
            <a:spLocks noGrp="1"/>
          </p:cNvSpPr>
          <p:nvPr>
            <p:ph idx="1"/>
          </p:nvPr>
        </p:nvSpPr>
        <p:spPr>
          <a:xfrm>
            <a:off x="234669" y="210393"/>
            <a:ext cx="11603979" cy="6425076"/>
          </a:xfrm>
        </p:spPr>
        <p:txBody>
          <a:bodyPr>
            <a:normAutofit/>
          </a:bodyPr>
          <a:lstStyle/>
          <a:p>
            <a:pPr marL="0" indent="0" algn="ctr">
              <a:buNone/>
            </a:pPr>
            <a:endParaRPr lang="en-US" u="sng" dirty="0"/>
          </a:p>
          <a:p>
            <a:pPr marL="0" indent="0" algn="ctr">
              <a:buNone/>
            </a:pPr>
            <a:r>
              <a:rPr lang="en-US" u="sng" dirty="0"/>
              <a:t>The two common descriptions of data: </a:t>
            </a:r>
          </a:p>
          <a:p>
            <a:pPr marL="514350" indent="-514350">
              <a:buFont typeface="+mj-lt"/>
              <a:buAutoNum type="arabicPeriod"/>
            </a:pPr>
            <a:r>
              <a:rPr lang="en-US" b="1" dirty="0"/>
              <a:t>Location: </a:t>
            </a:r>
          </a:p>
          <a:p>
            <a:pPr lvl="1"/>
            <a:r>
              <a:rPr lang="en-US" dirty="0"/>
              <a:t>Central Tendency </a:t>
            </a:r>
          </a:p>
          <a:p>
            <a:pPr lvl="1"/>
            <a:r>
              <a:rPr lang="en-US" dirty="0"/>
              <a:t>Where is the weight of the data? </a:t>
            </a:r>
          </a:p>
          <a:p>
            <a:pPr marL="457200" lvl="1" indent="0">
              <a:buNone/>
            </a:pPr>
            <a:endParaRPr lang="en-US" dirty="0"/>
          </a:p>
          <a:p>
            <a:pPr marL="3200400" lvl="7" indent="0">
              <a:buNone/>
            </a:pPr>
            <a:r>
              <a:rPr lang="en-US" sz="2400" b="1" dirty="0"/>
              <a:t>Average</a:t>
            </a:r>
            <a:endParaRPr lang="en-US" sz="2600" b="1" dirty="0"/>
          </a:p>
          <a:p>
            <a:pPr marL="457200" lvl="1" indent="0">
              <a:buNone/>
            </a:pPr>
            <a:endParaRPr lang="en-US" dirty="0"/>
          </a:p>
          <a:p>
            <a:pPr marL="0" indent="0">
              <a:buNone/>
            </a:pPr>
            <a:r>
              <a:rPr lang="en-US" b="1" dirty="0"/>
              <a:t>2. Spread: </a:t>
            </a:r>
          </a:p>
          <a:p>
            <a:pPr lvl="1"/>
            <a:r>
              <a:rPr lang="en-US" dirty="0"/>
              <a:t>How far apart are the data points? Especially: how far apart are the largest and smallest data points? 	</a:t>
            </a:r>
          </a:p>
          <a:p>
            <a:pPr marL="514350" indent="-514350">
              <a:buFont typeface="+mj-lt"/>
              <a:buAutoNum type="arabicPeriod"/>
            </a:pPr>
            <a:endParaRPr lang="en-US" b="1" dirty="0"/>
          </a:p>
          <a:p>
            <a:pPr marL="0" indent="0">
              <a:buNone/>
            </a:pPr>
            <a:r>
              <a:rPr lang="en-US" b="1" dirty="0"/>
              <a:t>			      </a:t>
            </a:r>
            <a:r>
              <a:rPr lang="en-US" sz="2600" b="1" dirty="0"/>
              <a:t>Range </a:t>
            </a:r>
          </a:p>
          <a:p>
            <a:pPr marL="0" indent="0">
              <a:buNone/>
            </a:pPr>
            <a:r>
              <a:rPr lang="en-US" sz="2400" dirty="0"/>
              <a:t>You will also see: </a:t>
            </a:r>
          </a:p>
          <a:p>
            <a:pPr marL="514350" indent="-514350">
              <a:buFont typeface="+mj-lt"/>
              <a:buAutoNum type="arabicPeriod"/>
            </a:pPr>
            <a:r>
              <a:rPr lang="en-US" sz="2400" b="1" dirty="0">
                <a:solidFill>
                  <a:schemeClr val="bg2">
                    <a:lumMod val="75000"/>
                  </a:schemeClr>
                </a:solidFill>
              </a:rPr>
              <a:t>Skew – </a:t>
            </a:r>
            <a:r>
              <a:rPr lang="en-US" sz="2400" dirty="0">
                <a:solidFill>
                  <a:schemeClr val="bg2">
                    <a:lumMod val="75000"/>
                  </a:schemeClr>
                </a:solidFill>
              </a:rPr>
              <a:t>The third standardized moment; positive or negative skew. The shape of the distribution is not symmetric. </a:t>
            </a:r>
            <a:endParaRPr lang="en-US" sz="2400" b="1" dirty="0">
              <a:solidFill>
                <a:schemeClr val="bg2">
                  <a:lumMod val="75000"/>
                </a:schemeClr>
              </a:solidFill>
            </a:endParaRPr>
          </a:p>
          <a:p>
            <a:pPr marL="514350" indent="-514350">
              <a:buFont typeface="+mj-lt"/>
              <a:buAutoNum type="arabicPeriod"/>
            </a:pPr>
            <a:r>
              <a:rPr lang="en-US" sz="2400" b="1" dirty="0">
                <a:solidFill>
                  <a:schemeClr val="bg2">
                    <a:lumMod val="75000"/>
                  </a:schemeClr>
                </a:solidFill>
              </a:rPr>
              <a:t>Kurtosis</a:t>
            </a:r>
            <a:r>
              <a:rPr lang="en-US" sz="2400" dirty="0">
                <a:solidFill>
                  <a:schemeClr val="bg2">
                    <a:lumMod val="75000"/>
                  </a:schemeClr>
                </a:solidFill>
              </a:rPr>
              <a:t> – The fourth standardized moment; sort of ‘peakness’ of the distribution (fatness of the tails)</a:t>
            </a:r>
            <a:endParaRPr lang="en-US" sz="2400" b="1" dirty="0">
              <a:solidFill>
                <a:schemeClr val="bg2">
                  <a:lumMod val="75000"/>
                </a:schemeClr>
              </a:solidFill>
            </a:endParaRPr>
          </a:p>
        </p:txBody>
      </p:sp>
    </p:spTree>
    <p:extLst>
      <p:ext uri="{BB962C8B-B14F-4D97-AF65-F5344CB8AC3E}">
        <p14:creationId xmlns:p14="http://schemas.microsoft.com/office/powerpoint/2010/main" val="184328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0FBC9A-F289-220D-FCA5-8EE68790F88B}"/>
              </a:ext>
            </a:extLst>
          </p:cNvPr>
          <p:cNvSpPr>
            <a:spLocks noGrp="1"/>
          </p:cNvSpPr>
          <p:nvPr>
            <p:ph idx="1"/>
          </p:nvPr>
        </p:nvSpPr>
        <p:spPr>
          <a:xfrm>
            <a:off x="172720" y="345440"/>
            <a:ext cx="11795760" cy="6238240"/>
          </a:xfrm>
        </p:spPr>
        <p:txBody>
          <a:bodyPr/>
          <a:lstStyle/>
          <a:p>
            <a:pPr marL="0" indent="0">
              <a:buNone/>
            </a:pPr>
            <a:r>
              <a:rPr lang="en-US" dirty="0"/>
              <a:t>				</a:t>
            </a:r>
          </a:p>
          <a:p>
            <a:pPr marL="0" indent="0">
              <a:buNone/>
            </a:pPr>
            <a:r>
              <a:rPr lang="en-US" dirty="0"/>
              <a:t>			</a:t>
            </a:r>
          </a:p>
        </p:txBody>
      </p:sp>
      <p:graphicFrame>
        <p:nvGraphicFramePr>
          <p:cNvPr id="4" name="Table 3">
            <a:extLst>
              <a:ext uri="{FF2B5EF4-FFF2-40B4-BE49-F238E27FC236}">
                <a16:creationId xmlns:a16="http://schemas.microsoft.com/office/drawing/2014/main" id="{CE15B2C1-84D0-D6B5-98FB-567D2B8459F1}"/>
              </a:ext>
            </a:extLst>
          </p:cNvPr>
          <p:cNvGraphicFramePr>
            <a:graphicFrameLocks noGrp="1"/>
          </p:cNvGraphicFramePr>
          <p:nvPr/>
        </p:nvGraphicFramePr>
        <p:xfrm>
          <a:off x="223520" y="868680"/>
          <a:ext cx="4947920" cy="2595880"/>
        </p:xfrm>
        <a:graphic>
          <a:graphicData uri="http://schemas.openxmlformats.org/drawingml/2006/table">
            <a:tbl>
              <a:tblPr firstRow="1" bandRow="1">
                <a:tableStyleId>{5940675A-B579-460E-94D1-54222C63F5DA}</a:tableStyleId>
              </a:tblPr>
              <a:tblGrid>
                <a:gridCol w="2020657">
                  <a:extLst>
                    <a:ext uri="{9D8B030D-6E8A-4147-A177-3AD203B41FA5}">
                      <a16:colId xmlns:a16="http://schemas.microsoft.com/office/drawing/2014/main" val="2959992498"/>
                    </a:ext>
                  </a:extLst>
                </a:gridCol>
                <a:gridCol w="2927263">
                  <a:extLst>
                    <a:ext uri="{9D8B030D-6E8A-4147-A177-3AD203B41FA5}">
                      <a16:colId xmlns:a16="http://schemas.microsoft.com/office/drawing/2014/main" val="3538648972"/>
                    </a:ext>
                  </a:extLst>
                </a:gridCol>
              </a:tblGrid>
              <a:tr h="370840">
                <a:tc>
                  <a:txBody>
                    <a:bodyPr/>
                    <a:lstStyle/>
                    <a:p>
                      <a:pPr algn="ctr"/>
                      <a:r>
                        <a:rPr lang="en-US" b="1" dirty="0"/>
                        <a:t>Waiter</a:t>
                      </a:r>
                    </a:p>
                  </a:txBody>
                  <a:tcPr/>
                </a:tc>
                <a:tc>
                  <a:txBody>
                    <a:bodyPr/>
                    <a:lstStyle/>
                    <a:p>
                      <a:pPr algn="ctr"/>
                      <a:r>
                        <a:rPr lang="en-US" dirty="0"/>
                        <a:t>$35,000</a:t>
                      </a:r>
                    </a:p>
                  </a:txBody>
                  <a:tcPr/>
                </a:tc>
                <a:extLst>
                  <a:ext uri="{0D108BD9-81ED-4DB2-BD59-A6C34878D82A}">
                    <a16:rowId xmlns:a16="http://schemas.microsoft.com/office/drawing/2014/main" val="4100705493"/>
                  </a:ext>
                </a:extLst>
              </a:tr>
              <a:tr h="370840">
                <a:tc>
                  <a:txBody>
                    <a:bodyPr/>
                    <a:lstStyle/>
                    <a:p>
                      <a:pPr algn="ctr"/>
                      <a:r>
                        <a:rPr lang="en-US" b="1" dirty="0"/>
                        <a:t>Cook</a:t>
                      </a:r>
                    </a:p>
                  </a:txBody>
                  <a:tcPr/>
                </a:tc>
                <a:tc>
                  <a:txBody>
                    <a:bodyPr/>
                    <a:lstStyle/>
                    <a:p>
                      <a:pPr algn="ctr"/>
                      <a:r>
                        <a:rPr lang="en-US" dirty="0"/>
                        <a:t>$30,000</a:t>
                      </a:r>
                    </a:p>
                  </a:txBody>
                  <a:tcPr/>
                </a:tc>
                <a:extLst>
                  <a:ext uri="{0D108BD9-81ED-4DB2-BD59-A6C34878D82A}">
                    <a16:rowId xmlns:a16="http://schemas.microsoft.com/office/drawing/2014/main" val="1628299916"/>
                  </a:ext>
                </a:extLst>
              </a:tr>
              <a:tr h="370840">
                <a:tc>
                  <a:txBody>
                    <a:bodyPr/>
                    <a:lstStyle/>
                    <a:p>
                      <a:pPr algn="ctr"/>
                      <a:r>
                        <a:rPr lang="en-US" b="1" dirty="0"/>
                        <a:t>Dishwasher</a:t>
                      </a:r>
                    </a:p>
                  </a:txBody>
                  <a:tcPr/>
                </a:tc>
                <a:tc>
                  <a:txBody>
                    <a:bodyPr/>
                    <a:lstStyle/>
                    <a:p>
                      <a:pPr algn="ctr"/>
                      <a:r>
                        <a:rPr lang="en-US" dirty="0"/>
                        <a:t>$25,000</a:t>
                      </a:r>
                    </a:p>
                  </a:txBody>
                  <a:tcPr/>
                </a:tc>
                <a:extLst>
                  <a:ext uri="{0D108BD9-81ED-4DB2-BD59-A6C34878D82A}">
                    <a16:rowId xmlns:a16="http://schemas.microsoft.com/office/drawing/2014/main" val="3201972792"/>
                  </a:ext>
                </a:extLst>
              </a:tr>
              <a:tr h="370840">
                <a:tc>
                  <a:txBody>
                    <a:bodyPr/>
                    <a:lstStyle/>
                    <a:p>
                      <a:pPr algn="ctr"/>
                      <a:r>
                        <a:rPr lang="en-US" b="1" dirty="0"/>
                        <a:t>Customer 1</a:t>
                      </a:r>
                    </a:p>
                  </a:txBody>
                  <a:tcPr/>
                </a:tc>
                <a:tc>
                  <a:txBody>
                    <a:bodyPr/>
                    <a:lstStyle/>
                    <a:p>
                      <a:pPr algn="ctr"/>
                      <a:r>
                        <a:rPr lang="en-US" dirty="0"/>
                        <a:t>$80,000</a:t>
                      </a:r>
                    </a:p>
                  </a:txBody>
                  <a:tcPr/>
                </a:tc>
                <a:extLst>
                  <a:ext uri="{0D108BD9-81ED-4DB2-BD59-A6C34878D82A}">
                    <a16:rowId xmlns:a16="http://schemas.microsoft.com/office/drawing/2014/main" val="3717942205"/>
                  </a:ext>
                </a:extLst>
              </a:tr>
              <a:tr h="370840">
                <a:tc>
                  <a:txBody>
                    <a:bodyPr/>
                    <a:lstStyle/>
                    <a:p>
                      <a:pPr algn="ctr"/>
                      <a:r>
                        <a:rPr lang="en-US" b="1" dirty="0"/>
                        <a:t>Customer 2</a:t>
                      </a:r>
                    </a:p>
                  </a:txBody>
                  <a:tcPr/>
                </a:tc>
                <a:tc>
                  <a:txBody>
                    <a:bodyPr/>
                    <a:lstStyle/>
                    <a:p>
                      <a:pPr algn="ctr"/>
                      <a:r>
                        <a:rPr lang="en-US" dirty="0"/>
                        <a:t>$50,000</a:t>
                      </a:r>
                    </a:p>
                  </a:txBody>
                  <a:tcPr/>
                </a:tc>
                <a:extLst>
                  <a:ext uri="{0D108BD9-81ED-4DB2-BD59-A6C34878D82A}">
                    <a16:rowId xmlns:a16="http://schemas.microsoft.com/office/drawing/2014/main" val="3222365494"/>
                  </a:ext>
                </a:extLst>
              </a:tr>
              <a:tr h="370840">
                <a:tc>
                  <a:txBody>
                    <a:bodyPr/>
                    <a:lstStyle/>
                    <a:p>
                      <a:pPr algn="ctr"/>
                      <a:r>
                        <a:rPr lang="en-US" b="1" dirty="0"/>
                        <a:t>Customer 3</a:t>
                      </a:r>
                    </a:p>
                  </a:txBody>
                  <a:tcPr/>
                </a:tc>
                <a:tc>
                  <a:txBody>
                    <a:bodyPr/>
                    <a:lstStyle/>
                    <a:p>
                      <a:pPr algn="ctr"/>
                      <a:r>
                        <a:rPr lang="en-US" dirty="0"/>
                        <a:t>$30,000</a:t>
                      </a:r>
                    </a:p>
                  </a:txBody>
                  <a:tcPr/>
                </a:tc>
                <a:extLst>
                  <a:ext uri="{0D108BD9-81ED-4DB2-BD59-A6C34878D82A}">
                    <a16:rowId xmlns:a16="http://schemas.microsoft.com/office/drawing/2014/main" val="814262532"/>
                  </a:ext>
                </a:extLst>
              </a:tr>
              <a:tr h="370840">
                <a:tc>
                  <a:txBody>
                    <a:bodyPr/>
                    <a:lstStyle/>
                    <a:p>
                      <a:pPr algn="ctr"/>
                      <a:r>
                        <a:rPr lang="en-US" b="1" dirty="0"/>
                        <a:t>Customer 4</a:t>
                      </a:r>
                    </a:p>
                  </a:txBody>
                  <a:tcPr/>
                </a:tc>
                <a:tc>
                  <a:txBody>
                    <a:bodyPr/>
                    <a:lstStyle/>
                    <a:p>
                      <a:pPr algn="ctr"/>
                      <a:r>
                        <a:rPr lang="en-US" dirty="0"/>
                        <a:t>$45,000</a:t>
                      </a:r>
                    </a:p>
                  </a:txBody>
                  <a:tcPr/>
                </a:tc>
                <a:extLst>
                  <a:ext uri="{0D108BD9-81ED-4DB2-BD59-A6C34878D82A}">
                    <a16:rowId xmlns:a16="http://schemas.microsoft.com/office/drawing/2014/main" val="4293622086"/>
                  </a:ext>
                </a:extLst>
              </a:tr>
            </a:tbl>
          </a:graphicData>
        </a:graphic>
      </p:graphicFrame>
      <p:sp>
        <p:nvSpPr>
          <p:cNvPr id="5" name="TextBox 4">
            <a:extLst>
              <a:ext uri="{FF2B5EF4-FFF2-40B4-BE49-F238E27FC236}">
                <a16:creationId xmlns:a16="http://schemas.microsoft.com/office/drawing/2014/main" id="{DD130EBF-4C6E-6184-D871-114496859AB9}"/>
              </a:ext>
            </a:extLst>
          </p:cNvPr>
          <p:cNvSpPr txBox="1"/>
          <p:nvPr/>
        </p:nvSpPr>
        <p:spPr>
          <a:xfrm>
            <a:off x="5520119" y="1981954"/>
            <a:ext cx="3000886" cy="369332"/>
          </a:xfrm>
          <a:prstGeom prst="rect">
            <a:avLst/>
          </a:prstGeom>
          <a:noFill/>
        </p:spPr>
        <p:txBody>
          <a:bodyPr wrap="none" rtlCol="0">
            <a:spAutoFit/>
          </a:bodyPr>
          <a:lstStyle/>
          <a:p>
            <a:r>
              <a:rPr lang="en-US" dirty="0"/>
              <a:t>“Average” is approx. </a:t>
            </a:r>
            <a:r>
              <a:rPr lang="en-US" b="1" dirty="0"/>
              <a:t>$42,143</a:t>
            </a:r>
          </a:p>
        </p:txBody>
      </p:sp>
      <p:graphicFrame>
        <p:nvGraphicFramePr>
          <p:cNvPr id="8" name="Table 7">
            <a:extLst>
              <a:ext uri="{FF2B5EF4-FFF2-40B4-BE49-F238E27FC236}">
                <a16:creationId xmlns:a16="http://schemas.microsoft.com/office/drawing/2014/main" id="{58BA973C-361C-A0C1-2389-27408A690F95}"/>
              </a:ext>
            </a:extLst>
          </p:cNvPr>
          <p:cNvGraphicFramePr>
            <a:graphicFrameLocks noGrp="1"/>
          </p:cNvGraphicFramePr>
          <p:nvPr/>
        </p:nvGraphicFramePr>
        <p:xfrm>
          <a:off x="5263067" y="3615456"/>
          <a:ext cx="6522533" cy="2968224"/>
        </p:xfrm>
        <a:graphic>
          <a:graphicData uri="http://schemas.openxmlformats.org/drawingml/2006/table">
            <a:tbl>
              <a:tblPr firstRow="1" bandRow="1">
                <a:tableStyleId>{5940675A-B579-460E-94D1-54222C63F5DA}</a:tableStyleId>
              </a:tblPr>
              <a:tblGrid>
                <a:gridCol w="3179893">
                  <a:extLst>
                    <a:ext uri="{9D8B030D-6E8A-4147-A177-3AD203B41FA5}">
                      <a16:colId xmlns:a16="http://schemas.microsoft.com/office/drawing/2014/main" val="2007298961"/>
                    </a:ext>
                  </a:extLst>
                </a:gridCol>
                <a:gridCol w="3342640">
                  <a:extLst>
                    <a:ext uri="{9D8B030D-6E8A-4147-A177-3AD203B41FA5}">
                      <a16:colId xmlns:a16="http://schemas.microsoft.com/office/drawing/2014/main" val="3761865930"/>
                    </a:ext>
                  </a:extLst>
                </a:gridCol>
              </a:tblGrid>
              <a:tr h="371028">
                <a:tc>
                  <a:txBody>
                    <a:bodyPr/>
                    <a:lstStyle/>
                    <a:p>
                      <a:pPr algn="ctr"/>
                      <a:r>
                        <a:rPr lang="en-US" b="1" dirty="0"/>
                        <a:t>Waiter</a:t>
                      </a:r>
                    </a:p>
                  </a:txBody>
                  <a:tcPr/>
                </a:tc>
                <a:tc>
                  <a:txBody>
                    <a:bodyPr/>
                    <a:lstStyle/>
                    <a:p>
                      <a:pPr algn="ctr"/>
                      <a:r>
                        <a:rPr lang="en-US" dirty="0"/>
                        <a:t>$35,000</a:t>
                      </a:r>
                    </a:p>
                  </a:txBody>
                  <a:tcPr/>
                </a:tc>
                <a:extLst>
                  <a:ext uri="{0D108BD9-81ED-4DB2-BD59-A6C34878D82A}">
                    <a16:rowId xmlns:a16="http://schemas.microsoft.com/office/drawing/2014/main" val="3374988067"/>
                  </a:ext>
                </a:extLst>
              </a:tr>
              <a:tr h="371028">
                <a:tc>
                  <a:txBody>
                    <a:bodyPr/>
                    <a:lstStyle/>
                    <a:p>
                      <a:pPr algn="ctr"/>
                      <a:r>
                        <a:rPr lang="en-US" b="1" dirty="0"/>
                        <a:t>Cook</a:t>
                      </a:r>
                    </a:p>
                  </a:txBody>
                  <a:tcPr/>
                </a:tc>
                <a:tc>
                  <a:txBody>
                    <a:bodyPr/>
                    <a:lstStyle/>
                    <a:p>
                      <a:pPr algn="ctr"/>
                      <a:r>
                        <a:rPr lang="en-US" dirty="0"/>
                        <a:t>$30,000</a:t>
                      </a:r>
                    </a:p>
                  </a:txBody>
                  <a:tcPr/>
                </a:tc>
                <a:extLst>
                  <a:ext uri="{0D108BD9-81ED-4DB2-BD59-A6C34878D82A}">
                    <a16:rowId xmlns:a16="http://schemas.microsoft.com/office/drawing/2014/main" val="2311591407"/>
                  </a:ext>
                </a:extLst>
              </a:tr>
              <a:tr h="371028">
                <a:tc>
                  <a:txBody>
                    <a:bodyPr/>
                    <a:lstStyle/>
                    <a:p>
                      <a:pPr algn="ctr"/>
                      <a:r>
                        <a:rPr lang="en-US" b="1" dirty="0"/>
                        <a:t>Dishwasher</a:t>
                      </a:r>
                    </a:p>
                  </a:txBody>
                  <a:tcPr/>
                </a:tc>
                <a:tc>
                  <a:txBody>
                    <a:bodyPr/>
                    <a:lstStyle/>
                    <a:p>
                      <a:pPr algn="ctr"/>
                      <a:r>
                        <a:rPr lang="en-US" dirty="0"/>
                        <a:t>$25,000</a:t>
                      </a:r>
                    </a:p>
                  </a:txBody>
                  <a:tcPr/>
                </a:tc>
                <a:extLst>
                  <a:ext uri="{0D108BD9-81ED-4DB2-BD59-A6C34878D82A}">
                    <a16:rowId xmlns:a16="http://schemas.microsoft.com/office/drawing/2014/main" val="939161612"/>
                  </a:ext>
                </a:extLst>
              </a:tr>
              <a:tr h="371028">
                <a:tc>
                  <a:txBody>
                    <a:bodyPr/>
                    <a:lstStyle/>
                    <a:p>
                      <a:pPr algn="ctr"/>
                      <a:r>
                        <a:rPr lang="en-US" b="1" dirty="0"/>
                        <a:t>Customer 1</a:t>
                      </a:r>
                    </a:p>
                  </a:txBody>
                  <a:tcPr/>
                </a:tc>
                <a:tc>
                  <a:txBody>
                    <a:bodyPr/>
                    <a:lstStyle/>
                    <a:p>
                      <a:pPr algn="ctr"/>
                      <a:r>
                        <a:rPr lang="en-US" dirty="0"/>
                        <a:t>$80,000</a:t>
                      </a:r>
                    </a:p>
                  </a:txBody>
                  <a:tcPr/>
                </a:tc>
                <a:extLst>
                  <a:ext uri="{0D108BD9-81ED-4DB2-BD59-A6C34878D82A}">
                    <a16:rowId xmlns:a16="http://schemas.microsoft.com/office/drawing/2014/main" val="3791596453"/>
                  </a:ext>
                </a:extLst>
              </a:tr>
              <a:tr h="371028">
                <a:tc>
                  <a:txBody>
                    <a:bodyPr/>
                    <a:lstStyle/>
                    <a:p>
                      <a:pPr algn="ctr"/>
                      <a:r>
                        <a:rPr lang="en-US" b="1" dirty="0"/>
                        <a:t>Customer 2</a:t>
                      </a:r>
                    </a:p>
                  </a:txBody>
                  <a:tcPr/>
                </a:tc>
                <a:tc>
                  <a:txBody>
                    <a:bodyPr/>
                    <a:lstStyle/>
                    <a:p>
                      <a:pPr algn="ctr"/>
                      <a:r>
                        <a:rPr lang="en-US" dirty="0"/>
                        <a:t>$50,000</a:t>
                      </a:r>
                    </a:p>
                  </a:txBody>
                  <a:tcPr/>
                </a:tc>
                <a:extLst>
                  <a:ext uri="{0D108BD9-81ED-4DB2-BD59-A6C34878D82A}">
                    <a16:rowId xmlns:a16="http://schemas.microsoft.com/office/drawing/2014/main" val="3011149221"/>
                  </a:ext>
                </a:extLst>
              </a:tr>
              <a:tr h="371028">
                <a:tc>
                  <a:txBody>
                    <a:bodyPr/>
                    <a:lstStyle/>
                    <a:p>
                      <a:pPr algn="ctr"/>
                      <a:r>
                        <a:rPr lang="en-US" b="1" dirty="0"/>
                        <a:t>Customer 3</a:t>
                      </a:r>
                    </a:p>
                  </a:txBody>
                  <a:tcPr/>
                </a:tc>
                <a:tc>
                  <a:txBody>
                    <a:bodyPr/>
                    <a:lstStyle/>
                    <a:p>
                      <a:pPr algn="ctr"/>
                      <a:r>
                        <a:rPr lang="en-US" dirty="0"/>
                        <a:t>$30,000</a:t>
                      </a:r>
                    </a:p>
                  </a:txBody>
                  <a:tcPr/>
                </a:tc>
                <a:extLst>
                  <a:ext uri="{0D108BD9-81ED-4DB2-BD59-A6C34878D82A}">
                    <a16:rowId xmlns:a16="http://schemas.microsoft.com/office/drawing/2014/main" val="4285255013"/>
                  </a:ext>
                </a:extLst>
              </a:tr>
              <a:tr h="371028">
                <a:tc>
                  <a:txBody>
                    <a:bodyPr/>
                    <a:lstStyle/>
                    <a:p>
                      <a:pPr algn="ctr"/>
                      <a:r>
                        <a:rPr lang="en-US" b="1" dirty="0"/>
                        <a:t>Customer 4</a:t>
                      </a:r>
                    </a:p>
                  </a:txBody>
                  <a:tcPr/>
                </a:tc>
                <a:tc>
                  <a:txBody>
                    <a:bodyPr/>
                    <a:lstStyle/>
                    <a:p>
                      <a:pPr algn="ctr"/>
                      <a:r>
                        <a:rPr lang="en-US" dirty="0"/>
                        <a:t>$45,000</a:t>
                      </a:r>
                    </a:p>
                  </a:txBody>
                  <a:tcPr/>
                </a:tc>
                <a:extLst>
                  <a:ext uri="{0D108BD9-81ED-4DB2-BD59-A6C34878D82A}">
                    <a16:rowId xmlns:a16="http://schemas.microsoft.com/office/drawing/2014/main" val="3371081187"/>
                  </a:ext>
                </a:extLst>
              </a:tr>
              <a:tr h="371028">
                <a:tc>
                  <a:txBody>
                    <a:bodyPr/>
                    <a:lstStyle/>
                    <a:p>
                      <a:r>
                        <a:rPr lang="en-US" b="1" dirty="0"/>
                        <a:t>Software or Social Engineer</a:t>
                      </a:r>
                    </a:p>
                  </a:txBody>
                  <a:tcPr/>
                </a:tc>
                <a:tc>
                  <a:txBody>
                    <a:bodyPr/>
                    <a:lstStyle/>
                    <a:p>
                      <a:pPr algn="ctr"/>
                      <a:r>
                        <a:rPr lang="en-US" dirty="0"/>
                        <a:t>$1,000,000,000</a:t>
                      </a:r>
                    </a:p>
                  </a:txBody>
                  <a:tcPr/>
                </a:tc>
                <a:extLst>
                  <a:ext uri="{0D108BD9-81ED-4DB2-BD59-A6C34878D82A}">
                    <a16:rowId xmlns:a16="http://schemas.microsoft.com/office/drawing/2014/main" val="348776262"/>
                  </a:ext>
                </a:extLst>
              </a:tr>
            </a:tbl>
          </a:graphicData>
        </a:graphic>
      </p:graphicFrame>
      <p:sp>
        <p:nvSpPr>
          <p:cNvPr id="9" name="TextBox 8">
            <a:extLst>
              <a:ext uri="{FF2B5EF4-FFF2-40B4-BE49-F238E27FC236}">
                <a16:creationId xmlns:a16="http://schemas.microsoft.com/office/drawing/2014/main" id="{9457C560-A407-BEFD-9452-674E60788D47}"/>
              </a:ext>
            </a:extLst>
          </p:cNvPr>
          <p:cNvSpPr txBox="1"/>
          <p:nvPr/>
        </p:nvSpPr>
        <p:spPr>
          <a:xfrm>
            <a:off x="2367280" y="4988560"/>
            <a:ext cx="2765694" cy="369332"/>
          </a:xfrm>
          <a:prstGeom prst="rect">
            <a:avLst/>
          </a:prstGeom>
          <a:noFill/>
        </p:spPr>
        <p:txBody>
          <a:bodyPr wrap="none" rtlCol="0">
            <a:spAutoFit/>
          </a:bodyPr>
          <a:lstStyle/>
          <a:p>
            <a:r>
              <a:rPr lang="en-US" dirty="0"/>
              <a:t>“Average” is $</a:t>
            </a:r>
            <a:r>
              <a:rPr lang="en-US" b="1" dirty="0"/>
              <a:t>125,000,037</a:t>
            </a:r>
          </a:p>
        </p:txBody>
      </p:sp>
      <p:sp>
        <p:nvSpPr>
          <p:cNvPr id="10" name="TextBox 9">
            <a:extLst>
              <a:ext uri="{FF2B5EF4-FFF2-40B4-BE49-F238E27FC236}">
                <a16:creationId xmlns:a16="http://schemas.microsoft.com/office/drawing/2014/main" id="{8DB603AE-C255-C113-DB47-61D6F10BE050}"/>
              </a:ext>
            </a:extLst>
          </p:cNvPr>
          <p:cNvSpPr txBox="1"/>
          <p:nvPr/>
        </p:nvSpPr>
        <p:spPr>
          <a:xfrm>
            <a:off x="96444" y="160774"/>
            <a:ext cx="6436436" cy="461665"/>
          </a:xfrm>
          <a:prstGeom prst="rect">
            <a:avLst/>
          </a:prstGeom>
          <a:noFill/>
        </p:spPr>
        <p:txBody>
          <a:bodyPr wrap="square" rtlCol="0">
            <a:spAutoFit/>
          </a:bodyPr>
          <a:lstStyle/>
          <a:p>
            <a:r>
              <a:rPr lang="en-US" sz="2400" b="1" dirty="0"/>
              <a:t>A story about central location of the data</a:t>
            </a:r>
          </a:p>
        </p:txBody>
      </p:sp>
    </p:spTree>
    <p:extLst>
      <p:ext uri="{BB962C8B-B14F-4D97-AF65-F5344CB8AC3E}">
        <p14:creationId xmlns:p14="http://schemas.microsoft.com/office/powerpoint/2010/main" val="1036545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0FBC9A-F289-220D-FCA5-8EE68790F88B}"/>
              </a:ext>
            </a:extLst>
          </p:cNvPr>
          <p:cNvSpPr>
            <a:spLocks noGrp="1"/>
          </p:cNvSpPr>
          <p:nvPr>
            <p:ph idx="1"/>
          </p:nvPr>
        </p:nvSpPr>
        <p:spPr>
          <a:xfrm>
            <a:off x="172720" y="193040"/>
            <a:ext cx="11795760" cy="6390640"/>
          </a:xfrm>
        </p:spPr>
        <p:txBody>
          <a:bodyPr/>
          <a:lstStyle/>
          <a:p>
            <a:pPr marL="0" indent="0">
              <a:buNone/>
            </a:pPr>
            <a:r>
              <a:rPr lang="en-US" dirty="0"/>
              <a:t>				</a:t>
            </a:r>
          </a:p>
          <a:p>
            <a:pPr marL="0" indent="0">
              <a:buNone/>
            </a:pPr>
            <a:r>
              <a:rPr lang="en-US" dirty="0"/>
              <a:t>			</a:t>
            </a:r>
          </a:p>
        </p:txBody>
      </p:sp>
      <p:graphicFrame>
        <p:nvGraphicFramePr>
          <p:cNvPr id="7" name="Table 6">
            <a:extLst>
              <a:ext uri="{FF2B5EF4-FFF2-40B4-BE49-F238E27FC236}">
                <a16:creationId xmlns:a16="http://schemas.microsoft.com/office/drawing/2014/main" id="{082171AE-DABF-E19A-A155-6C8240C49912}"/>
              </a:ext>
            </a:extLst>
          </p:cNvPr>
          <p:cNvGraphicFramePr>
            <a:graphicFrameLocks noGrp="1"/>
          </p:cNvGraphicFramePr>
          <p:nvPr/>
        </p:nvGraphicFramePr>
        <p:xfrm>
          <a:off x="355600" y="421640"/>
          <a:ext cx="1991360" cy="2595880"/>
        </p:xfrm>
        <a:graphic>
          <a:graphicData uri="http://schemas.openxmlformats.org/drawingml/2006/table">
            <a:tbl>
              <a:tblPr firstRow="1" bandRow="1">
                <a:tableStyleId>{5940675A-B579-460E-94D1-54222C63F5DA}</a:tableStyleId>
              </a:tblPr>
              <a:tblGrid>
                <a:gridCol w="1991360">
                  <a:extLst>
                    <a:ext uri="{9D8B030D-6E8A-4147-A177-3AD203B41FA5}">
                      <a16:colId xmlns:a16="http://schemas.microsoft.com/office/drawing/2014/main" val="2490579855"/>
                    </a:ext>
                  </a:extLst>
                </a:gridCol>
              </a:tblGrid>
              <a:tr h="370840">
                <a:tc>
                  <a:txBody>
                    <a:bodyPr/>
                    <a:lstStyle/>
                    <a:p>
                      <a:pPr algn="ctr"/>
                      <a:r>
                        <a:rPr lang="en-US" dirty="0"/>
                        <a:t>$35,000</a:t>
                      </a:r>
                    </a:p>
                  </a:txBody>
                  <a:tcPr/>
                </a:tc>
                <a:extLst>
                  <a:ext uri="{0D108BD9-81ED-4DB2-BD59-A6C34878D82A}">
                    <a16:rowId xmlns:a16="http://schemas.microsoft.com/office/drawing/2014/main" val="2110646044"/>
                  </a:ext>
                </a:extLst>
              </a:tr>
              <a:tr h="370840">
                <a:tc>
                  <a:txBody>
                    <a:bodyPr/>
                    <a:lstStyle/>
                    <a:p>
                      <a:pPr algn="ctr"/>
                      <a:r>
                        <a:rPr lang="en-US" dirty="0"/>
                        <a:t>$30,000</a:t>
                      </a:r>
                    </a:p>
                  </a:txBody>
                  <a:tcPr/>
                </a:tc>
                <a:extLst>
                  <a:ext uri="{0D108BD9-81ED-4DB2-BD59-A6C34878D82A}">
                    <a16:rowId xmlns:a16="http://schemas.microsoft.com/office/drawing/2014/main" val="1715202641"/>
                  </a:ext>
                </a:extLst>
              </a:tr>
              <a:tr h="370840">
                <a:tc>
                  <a:txBody>
                    <a:bodyPr/>
                    <a:lstStyle/>
                    <a:p>
                      <a:pPr algn="ctr"/>
                      <a:r>
                        <a:rPr lang="en-US" dirty="0"/>
                        <a:t>$25,000</a:t>
                      </a:r>
                    </a:p>
                  </a:txBody>
                  <a:tcPr/>
                </a:tc>
                <a:extLst>
                  <a:ext uri="{0D108BD9-81ED-4DB2-BD59-A6C34878D82A}">
                    <a16:rowId xmlns:a16="http://schemas.microsoft.com/office/drawing/2014/main" val="469738143"/>
                  </a:ext>
                </a:extLst>
              </a:tr>
              <a:tr h="370840">
                <a:tc>
                  <a:txBody>
                    <a:bodyPr/>
                    <a:lstStyle/>
                    <a:p>
                      <a:pPr algn="ctr"/>
                      <a:r>
                        <a:rPr lang="en-US" dirty="0"/>
                        <a:t>$80,000</a:t>
                      </a:r>
                    </a:p>
                  </a:txBody>
                  <a:tcPr/>
                </a:tc>
                <a:extLst>
                  <a:ext uri="{0D108BD9-81ED-4DB2-BD59-A6C34878D82A}">
                    <a16:rowId xmlns:a16="http://schemas.microsoft.com/office/drawing/2014/main" val="3805713068"/>
                  </a:ext>
                </a:extLst>
              </a:tr>
              <a:tr h="370840">
                <a:tc>
                  <a:txBody>
                    <a:bodyPr/>
                    <a:lstStyle/>
                    <a:p>
                      <a:pPr algn="ctr"/>
                      <a:r>
                        <a:rPr lang="en-US" dirty="0"/>
                        <a:t>$50,000</a:t>
                      </a:r>
                    </a:p>
                  </a:txBody>
                  <a:tcPr/>
                </a:tc>
                <a:extLst>
                  <a:ext uri="{0D108BD9-81ED-4DB2-BD59-A6C34878D82A}">
                    <a16:rowId xmlns:a16="http://schemas.microsoft.com/office/drawing/2014/main" val="2721467759"/>
                  </a:ext>
                </a:extLst>
              </a:tr>
              <a:tr h="370840">
                <a:tc>
                  <a:txBody>
                    <a:bodyPr/>
                    <a:lstStyle/>
                    <a:p>
                      <a:pPr algn="ctr"/>
                      <a:r>
                        <a:rPr lang="en-US" dirty="0"/>
                        <a:t>$30,000</a:t>
                      </a:r>
                    </a:p>
                  </a:txBody>
                  <a:tcPr/>
                </a:tc>
                <a:extLst>
                  <a:ext uri="{0D108BD9-81ED-4DB2-BD59-A6C34878D82A}">
                    <a16:rowId xmlns:a16="http://schemas.microsoft.com/office/drawing/2014/main" val="2796981584"/>
                  </a:ext>
                </a:extLst>
              </a:tr>
              <a:tr h="370840">
                <a:tc>
                  <a:txBody>
                    <a:bodyPr/>
                    <a:lstStyle/>
                    <a:p>
                      <a:pPr algn="ctr"/>
                      <a:r>
                        <a:rPr lang="en-US" dirty="0"/>
                        <a:t>$45,000</a:t>
                      </a:r>
                    </a:p>
                  </a:txBody>
                  <a:tcPr/>
                </a:tc>
                <a:extLst>
                  <a:ext uri="{0D108BD9-81ED-4DB2-BD59-A6C34878D82A}">
                    <a16:rowId xmlns:a16="http://schemas.microsoft.com/office/drawing/2014/main" val="1263737900"/>
                  </a:ext>
                </a:extLst>
              </a:tr>
            </a:tbl>
          </a:graphicData>
        </a:graphic>
      </p:graphicFrame>
      <p:graphicFrame>
        <p:nvGraphicFramePr>
          <p:cNvPr id="8" name="Table 7">
            <a:extLst>
              <a:ext uri="{FF2B5EF4-FFF2-40B4-BE49-F238E27FC236}">
                <a16:creationId xmlns:a16="http://schemas.microsoft.com/office/drawing/2014/main" id="{F7CB34C7-C86F-7440-8D3F-479EA914D2E3}"/>
              </a:ext>
            </a:extLst>
          </p:cNvPr>
          <p:cNvGraphicFramePr>
            <a:graphicFrameLocks noGrp="1"/>
          </p:cNvGraphicFramePr>
          <p:nvPr/>
        </p:nvGraphicFramePr>
        <p:xfrm>
          <a:off x="3576320" y="421640"/>
          <a:ext cx="1991360" cy="2595880"/>
        </p:xfrm>
        <a:graphic>
          <a:graphicData uri="http://schemas.openxmlformats.org/drawingml/2006/table">
            <a:tbl>
              <a:tblPr firstRow="1" bandRow="1">
                <a:tableStyleId>{5940675A-B579-460E-94D1-54222C63F5DA}</a:tableStyleId>
              </a:tblPr>
              <a:tblGrid>
                <a:gridCol w="1991360">
                  <a:extLst>
                    <a:ext uri="{9D8B030D-6E8A-4147-A177-3AD203B41FA5}">
                      <a16:colId xmlns:a16="http://schemas.microsoft.com/office/drawing/2014/main" val="2490579855"/>
                    </a:ext>
                  </a:extLst>
                </a:gridCol>
              </a:tblGrid>
              <a:tr h="370840">
                <a:tc>
                  <a:txBody>
                    <a:bodyPr/>
                    <a:lstStyle/>
                    <a:p>
                      <a:pPr algn="ctr"/>
                      <a:r>
                        <a:rPr lang="en-US" dirty="0"/>
                        <a:t>$25,000</a:t>
                      </a:r>
                    </a:p>
                  </a:txBody>
                  <a:tcPr/>
                </a:tc>
                <a:extLst>
                  <a:ext uri="{0D108BD9-81ED-4DB2-BD59-A6C34878D82A}">
                    <a16:rowId xmlns:a16="http://schemas.microsoft.com/office/drawing/2014/main" val="2110646044"/>
                  </a:ext>
                </a:extLst>
              </a:tr>
              <a:tr h="370840">
                <a:tc>
                  <a:txBody>
                    <a:bodyPr/>
                    <a:lstStyle/>
                    <a:p>
                      <a:pPr algn="ctr"/>
                      <a:r>
                        <a:rPr lang="en-US" dirty="0"/>
                        <a:t>$30,000</a:t>
                      </a:r>
                    </a:p>
                  </a:txBody>
                  <a:tcPr/>
                </a:tc>
                <a:extLst>
                  <a:ext uri="{0D108BD9-81ED-4DB2-BD59-A6C34878D82A}">
                    <a16:rowId xmlns:a16="http://schemas.microsoft.com/office/drawing/2014/main" val="1715202641"/>
                  </a:ext>
                </a:extLst>
              </a:tr>
              <a:tr h="370840">
                <a:tc>
                  <a:txBody>
                    <a:bodyPr/>
                    <a:lstStyle/>
                    <a:p>
                      <a:pPr algn="ctr"/>
                      <a:r>
                        <a:rPr lang="en-US" dirty="0"/>
                        <a:t>$30,000</a:t>
                      </a:r>
                    </a:p>
                  </a:txBody>
                  <a:tcPr/>
                </a:tc>
                <a:extLst>
                  <a:ext uri="{0D108BD9-81ED-4DB2-BD59-A6C34878D82A}">
                    <a16:rowId xmlns:a16="http://schemas.microsoft.com/office/drawing/2014/main" val="469738143"/>
                  </a:ext>
                </a:extLst>
              </a:tr>
              <a:tr h="370840">
                <a:tc>
                  <a:txBody>
                    <a:bodyPr/>
                    <a:lstStyle/>
                    <a:p>
                      <a:pPr algn="ctr"/>
                      <a:r>
                        <a:rPr lang="en-US" dirty="0">
                          <a:solidFill>
                            <a:srgbClr val="00B050"/>
                          </a:solidFill>
                        </a:rPr>
                        <a:t>$35,000</a:t>
                      </a:r>
                    </a:p>
                  </a:txBody>
                  <a:tcPr/>
                </a:tc>
                <a:extLst>
                  <a:ext uri="{0D108BD9-81ED-4DB2-BD59-A6C34878D82A}">
                    <a16:rowId xmlns:a16="http://schemas.microsoft.com/office/drawing/2014/main" val="3805713068"/>
                  </a:ext>
                </a:extLst>
              </a:tr>
              <a:tr h="370840">
                <a:tc>
                  <a:txBody>
                    <a:bodyPr/>
                    <a:lstStyle/>
                    <a:p>
                      <a:pPr algn="ctr"/>
                      <a:r>
                        <a:rPr lang="en-US" dirty="0"/>
                        <a:t>$45,000</a:t>
                      </a:r>
                    </a:p>
                  </a:txBody>
                  <a:tcPr/>
                </a:tc>
                <a:extLst>
                  <a:ext uri="{0D108BD9-81ED-4DB2-BD59-A6C34878D82A}">
                    <a16:rowId xmlns:a16="http://schemas.microsoft.com/office/drawing/2014/main" val="2721467759"/>
                  </a:ext>
                </a:extLst>
              </a:tr>
              <a:tr h="370840">
                <a:tc>
                  <a:txBody>
                    <a:bodyPr/>
                    <a:lstStyle/>
                    <a:p>
                      <a:pPr algn="ctr"/>
                      <a:r>
                        <a:rPr lang="en-US" dirty="0"/>
                        <a:t>$50,000</a:t>
                      </a:r>
                    </a:p>
                  </a:txBody>
                  <a:tcPr/>
                </a:tc>
                <a:extLst>
                  <a:ext uri="{0D108BD9-81ED-4DB2-BD59-A6C34878D82A}">
                    <a16:rowId xmlns:a16="http://schemas.microsoft.com/office/drawing/2014/main" val="2796981584"/>
                  </a:ext>
                </a:extLst>
              </a:tr>
              <a:tr h="370840">
                <a:tc>
                  <a:txBody>
                    <a:bodyPr/>
                    <a:lstStyle/>
                    <a:p>
                      <a:pPr algn="ctr"/>
                      <a:r>
                        <a:rPr lang="en-US" dirty="0"/>
                        <a:t>$80,000</a:t>
                      </a:r>
                    </a:p>
                  </a:txBody>
                  <a:tcPr/>
                </a:tc>
                <a:extLst>
                  <a:ext uri="{0D108BD9-81ED-4DB2-BD59-A6C34878D82A}">
                    <a16:rowId xmlns:a16="http://schemas.microsoft.com/office/drawing/2014/main" val="1263737900"/>
                  </a:ext>
                </a:extLst>
              </a:tr>
            </a:tbl>
          </a:graphicData>
        </a:graphic>
      </p:graphicFrame>
      <p:graphicFrame>
        <p:nvGraphicFramePr>
          <p:cNvPr id="10" name="Table 9">
            <a:extLst>
              <a:ext uri="{FF2B5EF4-FFF2-40B4-BE49-F238E27FC236}">
                <a16:creationId xmlns:a16="http://schemas.microsoft.com/office/drawing/2014/main" id="{B649BCD0-FA3C-A5D7-81A1-B88FC7BA8E3F}"/>
              </a:ext>
            </a:extLst>
          </p:cNvPr>
          <p:cNvGraphicFramePr>
            <a:graphicFrameLocks noGrp="1"/>
          </p:cNvGraphicFramePr>
          <p:nvPr/>
        </p:nvGraphicFramePr>
        <p:xfrm>
          <a:off x="355600" y="3584525"/>
          <a:ext cx="2240280" cy="2968224"/>
        </p:xfrm>
        <a:graphic>
          <a:graphicData uri="http://schemas.openxmlformats.org/drawingml/2006/table">
            <a:tbl>
              <a:tblPr firstRow="1" bandRow="1">
                <a:tableStyleId>{5940675A-B579-460E-94D1-54222C63F5DA}</a:tableStyleId>
              </a:tblPr>
              <a:tblGrid>
                <a:gridCol w="2240280">
                  <a:extLst>
                    <a:ext uri="{9D8B030D-6E8A-4147-A177-3AD203B41FA5}">
                      <a16:colId xmlns:a16="http://schemas.microsoft.com/office/drawing/2014/main" val="495268063"/>
                    </a:ext>
                  </a:extLst>
                </a:gridCol>
              </a:tblGrid>
              <a:tr h="371028">
                <a:tc>
                  <a:txBody>
                    <a:bodyPr/>
                    <a:lstStyle/>
                    <a:p>
                      <a:pPr algn="ctr"/>
                      <a:r>
                        <a:rPr lang="en-US" dirty="0"/>
                        <a:t>$35,000</a:t>
                      </a:r>
                    </a:p>
                  </a:txBody>
                  <a:tcPr/>
                </a:tc>
                <a:extLst>
                  <a:ext uri="{0D108BD9-81ED-4DB2-BD59-A6C34878D82A}">
                    <a16:rowId xmlns:a16="http://schemas.microsoft.com/office/drawing/2014/main" val="1350965427"/>
                  </a:ext>
                </a:extLst>
              </a:tr>
              <a:tr h="371028">
                <a:tc>
                  <a:txBody>
                    <a:bodyPr/>
                    <a:lstStyle/>
                    <a:p>
                      <a:pPr algn="ctr"/>
                      <a:r>
                        <a:rPr lang="en-US" dirty="0"/>
                        <a:t>$30,000</a:t>
                      </a:r>
                    </a:p>
                  </a:txBody>
                  <a:tcPr/>
                </a:tc>
                <a:extLst>
                  <a:ext uri="{0D108BD9-81ED-4DB2-BD59-A6C34878D82A}">
                    <a16:rowId xmlns:a16="http://schemas.microsoft.com/office/drawing/2014/main" val="1998802602"/>
                  </a:ext>
                </a:extLst>
              </a:tr>
              <a:tr h="371028">
                <a:tc>
                  <a:txBody>
                    <a:bodyPr/>
                    <a:lstStyle/>
                    <a:p>
                      <a:pPr algn="ctr"/>
                      <a:r>
                        <a:rPr lang="en-US" dirty="0"/>
                        <a:t>$25,000</a:t>
                      </a:r>
                    </a:p>
                  </a:txBody>
                  <a:tcPr/>
                </a:tc>
                <a:extLst>
                  <a:ext uri="{0D108BD9-81ED-4DB2-BD59-A6C34878D82A}">
                    <a16:rowId xmlns:a16="http://schemas.microsoft.com/office/drawing/2014/main" val="2814052400"/>
                  </a:ext>
                </a:extLst>
              </a:tr>
              <a:tr h="371028">
                <a:tc>
                  <a:txBody>
                    <a:bodyPr/>
                    <a:lstStyle/>
                    <a:p>
                      <a:pPr algn="ctr"/>
                      <a:r>
                        <a:rPr lang="en-US" dirty="0"/>
                        <a:t>$80,000</a:t>
                      </a:r>
                    </a:p>
                  </a:txBody>
                  <a:tcPr/>
                </a:tc>
                <a:extLst>
                  <a:ext uri="{0D108BD9-81ED-4DB2-BD59-A6C34878D82A}">
                    <a16:rowId xmlns:a16="http://schemas.microsoft.com/office/drawing/2014/main" val="3180047055"/>
                  </a:ext>
                </a:extLst>
              </a:tr>
              <a:tr h="371028">
                <a:tc>
                  <a:txBody>
                    <a:bodyPr/>
                    <a:lstStyle/>
                    <a:p>
                      <a:pPr algn="ctr"/>
                      <a:r>
                        <a:rPr lang="en-US" dirty="0"/>
                        <a:t>$50,000</a:t>
                      </a:r>
                    </a:p>
                  </a:txBody>
                  <a:tcPr/>
                </a:tc>
                <a:extLst>
                  <a:ext uri="{0D108BD9-81ED-4DB2-BD59-A6C34878D82A}">
                    <a16:rowId xmlns:a16="http://schemas.microsoft.com/office/drawing/2014/main" val="2478645237"/>
                  </a:ext>
                </a:extLst>
              </a:tr>
              <a:tr h="371028">
                <a:tc>
                  <a:txBody>
                    <a:bodyPr/>
                    <a:lstStyle/>
                    <a:p>
                      <a:pPr algn="ctr"/>
                      <a:r>
                        <a:rPr lang="en-US" dirty="0"/>
                        <a:t>$30,000</a:t>
                      </a:r>
                    </a:p>
                  </a:txBody>
                  <a:tcPr/>
                </a:tc>
                <a:extLst>
                  <a:ext uri="{0D108BD9-81ED-4DB2-BD59-A6C34878D82A}">
                    <a16:rowId xmlns:a16="http://schemas.microsoft.com/office/drawing/2014/main" val="3238648757"/>
                  </a:ext>
                </a:extLst>
              </a:tr>
              <a:tr h="371028">
                <a:tc>
                  <a:txBody>
                    <a:bodyPr/>
                    <a:lstStyle/>
                    <a:p>
                      <a:pPr algn="ctr"/>
                      <a:r>
                        <a:rPr lang="en-US" dirty="0"/>
                        <a:t>$45,000</a:t>
                      </a:r>
                    </a:p>
                  </a:txBody>
                  <a:tcPr/>
                </a:tc>
                <a:extLst>
                  <a:ext uri="{0D108BD9-81ED-4DB2-BD59-A6C34878D82A}">
                    <a16:rowId xmlns:a16="http://schemas.microsoft.com/office/drawing/2014/main" val="3616906354"/>
                  </a:ext>
                </a:extLst>
              </a:tr>
              <a:tr h="371028">
                <a:tc>
                  <a:txBody>
                    <a:bodyPr/>
                    <a:lstStyle/>
                    <a:p>
                      <a:pPr algn="ctr"/>
                      <a:r>
                        <a:rPr lang="en-US" dirty="0"/>
                        <a:t>$1,000,000,000</a:t>
                      </a:r>
                    </a:p>
                  </a:txBody>
                  <a:tcPr/>
                </a:tc>
                <a:extLst>
                  <a:ext uri="{0D108BD9-81ED-4DB2-BD59-A6C34878D82A}">
                    <a16:rowId xmlns:a16="http://schemas.microsoft.com/office/drawing/2014/main" val="724575431"/>
                  </a:ext>
                </a:extLst>
              </a:tr>
            </a:tbl>
          </a:graphicData>
        </a:graphic>
      </p:graphicFrame>
      <p:graphicFrame>
        <p:nvGraphicFramePr>
          <p:cNvPr id="11" name="Table 10">
            <a:extLst>
              <a:ext uri="{FF2B5EF4-FFF2-40B4-BE49-F238E27FC236}">
                <a16:creationId xmlns:a16="http://schemas.microsoft.com/office/drawing/2014/main" id="{2F28507F-95B8-6EAA-A00E-6F52F17A311A}"/>
              </a:ext>
            </a:extLst>
          </p:cNvPr>
          <p:cNvGraphicFramePr>
            <a:graphicFrameLocks noGrp="1"/>
          </p:cNvGraphicFramePr>
          <p:nvPr/>
        </p:nvGraphicFramePr>
        <p:xfrm>
          <a:off x="3649980" y="3584525"/>
          <a:ext cx="2240280" cy="2968224"/>
        </p:xfrm>
        <a:graphic>
          <a:graphicData uri="http://schemas.openxmlformats.org/drawingml/2006/table">
            <a:tbl>
              <a:tblPr firstRow="1" bandRow="1">
                <a:tableStyleId>{5940675A-B579-460E-94D1-54222C63F5DA}</a:tableStyleId>
              </a:tblPr>
              <a:tblGrid>
                <a:gridCol w="2240280">
                  <a:extLst>
                    <a:ext uri="{9D8B030D-6E8A-4147-A177-3AD203B41FA5}">
                      <a16:colId xmlns:a16="http://schemas.microsoft.com/office/drawing/2014/main" val="495268063"/>
                    </a:ext>
                  </a:extLst>
                </a:gridCol>
              </a:tblGrid>
              <a:tr h="371028">
                <a:tc>
                  <a:txBody>
                    <a:bodyPr/>
                    <a:lstStyle/>
                    <a:p>
                      <a:pPr algn="ctr"/>
                      <a:r>
                        <a:rPr lang="en-US" dirty="0"/>
                        <a:t>$25,000</a:t>
                      </a:r>
                    </a:p>
                  </a:txBody>
                  <a:tcPr/>
                </a:tc>
                <a:extLst>
                  <a:ext uri="{0D108BD9-81ED-4DB2-BD59-A6C34878D82A}">
                    <a16:rowId xmlns:a16="http://schemas.microsoft.com/office/drawing/2014/main" val="1350965427"/>
                  </a:ext>
                </a:extLst>
              </a:tr>
              <a:tr h="371028">
                <a:tc>
                  <a:txBody>
                    <a:bodyPr/>
                    <a:lstStyle/>
                    <a:p>
                      <a:pPr algn="ctr"/>
                      <a:r>
                        <a:rPr lang="en-US" dirty="0"/>
                        <a:t>$30,000</a:t>
                      </a:r>
                    </a:p>
                  </a:txBody>
                  <a:tcPr/>
                </a:tc>
                <a:extLst>
                  <a:ext uri="{0D108BD9-81ED-4DB2-BD59-A6C34878D82A}">
                    <a16:rowId xmlns:a16="http://schemas.microsoft.com/office/drawing/2014/main" val="1998802602"/>
                  </a:ext>
                </a:extLst>
              </a:tr>
              <a:tr h="371028">
                <a:tc>
                  <a:txBody>
                    <a:bodyPr/>
                    <a:lstStyle/>
                    <a:p>
                      <a:pPr algn="ctr"/>
                      <a:r>
                        <a:rPr lang="en-US" dirty="0"/>
                        <a:t>$30,000</a:t>
                      </a:r>
                    </a:p>
                  </a:txBody>
                  <a:tcPr/>
                </a:tc>
                <a:extLst>
                  <a:ext uri="{0D108BD9-81ED-4DB2-BD59-A6C34878D82A}">
                    <a16:rowId xmlns:a16="http://schemas.microsoft.com/office/drawing/2014/main" val="2814052400"/>
                  </a:ext>
                </a:extLst>
              </a:tr>
              <a:tr h="371028">
                <a:tc>
                  <a:txBody>
                    <a:bodyPr/>
                    <a:lstStyle/>
                    <a:p>
                      <a:pPr algn="ctr"/>
                      <a:r>
                        <a:rPr lang="en-US" dirty="0">
                          <a:solidFill>
                            <a:srgbClr val="00B050"/>
                          </a:solidFill>
                        </a:rPr>
                        <a:t>$35,000</a:t>
                      </a:r>
                    </a:p>
                  </a:txBody>
                  <a:tcPr/>
                </a:tc>
                <a:extLst>
                  <a:ext uri="{0D108BD9-81ED-4DB2-BD59-A6C34878D82A}">
                    <a16:rowId xmlns:a16="http://schemas.microsoft.com/office/drawing/2014/main" val="3180047055"/>
                  </a:ext>
                </a:extLst>
              </a:tr>
              <a:tr h="371028">
                <a:tc>
                  <a:txBody>
                    <a:bodyPr/>
                    <a:lstStyle/>
                    <a:p>
                      <a:pPr algn="ctr"/>
                      <a:r>
                        <a:rPr lang="en-US" dirty="0">
                          <a:solidFill>
                            <a:srgbClr val="00B050"/>
                          </a:solidFill>
                        </a:rPr>
                        <a:t>$45,000</a:t>
                      </a:r>
                    </a:p>
                  </a:txBody>
                  <a:tcPr/>
                </a:tc>
                <a:extLst>
                  <a:ext uri="{0D108BD9-81ED-4DB2-BD59-A6C34878D82A}">
                    <a16:rowId xmlns:a16="http://schemas.microsoft.com/office/drawing/2014/main" val="2478645237"/>
                  </a:ext>
                </a:extLst>
              </a:tr>
              <a:tr h="371028">
                <a:tc>
                  <a:txBody>
                    <a:bodyPr/>
                    <a:lstStyle/>
                    <a:p>
                      <a:pPr algn="ctr"/>
                      <a:r>
                        <a:rPr lang="en-US" dirty="0"/>
                        <a:t>$50,000</a:t>
                      </a:r>
                    </a:p>
                  </a:txBody>
                  <a:tcPr/>
                </a:tc>
                <a:extLst>
                  <a:ext uri="{0D108BD9-81ED-4DB2-BD59-A6C34878D82A}">
                    <a16:rowId xmlns:a16="http://schemas.microsoft.com/office/drawing/2014/main" val="3238648757"/>
                  </a:ext>
                </a:extLst>
              </a:tr>
              <a:tr h="371028">
                <a:tc>
                  <a:txBody>
                    <a:bodyPr/>
                    <a:lstStyle/>
                    <a:p>
                      <a:pPr algn="ctr"/>
                      <a:r>
                        <a:rPr lang="en-US" dirty="0"/>
                        <a:t>$80,000</a:t>
                      </a:r>
                    </a:p>
                  </a:txBody>
                  <a:tcPr/>
                </a:tc>
                <a:extLst>
                  <a:ext uri="{0D108BD9-81ED-4DB2-BD59-A6C34878D82A}">
                    <a16:rowId xmlns:a16="http://schemas.microsoft.com/office/drawing/2014/main" val="3616906354"/>
                  </a:ext>
                </a:extLst>
              </a:tr>
              <a:tr h="371028">
                <a:tc>
                  <a:txBody>
                    <a:bodyPr/>
                    <a:lstStyle/>
                    <a:p>
                      <a:pPr algn="ctr"/>
                      <a:r>
                        <a:rPr lang="en-US" dirty="0"/>
                        <a:t>$1,000,000,000</a:t>
                      </a:r>
                    </a:p>
                  </a:txBody>
                  <a:tcPr/>
                </a:tc>
                <a:extLst>
                  <a:ext uri="{0D108BD9-81ED-4DB2-BD59-A6C34878D82A}">
                    <a16:rowId xmlns:a16="http://schemas.microsoft.com/office/drawing/2014/main" val="724575431"/>
                  </a:ext>
                </a:extLst>
              </a:tr>
            </a:tbl>
          </a:graphicData>
        </a:graphic>
      </p:graphicFrame>
      <p:cxnSp>
        <p:nvCxnSpPr>
          <p:cNvPr id="14" name="Straight Arrow Connector 13">
            <a:extLst>
              <a:ext uri="{FF2B5EF4-FFF2-40B4-BE49-F238E27FC236}">
                <a16:creationId xmlns:a16="http://schemas.microsoft.com/office/drawing/2014/main" id="{586B7A30-DF06-6914-7737-89908C79A490}"/>
              </a:ext>
            </a:extLst>
          </p:cNvPr>
          <p:cNvCxnSpPr/>
          <p:nvPr/>
        </p:nvCxnSpPr>
        <p:spPr>
          <a:xfrm>
            <a:off x="2438400" y="1727200"/>
            <a:ext cx="9652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413F9301-6E5F-EC1F-5E6B-972BF5349829}"/>
              </a:ext>
            </a:extLst>
          </p:cNvPr>
          <p:cNvSpPr txBox="1"/>
          <p:nvPr/>
        </p:nvSpPr>
        <p:spPr>
          <a:xfrm>
            <a:off x="2628482" y="4745471"/>
            <a:ext cx="1021498" cy="646331"/>
          </a:xfrm>
          <a:prstGeom prst="rect">
            <a:avLst/>
          </a:prstGeom>
          <a:noFill/>
        </p:spPr>
        <p:txBody>
          <a:bodyPr wrap="none" rtlCol="0">
            <a:spAutoFit/>
          </a:bodyPr>
          <a:lstStyle/>
          <a:p>
            <a:r>
              <a:rPr lang="en-US" dirty="0"/>
              <a:t>Reorder </a:t>
            </a:r>
          </a:p>
          <a:p>
            <a:r>
              <a:rPr lang="en-US" dirty="0"/>
              <a:t>data</a:t>
            </a:r>
          </a:p>
        </p:txBody>
      </p:sp>
      <p:sp>
        <p:nvSpPr>
          <p:cNvPr id="16" name="TextBox 15">
            <a:extLst>
              <a:ext uri="{FF2B5EF4-FFF2-40B4-BE49-F238E27FC236}">
                <a16:creationId xmlns:a16="http://schemas.microsoft.com/office/drawing/2014/main" id="{9780465D-71D7-FDB4-C5FF-C8AB7FFE79DD}"/>
              </a:ext>
            </a:extLst>
          </p:cNvPr>
          <p:cNvSpPr txBox="1"/>
          <p:nvPr/>
        </p:nvSpPr>
        <p:spPr>
          <a:xfrm>
            <a:off x="2473542" y="1404034"/>
            <a:ext cx="1021498" cy="646331"/>
          </a:xfrm>
          <a:prstGeom prst="rect">
            <a:avLst/>
          </a:prstGeom>
          <a:noFill/>
        </p:spPr>
        <p:txBody>
          <a:bodyPr wrap="none" rtlCol="0">
            <a:spAutoFit/>
          </a:bodyPr>
          <a:lstStyle/>
          <a:p>
            <a:r>
              <a:rPr lang="en-US" dirty="0"/>
              <a:t>Reorder </a:t>
            </a:r>
          </a:p>
          <a:p>
            <a:r>
              <a:rPr lang="en-US" dirty="0"/>
              <a:t>data</a:t>
            </a:r>
          </a:p>
        </p:txBody>
      </p:sp>
      <p:cxnSp>
        <p:nvCxnSpPr>
          <p:cNvPr id="18" name="Straight Arrow Connector 17">
            <a:extLst>
              <a:ext uri="{FF2B5EF4-FFF2-40B4-BE49-F238E27FC236}">
                <a16:creationId xmlns:a16="http://schemas.microsoft.com/office/drawing/2014/main" id="{D69E88BF-EB04-8C38-1D1A-FC91E5428F2C}"/>
              </a:ext>
            </a:extLst>
          </p:cNvPr>
          <p:cNvCxnSpPr>
            <a:cxnSpLocks/>
          </p:cNvCxnSpPr>
          <p:nvPr/>
        </p:nvCxnSpPr>
        <p:spPr>
          <a:xfrm>
            <a:off x="2654300" y="5079247"/>
            <a:ext cx="84074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AE3EB32-82C4-AF7B-D581-F50742D478B3}"/>
                  </a:ext>
                </a:extLst>
              </p:cNvPr>
              <p:cNvSpPr txBox="1"/>
              <p:nvPr/>
            </p:nvSpPr>
            <p:spPr>
              <a:xfrm>
                <a:off x="6356048" y="811062"/>
                <a:ext cx="2590517" cy="518283"/>
              </a:xfrm>
              <a:prstGeom prst="rect">
                <a:avLst/>
              </a:prstGeom>
              <a:noFill/>
            </p:spPr>
            <p:txBody>
              <a:bodyPr wrap="none" rtlCol="0">
                <a:spAutoFit/>
              </a:bodyPr>
              <a:lstStyle/>
              <a:p>
                <a:r>
                  <a:rPr lang="en-US" dirty="0"/>
                  <a:t>(Arithmetic) </a:t>
                </a:r>
                <a:r>
                  <a:rPr lang="en-US" b="1" dirty="0"/>
                  <a:t>Mean</a:t>
                </a:r>
                <a:r>
                  <a:rPr lang="en-US" dirty="0"/>
                  <a:t> = </a:t>
                </a:r>
                <a14:m>
                  <m:oMath xmlns:m="http://schemas.openxmlformats.org/officeDocument/2006/math">
                    <m:f>
                      <m:fPr>
                        <m:ctrlPr>
                          <a:rPr lang="en-US" i="1" smtClean="0">
                            <a:latin typeface="Cambria Math" panose="02040503050406030204" pitchFamily="18" charset="0"/>
                          </a:rPr>
                        </m:ctrlPr>
                      </m:fPr>
                      <m:num>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nary>
                      </m:num>
                      <m:den>
                        <m:r>
                          <a:rPr lang="en-US" b="0" i="1" smtClean="0">
                            <a:latin typeface="Cambria Math" panose="02040503050406030204" pitchFamily="18" charset="0"/>
                          </a:rPr>
                          <m:t>𝑛</m:t>
                        </m:r>
                      </m:den>
                    </m:f>
                  </m:oMath>
                </a14:m>
                <a:endParaRPr lang="en-US" dirty="0"/>
              </a:p>
            </p:txBody>
          </p:sp>
        </mc:Choice>
        <mc:Fallback xmlns="">
          <p:sp>
            <p:nvSpPr>
              <p:cNvPr id="19" name="TextBox 18">
                <a:extLst>
                  <a:ext uri="{FF2B5EF4-FFF2-40B4-BE49-F238E27FC236}">
                    <a16:creationId xmlns:a16="http://schemas.microsoft.com/office/drawing/2014/main" id="{9AE3EB32-82C4-AF7B-D581-F50742D478B3}"/>
                  </a:ext>
                </a:extLst>
              </p:cNvPr>
              <p:cNvSpPr txBox="1">
                <a:spLocks noRot="1" noChangeAspect="1" noMove="1" noResize="1" noEditPoints="1" noAdjustHandles="1" noChangeArrowheads="1" noChangeShapeType="1" noTextEdit="1"/>
              </p:cNvSpPr>
              <p:nvPr/>
            </p:nvSpPr>
            <p:spPr>
              <a:xfrm>
                <a:off x="6356048" y="811062"/>
                <a:ext cx="2590517" cy="518283"/>
              </a:xfrm>
              <a:prstGeom prst="rect">
                <a:avLst/>
              </a:prstGeom>
              <a:blipFill>
                <a:blip r:embed="rId3"/>
                <a:stretch>
                  <a:fillRect l="-1951" t="-52381" b="-50000"/>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2B4B53DF-8D3E-62E5-1630-58DC3EFBD7CD}"/>
              </a:ext>
            </a:extLst>
          </p:cNvPr>
          <p:cNvSpPr txBox="1"/>
          <p:nvPr/>
        </p:nvSpPr>
        <p:spPr>
          <a:xfrm>
            <a:off x="6385560" y="1996684"/>
            <a:ext cx="2947795" cy="369332"/>
          </a:xfrm>
          <a:prstGeom prst="rect">
            <a:avLst/>
          </a:prstGeom>
          <a:noFill/>
        </p:spPr>
        <p:txBody>
          <a:bodyPr wrap="none" rtlCol="0">
            <a:spAutoFit/>
          </a:bodyPr>
          <a:lstStyle/>
          <a:p>
            <a:r>
              <a:rPr lang="en-US" b="1" dirty="0"/>
              <a:t>Mode</a:t>
            </a:r>
            <a:r>
              <a:rPr lang="en-US" dirty="0"/>
              <a:t> = most frequent value</a:t>
            </a:r>
          </a:p>
        </p:txBody>
      </p:sp>
      <p:sp>
        <p:nvSpPr>
          <p:cNvPr id="21" name="TextBox 20">
            <a:extLst>
              <a:ext uri="{FF2B5EF4-FFF2-40B4-BE49-F238E27FC236}">
                <a16:creationId xmlns:a16="http://schemas.microsoft.com/office/drawing/2014/main" id="{A81F914E-7F6F-3C09-D032-8C930FCFE3A3}"/>
              </a:ext>
            </a:extLst>
          </p:cNvPr>
          <p:cNvSpPr txBox="1"/>
          <p:nvPr/>
        </p:nvSpPr>
        <p:spPr>
          <a:xfrm>
            <a:off x="6356048" y="1393369"/>
            <a:ext cx="5927392" cy="369332"/>
          </a:xfrm>
          <a:prstGeom prst="rect">
            <a:avLst/>
          </a:prstGeom>
          <a:noFill/>
        </p:spPr>
        <p:txBody>
          <a:bodyPr wrap="none" rtlCol="0">
            <a:spAutoFit/>
          </a:bodyPr>
          <a:lstStyle/>
          <a:p>
            <a:r>
              <a:rPr lang="en-US" b="1" dirty="0"/>
              <a:t>Median </a:t>
            </a:r>
            <a:r>
              <a:rPr lang="en-US" dirty="0"/>
              <a:t>= middle value (odd), mean of middle value (even) </a:t>
            </a:r>
          </a:p>
        </p:txBody>
      </p:sp>
      <p:graphicFrame>
        <p:nvGraphicFramePr>
          <p:cNvPr id="23" name="Table 22">
            <a:extLst>
              <a:ext uri="{FF2B5EF4-FFF2-40B4-BE49-F238E27FC236}">
                <a16:creationId xmlns:a16="http://schemas.microsoft.com/office/drawing/2014/main" id="{C991272F-D179-FD2C-C986-23CB33848260}"/>
              </a:ext>
            </a:extLst>
          </p:cNvPr>
          <p:cNvGraphicFramePr>
            <a:graphicFrameLocks noGrp="1"/>
          </p:cNvGraphicFramePr>
          <p:nvPr/>
        </p:nvGraphicFramePr>
        <p:xfrm>
          <a:off x="7101839" y="2955691"/>
          <a:ext cx="4734561" cy="1483360"/>
        </p:xfrm>
        <a:graphic>
          <a:graphicData uri="http://schemas.openxmlformats.org/drawingml/2006/table">
            <a:tbl>
              <a:tblPr firstRow="1" bandRow="1">
                <a:tableStyleId>{5C22544A-7EE6-4342-B048-85BDC9FD1C3A}</a:tableStyleId>
              </a:tblPr>
              <a:tblGrid>
                <a:gridCol w="1578187">
                  <a:extLst>
                    <a:ext uri="{9D8B030D-6E8A-4147-A177-3AD203B41FA5}">
                      <a16:colId xmlns:a16="http://schemas.microsoft.com/office/drawing/2014/main" val="1580347966"/>
                    </a:ext>
                  </a:extLst>
                </a:gridCol>
                <a:gridCol w="1578187">
                  <a:extLst>
                    <a:ext uri="{9D8B030D-6E8A-4147-A177-3AD203B41FA5}">
                      <a16:colId xmlns:a16="http://schemas.microsoft.com/office/drawing/2014/main" val="385127278"/>
                    </a:ext>
                  </a:extLst>
                </a:gridCol>
                <a:gridCol w="1578187">
                  <a:extLst>
                    <a:ext uri="{9D8B030D-6E8A-4147-A177-3AD203B41FA5}">
                      <a16:colId xmlns:a16="http://schemas.microsoft.com/office/drawing/2014/main" val="1637573732"/>
                    </a:ext>
                  </a:extLst>
                </a:gridCol>
              </a:tblGrid>
              <a:tr h="370840">
                <a:tc>
                  <a:txBody>
                    <a:bodyPr/>
                    <a:lstStyle/>
                    <a:p>
                      <a:endParaRPr lang="en-US" dirty="0"/>
                    </a:p>
                  </a:txBody>
                  <a:tcPr/>
                </a:tc>
                <a:tc>
                  <a:txBody>
                    <a:bodyPr/>
                    <a:lstStyle/>
                    <a:p>
                      <a:r>
                        <a:rPr lang="en-US" dirty="0"/>
                        <a:t>Scenario 1</a:t>
                      </a:r>
                    </a:p>
                  </a:txBody>
                  <a:tcPr/>
                </a:tc>
                <a:tc>
                  <a:txBody>
                    <a:bodyPr/>
                    <a:lstStyle/>
                    <a:p>
                      <a:r>
                        <a:rPr lang="en-US" dirty="0"/>
                        <a:t>Scenario 2</a:t>
                      </a:r>
                    </a:p>
                  </a:txBody>
                  <a:tcPr/>
                </a:tc>
                <a:extLst>
                  <a:ext uri="{0D108BD9-81ED-4DB2-BD59-A6C34878D82A}">
                    <a16:rowId xmlns:a16="http://schemas.microsoft.com/office/drawing/2014/main" val="1726487402"/>
                  </a:ext>
                </a:extLst>
              </a:tr>
              <a:tr h="370840">
                <a:tc>
                  <a:txBody>
                    <a:bodyPr/>
                    <a:lstStyle/>
                    <a:p>
                      <a:r>
                        <a:rPr lang="en-US" dirty="0"/>
                        <a:t>mean</a:t>
                      </a:r>
                    </a:p>
                  </a:txBody>
                  <a:tcPr/>
                </a:tc>
                <a:tc>
                  <a:txBody>
                    <a:bodyPr/>
                    <a:lstStyle/>
                    <a:p>
                      <a:r>
                        <a:rPr lang="en-US" dirty="0"/>
                        <a:t>$42 143</a:t>
                      </a:r>
                    </a:p>
                  </a:txBody>
                  <a:tcPr/>
                </a:tc>
                <a:tc>
                  <a:txBody>
                    <a:bodyPr/>
                    <a:lstStyle/>
                    <a:p>
                      <a:r>
                        <a:rPr lang="en-US" dirty="0"/>
                        <a:t>$125,000,037</a:t>
                      </a:r>
                    </a:p>
                  </a:txBody>
                  <a:tcPr/>
                </a:tc>
                <a:extLst>
                  <a:ext uri="{0D108BD9-81ED-4DB2-BD59-A6C34878D82A}">
                    <a16:rowId xmlns:a16="http://schemas.microsoft.com/office/drawing/2014/main" val="2316627093"/>
                  </a:ext>
                </a:extLst>
              </a:tr>
              <a:tr h="370840">
                <a:tc>
                  <a:txBody>
                    <a:bodyPr/>
                    <a:lstStyle/>
                    <a:p>
                      <a:r>
                        <a:rPr lang="en-US" dirty="0"/>
                        <a:t>median</a:t>
                      </a:r>
                    </a:p>
                  </a:txBody>
                  <a:tcPr/>
                </a:tc>
                <a:tc>
                  <a:txBody>
                    <a:bodyPr/>
                    <a:lstStyle/>
                    <a:p>
                      <a:r>
                        <a:rPr lang="en-US" dirty="0"/>
                        <a:t>$35,000</a:t>
                      </a:r>
                    </a:p>
                  </a:txBody>
                  <a:tcPr/>
                </a:tc>
                <a:tc>
                  <a:txBody>
                    <a:bodyPr/>
                    <a:lstStyle/>
                    <a:p>
                      <a:r>
                        <a:rPr lang="en-US" dirty="0"/>
                        <a:t>$40,000</a:t>
                      </a:r>
                    </a:p>
                  </a:txBody>
                  <a:tcPr/>
                </a:tc>
                <a:extLst>
                  <a:ext uri="{0D108BD9-81ED-4DB2-BD59-A6C34878D82A}">
                    <a16:rowId xmlns:a16="http://schemas.microsoft.com/office/drawing/2014/main" val="3173212263"/>
                  </a:ext>
                </a:extLst>
              </a:tr>
              <a:tr h="370840">
                <a:tc>
                  <a:txBody>
                    <a:bodyPr/>
                    <a:lstStyle/>
                    <a:p>
                      <a:r>
                        <a:rPr lang="en-US" dirty="0"/>
                        <a:t>mode</a:t>
                      </a:r>
                    </a:p>
                  </a:txBody>
                  <a:tcPr/>
                </a:tc>
                <a:tc>
                  <a:txBody>
                    <a:bodyPr/>
                    <a:lstStyle/>
                    <a:p>
                      <a:r>
                        <a:rPr lang="en-US" dirty="0"/>
                        <a:t>$30,000</a:t>
                      </a:r>
                    </a:p>
                  </a:txBody>
                  <a:tcPr/>
                </a:tc>
                <a:tc>
                  <a:txBody>
                    <a:bodyPr/>
                    <a:lstStyle/>
                    <a:p>
                      <a:r>
                        <a:rPr lang="en-US" dirty="0"/>
                        <a:t>$30,000</a:t>
                      </a:r>
                    </a:p>
                  </a:txBody>
                  <a:tcPr/>
                </a:tc>
                <a:extLst>
                  <a:ext uri="{0D108BD9-81ED-4DB2-BD59-A6C34878D82A}">
                    <a16:rowId xmlns:a16="http://schemas.microsoft.com/office/drawing/2014/main" val="2814692166"/>
                  </a:ext>
                </a:extLst>
              </a:tr>
            </a:tbl>
          </a:graphicData>
        </a:graphic>
      </p:graphicFrame>
    </p:spTree>
    <p:extLst>
      <p:ext uri="{BB962C8B-B14F-4D97-AF65-F5344CB8AC3E}">
        <p14:creationId xmlns:p14="http://schemas.microsoft.com/office/powerpoint/2010/main" val="2508187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0C3846BD-FF69-5D63-CBC7-A8C422391FD6}"/>
              </a:ext>
            </a:extLst>
          </p:cNvPr>
          <p:cNvSpPr txBox="1"/>
          <p:nvPr/>
        </p:nvSpPr>
        <p:spPr>
          <a:xfrm>
            <a:off x="1051560" y="586822"/>
            <a:ext cx="3657600" cy="164592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500" dirty="0">
                <a:latin typeface="+mj-lt"/>
                <a:ea typeface="+mj-ea"/>
                <a:cs typeface="+mj-cs"/>
              </a:rPr>
              <a:t>Mean, Mode, and Median can give you different information and they have different benefits</a:t>
            </a:r>
          </a:p>
          <a:p>
            <a:pPr>
              <a:lnSpc>
                <a:spcPct val="90000"/>
              </a:lnSpc>
              <a:spcBef>
                <a:spcPct val="0"/>
              </a:spcBef>
              <a:spcAft>
                <a:spcPts val="600"/>
              </a:spcAft>
            </a:pPr>
            <a:endParaRPr lang="en-US" sz="2500" dirty="0">
              <a:latin typeface="+mj-lt"/>
              <a:ea typeface="+mj-ea"/>
              <a:cs typeface="+mj-cs"/>
            </a:endParaRPr>
          </a:p>
        </p:txBody>
      </p:sp>
      <p:sp>
        <p:nvSpPr>
          <p:cNvPr id="19" name="TextBox 18">
            <a:extLst>
              <a:ext uri="{FF2B5EF4-FFF2-40B4-BE49-F238E27FC236}">
                <a16:creationId xmlns:a16="http://schemas.microsoft.com/office/drawing/2014/main" id="{F366939D-A6C8-1EED-4BFB-AFEAC5CEB2DF}"/>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400" dirty="0"/>
              <a:t>If the data are skewed or have an outlier, median is often a fairer reflection of the data</a:t>
            </a:r>
          </a:p>
          <a:p>
            <a:pPr marL="285750" indent="-228600">
              <a:lnSpc>
                <a:spcPct val="90000"/>
              </a:lnSpc>
              <a:spcAft>
                <a:spcPts val="600"/>
              </a:spcAft>
              <a:buFont typeface="Arial" panose="020B0604020202020204" pitchFamily="34" charset="0"/>
              <a:buChar char="•"/>
            </a:pPr>
            <a:r>
              <a:rPr lang="en-US" sz="1400" dirty="0"/>
              <a:t>Median can give quick information abut the data without having to calculate anything</a:t>
            </a:r>
          </a:p>
          <a:p>
            <a:pPr marL="285750" indent="-228600">
              <a:lnSpc>
                <a:spcPct val="90000"/>
              </a:lnSpc>
              <a:spcAft>
                <a:spcPts val="600"/>
              </a:spcAft>
              <a:buFont typeface="Arial" panose="020B0604020202020204" pitchFamily="34" charset="0"/>
              <a:buChar char="•"/>
            </a:pPr>
            <a:r>
              <a:rPr lang="en-US" sz="1400" dirty="0"/>
              <a:t>(arithmetic) mean can be a theoretical abstract (2.2 children per woman doesn’t actually exist), but it allows you to use normal distribution to answer questions about the whole population </a:t>
            </a:r>
          </a:p>
        </p:txBody>
      </p:sp>
      <p:pic>
        <p:nvPicPr>
          <p:cNvPr id="5" name="Content Placeholder 4" descr="A graph with numbers and a star&#10;&#10;Description automatically generated">
            <a:extLst>
              <a:ext uri="{FF2B5EF4-FFF2-40B4-BE49-F238E27FC236}">
                <a16:creationId xmlns:a16="http://schemas.microsoft.com/office/drawing/2014/main" id="{2DF3ED1A-6798-F9BB-22D4-B5C510388482}"/>
              </a:ext>
            </a:extLst>
          </p:cNvPr>
          <p:cNvPicPr>
            <a:picLocks noChangeAspect="1"/>
          </p:cNvPicPr>
          <p:nvPr/>
        </p:nvPicPr>
        <p:blipFill>
          <a:blip r:embed="rId3"/>
          <a:stretch>
            <a:fillRect/>
          </a:stretch>
        </p:blipFill>
        <p:spPr>
          <a:xfrm>
            <a:off x="1167734" y="2729397"/>
            <a:ext cx="4261607" cy="3483864"/>
          </a:xfrm>
          <a:prstGeom prst="rect">
            <a:avLst/>
          </a:prstGeom>
        </p:spPr>
      </p:pic>
      <p:pic>
        <p:nvPicPr>
          <p:cNvPr id="30" name="Picture 29" descr="A graph with red arrows and blue columns&#10;&#10;Description automatically generated with medium confidence">
            <a:extLst>
              <a:ext uri="{FF2B5EF4-FFF2-40B4-BE49-F238E27FC236}">
                <a16:creationId xmlns:a16="http://schemas.microsoft.com/office/drawing/2014/main" id="{8BBEF004-0AAC-BEA6-219A-A53FC2BAB956}"/>
              </a:ext>
            </a:extLst>
          </p:cNvPr>
          <p:cNvPicPr>
            <a:picLocks noChangeAspect="1"/>
          </p:cNvPicPr>
          <p:nvPr/>
        </p:nvPicPr>
        <p:blipFill>
          <a:blip r:embed="rId4"/>
          <a:stretch>
            <a:fillRect/>
          </a:stretch>
        </p:blipFill>
        <p:spPr>
          <a:xfrm>
            <a:off x="6217122" y="2729397"/>
            <a:ext cx="5486399" cy="3483864"/>
          </a:xfrm>
          <a:prstGeom prst="rect">
            <a:avLst/>
          </a:prstGeom>
        </p:spPr>
      </p:pic>
    </p:spTree>
    <p:extLst>
      <p:ext uri="{BB962C8B-B14F-4D97-AF65-F5344CB8AC3E}">
        <p14:creationId xmlns:p14="http://schemas.microsoft.com/office/powerpoint/2010/main" val="2022406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42890-9F8A-BAC5-DD83-63DBFD36F531}"/>
              </a:ext>
            </a:extLst>
          </p:cNvPr>
          <p:cNvSpPr>
            <a:spLocks noGrp="1"/>
          </p:cNvSpPr>
          <p:nvPr>
            <p:ph type="title"/>
          </p:nvPr>
        </p:nvSpPr>
        <p:spPr>
          <a:xfrm>
            <a:off x="224589" y="175345"/>
            <a:ext cx="10515600" cy="966370"/>
          </a:xfrm>
        </p:spPr>
        <p:txBody>
          <a:bodyPr/>
          <a:lstStyle/>
          <a:p>
            <a:r>
              <a:rPr lang="en-US" dirty="0"/>
              <a:t>Will Rogers Phenomenon</a:t>
            </a:r>
          </a:p>
        </p:txBody>
      </p:sp>
      <p:sp>
        <p:nvSpPr>
          <p:cNvPr id="3" name="Content Placeholder 2">
            <a:extLst>
              <a:ext uri="{FF2B5EF4-FFF2-40B4-BE49-F238E27FC236}">
                <a16:creationId xmlns:a16="http://schemas.microsoft.com/office/drawing/2014/main" id="{B0633ACE-E6CF-2759-2B88-2038FE2D7C90}"/>
              </a:ext>
            </a:extLst>
          </p:cNvPr>
          <p:cNvSpPr>
            <a:spLocks noGrp="1"/>
          </p:cNvSpPr>
          <p:nvPr>
            <p:ph idx="1"/>
          </p:nvPr>
        </p:nvSpPr>
        <p:spPr>
          <a:xfrm>
            <a:off x="224589" y="1141714"/>
            <a:ext cx="11967411" cy="5325587"/>
          </a:xfrm>
        </p:spPr>
        <p:txBody>
          <a:bodyPr>
            <a:normAutofit/>
          </a:bodyPr>
          <a:lstStyle/>
          <a:p>
            <a:pPr marL="0" indent="0" algn="ctr">
              <a:buNone/>
            </a:pPr>
            <a:r>
              <a:rPr lang="en-US" sz="3400" dirty="0">
                <a:solidFill>
                  <a:schemeClr val="accent5">
                    <a:lumMod val="50000"/>
                  </a:schemeClr>
                </a:solidFill>
              </a:rPr>
              <a:t>“When the Okies left Oklahoma and moved to California, they raised the average intelligence level in both states.”</a:t>
            </a:r>
          </a:p>
          <a:p>
            <a:pPr marL="0" indent="0" algn="ctr">
              <a:buNone/>
            </a:pPr>
            <a:endParaRPr lang="en-US" sz="2400" dirty="0"/>
          </a:p>
          <a:p>
            <a:pPr marL="0" indent="0">
              <a:buNone/>
            </a:pPr>
            <a:r>
              <a:rPr lang="en-US" sz="2400" dirty="0">
                <a:hlinkClick r:id="rId3"/>
              </a:rPr>
              <a:t>https://en.wikipedia.org/wiki/Will_Rogers_phenomenon</a:t>
            </a:r>
            <a:endParaRPr lang="en-US" sz="2400" dirty="0"/>
          </a:p>
          <a:p>
            <a:pPr marL="0" indent="0">
              <a:buNone/>
            </a:pPr>
            <a:r>
              <a:rPr lang="en-US" sz="2400" dirty="0"/>
              <a:t>Actual medical phenomenon: “medical stage migration”</a:t>
            </a:r>
          </a:p>
          <a:p>
            <a:pPr marL="0" indent="0">
              <a:buNone/>
            </a:pPr>
            <a:endParaRPr lang="en-US" sz="2400" dirty="0"/>
          </a:p>
          <a:p>
            <a:pPr marL="0" indent="0">
              <a:buNone/>
            </a:pPr>
            <a:r>
              <a:rPr lang="en-US" sz="2400" u="sng" dirty="0"/>
              <a:t>Example: </a:t>
            </a:r>
            <a:r>
              <a:rPr lang="en-US" sz="2400" dirty="0"/>
              <a:t>There were more </a:t>
            </a:r>
            <a:r>
              <a:rPr lang="en-US" sz="2400" b="0" i="0" dirty="0">
                <a:effectLst/>
              </a:rPr>
              <a:t>COVID deaths among the vaccinated than the unvaccinated. In September 2022, 12,593 COVID deaths occurred in the United States. Of those, 39% were unvaccinated, while 61% were vaccinated.    WHY?</a:t>
            </a:r>
            <a:endParaRPr lang="en-US" sz="2400" dirty="0"/>
          </a:p>
        </p:txBody>
      </p:sp>
    </p:spTree>
    <p:extLst>
      <p:ext uri="{BB962C8B-B14F-4D97-AF65-F5344CB8AC3E}">
        <p14:creationId xmlns:p14="http://schemas.microsoft.com/office/powerpoint/2010/main" val="2675897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ontent Placeholder 9">
            <a:extLst>
              <a:ext uri="{FF2B5EF4-FFF2-40B4-BE49-F238E27FC236}">
                <a16:creationId xmlns:a16="http://schemas.microsoft.com/office/drawing/2014/main" id="{424261DF-A684-BD16-2CBA-404594D4F72E}"/>
              </a:ext>
            </a:extLst>
          </p:cNvPr>
          <p:cNvSpPr>
            <a:spLocks noGrp="1"/>
          </p:cNvSpPr>
          <p:nvPr>
            <p:ph idx="1"/>
          </p:nvPr>
        </p:nvSpPr>
        <p:spPr>
          <a:xfrm>
            <a:off x="682388" y="170556"/>
            <a:ext cx="11177517" cy="2064038"/>
          </a:xfrm>
        </p:spPr>
        <p:txBody>
          <a:bodyPr anchor="ctr">
            <a:normAutofit/>
          </a:bodyPr>
          <a:lstStyle/>
          <a:p>
            <a:pPr marL="0" indent="0">
              <a:buNone/>
            </a:pPr>
            <a:r>
              <a:rPr lang="en-US" sz="2000" b="1" dirty="0"/>
              <a:t>Random Variables:</a:t>
            </a:r>
          </a:p>
          <a:p>
            <a:r>
              <a:rPr lang="en-US" sz="2000" dirty="0"/>
              <a:t>Characteristics measured on individuals drawn from the population</a:t>
            </a:r>
          </a:p>
          <a:p>
            <a:r>
              <a:rPr lang="en-US" sz="2000" dirty="0"/>
              <a:t>Value is not constant; it is subject to </a:t>
            </a:r>
            <a:r>
              <a:rPr lang="en-US" sz="2000" b="1" dirty="0"/>
              <a:t>VARIATION</a:t>
            </a:r>
          </a:p>
          <a:p>
            <a:r>
              <a:rPr lang="en-US" sz="2000" b="1" dirty="0"/>
              <a:t>Categorical (Nominal, Ordinal)</a:t>
            </a:r>
            <a:r>
              <a:rPr lang="en-US" sz="2000" dirty="0"/>
              <a:t> or </a:t>
            </a:r>
            <a:r>
              <a:rPr lang="en-US" sz="2000" b="1" dirty="0"/>
              <a:t> Numeric (Discrete, Continuous)</a:t>
            </a:r>
          </a:p>
          <a:p>
            <a:endParaRPr lang="en-US" sz="2000" b="1" dirty="0"/>
          </a:p>
        </p:txBody>
      </p:sp>
      <p:pic>
        <p:nvPicPr>
          <p:cNvPr id="5" name="Content Placeholder 4" descr="A group of starfishes&#10;&#10;Description automatically generated">
            <a:extLst>
              <a:ext uri="{FF2B5EF4-FFF2-40B4-BE49-F238E27FC236}">
                <a16:creationId xmlns:a16="http://schemas.microsoft.com/office/drawing/2014/main" id="{A132AAEF-A9CF-CC1B-9633-E3495B6B3D59}"/>
              </a:ext>
            </a:extLst>
          </p:cNvPr>
          <p:cNvPicPr>
            <a:picLocks noChangeAspect="1"/>
          </p:cNvPicPr>
          <p:nvPr/>
        </p:nvPicPr>
        <p:blipFill>
          <a:blip r:embed="rId3"/>
          <a:stretch>
            <a:fillRect/>
          </a:stretch>
        </p:blipFill>
        <p:spPr>
          <a:xfrm>
            <a:off x="614899" y="2234594"/>
            <a:ext cx="10959153" cy="4077102"/>
          </a:xfrm>
          <a:prstGeom prst="rect">
            <a:avLst/>
          </a:prstGeom>
        </p:spPr>
      </p:pic>
    </p:spTree>
    <p:extLst>
      <p:ext uri="{BB962C8B-B14F-4D97-AF65-F5344CB8AC3E}">
        <p14:creationId xmlns:p14="http://schemas.microsoft.com/office/powerpoint/2010/main" val="3861803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type="body" idx="1"/>
          </p:nvPr>
        </p:nvSpPr>
        <p:spPr>
          <a:xfrm>
            <a:off x="70338" y="0"/>
            <a:ext cx="11871158" cy="6166938"/>
          </a:xfrm>
        </p:spPr>
        <p:txBody>
          <a:bodyPr>
            <a:noAutofit/>
          </a:bodyPr>
          <a:lstStyle/>
          <a:p>
            <a:pPr marL="0" indent="0">
              <a:buNone/>
              <a:defRPr/>
            </a:pPr>
            <a:r>
              <a:rPr lang="en-US" sz="2400" u="sng" dirty="0"/>
              <a:t>Types of data:</a:t>
            </a:r>
            <a:r>
              <a:rPr lang="en-US" sz="2400" dirty="0"/>
              <a:t> </a:t>
            </a:r>
          </a:p>
          <a:p>
            <a:pPr marL="457200" lvl="1" indent="0">
              <a:buNone/>
              <a:defRPr/>
            </a:pPr>
            <a:r>
              <a:rPr lang="en-US" sz="2200" dirty="0">
                <a:solidFill>
                  <a:srgbClr val="FF0000"/>
                </a:solidFill>
              </a:rPr>
              <a:t>Categorical Variable</a:t>
            </a:r>
            <a:endParaRPr lang="en-US" sz="2200" dirty="0"/>
          </a:p>
          <a:p>
            <a:pPr lvl="2">
              <a:lnSpc>
                <a:spcPct val="90000"/>
              </a:lnSpc>
              <a:defRPr/>
            </a:pPr>
            <a:r>
              <a:rPr lang="en-US" sz="2200" dirty="0"/>
              <a:t>AKA Class variables or Nominal variables</a:t>
            </a:r>
          </a:p>
          <a:p>
            <a:pPr lvl="2">
              <a:lnSpc>
                <a:spcPct val="90000"/>
              </a:lnSpc>
              <a:defRPr/>
            </a:pPr>
            <a:r>
              <a:rPr lang="en-US" sz="2200" dirty="0"/>
              <a:t>They do not have magnitude on a numerical scale</a:t>
            </a:r>
          </a:p>
          <a:p>
            <a:pPr lvl="2">
              <a:lnSpc>
                <a:spcPct val="90000"/>
              </a:lnSpc>
              <a:defRPr/>
            </a:pPr>
            <a:r>
              <a:rPr lang="en-US" sz="2200" b="1" dirty="0"/>
              <a:t>Nominal</a:t>
            </a:r>
            <a:endParaRPr lang="en-US" sz="2200" dirty="0"/>
          </a:p>
          <a:p>
            <a:pPr lvl="3">
              <a:lnSpc>
                <a:spcPct val="90000"/>
              </a:lnSpc>
              <a:defRPr/>
            </a:pPr>
            <a:r>
              <a:rPr lang="en-US" sz="2200" dirty="0"/>
              <a:t>Lack inherent order</a:t>
            </a:r>
          </a:p>
          <a:p>
            <a:pPr lvl="2">
              <a:lnSpc>
                <a:spcPct val="90000"/>
              </a:lnSpc>
              <a:defRPr/>
            </a:pPr>
            <a:r>
              <a:rPr lang="en-US" sz="2200" b="1" dirty="0"/>
              <a:t>Ordinal</a:t>
            </a:r>
          </a:p>
          <a:p>
            <a:pPr lvl="3">
              <a:defRPr/>
            </a:pPr>
            <a:r>
              <a:rPr lang="en-US" sz="2200" dirty="0"/>
              <a:t>Inherent order</a:t>
            </a:r>
            <a:r>
              <a:rPr lang="en-US" sz="2200" b="1" dirty="0">
                <a:solidFill>
                  <a:srgbClr val="2D2D8A"/>
                </a:solidFill>
              </a:rPr>
              <a:t> i.e. age (0-18, 19-30, 30-45, </a:t>
            </a:r>
            <a:r>
              <a:rPr lang="en-US" sz="2200" b="1" dirty="0" err="1">
                <a:solidFill>
                  <a:srgbClr val="2D2D8A"/>
                </a:solidFill>
              </a:rPr>
              <a:t>etc</a:t>
            </a:r>
            <a:r>
              <a:rPr lang="en-US" sz="2200" b="1" dirty="0">
                <a:solidFill>
                  <a:srgbClr val="2D2D8A"/>
                </a:solidFill>
              </a:rPr>
              <a:t>)</a:t>
            </a:r>
            <a:endParaRPr lang="en-US" sz="2200" dirty="0"/>
          </a:p>
          <a:p>
            <a:pPr lvl="2">
              <a:lnSpc>
                <a:spcPct val="90000"/>
              </a:lnSpc>
              <a:defRPr/>
            </a:pPr>
            <a:r>
              <a:rPr lang="en-US" sz="2200" dirty="0"/>
              <a:t>Ex: blood type, genotype, sex, state, survival (live or die), drug treatment (aspirin </a:t>
            </a:r>
            <a:r>
              <a:rPr lang="en-US" sz="2200" dirty="0" err="1"/>
              <a:t>vs</a:t>
            </a:r>
            <a:r>
              <a:rPr lang="en-US" sz="2200" dirty="0"/>
              <a:t> ibuprofen)</a:t>
            </a:r>
          </a:p>
          <a:p>
            <a:pPr marL="914400" lvl="2" indent="0">
              <a:buNone/>
              <a:defRPr/>
            </a:pPr>
            <a:endParaRPr lang="en-US" sz="2200" dirty="0"/>
          </a:p>
          <a:p>
            <a:pPr marL="457200" lvl="1" indent="0">
              <a:buNone/>
              <a:defRPr/>
            </a:pPr>
            <a:r>
              <a:rPr lang="en-US" sz="2200" dirty="0">
                <a:solidFill>
                  <a:srgbClr val="FF0000"/>
                </a:solidFill>
              </a:rPr>
              <a:t>Quantitative Variables</a:t>
            </a:r>
            <a:endParaRPr lang="en-US" sz="2200" dirty="0"/>
          </a:p>
          <a:p>
            <a:pPr lvl="2">
              <a:lnSpc>
                <a:spcPct val="90000"/>
              </a:lnSpc>
              <a:defRPr/>
            </a:pPr>
            <a:r>
              <a:rPr lang="en-US" sz="2200" dirty="0"/>
              <a:t>AKA Numerical variables</a:t>
            </a:r>
          </a:p>
          <a:p>
            <a:pPr lvl="2">
              <a:lnSpc>
                <a:spcPct val="90000"/>
              </a:lnSpc>
              <a:defRPr/>
            </a:pPr>
            <a:r>
              <a:rPr lang="en-US" sz="2200" dirty="0"/>
              <a:t>Random Variable is a Quantitative variable</a:t>
            </a:r>
          </a:p>
          <a:p>
            <a:pPr lvl="2">
              <a:lnSpc>
                <a:spcPct val="90000"/>
              </a:lnSpc>
              <a:defRPr/>
            </a:pPr>
            <a:r>
              <a:rPr lang="en-US" sz="2200" b="1" dirty="0"/>
              <a:t>Continuous</a:t>
            </a:r>
          </a:p>
          <a:p>
            <a:pPr lvl="3">
              <a:lnSpc>
                <a:spcPct val="90000"/>
              </a:lnSpc>
              <a:defRPr/>
            </a:pPr>
            <a:r>
              <a:rPr lang="en-US" sz="2200" dirty="0"/>
              <a:t>Ability to take any value ex.. Human weight, </a:t>
            </a:r>
            <a:r>
              <a:rPr lang="en-US" sz="2200" b="1" dirty="0">
                <a:solidFill>
                  <a:srgbClr val="2D2D8A"/>
                </a:solidFill>
              </a:rPr>
              <a:t>age</a:t>
            </a:r>
          </a:p>
          <a:p>
            <a:pPr lvl="3">
              <a:lnSpc>
                <a:spcPct val="90000"/>
              </a:lnSpc>
              <a:defRPr/>
            </a:pPr>
            <a:r>
              <a:rPr lang="en-US" sz="2200" b="1" dirty="0">
                <a:solidFill>
                  <a:srgbClr val="2D2D8A"/>
                </a:solidFill>
              </a:rPr>
              <a:t>They can be measured</a:t>
            </a:r>
          </a:p>
          <a:p>
            <a:pPr lvl="2">
              <a:lnSpc>
                <a:spcPct val="90000"/>
              </a:lnSpc>
              <a:defRPr/>
            </a:pPr>
            <a:r>
              <a:rPr lang="en-US" sz="2200" b="1" dirty="0"/>
              <a:t>Discrete</a:t>
            </a:r>
          </a:p>
          <a:p>
            <a:pPr lvl="3">
              <a:lnSpc>
                <a:spcPct val="90000"/>
              </a:lnSpc>
              <a:defRPr/>
            </a:pPr>
            <a:r>
              <a:rPr lang="en-US" sz="2200" dirty="0"/>
              <a:t>Spaces between possible values ex. Number of offspring, </a:t>
            </a:r>
            <a:r>
              <a:rPr lang="en-US" sz="2200" b="1" dirty="0">
                <a:solidFill>
                  <a:srgbClr val="2D2D8A"/>
                </a:solidFill>
              </a:rPr>
              <a:t>age</a:t>
            </a:r>
          </a:p>
          <a:p>
            <a:pPr lvl="3">
              <a:lnSpc>
                <a:spcPct val="90000"/>
              </a:lnSpc>
              <a:defRPr/>
            </a:pPr>
            <a:r>
              <a:rPr lang="en-US" sz="2200" b="1" dirty="0">
                <a:solidFill>
                  <a:srgbClr val="2D2D8A"/>
                </a:solidFill>
              </a:rPr>
              <a:t>They can be counted</a:t>
            </a:r>
          </a:p>
        </p:txBody>
      </p:sp>
    </p:spTree>
    <p:extLst>
      <p:ext uri="{BB962C8B-B14F-4D97-AF65-F5344CB8AC3E}">
        <p14:creationId xmlns:p14="http://schemas.microsoft.com/office/powerpoint/2010/main" val="3718259032"/>
      </p:ext>
    </p:extLst>
  </p:cSld>
  <p:clrMapOvr>
    <a:masterClrMapping/>
  </p:clrMapOvr>
</p:sld>
</file>

<file path=ppt/theme/theme1.xml><?xml version="1.0" encoding="utf-8"?>
<a:theme xmlns:a="http://schemas.openxmlformats.org/drawingml/2006/main" name="Alternate 16x9 Title Slides">
  <a:themeElements>
    <a:clrScheme name="JAX Brand Colors 1">
      <a:dk1>
        <a:srgbClr val="000000"/>
      </a:dk1>
      <a:lt1>
        <a:srgbClr val="FFFFFF"/>
      </a:lt1>
      <a:dk2>
        <a:srgbClr val="333F48"/>
      </a:dk2>
      <a:lt2>
        <a:srgbClr val="E3E7E8"/>
      </a:lt2>
      <a:accent1>
        <a:srgbClr val="00A5DD"/>
      </a:accent1>
      <a:accent2>
        <a:srgbClr val="00317D"/>
      </a:accent2>
      <a:accent3>
        <a:srgbClr val="00B93D"/>
      </a:accent3>
      <a:accent4>
        <a:srgbClr val="FCC91A"/>
      </a:accent4>
      <a:accent5>
        <a:srgbClr val="FF9421"/>
      </a:accent5>
      <a:accent6>
        <a:srgbClr val="FF6E36"/>
      </a:accent6>
      <a:hlink>
        <a:srgbClr val="00A5DC"/>
      </a:hlink>
      <a:folHlink>
        <a:srgbClr val="DF009F"/>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564AD843-B147-EF41-8C63-F5DE51EDE691}" vid="{600694D8-A4ED-1549-8663-1A8E5FBFB1C1}"/>
    </a:ext>
  </a:extLst>
</a:theme>
</file>

<file path=ppt/theme/theme2.xml><?xml version="1.0" encoding="utf-8"?>
<a:theme xmlns:a="http://schemas.openxmlformats.org/drawingml/2006/main" name="16x9 Content Options">
  <a:themeElements>
    <a:clrScheme name="JAX Brand Colors 1">
      <a:dk1>
        <a:srgbClr val="000000"/>
      </a:dk1>
      <a:lt1>
        <a:srgbClr val="FFFFFF"/>
      </a:lt1>
      <a:dk2>
        <a:srgbClr val="333F48"/>
      </a:dk2>
      <a:lt2>
        <a:srgbClr val="E3E7E8"/>
      </a:lt2>
      <a:accent1>
        <a:srgbClr val="00A5DD"/>
      </a:accent1>
      <a:accent2>
        <a:srgbClr val="00317D"/>
      </a:accent2>
      <a:accent3>
        <a:srgbClr val="00B93D"/>
      </a:accent3>
      <a:accent4>
        <a:srgbClr val="FCC91A"/>
      </a:accent4>
      <a:accent5>
        <a:srgbClr val="FF9421"/>
      </a:accent5>
      <a:accent6>
        <a:srgbClr val="FF6E36"/>
      </a:accent6>
      <a:hlink>
        <a:srgbClr val="00A5DC"/>
      </a:hlink>
      <a:folHlink>
        <a:srgbClr val="DF009F"/>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564AD843-B147-EF41-8C63-F5DE51EDE691}" vid="{AED4CB8B-100E-414E-AEC9-AB532A13F2FB}"/>
    </a:ext>
  </a:extLst>
</a:theme>
</file>

<file path=ppt/theme/theme3.xml><?xml version="1.0" encoding="utf-8"?>
<a:theme xmlns:a="http://schemas.openxmlformats.org/drawingml/2006/main" name="JAXBrandTheme">
  <a:themeElements>
    <a:clrScheme name="JAX Brand Colors 1">
      <a:dk1>
        <a:srgbClr val="000000"/>
      </a:dk1>
      <a:lt1>
        <a:srgbClr val="FFFFFF"/>
      </a:lt1>
      <a:dk2>
        <a:srgbClr val="333F48"/>
      </a:dk2>
      <a:lt2>
        <a:srgbClr val="E3E7E8"/>
      </a:lt2>
      <a:accent1>
        <a:srgbClr val="00A5DD"/>
      </a:accent1>
      <a:accent2>
        <a:srgbClr val="00317D"/>
      </a:accent2>
      <a:accent3>
        <a:srgbClr val="00B93D"/>
      </a:accent3>
      <a:accent4>
        <a:srgbClr val="FCC91A"/>
      </a:accent4>
      <a:accent5>
        <a:srgbClr val="FF9421"/>
      </a:accent5>
      <a:accent6>
        <a:srgbClr val="FF6E36"/>
      </a:accent6>
      <a:hlink>
        <a:srgbClr val="00A5DC"/>
      </a:hlink>
      <a:folHlink>
        <a:srgbClr val="DF009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564AD843-B147-EF41-8C63-F5DE51EDE691}" vid="{35D70F25-3F6B-234F-8E3F-A60BC990234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CC9FAB882532749AEEDB44041C8AC6A" ma:contentTypeVersion="4" ma:contentTypeDescription="Create a new document." ma:contentTypeScope="" ma:versionID="b1b4739c8f7264197e3d6e665f189128">
  <xsd:schema xmlns:xsd="http://www.w3.org/2001/XMLSchema" xmlns:xs="http://www.w3.org/2001/XMLSchema" xmlns:p="http://schemas.microsoft.com/office/2006/metadata/properties" xmlns:ns2="7092f3dc-9c61-414c-8231-3db98657efaf" targetNamespace="http://schemas.microsoft.com/office/2006/metadata/properties" ma:root="true" ma:fieldsID="023479d41f85e5d9aa1c9b57c0bfc884" ns2:_="">
    <xsd:import namespace="7092f3dc-9c61-414c-8231-3db98657efaf"/>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92f3dc-9c61-414c-8231-3db98657efa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92CF67B-E2E9-4209-BCCB-D94D6967B570}">
  <ds:schemaRefs>
    <ds:schemaRef ds:uri="46d234e1-776c-4c7d-8395-adcc008bf941"/>
    <ds:schemaRef ds:uri="http://purl.org/dc/dcmitype/"/>
    <ds:schemaRef ds:uri="http://purl.org/dc/terms/"/>
    <ds:schemaRef ds:uri="http://schemas.microsoft.com/office/2006/documentManagement/types"/>
    <ds:schemaRef ds:uri="http://schemas.microsoft.com/office/infopath/2007/PartnerControls"/>
    <ds:schemaRef ds:uri="http://schemas.microsoft.com/office/2006/metadata/properties"/>
    <ds:schemaRef ds:uri="http://purl.org/dc/elements/1.1/"/>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E0862F0-6F4D-4D8D-B499-CE06F795B2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92f3dc-9c61-414c-8231-3db98657ef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4BC7C9-932E-48BF-A829-E2B94F6414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Alternate 16x9 Title Slides</Template>
  <TotalTime>14</TotalTime>
  <Words>3440</Words>
  <Application>Microsoft Macintosh PowerPoint</Application>
  <PresentationFormat>Widescreen</PresentationFormat>
  <Paragraphs>347</Paragraphs>
  <Slides>24</Slides>
  <Notes>16</Notes>
  <HiddenSlides>0</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1</vt:i4>
      </vt:variant>
      <vt:variant>
        <vt:lpstr>Slide Titles</vt:lpstr>
      </vt:variant>
      <vt:variant>
        <vt:i4>24</vt:i4>
      </vt:variant>
    </vt:vector>
  </HeadingPairs>
  <TitlesOfParts>
    <vt:vector size="37" baseType="lpstr">
      <vt:lpstr>Arial</vt:lpstr>
      <vt:lpstr>Cambria</vt:lpstr>
      <vt:lpstr>Cambria Math</vt:lpstr>
      <vt:lpstr>droid sans</vt:lpstr>
      <vt:lpstr>Georgia</vt:lpstr>
      <vt:lpstr>Roboto</vt:lpstr>
      <vt:lpstr>Source Sans Pro</vt:lpstr>
      <vt:lpstr>Source Sans Pro Light</vt:lpstr>
      <vt:lpstr>Symbol</vt:lpstr>
      <vt:lpstr>Alternate 16x9 Title Slides</vt:lpstr>
      <vt:lpstr>16x9 Content Options</vt:lpstr>
      <vt:lpstr>JAXBrandTheme</vt:lpstr>
      <vt:lpstr>Equation</vt:lpstr>
      <vt:lpstr>PowerPoint Presentation</vt:lpstr>
      <vt:lpstr>PowerPoint Presentation</vt:lpstr>
      <vt:lpstr>PowerPoint Presentation</vt:lpstr>
      <vt:lpstr>PowerPoint Presentation</vt:lpstr>
      <vt:lpstr>PowerPoint Presentation</vt:lpstr>
      <vt:lpstr>PowerPoint Presentation</vt:lpstr>
      <vt:lpstr>Will Rogers Phenomenon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95% Confidence Intervals</vt:lpstr>
      <vt:lpstr>PowerPoint Presentation</vt:lpstr>
      <vt:lpstr>Scatterplot</vt:lpstr>
      <vt:lpstr>Histogram</vt:lpstr>
      <vt:lpstr>Mosaic Plot</vt:lpstr>
      <vt:lpstr>Bar Plot</vt:lpstr>
      <vt:lpstr>Boxplots &amp; Violin plots</vt:lpstr>
      <vt:lpstr>Cumulative Frequency Distribution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Danielle Presgraves</dc:creator>
  <cp:lastModifiedBy>Danielle Presgraves</cp:lastModifiedBy>
  <cp:revision>1</cp:revision>
  <dcterms:created xsi:type="dcterms:W3CDTF">2025-05-09T19:47:57Z</dcterms:created>
  <dcterms:modified xsi:type="dcterms:W3CDTF">2025-05-09T20:02:03Z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0x0101007CC9FAB882532749AEEDB44041C8AC6A</vt:lpwstr>
  </property>
</Properties>
</file>